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Roboto Mono Light"/>
      <p:regular r:id="rId43"/>
      <p:bold r:id="rId44"/>
      <p:italic r:id="rId45"/>
      <p:boldItalic r:id="rId46"/>
    </p:embeddedFont>
    <p:embeddedFont>
      <p:font typeface="Roboto Light"/>
      <p:regular r:id="rId47"/>
      <p:bold r:id="rId48"/>
      <p:italic r:id="rId49"/>
      <p:boldItalic r:id="rId50"/>
    </p:embeddedFont>
    <p:embeddedFont>
      <p:font typeface="Roboto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191A61-3146-411F-9164-128D54683A82}">
  <a:tblStyle styleId="{91191A61-3146-411F-9164-128D54683A8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RobotoMonoLight-bold.fntdata"/><Relationship Id="rId43" Type="http://schemas.openxmlformats.org/officeDocument/2006/relationships/font" Target="fonts/RobotoMonoLight-regular.fntdata"/><Relationship Id="rId46" Type="http://schemas.openxmlformats.org/officeDocument/2006/relationships/font" Target="fonts/RobotoMonoLight-boldItalic.fntdata"/><Relationship Id="rId45" Type="http://schemas.openxmlformats.org/officeDocument/2006/relationships/font" Target="fonts/RobotoMono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Light-bold.fntdata"/><Relationship Id="rId47" Type="http://schemas.openxmlformats.org/officeDocument/2006/relationships/font" Target="fonts/RobotoLight-regular.fntdata"/><Relationship Id="rId49" Type="http://schemas.openxmlformats.org/officeDocument/2006/relationships/font" Target="fonts/Roboto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regular.fntdata"/><Relationship Id="rId50" Type="http://schemas.openxmlformats.org/officeDocument/2006/relationships/font" Target="fonts/RobotoLight-boldItalic.fntdata"/><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questions anonymously on Piazza. Look for the pinned Lecture Questions thread.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45c72e0b9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45c72e0b9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remove the character ch from the node because we’ll know which character we’re on when we index into the DataIndexedCharMap next.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4603a0b20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4603a0b20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45c72e0b9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45c72e0b9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might we address the memory usage problem? What ideas can we borrow from other data structures?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645c72e0b9_2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45c72e0b9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64603a0b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4603a0b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64603a0b2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4603a0b2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64603a0b20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64603a0b20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64603a0b20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4603a0b20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do you look up the string “ad” in the ternary search trie? The string “c”?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How is the ternary search trie different from the abstract trie? From the BST-based trie?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64603a0b20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64603a0b20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not sure where to start, look back at the previous example.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Q1</a:t>
            </a:r>
            <a:r>
              <a:rPr lang="en"/>
              <a:t>: Which value is associated with the key “CAC”?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64603a0b20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64603a0b20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51ffb1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51ffb1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reading introduced us to a missing component of our runtime analysis. Specialized data structures, like DataIndexedCharMap, can be simpler and faster than more general but also more complex data structures like hash tables.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64603a0b20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64603a0b20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64603a0b2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64603a0b2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64603a0b20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64603a0b20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Unfortunately, since TSTs behave like (unbalanced) binary search trees, the runtime depends on the insertion order. The exact runtime of TSTs fall outside of the scope of this course, but it’s useful to know that they’re about as fast as hash tables in practice, and can be made faster with some simple optimizations.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64603a0b20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4603a0b20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this also applies to any other trie representation.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3" name="Shape 703"/>
        <p:cNvGrpSpPr/>
        <p:nvPr/>
      </p:nvGrpSpPr>
      <p:grpSpPr>
        <a:xfrm>
          <a:off x="0" y="0"/>
          <a:ext cx="0" cy="0"/>
          <a:chOff x="0" y="0"/>
          <a:chExt cx="0" cy="0"/>
        </a:xfrm>
      </p:grpSpPr>
      <p:sp>
        <p:nvSpPr>
          <p:cNvPr id="704" name="Google Shape;704;g64603a0b20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64603a0b20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Describe in English an algorithm to collect all the keys in a trie.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64603a0b20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64603a0b20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64603a0b20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64603a0b20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64603a0b20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64603a0b20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64603a0b20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64603a0b20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Describe in English an algorithm for </a:t>
            </a:r>
            <a:r>
              <a:rPr lang="en">
                <a:latin typeface="Roboto Mono"/>
                <a:ea typeface="Roboto Mono"/>
                <a:cs typeface="Roboto Mono"/>
                <a:sym typeface="Roboto Mono"/>
              </a:rPr>
              <a:t>keysWithPrefix</a:t>
            </a:r>
            <a:r>
              <a:rPr lang="en"/>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64603a0b20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4603a0b20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5c72e0b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5c72e0b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Google Shape;896;g64603a0b20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64603a0b20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64603a0b20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64603a0b20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This algorithm is slow. Why?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Google Shape;951;g64603a0b20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64603a0b20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design an algorithm that can collect the top K results from a trie containing N total results. Assume K can also be very large.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64603a0b20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64603a0b20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45c72e0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45c72e0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4603a0b20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4603a0b20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Assuming the key is in the trie.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45c72e0b9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45c72e0b9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What’s inefficient about this implementation?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45c72e0b9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45c72e0b9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45c72e0b9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45c72e0b9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45c72e0b9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45c72e0b9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What information is redundant in this data structure?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1" name="Google Shape;11;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right">
  <p:cSld name="SECTION_TITLE_AND_DESCRIPTION_1">
    <p:spTree>
      <p:nvGrpSpPr>
        <p:cNvPr id="46"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2"/>
          <p:cNvSpPr txBox="1"/>
          <p:nvPr>
            <p:ph type="title"/>
          </p:nvPr>
        </p:nvSpPr>
        <p:spPr>
          <a:xfrm>
            <a:off x="311700"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2"/>
          <p:cNvSpPr txBox="1"/>
          <p:nvPr>
            <p:ph idx="1" type="body"/>
          </p:nvPr>
        </p:nvSpPr>
        <p:spPr>
          <a:xfrm>
            <a:off x="311700" y="1152144"/>
            <a:ext cx="38370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1" name="Google Shape;51;p12"/>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left">
  <p:cSld name="SECTION_TITLE_AND_DESCRIPTION_1_1">
    <p:spTree>
      <p:nvGrpSpPr>
        <p:cNvPr id="52" name="Shape 52"/>
        <p:cNvGrpSpPr/>
        <p:nvPr/>
      </p:nvGrpSpPr>
      <p:grpSpPr>
        <a:xfrm>
          <a:off x="0" y="0"/>
          <a:ext cx="0" cy="0"/>
          <a:chOff x="0" y="0"/>
          <a:chExt cx="0" cy="0"/>
        </a:xfrm>
      </p:grpSpPr>
      <p:sp>
        <p:nvSpPr>
          <p:cNvPr id="53" name="Google Shape;53;p13"/>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4882896"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idx="1" type="body"/>
          </p:nvPr>
        </p:nvSpPr>
        <p:spPr>
          <a:xfrm>
            <a:off x="4882896" y="1152144"/>
            <a:ext cx="39501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7" name="Google Shape;57;p13"/>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15000"/>
              </a:lnSpc>
              <a:spcBef>
                <a:spcPts val="800"/>
              </a:spcBef>
              <a:spcAft>
                <a:spcPts val="800"/>
              </a:spcAft>
              <a:buClr>
                <a:schemeClr val="dk2"/>
              </a:buClr>
              <a:buSzPts val="1600"/>
              <a:buFont typeface="Roboto"/>
              <a:buChar char="•"/>
              <a:defRPr sz="16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1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courses.cs.washington.edu/courses/cse373/19au/acknowledgeme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Prefix Operations and Tries</a:t>
            </a:r>
            <a:endParaRPr/>
          </a:p>
        </p:txBody>
      </p:sp>
      <p:sp>
        <p:nvSpPr>
          <p:cNvPr id="63" name="Google Shape;63;p14"/>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workload-centered analysis of tries, applying data structures to optimize tries, and designing prefix operation</a:t>
            </a:r>
            <a:r>
              <a:rPr lang="en"/>
              <a:t> algorithms</a:t>
            </a:r>
            <a:r>
              <a:rPr lang="en"/>
              <a:t>.</a:t>
            </a:r>
            <a:endParaRPr/>
          </a:p>
        </p:txBody>
      </p:sp>
      <p:pic>
        <p:nvPicPr>
          <p:cNvPr id="64" name="Google Shape;64;p14"/>
          <p:cNvPicPr preferRelativeResize="0"/>
          <p:nvPr/>
        </p:nvPicPr>
        <p:blipFill>
          <a:blip r:embed="rId3">
            <a:alphaModFix/>
          </a:blip>
          <a:stretch>
            <a:fillRect/>
          </a:stretch>
        </p:blipFill>
        <p:spPr>
          <a:xfrm>
            <a:off x="411480" y="4884338"/>
            <a:ext cx="980237" cy="182880"/>
          </a:xfrm>
          <a:prstGeom prst="rect">
            <a:avLst/>
          </a:prstGeom>
          <a:noFill/>
          <a:ln>
            <a:noFill/>
          </a:ln>
        </p:spPr>
      </p:pic>
      <p:sp>
        <p:nvSpPr>
          <p:cNvPr id="65" name="Google Shape;65;p14"/>
          <p:cNvSpPr txBox="1"/>
          <p:nvPr/>
        </p:nvSpPr>
        <p:spPr>
          <a:xfrm>
            <a:off x="1391725" y="4884288"/>
            <a:ext cx="1828800" cy="18300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None/>
            </a:pPr>
            <a:r>
              <a:rPr lang="en" sz="800">
                <a:latin typeface="Roboto"/>
                <a:ea typeface="Roboto"/>
                <a:cs typeface="Roboto"/>
                <a:sym typeface="Roboto"/>
              </a:rPr>
              <a:t>Kevin Lin, with thanks to </a:t>
            </a:r>
            <a:r>
              <a:rPr lang="en" sz="800" u="sng">
                <a:solidFill>
                  <a:schemeClr val="hlink"/>
                </a:solidFill>
                <a:latin typeface="Roboto"/>
                <a:ea typeface="Roboto"/>
                <a:cs typeface="Roboto"/>
                <a:sym typeface="Roboto"/>
                <a:hlinkClick r:id="rId4"/>
              </a:rPr>
              <a:t>many others</a:t>
            </a:r>
            <a:r>
              <a:rPr lang="en" sz="800">
                <a:latin typeface="Roboto"/>
                <a:ea typeface="Roboto"/>
                <a:cs typeface="Roboto"/>
                <a:sym typeface="Roboto"/>
              </a:rPr>
              <a:t>.</a:t>
            </a:r>
            <a:endParaRPr sz="800">
              <a:latin typeface="Roboto"/>
              <a:ea typeface="Roboto"/>
              <a:cs typeface="Roboto"/>
              <a:sym typeface="Roboto"/>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F6E3"/>
        </a:solidFill>
      </p:bgPr>
    </p:bg>
    <p:spTree>
      <p:nvGrpSpPr>
        <p:cNvPr id="303" name="Shape 303"/>
        <p:cNvGrpSpPr/>
        <p:nvPr/>
      </p:nvGrpSpPr>
      <p:grpSpPr>
        <a:xfrm>
          <a:off x="0" y="0"/>
          <a:ext cx="0" cy="0"/>
          <a:chOff x="0" y="0"/>
          <a:chExt cx="0" cy="0"/>
        </a:xfrm>
      </p:grpSpPr>
      <p:sp>
        <p:nvSpPr>
          <p:cNvPr id="304" name="Google Shape;30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Design 1.5</a:t>
            </a:r>
            <a:endParaRPr/>
          </a:p>
        </p:txBody>
      </p:sp>
      <p:sp>
        <p:nvSpPr>
          <p:cNvPr id="305" name="Google Shape;30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23"/>
          <p:cNvSpPr txBox="1"/>
          <p:nvPr/>
        </p:nvSpPr>
        <p:spPr>
          <a:xfrm>
            <a:off x="365700" y="1047750"/>
            <a:ext cx="5669400" cy="3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859900"/>
                </a:solidFill>
                <a:latin typeface="Roboto Mono"/>
                <a:ea typeface="Roboto Mono"/>
                <a:cs typeface="Roboto Mono"/>
                <a:sym typeface="Roboto Mono"/>
              </a:rPr>
              <a:t>public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class</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TrieSet</a:t>
            </a: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static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final</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R = </a:t>
            </a:r>
            <a:r>
              <a:rPr lang="en" sz="1600">
                <a:solidFill>
                  <a:srgbClr val="2AA198"/>
                </a:solidFill>
                <a:latin typeface="Roboto Mono"/>
                <a:ea typeface="Roboto Mono"/>
                <a:cs typeface="Roboto Mono"/>
                <a:sym typeface="Roboto Mono"/>
              </a:rPr>
              <a:t>128</a:t>
            </a:r>
            <a:r>
              <a:rPr lang="en" sz="1600">
                <a:solidFill>
                  <a:srgbClr val="657B83"/>
                </a:solidFill>
                <a:latin typeface="Roboto Mono"/>
                <a:ea typeface="Roboto Mono"/>
                <a:cs typeface="Roboto Mono"/>
                <a:sym typeface="Roboto Mono"/>
              </a:rPr>
              <a:t>; </a:t>
            </a:r>
            <a:r>
              <a:rPr lang="en" sz="1600">
                <a:solidFill>
                  <a:srgbClr val="93A1A1"/>
                </a:solidFill>
                <a:latin typeface="Roboto Mono"/>
                <a:ea typeface="Roboto Mono"/>
                <a:cs typeface="Roboto Mono"/>
                <a:sym typeface="Roboto Mono"/>
              </a:rPr>
              <a:t>// ASCII</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 root;</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static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class</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strike="sngStrike">
                <a:solidFill>
                  <a:srgbClr val="657B83"/>
                </a:solidFill>
                <a:latin typeface="Roboto Mono"/>
                <a:ea typeface="Roboto Mono"/>
                <a:cs typeface="Roboto Mono"/>
                <a:sym typeface="Roboto Mono"/>
              </a:rPr>
              <a:t>    </a:t>
            </a:r>
            <a:r>
              <a:rPr lang="en" sz="1600" strike="sngStrike">
                <a:solidFill>
                  <a:srgbClr val="859900"/>
                </a:solidFill>
                <a:latin typeface="Roboto Mono"/>
                <a:ea typeface="Roboto Mono"/>
                <a:cs typeface="Roboto Mono"/>
                <a:sym typeface="Roboto Mono"/>
              </a:rPr>
              <a:t>private</a:t>
            </a:r>
            <a:r>
              <a:rPr lang="en" sz="1600" strike="sngStrike">
                <a:solidFill>
                  <a:srgbClr val="657B83"/>
                </a:solidFill>
                <a:latin typeface="Roboto Mono"/>
                <a:ea typeface="Roboto Mono"/>
                <a:cs typeface="Roboto Mono"/>
                <a:sym typeface="Roboto Mono"/>
              </a:rPr>
              <a:t> </a:t>
            </a:r>
            <a:r>
              <a:rPr lang="en" sz="1600" strike="sngStrike">
                <a:solidFill>
                  <a:srgbClr val="859900"/>
                </a:solidFill>
                <a:latin typeface="Roboto Mono"/>
                <a:ea typeface="Roboto Mono"/>
                <a:cs typeface="Roboto Mono"/>
                <a:sym typeface="Roboto Mono"/>
              </a:rPr>
              <a:t>char</a:t>
            </a:r>
            <a:r>
              <a:rPr lang="en" sz="1600" strike="sngStrike">
                <a:solidFill>
                  <a:srgbClr val="657B83"/>
                </a:solidFill>
                <a:latin typeface="Roboto Mono"/>
                <a:ea typeface="Roboto Mono"/>
                <a:cs typeface="Roboto Mono"/>
                <a:sym typeface="Roboto Mono"/>
              </a:rPr>
              <a:t> ch;</a:t>
            </a:r>
            <a:endParaRPr sz="1600" strike="sngStrike">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isKey;</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 next;</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a:t>
            </a:r>
            <a:r>
              <a:rPr lang="en" sz="1600" strike="sngStrike">
                <a:solidFill>
                  <a:srgbClr val="859900"/>
                </a:solidFill>
                <a:latin typeface="Roboto Mono"/>
                <a:ea typeface="Roboto Mono"/>
                <a:cs typeface="Roboto Mono"/>
                <a:sym typeface="Roboto Mono"/>
              </a:rPr>
              <a:t>char</a:t>
            </a:r>
            <a:r>
              <a:rPr lang="en" sz="1600" strike="sngStrike">
                <a:solidFill>
                  <a:srgbClr val="657B83"/>
                </a:solidFill>
                <a:latin typeface="Roboto Mono"/>
                <a:ea typeface="Roboto Mono"/>
                <a:cs typeface="Roboto Mono"/>
                <a:sym typeface="Roboto Mono"/>
              </a:rPr>
              <a:t> c,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b,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R)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strike="sngStrike">
                <a:solidFill>
                  <a:srgbClr val="657B83"/>
                </a:solidFill>
                <a:latin typeface="Roboto Mono"/>
                <a:ea typeface="Roboto Mono"/>
                <a:cs typeface="Roboto Mono"/>
                <a:sym typeface="Roboto Mono"/>
              </a:rPr>
              <a:t>ch = c; </a:t>
            </a:r>
            <a:r>
              <a:rPr lang="en" sz="1600">
                <a:solidFill>
                  <a:srgbClr val="657B83"/>
                </a:solidFill>
                <a:latin typeface="Roboto Mono"/>
                <a:ea typeface="Roboto Mono"/>
                <a:cs typeface="Roboto Mono"/>
                <a:sym typeface="Roboto Mono"/>
              </a:rPr>
              <a:t>isKey = b;</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next = </a:t>
            </a:r>
            <a:r>
              <a:rPr lang="en" sz="1600">
                <a:solidFill>
                  <a:srgbClr val="859900"/>
                </a:solidFill>
                <a:latin typeface="Roboto Mono"/>
                <a:ea typeface="Roboto Mono"/>
                <a:cs typeface="Roboto Mono"/>
                <a:sym typeface="Roboto Mono"/>
              </a:rPr>
              <a:t>new</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&gt;(R);</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p:txBody>
      </p:sp>
      <p:sp>
        <p:nvSpPr>
          <p:cNvPr id="307" name="Google Shape;307;p23"/>
          <p:cNvSpPr/>
          <p:nvPr/>
        </p:nvSpPr>
        <p:spPr>
          <a:xfrm>
            <a:off x="7115429" y="980775"/>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308" name="Google Shape;308;p23"/>
          <p:cNvSpPr/>
          <p:nvPr/>
        </p:nvSpPr>
        <p:spPr>
          <a:xfrm>
            <a:off x="8476775" y="173369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
        <p:nvSpPr>
          <p:cNvPr id="309" name="Google Shape;309;p23"/>
          <p:cNvSpPr/>
          <p:nvPr/>
        </p:nvSpPr>
        <p:spPr>
          <a:xfrm>
            <a:off x="8096200" y="2639648"/>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
        <p:nvSpPr>
          <p:cNvPr id="310" name="Google Shape;310;p23"/>
          <p:cNvSpPr/>
          <p:nvPr/>
        </p:nvSpPr>
        <p:spPr>
          <a:xfrm>
            <a:off x="7563075" y="33998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
        <p:nvSpPr>
          <p:cNvPr id="311" name="Google Shape;311;p23"/>
          <p:cNvSpPr/>
          <p:nvPr/>
        </p:nvSpPr>
        <p:spPr>
          <a:xfrm>
            <a:off x="5855800" y="1733711"/>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
        <p:nvSpPr>
          <p:cNvPr id="312" name="Google Shape;312;p23"/>
          <p:cNvSpPr/>
          <p:nvPr/>
        </p:nvSpPr>
        <p:spPr>
          <a:xfrm>
            <a:off x="6495900" y="236716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
        <p:nvSpPr>
          <p:cNvPr id="313" name="Google Shape;313;p23"/>
          <p:cNvSpPr/>
          <p:nvPr/>
        </p:nvSpPr>
        <p:spPr>
          <a:xfrm>
            <a:off x="6495900" y="323103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cxnSp>
        <p:nvCxnSpPr>
          <p:cNvPr id="314" name="Google Shape;314;p23"/>
          <p:cNvCxnSpPr>
            <a:stCxn id="307" idx="4"/>
            <a:endCxn id="308" idx="0"/>
          </p:cNvCxnSpPr>
          <p:nvPr/>
        </p:nvCxnSpPr>
        <p:spPr>
          <a:xfrm>
            <a:off x="7331879" y="1413675"/>
            <a:ext cx="1361400" cy="320100"/>
          </a:xfrm>
          <a:prstGeom prst="straightConnector1">
            <a:avLst/>
          </a:prstGeom>
          <a:noFill/>
          <a:ln cap="flat" cmpd="sng" w="28575">
            <a:solidFill>
              <a:srgbClr val="666666"/>
            </a:solidFill>
            <a:prstDash val="solid"/>
            <a:round/>
            <a:headEnd len="med" w="med" type="none"/>
            <a:tailEnd len="med" w="med" type="none"/>
          </a:ln>
        </p:spPr>
      </p:cxnSp>
      <p:cxnSp>
        <p:nvCxnSpPr>
          <p:cNvPr id="315" name="Google Shape;315;p23"/>
          <p:cNvCxnSpPr>
            <a:stCxn id="309" idx="4"/>
          </p:cNvCxnSpPr>
          <p:nvPr/>
        </p:nvCxnSpPr>
        <p:spPr>
          <a:xfrm>
            <a:off x="8312650" y="3072548"/>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316" name="Google Shape;316;p23"/>
          <p:cNvCxnSpPr>
            <a:stCxn id="307" idx="4"/>
          </p:cNvCxnSpPr>
          <p:nvPr/>
        </p:nvCxnSpPr>
        <p:spPr>
          <a:xfrm flipH="1">
            <a:off x="6072179" y="1413675"/>
            <a:ext cx="1259700" cy="320100"/>
          </a:xfrm>
          <a:prstGeom prst="straightConnector1">
            <a:avLst/>
          </a:prstGeom>
          <a:noFill/>
          <a:ln cap="flat" cmpd="sng" w="28575">
            <a:solidFill>
              <a:srgbClr val="666666"/>
            </a:solidFill>
            <a:prstDash val="solid"/>
            <a:round/>
            <a:headEnd len="med" w="med" type="none"/>
            <a:tailEnd len="med" w="med" type="none"/>
          </a:ln>
        </p:spPr>
      </p:cxnSp>
      <p:cxnSp>
        <p:nvCxnSpPr>
          <p:cNvPr id="317" name="Google Shape;317;p23"/>
          <p:cNvCxnSpPr>
            <a:endCxn id="313" idx="0"/>
          </p:cNvCxnSpPr>
          <p:nvPr/>
        </p:nvCxnSpPr>
        <p:spPr>
          <a:xfrm>
            <a:off x="6709050" y="2825736"/>
            <a:ext cx="3300" cy="405300"/>
          </a:xfrm>
          <a:prstGeom prst="straightConnector1">
            <a:avLst/>
          </a:prstGeom>
          <a:noFill/>
          <a:ln cap="flat" cmpd="sng" w="28575">
            <a:solidFill>
              <a:srgbClr val="666666"/>
            </a:solidFill>
            <a:prstDash val="solid"/>
            <a:round/>
            <a:headEnd len="med" w="med" type="none"/>
            <a:tailEnd len="med" w="med" type="none"/>
          </a:ln>
        </p:spPr>
      </p:cxnSp>
      <p:cxnSp>
        <p:nvCxnSpPr>
          <p:cNvPr id="318" name="Google Shape;318;p23"/>
          <p:cNvCxnSpPr>
            <a:stCxn id="307" idx="4"/>
          </p:cNvCxnSpPr>
          <p:nvPr/>
        </p:nvCxnSpPr>
        <p:spPr>
          <a:xfrm flipH="1">
            <a:off x="7026479" y="141367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319" name="Google Shape;319;p23"/>
          <p:cNvCxnSpPr>
            <a:stCxn id="307" idx="4"/>
          </p:cNvCxnSpPr>
          <p:nvPr/>
        </p:nvCxnSpPr>
        <p:spPr>
          <a:xfrm>
            <a:off x="7331879" y="141367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320" name="Google Shape;320;p23"/>
          <p:cNvCxnSpPr>
            <a:stCxn id="307" idx="4"/>
          </p:cNvCxnSpPr>
          <p:nvPr/>
        </p:nvCxnSpPr>
        <p:spPr>
          <a:xfrm>
            <a:off x="7331879" y="1413675"/>
            <a:ext cx="48900" cy="361500"/>
          </a:xfrm>
          <a:prstGeom prst="straightConnector1">
            <a:avLst/>
          </a:prstGeom>
          <a:noFill/>
          <a:ln cap="flat" cmpd="sng" w="28575">
            <a:solidFill>
              <a:srgbClr val="666666"/>
            </a:solidFill>
            <a:prstDash val="solid"/>
            <a:round/>
            <a:headEnd len="med" w="med" type="none"/>
            <a:tailEnd len="med" w="med" type="none"/>
          </a:ln>
        </p:spPr>
      </p:cxnSp>
      <p:cxnSp>
        <p:nvCxnSpPr>
          <p:cNvPr id="321" name="Google Shape;321;p23"/>
          <p:cNvCxnSpPr>
            <a:stCxn id="307" idx="4"/>
          </p:cNvCxnSpPr>
          <p:nvPr/>
        </p:nvCxnSpPr>
        <p:spPr>
          <a:xfrm flipH="1">
            <a:off x="7222079" y="1413675"/>
            <a:ext cx="109800" cy="336900"/>
          </a:xfrm>
          <a:prstGeom prst="straightConnector1">
            <a:avLst/>
          </a:prstGeom>
          <a:noFill/>
          <a:ln cap="flat" cmpd="sng" w="28575">
            <a:solidFill>
              <a:srgbClr val="666666"/>
            </a:solidFill>
            <a:prstDash val="solid"/>
            <a:round/>
            <a:headEnd len="med" w="med" type="none"/>
            <a:tailEnd len="med" w="med" type="none"/>
          </a:ln>
        </p:spPr>
      </p:cxnSp>
      <p:cxnSp>
        <p:nvCxnSpPr>
          <p:cNvPr id="322" name="Google Shape;322;p23"/>
          <p:cNvCxnSpPr>
            <a:stCxn id="307" idx="4"/>
          </p:cNvCxnSpPr>
          <p:nvPr/>
        </p:nvCxnSpPr>
        <p:spPr>
          <a:xfrm flipH="1">
            <a:off x="6831179" y="141367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323" name="Google Shape;323;p23"/>
          <p:cNvCxnSpPr>
            <a:stCxn id="307" idx="4"/>
          </p:cNvCxnSpPr>
          <p:nvPr/>
        </p:nvCxnSpPr>
        <p:spPr>
          <a:xfrm>
            <a:off x="7331879" y="1413675"/>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324" name="Google Shape;324;p23"/>
          <p:cNvCxnSpPr/>
          <p:nvPr/>
        </p:nvCxnSpPr>
        <p:spPr>
          <a:xfrm>
            <a:off x="6058896" y="21845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325" name="Google Shape;325;p23"/>
          <p:cNvCxnSpPr>
            <a:endCxn id="312" idx="0"/>
          </p:cNvCxnSpPr>
          <p:nvPr/>
        </p:nvCxnSpPr>
        <p:spPr>
          <a:xfrm>
            <a:off x="6058950" y="2184461"/>
            <a:ext cx="653400" cy="182700"/>
          </a:xfrm>
          <a:prstGeom prst="straightConnector1">
            <a:avLst/>
          </a:prstGeom>
          <a:noFill/>
          <a:ln cap="flat" cmpd="sng" w="28575">
            <a:solidFill>
              <a:srgbClr val="666666"/>
            </a:solidFill>
            <a:prstDash val="solid"/>
            <a:round/>
            <a:headEnd len="med" w="med" type="none"/>
            <a:tailEnd len="med" w="med" type="none"/>
          </a:ln>
        </p:spPr>
      </p:cxnSp>
      <p:grpSp>
        <p:nvGrpSpPr>
          <p:cNvPr id="326" name="Google Shape;326;p23"/>
          <p:cNvGrpSpPr/>
          <p:nvPr/>
        </p:nvGrpSpPr>
        <p:grpSpPr>
          <a:xfrm>
            <a:off x="6210514" y="2804588"/>
            <a:ext cx="891900" cy="324600"/>
            <a:chOff x="4872396" y="2413195"/>
            <a:chExt cx="891900" cy="324600"/>
          </a:xfrm>
        </p:grpSpPr>
        <p:cxnSp>
          <p:nvCxnSpPr>
            <p:cNvPr id="327" name="Google Shape;327;p23"/>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328" name="Google Shape;328;p23"/>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329" name="Google Shape;329;p23"/>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330" name="Google Shape;330;p23"/>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sp>
        <p:nvSpPr>
          <p:cNvPr id="331" name="Google Shape;331;p23"/>
          <p:cNvSpPr txBox="1"/>
          <p:nvPr/>
        </p:nvSpPr>
        <p:spPr>
          <a:xfrm>
            <a:off x="6469128" y="1245553"/>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a</a:t>
            </a:r>
            <a:endParaRPr>
              <a:solidFill>
                <a:schemeClr val="dk2"/>
              </a:solidFill>
              <a:latin typeface="Roboto Mono"/>
              <a:ea typeface="Roboto Mono"/>
              <a:cs typeface="Roboto Mono"/>
              <a:sym typeface="Roboto Mono"/>
            </a:endParaRPr>
          </a:p>
        </p:txBody>
      </p:sp>
      <p:sp>
        <p:nvSpPr>
          <p:cNvPr id="332" name="Google Shape;332;p23"/>
          <p:cNvSpPr txBox="1"/>
          <p:nvPr/>
        </p:nvSpPr>
        <p:spPr>
          <a:xfrm>
            <a:off x="8128425" y="12619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s</a:t>
            </a:r>
            <a:endParaRPr>
              <a:solidFill>
                <a:schemeClr val="dk2"/>
              </a:solidFill>
              <a:latin typeface="Roboto Mono"/>
              <a:ea typeface="Roboto Mono"/>
              <a:cs typeface="Roboto Mono"/>
              <a:sym typeface="Roboto Mono"/>
            </a:endParaRPr>
          </a:p>
        </p:txBody>
      </p:sp>
      <p:cxnSp>
        <p:nvCxnSpPr>
          <p:cNvPr id="333" name="Google Shape;333;p23"/>
          <p:cNvCxnSpPr/>
          <p:nvPr/>
        </p:nvCxnSpPr>
        <p:spPr>
          <a:xfrm flipH="1">
            <a:off x="8663809" y="2171559"/>
            <a:ext cx="26400" cy="324300"/>
          </a:xfrm>
          <a:prstGeom prst="straightConnector1">
            <a:avLst/>
          </a:prstGeom>
          <a:noFill/>
          <a:ln cap="flat" cmpd="sng" w="28575">
            <a:solidFill>
              <a:srgbClr val="666666"/>
            </a:solidFill>
            <a:prstDash val="solid"/>
            <a:round/>
            <a:headEnd len="med" w="med" type="none"/>
            <a:tailEnd len="med" w="med" type="none"/>
          </a:ln>
        </p:spPr>
      </p:cxnSp>
      <p:cxnSp>
        <p:nvCxnSpPr>
          <p:cNvPr id="334" name="Google Shape;334;p23"/>
          <p:cNvCxnSpPr>
            <a:stCxn id="308" idx="4"/>
            <a:endCxn id="309" idx="0"/>
          </p:cNvCxnSpPr>
          <p:nvPr/>
        </p:nvCxnSpPr>
        <p:spPr>
          <a:xfrm flipH="1">
            <a:off x="8312525" y="2166596"/>
            <a:ext cx="380700" cy="473100"/>
          </a:xfrm>
          <a:prstGeom prst="straightConnector1">
            <a:avLst/>
          </a:prstGeom>
          <a:noFill/>
          <a:ln cap="flat" cmpd="sng" w="28575">
            <a:solidFill>
              <a:srgbClr val="666666"/>
            </a:solidFill>
            <a:prstDash val="solid"/>
            <a:round/>
            <a:headEnd len="med" w="med" type="none"/>
            <a:tailEnd len="med" w="med" type="none"/>
          </a:ln>
        </p:spPr>
      </p:cxnSp>
      <p:cxnSp>
        <p:nvCxnSpPr>
          <p:cNvPr id="335" name="Google Shape;335;p23"/>
          <p:cNvCxnSpPr/>
          <p:nvPr/>
        </p:nvCxnSpPr>
        <p:spPr>
          <a:xfrm>
            <a:off x="8690209" y="2171559"/>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336" name="Google Shape;336;p23"/>
          <p:cNvCxnSpPr/>
          <p:nvPr/>
        </p:nvCxnSpPr>
        <p:spPr>
          <a:xfrm>
            <a:off x="8690209" y="2171559"/>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337" name="Google Shape;337;p23"/>
          <p:cNvCxnSpPr/>
          <p:nvPr/>
        </p:nvCxnSpPr>
        <p:spPr>
          <a:xfrm flipH="1">
            <a:off x="8067092" y="3070237"/>
            <a:ext cx="250200" cy="265800"/>
          </a:xfrm>
          <a:prstGeom prst="straightConnector1">
            <a:avLst/>
          </a:prstGeom>
          <a:noFill/>
          <a:ln cap="flat" cmpd="sng" w="28575">
            <a:solidFill>
              <a:srgbClr val="666666"/>
            </a:solidFill>
            <a:prstDash val="solid"/>
            <a:round/>
            <a:headEnd len="med" w="med" type="none"/>
            <a:tailEnd len="med" w="med" type="none"/>
          </a:ln>
        </p:spPr>
      </p:cxnSp>
      <p:cxnSp>
        <p:nvCxnSpPr>
          <p:cNvPr id="338" name="Google Shape;338;p23"/>
          <p:cNvCxnSpPr>
            <a:endCxn id="310" idx="0"/>
          </p:cNvCxnSpPr>
          <p:nvPr/>
        </p:nvCxnSpPr>
        <p:spPr>
          <a:xfrm flipH="1">
            <a:off x="7779525" y="3070177"/>
            <a:ext cx="537900" cy="329700"/>
          </a:xfrm>
          <a:prstGeom prst="straightConnector1">
            <a:avLst/>
          </a:prstGeom>
          <a:noFill/>
          <a:ln cap="flat" cmpd="sng" w="28575">
            <a:solidFill>
              <a:srgbClr val="666666"/>
            </a:solidFill>
            <a:prstDash val="solid"/>
            <a:round/>
            <a:headEnd len="med" w="med" type="none"/>
            <a:tailEnd len="med" w="med" type="none"/>
          </a:ln>
        </p:spPr>
      </p:cxnSp>
      <p:cxnSp>
        <p:nvCxnSpPr>
          <p:cNvPr id="339" name="Google Shape;339;p23"/>
          <p:cNvCxnSpPr/>
          <p:nvPr/>
        </p:nvCxnSpPr>
        <p:spPr>
          <a:xfrm>
            <a:off x="8317292" y="3070237"/>
            <a:ext cx="260100" cy="246000"/>
          </a:xfrm>
          <a:prstGeom prst="straightConnector1">
            <a:avLst/>
          </a:prstGeom>
          <a:noFill/>
          <a:ln cap="flat" cmpd="sng" w="28575">
            <a:solidFill>
              <a:srgbClr val="666666"/>
            </a:solidFill>
            <a:prstDash val="solid"/>
            <a:round/>
            <a:headEnd len="med" w="med" type="none"/>
            <a:tailEnd len="med" w="med" type="none"/>
          </a:ln>
        </p:spPr>
      </p:cxnSp>
      <p:cxnSp>
        <p:nvCxnSpPr>
          <p:cNvPr id="340" name="Google Shape;340;p23"/>
          <p:cNvCxnSpPr/>
          <p:nvPr/>
        </p:nvCxnSpPr>
        <p:spPr>
          <a:xfrm>
            <a:off x="8317292" y="3070237"/>
            <a:ext cx="320400" cy="186000"/>
          </a:xfrm>
          <a:prstGeom prst="straightConnector1">
            <a:avLst/>
          </a:prstGeom>
          <a:noFill/>
          <a:ln cap="flat" cmpd="sng" w="28575">
            <a:solidFill>
              <a:srgbClr val="666666"/>
            </a:solidFill>
            <a:prstDash val="solid"/>
            <a:round/>
            <a:headEnd len="med" w="med" type="none"/>
            <a:tailEnd len="med" w="med" type="none"/>
          </a:ln>
        </p:spPr>
      </p:cxnSp>
      <p:grpSp>
        <p:nvGrpSpPr>
          <p:cNvPr id="341" name="Google Shape;341;p23"/>
          <p:cNvGrpSpPr/>
          <p:nvPr/>
        </p:nvGrpSpPr>
        <p:grpSpPr>
          <a:xfrm>
            <a:off x="7365812" y="3837093"/>
            <a:ext cx="730377" cy="265815"/>
            <a:chOff x="4872396" y="2413195"/>
            <a:chExt cx="891900" cy="324600"/>
          </a:xfrm>
        </p:grpSpPr>
        <p:cxnSp>
          <p:nvCxnSpPr>
            <p:cNvPr id="342" name="Google Shape;342;p23"/>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343" name="Google Shape;343;p23"/>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344" name="Google Shape;344;p23"/>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345" name="Google Shape;345;p23"/>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346" name="Google Shape;346;p23"/>
          <p:cNvCxnSpPr/>
          <p:nvPr/>
        </p:nvCxnSpPr>
        <p:spPr>
          <a:xfrm>
            <a:off x="7771017" y="3834427"/>
            <a:ext cx="0" cy="165900"/>
          </a:xfrm>
          <a:prstGeom prst="straightConnector1">
            <a:avLst/>
          </a:prstGeom>
          <a:noFill/>
          <a:ln cap="flat" cmpd="sng" w="28575">
            <a:solidFill>
              <a:srgbClr val="666666"/>
            </a:solidFill>
            <a:prstDash val="solid"/>
            <a:round/>
            <a:headEnd len="med" w="med" type="none"/>
            <a:tailEnd len="med" w="med" type="none"/>
          </a:ln>
        </p:spPr>
      </p:cxnSp>
      <p:cxnSp>
        <p:nvCxnSpPr>
          <p:cNvPr id="347" name="Google Shape;347;p23"/>
          <p:cNvCxnSpPr>
            <a:stCxn id="308" idx="4"/>
          </p:cNvCxnSpPr>
          <p:nvPr/>
        </p:nvCxnSpPr>
        <p:spPr>
          <a:xfrm>
            <a:off x="8693225" y="2166596"/>
            <a:ext cx="117000" cy="304800"/>
          </a:xfrm>
          <a:prstGeom prst="straightConnector1">
            <a:avLst/>
          </a:prstGeom>
          <a:noFill/>
          <a:ln cap="flat" cmpd="sng" w="28575">
            <a:solidFill>
              <a:srgbClr val="666666"/>
            </a:solidFill>
            <a:prstDash val="solid"/>
            <a:round/>
            <a:headEnd len="med" w="med" type="none"/>
            <a:tailEnd len="med" w="med" type="none"/>
          </a:ln>
        </p:spPr>
      </p:cxnSp>
      <p:sp>
        <p:nvSpPr>
          <p:cNvPr id="348" name="Google Shape;348;p23"/>
          <p:cNvSpPr txBox="1"/>
          <p:nvPr/>
        </p:nvSpPr>
        <p:spPr>
          <a:xfrm>
            <a:off x="8208775" y="2167005"/>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a</a:t>
            </a:r>
            <a:endParaRPr>
              <a:solidFill>
                <a:schemeClr val="dk2"/>
              </a:solidFill>
              <a:latin typeface="Roboto Mono"/>
              <a:ea typeface="Roboto Mono"/>
              <a:cs typeface="Roboto Mono"/>
              <a:sym typeface="Roboto Mono"/>
            </a:endParaRPr>
          </a:p>
        </p:txBody>
      </p:sp>
      <p:sp>
        <p:nvSpPr>
          <p:cNvPr id="349" name="Google Shape;349;p23"/>
          <p:cNvSpPr txBox="1"/>
          <p:nvPr/>
        </p:nvSpPr>
        <p:spPr>
          <a:xfrm>
            <a:off x="7737308" y="2956105"/>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d</a:t>
            </a:r>
            <a:endParaRPr>
              <a:solidFill>
                <a:schemeClr val="dk2"/>
              </a:solidFill>
              <a:latin typeface="Roboto Mono"/>
              <a:ea typeface="Roboto Mono"/>
              <a:cs typeface="Roboto Mono"/>
              <a:sym typeface="Roboto Mono"/>
            </a:endParaRPr>
          </a:p>
        </p:txBody>
      </p:sp>
      <p:sp>
        <p:nvSpPr>
          <p:cNvPr id="350" name="Google Shape;350;p23"/>
          <p:cNvSpPr txBox="1"/>
          <p:nvPr/>
        </p:nvSpPr>
        <p:spPr>
          <a:xfrm>
            <a:off x="6368369" y="1947030"/>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w</a:t>
            </a:r>
            <a:endParaRPr>
              <a:solidFill>
                <a:schemeClr val="dk2"/>
              </a:solidFill>
              <a:latin typeface="Roboto Mono"/>
              <a:ea typeface="Roboto Mono"/>
              <a:cs typeface="Roboto Mono"/>
              <a:sym typeface="Roboto Mono"/>
            </a:endParaRPr>
          </a:p>
        </p:txBody>
      </p:sp>
      <p:sp>
        <p:nvSpPr>
          <p:cNvPr id="351" name="Google Shape;351;p23"/>
          <p:cNvSpPr txBox="1"/>
          <p:nvPr/>
        </p:nvSpPr>
        <p:spPr>
          <a:xfrm>
            <a:off x="6685772" y="2903456"/>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l</a:t>
            </a:r>
            <a:endParaRPr>
              <a:solidFill>
                <a:schemeClr val="dk2"/>
              </a:solidFill>
              <a:latin typeface="Roboto Mono"/>
              <a:ea typeface="Roboto Mono"/>
              <a:cs typeface="Roboto Mono"/>
              <a:sym typeface="Roboto Mono"/>
            </a:endParaRPr>
          </a:p>
        </p:txBody>
      </p:sp>
      <p:sp>
        <p:nvSpPr>
          <p:cNvPr id="352" name="Google Shape;352;p23"/>
          <p:cNvSpPr txBox="1"/>
          <p:nvPr/>
        </p:nvSpPr>
        <p:spPr>
          <a:xfrm>
            <a:off x="5898775" y="22440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53" name="Google Shape;353;p23"/>
          <p:cNvSpPr txBox="1"/>
          <p:nvPr/>
        </p:nvSpPr>
        <p:spPr>
          <a:xfrm>
            <a:off x="6452325" y="39456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354" name="Google Shape;354;p23"/>
          <p:cNvGrpSpPr/>
          <p:nvPr/>
        </p:nvGrpSpPr>
        <p:grpSpPr>
          <a:xfrm>
            <a:off x="6304691" y="3671857"/>
            <a:ext cx="730377" cy="265815"/>
            <a:chOff x="4872396" y="2413195"/>
            <a:chExt cx="891900" cy="324600"/>
          </a:xfrm>
        </p:grpSpPr>
        <p:cxnSp>
          <p:nvCxnSpPr>
            <p:cNvPr id="355" name="Google Shape;355;p23"/>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356" name="Google Shape;356;p23"/>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357" name="Google Shape;357;p23"/>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358" name="Google Shape;358;p23"/>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359" name="Google Shape;359;p23"/>
          <p:cNvCxnSpPr/>
          <p:nvPr/>
        </p:nvCxnSpPr>
        <p:spPr>
          <a:xfrm>
            <a:off x="6709896" y="3669191"/>
            <a:ext cx="0" cy="165900"/>
          </a:xfrm>
          <a:prstGeom prst="straightConnector1">
            <a:avLst/>
          </a:prstGeom>
          <a:noFill/>
          <a:ln cap="flat" cmpd="sng" w="28575">
            <a:solidFill>
              <a:srgbClr val="666666"/>
            </a:solidFill>
            <a:prstDash val="solid"/>
            <a:round/>
            <a:headEnd len="med" w="med" type="none"/>
            <a:tailEnd len="med" w="med" type="none"/>
          </a:ln>
        </p:spPr>
      </p:cxnSp>
      <p:sp>
        <p:nvSpPr>
          <p:cNvPr id="360" name="Google Shape;360;p23"/>
          <p:cNvSpPr txBox="1"/>
          <p:nvPr/>
        </p:nvSpPr>
        <p:spPr>
          <a:xfrm>
            <a:off x="7563150" y="41029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61" name="Google Shape;361;p23"/>
          <p:cNvSpPr txBox="1"/>
          <p:nvPr/>
        </p:nvSpPr>
        <p:spPr>
          <a:xfrm>
            <a:off x="8243200" y="32310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62" name="Google Shape;362;p23"/>
          <p:cNvSpPr txBox="1"/>
          <p:nvPr/>
        </p:nvSpPr>
        <p:spPr>
          <a:xfrm>
            <a:off x="8762975" y="242371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63" name="Google Shape;363;p23"/>
          <p:cNvSpPr txBox="1"/>
          <p:nvPr/>
        </p:nvSpPr>
        <p:spPr>
          <a:xfrm>
            <a:off x="7178588" y="164076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64" name="Google Shape;364;p23"/>
          <p:cNvSpPr txBox="1"/>
          <p:nvPr/>
        </p:nvSpPr>
        <p:spPr>
          <a:xfrm>
            <a:off x="5944300" y="29985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65" name="Google Shape;365;p23"/>
          <p:cNvSpPr txBox="1"/>
          <p:nvPr/>
        </p:nvSpPr>
        <p:spPr>
          <a:xfrm>
            <a:off x="7070450" y="29565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the structure of a trie depend on the order in which strings are inserted?</a:t>
            </a:r>
            <a:endParaRPr/>
          </a:p>
        </p:txBody>
      </p:sp>
      <p:sp>
        <p:nvSpPr>
          <p:cNvPr id="371" name="Google Shape;37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2" name="Google Shape;372;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Runtime</a:t>
            </a:r>
            <a:endParaRPr/>
          </a:p>
        </p:txBody>
      </p:sp>
      <p:sp>
        <p:nvSpPr>
          <p:cNvPr id="378" name="Google Shape;378;p25"/>
          <p:cNvSpPr txBox="1"/>
          <p:nvPr>
            <p:ph idx="1" type="body"/>
          </p:nvPr>
        </p:nvSpPr>
        <p:spPr>
          <a:xfrm>
            <a:off x="311700" y="1152475"/>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our keys are strings, Tries give us slightly better performance on contains and add.</a:t>
            </a:r>
            <a:endParaRPr/>
          </a:p>
          <a:p>
            <a:pPr indent="0" lvl="0" marL="0" rtl="0" algn="l">
              <a:spcBef>
                <a:spcPts val="800"/>
              </a:spcBef>
              <a:spcAft>
                <a:spcPts val="800"/>
              </a:spcAft>
              <a:buNone/>
            </a:pPr>
            <a:r>
              <a:rPr lang="en"/>
              <a:t>However, </a:t>
            </a:r>
            <a:r>
              <a:rPr lang="en"/>
              <a:t>DataIndexedCharMap wastes a ton of memory storing R links per node.</a:t>
            </a:r>
            <a:endParaRPr/>
          </a:p>
        </p:txBody>
      </p:sp>
      <p:sp>
        <p:nvSpPr>
          <p:cNvPr id="379" name="Google Shape;37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0" name="Google Shape;380;p25"/>
          <p:cNvGraphicFramePr/>
          <p:nvPr/>
        </p:nvGraphicFramePr>
        <p:xfrm>
          <a:off x="1964575" y="2432575"/>
          <a:ext cx="3000000" cy="3000000"/>
        </p:xfrm>
        <a:graphic>
          <a:graphicData uri="http://schemas.openxmlformats.org/drawingml/2006/table">
            <a:tbl>
              <a:tblPr>
                <a:noFill/>
                <a:tableStyleId>{91191A61-3146-411F-9164-128D54683A82}</a:tableStyleId>
              </a:tblPr>
              <a:tblGrid>
                <a:gridCol w="1721575"/>
                <a:gridCol w="1458650"/>
                <a:gridCol w="1092175"/>
                <a:gridCol w="942450"/>
              </a:tblGrid>
              <a:tr h="396200">
                <a:tc>
                  <a:txBody>
                    <a:bodyPr/>
                    <a:lstStyle/>
                    <a:p>
                      <a:pPr indent="0" lvl="0" marL="0" rtl="0" algn="l">
                        <a:spcBef>
                          <a:spcPts val="0"/>
                        </a:spcBef>
                        <a:spcAft>
                          <a:spcPts val="0"/>
                        </a:spcAft>
                        <a:buNone/>
                      </a:pPr>
                      <a:r>
                        <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dk2"/>
                          </a:solidFill>
                          <a:latin typeface="Roboto"/>
                          <a:ea typeface="Roboto"/>
                          <a:cs typeface="Roboto"/>
                          <a:sym typeface="Roboto"/>
                        </a:rPr>
                        <a:t>K</a:t>
                      </a:r>
                      <a:r>
                        <a:rPr b="1" lang="en">
                          <a:solidFill>
                            <a:schemeClr val="dk2"/>
                          </a:solidFill>
                          <a:latin typeface="Roboto"/>
                          <a:ea typeface="Roboto"/>
                          <a:cs typeface="Roboto"/>
                          <a:sym typeface="Roboto"/>
                        </a:rPr>
                        <a:t>ey type</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dk2"/>
                          </a:solidFill>
                          <a:latin typeface="Roboto"/>
                          <a:ea typeface="Roboto"/>
                          <a:cs typeface="Roboto"/>
                          <a:sym typeface="Roboto"/>
                        </a:rPr>
                        <a:t>contains</a:t>
                      </a:r>
                      <a:r>
                        <a:rPr b="1" lang="en">
                          <a:solidFill>
                            <a:schemeClr val="dk2"/>
                          </a:solidFill>
                          <a:latin typeface="Roboto"/>
                          <a:ea typeface="Roboto"/>
                          <a:cs typeface="Roboto"/>
                          <a:sym typeface="Roboto"/>
                        </a:rPr>
                        <a:t>(x)</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dk2"/>
                          </a:solidFill>
                          <a:latin typeface="Roboto"/>
                          <a:ea typeface="Roboto"/>
                          <a:cs typeface="Roboto"/>
                          <a:sym typeface="Roboto"/>
                        </a:rPr>
                        <a:t>add(x)</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Balanced BST</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comparable</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Θ</a:t>
                      </a:r>
                      <a:r>
                        <a:rPr lang="en">
                          <a:solidFill>
                            <a:schemeClr val="dk2"/>
                          </a:solidFill>
                          <a:latin typeface="Roboto"/>
                          <a:ea typeface="Roboto"/>
                          <a:cs typeface="Roboto"/>
                          <a:sym typeface="Roboto"/>
                        </a:rPr>
                        <a:t>(log N)</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Θ(log N)</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Hash Table</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hashable</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Θ(1)</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Θ(1)*</a:t>
                      </a:r>
                      <a:r>
                        <a:rPr baseline="30000" lang="en">
                          <a:solidFill>
                            <a:schemeClr val="dk1"/>
                          </a:solidFill>
                          <a:latin typeface="Calibri"/>
                          <a:ea typeface="Calibri"/>
                          <a:cs typeface="Calibri"/>
                          <a:sym typeface="Calibri"/>
                        </a:rPr>
                        <a:t>†</a:t>
                      </a:r>
                      <a:endParaRPr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Data-indexed array</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char</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Θ(1)</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Θ(1)</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Trie: Design 1.</a:t>
                      </a:r>
                      <a:r>
                        <a:rPr lang="en">
                          <a:solidFill>
                            <a:schemeClr val="dk2"/>
                          </a:solidFill>
                          <a:latin typeface="Roboto"/>
                          <a:ea typeface="Roboto"/>
                          <a:cs typeface="Roboto"/>
                          <a:sym typeface="Roboto"/>
                        </a:rPr>
                        <a:t>5</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string</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a:solidFill>
                            <a:schemeClr val="dk2"/>
                          </a:solidFill>
                          <a:latin typeface="Roboto"/>
                          <a:ea typeface="Roboto"/>
                          <a:cs typeface="Roboto"/>
                          <a:sym typeface="Roboto"/>
                        </a:rPr>
                        <a:t>Θ(1)</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a:solidFill>
                            <a:schemeClr val="dk2"/>
                          </a:solidFill>
                          <a:latin typeface="Roboto"/>
                          <a:ea typeface="Roboto"/>
                          <a:cs typeface="Roboto"/>
                          <a:sym typeface="Roboto"/>
                        </a:rPr>
                        <a:t>Θ(1)</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381" name="Google Shape;381;p25"/>
          <p:cNvSpPr txBox="1"/>
          <p:nvPr/>
        </p:nvSpPr>
        <p:spPr>
          <a:xfrm>
            <a:off x="1964575" y="4398375"/>
            <a:ext cx="2743200" cy="54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Roboto"/>
                <a:ea typeface="Roboto"/>
                <a:cs typeface="Roboto"/>
                <a:sym typeface="Roboto"/>
              </a:rPr>
              <a:t>*</a:t>
            </a:r>
            <a:r>
              <a:rPr baseline="30000" lang="en" sz="1200">
                <a:solidFill>
                  <a:schemeClr val="dk2"/>
                </a:solidFill>
                <a:latin typeface="Roboto"/>
                <a:ea typeface="Roboto"/>
                <a:cs typeface="Roboto"/>
                <a:sym typeface="Roboto"/>
              </a:rPr>
              <a:t> </a:t>
            </a:r>
            <a:r>
              <a:rPr lang="en" sz="1200">
                <a:solidFill>
                  <a:schemeClr val="dk2"/>
                </a:solidFill>
                <a:latin typeface="Roboto"/>
                <a:ea typeface="Roboto"/>
                <a:cs typeface="Roboto"/>
                <a:sym typeface="Roboto"/>
              </a:rPr>
              <a:t>:  </a:t>
            </a:r>
            <a:r>
              <a:rPr lang="en" sz="1200">
                <a:solidFill>
                  <a:schemeClr val="dk2"/>
                </a:solidFill>
                <a:latin typeface="Roboto"/>
                <a:ea typeface="Roboto"/>
                <a:cs typeface="Roboto"/>
                <a:sym typeface="Roboto"/>
              </a:rPr>
              <a:t>Assuming items are evenly spread.</a:t>
            </a:r>
            <a:endParaRPr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baseline="30000" lang="en" sz="1200">
                <a:solidFill>
                  <a:schemeClr val="dk2"/>
                </a:solidFill>
                <a:latin typeface="Roboto"/>
                <a:ea typeface="Roboto"/>
                <a:cs typeface="Roboto"/>
                <a:sym typeface="Roboto"/>
              </a:rPr>
              <a:t>†</a:t>
            </a:r>
            <a:r>
              <a:rPr lang="en" sz="1200">
                <a:solidFill>
                  <a:schemeClr val="dk2"/>
                </a:solidFill>
                <a:latin typeface="Roboto"/>
                <a:ea typeface="Roboto"/>
                <a:cs typeface="Roboto"/>
                <a:sym typeface="Roboto"/>
              </a:rPr>
              <a:t> :  Indicates “on average”.</a:t>
            </a:r>
            <a:endParaRPr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2"/>
              </a:solidFill>
              <a:latin typeface="Roboto"/>
              <a:ea typeface="Roboto"/>
              <a:cs typeface="Roboto"/>
              <a:sym typeface="Roboto"/>
            </a:endParaRPr>
          </a:p>
        </p:txBody>
      </p:sp>
      <p:sp>
        <p:nvSpPr>
          <p:cNvPr id="382" name="Google Shape;382;p25"/>
          <p:cNvSpPr txBox="1"/>
          <p:nvPr/>
        </p:nvSpPr>
        <p:spPr>
          <a:xfrm>
            <a:off x="1964575" y="2020975"/>
            <a:ext cx="52149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Typical r</a:t>
            </a:r>
            <a:r>
              <a:rPr b="1" lang="en">
                <a:solidFill>
                  <a:schemeClr val="dk2"/>
                </a:solidFill>
                <a:latin typeface="Roboto"/>
                <a:ea typeface="Roboto"/>
                <a:cs typeface="Roboto"/>
                <a:sym typeface="Roboto"/>
              </a:rPr>
              <a:t>untime when treating length of keys as a constant.</a:t>
            </a:r>
            <a:endParaRPr b="1">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Dealing with Sparsity</a:t>
            </a:r>
            <a:endParaRPr/>
          </a:p>
        </p:txBody>
      </p:sp>
      <p:sp>
        <p:nvSpPr>
          <p:cNvPr id="388" name="Google Shape;38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v1.5: </a:t>
            </a:r>
            <a:r>
              <a:rPr lang="en"/>
              <a:t>DataIndexedCharMap</a:t>
            </a:r>
            <a:endParaRPr/>
          </a:p>
        </p:txBody>
      </p:sp>
      <p:sp>
        <p:nvSpPr>
          <p:cNvPr id="394" name="Google Shape;39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27"/>
          <p:cNvSpPr/>
          <p:nvPr/>
        </p:nvSpPr>
        <p:spPr>
          <a:xfrm>
            <a:off x="1266529" y="169928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396" name="Google Shape;396;p27"/>
          <p:cNvSpPr/>
          <p:nvPr/>
        </p:nvSpPr>
        <p:spPr>
          <a:xfrm>
            <a:off x="768900" y="23760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cxnSp>
        <p:nvCxnSpPr>
          <p:cNvPr id="397" name="Google Shape;397;p27"/>
          <p:cNvCxnSpPr>
            <a:stCxn id="395" idx="3"/>
            <a:endCxn id="396" idx="0"/>
          </p:cNvCxnSpPr>
          <p:nvPr/>
        </p:nvCxnSpPr>
        <p:spPr>
          <a:xfrm flipH="1">
            <a:off x="985226" y="2068791"/>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398" name="Google Shape;398;p27"/>
          <p:cNvCxnSpPr>
            <a:endCxn id="399" idx="0"/>
          </p:cNvCxnSpPr>
          <p:nvPr/>
        </p:nvCxnSpPr>
        <p:spPr>
          <a:xfrm>
            <a:off x="985350" y="2808798"/>
            <a:ext cx="0" cy="202500"/>
          </a:xfrm>
          <a:prstGeom prst="straightConnector1">
            <a:avLst/>
          </a:prstGeom>
          <a:noFill/>
          <a:ln cap="flat" cmpd="sng" w="28575">
            <a:solidFill>
              <a:schemeClr val="dk2"/>
            </a:solidFill>
            <a:prstDash val="solid"/>
            <a:round/>
            <a:headEnd len="med" w="med" type="none"/>
            <a:tailEnd len="med" w="med" type="none"/>
          </a:ln>
        </p:spPr>
      </p:cxnSp>
      <p:sp>
        <p:nvSpPr>
          <p:cNvPr id="399" name="Google Shape;399;p27"/>
          <p:cNvSpPr/>
          <p:nvPr/>
        </p:nvSpPr>
        <p:spPr>
          <a:xfrm>
            <a:off x="768900" y="301129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400" name="Google Shape;400;p27"/>
          <p:cNvSpPr/>
          <p:nvPr/>
        </p:nvSpPr>
        <p:spPr>
          <a:xfrm>
            <a:off x="1699425" y="237602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401" name="Google Shape;401;p27"/>
          <p:cNvCxnSpPr>
            <a:stCxn id="395" idx="5"/>
            <a:endCxn id="400" idx="0"/>
          </p:cNvCxnSpPr>
          <p:nvPr/>
        </p:nvCxnSpPr>
        <p:spPr>
          <a:xfrm>
            <a:off x="1636033" y="2068791"/>
            <a:ext cx="279900" cy="307200"/>
          </a:xfrm>
          <a:prstGeom prst="straightConnector1">
            <a:avLst/>
          </a:prstGeom>
          <a:noFill/>
          <a:ln cap="flat" cmpd="sng" w="28575">
            <a:solidFill>
              <a:schemeClr val="dk2"/>
            </a:solidFill>
            <a:prstDash val="solid"/>
            <a:round/>
            <a:headEnd len="med" w="med" type="none"/>
            <a:tailEnd len="med" w="med" type="none"/>
          </a:ln>
        </p:spPr>
      </p:cxnSp>
      <p:sp>
        <p:nvSpPr>
          <p:cNvPr id="402" name="Google Shape;402;p27"/>
          <p:cNvSpPr/>
          <p:nvPr/>
        </p:nvSpPr>
        <p:spPr>
          <a:xfrm>
            <a:off x="4414847" y="455222"/>
            <a:ext cx="2626200" cy="1328100"/>
          </a:xfrm>
          <a:prstGeom prst="rect">
            <a:avLst/>
          </a:prstGeom>
          <a:solidFill>
            <a:schemeClr val="lt1"/>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3" name="Google Shape;403;p27"/>
          <p:cNvGraphicFramePr/>
          <p:nvPr/>
        </p:nvGraphicFramePr>
        <p:xfrm>
          <a:off x="4579411" y="1210453"/>
          <a:ext cx="3000000" cy="3000000"/>
        </p:xfrm>
        <a:graphic>
          <a:graphicData uri="http://schemas.openxmlformats.org/drawingml/2006/table">
            <a:tbl>
              <a:tblPr>
                <a:noFill/>
                <a:tableStyleId>{91191A61-3146-411F-9164-128D54683A82}</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
        <p:nvSpPr>
          <p:cNvPr id="404" name="Google Shape;404;p27"/>
          <p:cNvSpPr/>
          <p:nvPr/>
        </p:nvSpPr>
        <p:spPr>
          <a:xfrm>
            <a:off x="3098647" y="1893497"/>
            <a:ext cx="2626200" cy="1328100"/>
          </a:xfrm>
          <a:prstGeom prst="rect">
            <a:avLst/>
          </a:prstGeom>
          <a:solidFill>
            <a:schemeClr val="lt1"/>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5" name="Google Shape;405;p27"/>
          <p:cNvGraphicFramePr/>
          <p:nvPr/>
        </p:nvGraphicFramePr>
        <p:xfrm>
          <a:off x="3260461" y="2648727"/>
          <a:ext cx="3000000" cy="3000000"/>
        </p:xfrm>
        <a:graphic>
          <a:graphicData uri="http://schemas.openxmlformats.org/drawingml/2006/table">
            <a:tbl>
              <a:tblPr>
                <a:noFill/>
                <a:tableStyleId>{91191A61-3146-411F-9164-128D54683A82}</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2E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
        <p:nvSpPr>
          <p:cNvPr id="406" name="Google Shape;406;p27"/>
          <p:cNvSpPr/>
          <p:nvPr/>
        </p:nvSpPr>
        <p:spPr>
          <a:xfrm>
            <a:off x="3098647" y="3331772"/>
            <a:ext cx="2626200" cy="1328100"/>
          </a:xfrm>
          <a:prstGeom prst="rect">
            <a:avLst/>
          </a:prstGeom>
          <a:solidFill>
            <a:srgbClr val="C9DAF8"/>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7" name="Google Shape;407;p27"/>
          <p:cNvGraphicFramePr/>
          <p:nvPr/>
        </p:nvGraphicFramePr>
        <p:xfrm>
          <a:off x="3263036" y="4087002"/>
          <a:ext cx="3000000" cy="3000000"/>
        </p:xfrm>
        <a:graphic>
          <a:graphicData uri="http://schemas.openxmlformats.org/drawingml/2006/table">
            <a:tbl>
              <a:tblPr>
                <a:noFill/>
                <a:tableStyleId>{91191A61-3146-411F-9164-128D54683A82}</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
        <p:nvSpPr>
          <p:cNvPr id="408" name="Google Shape;408;p27"/>
          <p:cNvSpPr/>
          <p:nvPr/>
        </p:nvSpPr>
        <p:spPr>
          <a:xfrm>
            <a:off x="5851811" y="1891847"/>
            <a:ext cx="2626200" cy="1328100"/>
          </a:xfrm>
          <a:prstGeom prst="rect">
            <a:avLst/>
          </a:prstGeom>
          <a:solidFill>
            <a:srgbClr val="C9DAF8"/>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09" name="Google Shape;409;p27"/>
          <p:cNvGraphicFramePr/>
          <p:nvPr/>
        </p:nvGraphicFramePr>
        <p:xfrm>
          <a:off x="6013688" y="2647077"/>
          <a:ext cx="3000000" cy="3000000"/>
        </p:xfrm>
        <a:graphic>
          <a:graphicData uri="http://schemas.openxmlformats.org/drawingml/2006/table">
            <a:tbl>
              <a:tblPr>
                <a:noFill/>
                <a:tableStyleId>{91191A61-3146-411F-9164-128D54683A82}</a:tableStyleId>
              </a:tblPr>
              <a:tblGrid>
                <a:gridCol w="382850"/>
                <a:gridCol w="382850"/>
                <a:gridCol w="382850"/>
                <a:gridCol w="382850"/>
                <a:gridCol w="382850"/>
                <a:gridCol w="38285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cxnSp>
        <p:nvCxnSpPr>
          <p:cNvPr id="410" name="Google Shape;410;p27"/>
          <p:cNvCxnSpPr/>
          <p:nvPr/>
        </p:nvCxnSpPr>
        <p:spPr>
          <a:xfrm>
            <a:off x="4588950" y="1215750"/>
            <a:ext cx="375300" cy="365700"/>
          </a:xfrm>
          <a:prstGeom prst="straightConnector1">
            <a:avLst/>
          </a:prstGeom>
          <a:noFill/>
          <a:ln cap="flat" cmpd="sng" w="9525">
            <a:solidFill>
              <a:srgbClr val="CCCCCC"/>
            </a:solidFill>
            <a:prstDash val="solid"/>
            <a:round/>
            <a:headEnd len="med" w="med" type="none"/>
            <a:tailEnd len="med" w="med" type="none"/>
          </a:ln>
        </p:spPr>
      </p:cxnSp>
      <p:cxnSp>
        <p:nvCxnSpPr>
          <p:cNvPr id="411" name="Google Shape;411;p27"/>
          <p:cNvCxnSpPr/>
          <p:nvPr/>
        </p:nvCxnSpPr>
        <p:spPr>
          <a:xfrm>
            <a:off x="5352063" y="1215750"/>
            <a:ext cx="375300" cy="365700"/>
          </a:xfrm>
          <a:prstGeom prst="straightConnector1">
            <a:avLst/>
          </a:prstGeom>
          <a:noFill/>
          <a:ln cap="flat" cmpd="sng" w="9525">
            <a:solidFill>
              <a:srgbClr val="CCCCCC"/>
            </a:solidFill>
            <a:prstDash val="solid"/>
            <a:round/>
            <a:headEnd len="med" w="med" type="none"/>
            <a:tailEnd len="med" w="med" type="none"/>
          </a:ln>
        </p:spPr>
      </p:cxnSp>
      <p:cxnSp>
        <p:nvCxnSpPr>
          <p:cNvPr id="412" name="Google Shape;412;p27"/>
          <p:cNvCxnSpPr/>
          <p:nvPr/>
        </p:nvCxnSpPr>
        <p:spPr>
          <a:xfrm>
            <a:off x="6112438" y="1218100"/>
            <a:ext cx="375300" cy="365700"/>
          </a:xfrm>
          <a:prstGeom prst="straightConnector1">
            <a:avLst/>
          </a:prstGeom>
          <a:noFill/>
          <a:ln cap="flat" cmpd="sng" w="9525">
            <a:solidFill>
              <a:srgbClr val="CCCCCC"/>
            </a:solidFill>
            <a:prstDash val="solid"/>
            <a:round/>
            <a:headEnd len="med" w="med" type="none"/>
            <a:tailEnd len="med" w="med" type="none"/>
          </a:ln>
        </p:spPr>
      </p:cxnSp>
      <p:cxnSp>
        <p:nvCxnSpPr>
          <p:cNvPr id="413" name="Google Shape;413;p27"/>
          <p:cNvCxnSpPr/>
          <p:nvPr/>
        </p:nvCxnSpPr>
        <p:spPr>
          <a:xfrm>
            <a:off x="6494664" y="1210750"/>
            <a:ext cx="375300" cy="365700"/>
          </a:xfrm>
          <a:prstGeom prst="straightConnector1">
            <a:avLst/>
          </a:prstGeom>
          <a:noFill/>
          <a:ln cap="flat" cmpd="sng" w="9525">
            <a:solidFill>
              <a:srgbClr val="CCCCCC"/>
            </a:solidFill>
            <a:prstDash val="solid"/>
            <a:round/>
            <a:headEnd len="med" w="med" type="none"/>
            <a:tailEnd len="med" w="med" type="none"/>
          </a:ln>
        </p:spPr>
      </p:cxnSp>
      <p:cxnSp>
        <p:nvCxnSpPr>
          <p:cNvPr id="414" name="Google Shape;414;p27"/>
          <p:cNvCxnSpPr/>
          <p:nvPr/>
        </p:nvCxnSpPr>
        <p:spPr>
          <a:xfrm>
            <a:off x="6014738" y="2652725"/>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15" name="Google Shape;415;p27"/>
          <p:cNvCxnSpPr/>
          <p:nvPr/>
        </p:nvCxnSpPr>
        <p:spPr>
          <a:xfrm>
            <a:off x="6395738" y="2652725"/>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16" name="Google Shape;416;p27"/>
          <p:cNvCxnSpPr/>
          <p:nvPr/>
        </p:nvCxnSpPr>
        <p:spPr>
          <a:xfrm>
            <a:off x="6776738" y="2652725"/>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17" name="Google Shape;417;p27"/>
          <p:cNvCxnSpPr/>
          <p:nvPr/>
        </p:nvCxnSpPr>
        <p:spPr>
          <a:xfrm>
            <a:off x="7157738" y="2652725"/>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18" name="Google Shape;418;p27"/>
          <p:cNvCxnSpPr/>
          <p:nvPr/>
        </p:nvCxnSpPr>
        <p:spPr>
          <a:xfrm>
            <a:off x="7543613" y="2652725"/>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19" name="Google Shape;419;p27"/>
          <p:cNvCxnSpPr/>
          <p:nvPr/>
        </p:nvCxnSpPr>
        <p:spPr>
          <a:xfrm>
            <a:off x="7921013" y="2642975"/>
            <a:ext cx="395100" cy="399600"/>
          </a:xfrm>
          <a:prstGeom prst="straightConnector1">
            <a:avLst/>
          </a:prstGeom>
          <a:noFill/>
          <a:ln cap="flat" cmpd="sng" w="9525">
            <a:solidFill>
              <a:srgbClr val="CCCCCC"/>
            </a:solidFill>
            <a:prstDash val="solid"/>
            <a:round/>
            <a:headEnd len="med" w="med" type="none"/>
            <a:tailEnd len="med" w="med" type="none"/>
          </a:ln>
        </p:spPr>
      </p:cxnSp>
      <p:cxnSp>
        <p:nvCxnSpPr>
          <p:cNvPr id="420" name="Google Shape;420;p27"/>
          <p:cNvCxnSpPr/>
          <p:nvPr/>
        </p:nvCxnSpPr>
        <p:spPr>
          <a:xfrm>
            <a:off x="3267824" y="2654225"/>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21" name="Google Shape;421;p27"/>
          <p:cNvCxnSpPr/>
          <p:nvPr/>
        </p:nvCxnSpPr>
        <p:spPr>
          <a:xfrm>
            <a:off x="3648824" y="2654225"/>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22" name="Google Shape;422;p27"/>
          <p:cNvCxnSpPr/>
          <p:nvPr/>
        </p:nvCxnSpPr>
        <p:spPr>
          <a:xfrm>
            <a:off x="4029824" y="2654225"/>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23" name="Google Shape;423;p27"/>
          <p:cNvCxnSpPr/>
          <p:nvPr/>
        </p:nvCxnSpPr>
        <p:spPr>
          <a:xfrm>
            <a:off x="4410824" y="2654225"/>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24" name="Google Shape;424;p27"/>
          <p:cNvCxnSpPr/>
          <p:nvPr/>
        </p:nvCxnSpPr>
        <p:spPr>
          <a:xfrm>
            <a:off x="3272725" y="4092500"/>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25" name="Google Shape;425;p27"/>
          <p:cNvCxnSpPr/>
          <p:nvPr/>
        </p:nvCxnSpPr>
        <p:spPr>
          <a:xfrm>
            <a:off x="3653725" y="4092500"/>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26" name="Google Shape;426;p27"/>
          <p:cNvCxnSpPr/>
          <p:nvPr/>
        </p:nvCxnSpPr>
        <p:spPr>
          <a:xfrm>
            <a:off x="4034725" y="4092500"/>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27" name="Google Shape;427;p27"/>
          <p:cNvCxnSpPr/>
          <p:nvPr/>
        </p:nvCxnSpPr>
        <p:spPr>
          <a:xfrm>
            <a:off x="4415725" y="4092500"/>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28" name="Google Shape;428;p27"/>
          <p:cNvCxnSpPr/>
          <p:nvPr/>
        </p:nvCxnSpPr>
        <p:spPr>
          <a:xfrm>
            <a:off x="4787976" y="4087150"/>
            <a:ext cx="370500" cy="385200"/>
          </a:xfrm>
          <a:prstGeom prst="straightConnector1">
            <a:avLst/>
          </a:prstGeom>
          <a:noFill/>
          <a:ln cap="flat" cmpd="sng" w="9525">
            <a:solidFill>
              <a:srgbClr val="CCCCCC"/>
            </a:solidFill>
            <a:prstDash val="solid"/>
            <a:round/>
            <a:headEnd len="med" w="med" type="none"/>
            <a:tailEnd len="med" w="med" type="none"/>
          </a:ln>
        </p:spPr>
      </p:cxnSp>
      <p:cxnSp>
        <p:nvCxnSpPr>
          <p:cNvPr id="429" name="Google Shape;429;p27"/>
          <p:cNvCxnSpPr/>
          <p:nvPr/>
        </p:nvCxnSpPr>
        <p:spPr>
          <a:xfrm>
            <a:off x="5165375" y="4082276"/>
            <a:ext cx="395100" cy="399600"/>
          </a:xfrm>
          <a:prstGeom prst="straightConnector1">
            <a:avLst/>
          </a:prstGeom>
          <a:noFill/>
          <a:ln cap="flat" cmpd="sng" w="9525">
            <a:solidFill>
              <a:srgbClr val="CCCCCC"/>
            </a:solidFill>
            <a:prstDash val="solid"/>
            <a:round/>
            <a:headEnd len="med" w="med" type="none"/>
            <a:tailEnd len="med" w="med" type="none"/>
          </a:ln>
        </p:spPr>
      </p:cxnSp>
      <p:cxnSp>
        <p:nvCxnSpPr>
          <p:cNvPr id="430" name="Google Shape;430;p27"/>
          <p:cNvCxnSpPr/>
          <p:nvPr/>
        </p:nvCxnSpPr>
        <p:spPr>
          <a:xfrm>
            <a:off x="5167949" y="2647026"/>
            <a:ext cx="395100" cy="399600"/>
          </a:xfrm>
          <a:prstGeom prst="straightConnector1">
            <a:avLst/>
          </a:prstGeom>
          <a:noFill/>
          <a:ln cap="flat" cmpd="sng" w="9525">
            <a:solidFill>
              <a:srgbClr val="CCCCCC"/>
            </a:solidFill>
            <a:prstDash val="solid"/>
            <a:round/>
            <a:headEnd len="med" w="med" type="none"/>
            <a:tailEnd len="med" w="med" type="none"/>
          </a:ln>
        </p:spPr>
      </p:cxnSp>
      <p:graphicFrame>
        <p:nvGraphicFramePr>
          <p:cNvPr id="431" name="Google Shape;431;p27"/>
          <p:cNvGraphicFramePr/>
          <p:nvPr/>
        </p:nvGraphicFramePr>
        <p:xfrm>
          <a:off x="3263036" y="3800202"/>
          <a:ext cx="3000000" cy="3000000"/>
        </p:xfrm>
        <a:graphic>
          <a:graphicData uri="http://schemas.openxmlformats.org/drawingml/2006/table">
            <a:tbl>
              <a:tblPr>
                <a:noFill/>
                <a:tableStyleId>{91191A61-3146-411F-9164-128D54683A82}</a:tableStyleId>
              </a:tblPr>
              <a:tblGrid>
                <a:gridCol w="382850"/>
                <a:gridCol w="382850"/>
                <a:gridCol w="382850"/>
                <a:gridCol w="382850"/>
                <a:gridCol w="382850"/>
                <a:gridCol w="382850"/>
              </a:tblGrid>
              <a:tr h="274325">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97</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98</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99</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100</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32" name="Google Shape;432;p27"/>
          <p:cNvGraphicFramePr/>
          <p:nvPr/>
        </p:nvGraphicFramePr>
        <p:xfrm>
          <a:off x="3260461" y="2371799"/>
          <a:ext cx="3000000" cy="3000000"/>
        </p:xfrm>
        <a:graphic>
          <a:graphicData uri="http://schemas.openxmlformats.org/drawingml/2006/table">
            <a:tbl>
              <a:tblPr>
                <a:noFill/>
                <a:tableStyleId>{91191A61-3146-411F-9164-128D54683A82}</a:tableStyleId>
              </a:tblPr>
              <a:tblGrid>
                <a:gridCol w="382850"/>
                <a:gridCol w="382850"/>
                <a:gridCol w="382850"/>
                <a:gridCol w="382850"/>
                <a:gridCol w="382850"/>
                <a:gridCol w="382850"/>
              </a:tblGrid>
              <a:tr h="32950">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97</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98</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99</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100</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33" name="Google Shape;433;p27"/>
          <p:cNvGraphicFramePr/>
          <p:nvPr/>
        </p:nvGraphicFramePr>
        <p:xfrm>
          <a:off x="6013711" y="2371812"/>
          <a:ext cx="3000000" cy="3000000"/>
        </p:xfrm>
        <a:graphic>
          <a:graphicData uri="http://schemas.openxmlformats.org/drawingml/2006/table">
            <a:tbl>
              <a:tblPr>
                <a:noFill/>
                <a:tableStyleId>{91191A61-3146-411F-9164-128D54683A82}</a:tableStyleId>
              </a:tblPr>
              <a:tblGrid>
                <a:gridCol w="382850"/>
                <a:gridCol w="382850"/>
                <a:gridCol w="382850"/>
                <a:gridCol w="382850"/>
                <a:gridCol w="382850"/>
                <a:gridCol w="382850"/>
              </a:tblGrid>
              <a:tr h="32950">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97</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98</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99</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100</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34" name="Google Shape;434;p27"/>
          <p:cNvGraphicFramePr/>
          <p:nvPr/>
        </p:nvGraphicFramePr>
        <p:xfrm>
          <a:off x="4579411" y="943412"/>
          <a:ext cx="3000000" cy="3000000"/>
        </p:xfrm>
        <a:graphic>
          <a:graphicData uri="http://schemas.openxmlformats.org/drawingml/2006/table">
            <a:tbl>
              <a:tblPr>
                <a:noFill/>
                <a:tableStyleId>{91191A61-3146-411F-9164-128D54683A82}</a:tableStyleId>
              </a:tblPr>
              <a:tblGrid>
                <a:gridCol w="382850"/>
                <a:gridCol w="382850"/>
                <a:gridCol w="382850"/>
                <a:gridCol w="382850"/>
                <a:gridCol w="382850"/>
                <a:gridCol w="382850"/>
              </a:tblGrid>
              <a:tr h="32950">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97</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98</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99</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100</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35" name="Google Shape;435;p27"/>
          <p:cNvSpPr txBox="1"/>
          <p:nvPr/>
        </p:nvSpPr>
        <p:spPr>
          <a:xfrm>
            <a:off x="3434332" y="1888274"/>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false</a:t>
            </a:r>
            <a:endParaRPr sz="1200">
              <a:solidFill>
                <a:schemeClr val="dk2"/>
              </a:solidFill>
              <a:latin typeface="Roboto"/>
              <a:ea typeface="Roboto"/>
              <a:cs typeface="Roboto"/>
              <a:sym typeface="Roboto"/>
            </a:endParaRPr>
          </a:p>
        </p:txBody>
      </p:sp>
      <p:sp>
        <p:nvSpPr>
          <p:cNvPr id="436" name="Google Shape;436;p27"/>
          <p:cNvSpPr txBox="1"/>
          <p:nvPr/>
        </p:nvSpPr>
        <p:spPr>
          <a:xfrm>
            <a:off x="3434332" y="3335892"/>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true</a:t>
            </a:r>
            <a:endParaRPr sz="1200">
              <a:solidFill>
                <a:schemeClr val="dk2"/>
              </a:solidFill>
              <a:latin typeface="Roboto"/>
              <a:ea typeface="Roboto"/>
              <a:cs typeface="Roboto"/>
              <a:sym typeface="Roboto"/>
            </a:endParaRPr>
          </a:p>
        </p:txBody>
      </p:sp>
      <p:sp>
        <p:nvSpPr>
          <p:cNvPr id="437" name="Google Shape;437;p27"/>
          <p:cNvSpPr txBox="1"/>
          <p:nvPr/>
        </p:nvSpPr>
        <p:spPr>
          <a:xfrm>
            <a:off x="6187582" y="1888274"/>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true</a:t>
            </a:r>
            <a:endParaRPr sz="1200">
              <a:solidFill>
                <a:schemeClr val="dk2"/>
              </a:solidFill>
              <a:latin typeface="Roboto"/>
              <a:ea typeface="Roboto"/>
              <a:cs typeface="Roboto"/>
              <a:sym typeface="Roboto"/>
            </a:endParaRPr>
          </a:p>
        </p:txBody>
      </p:sp>
      <p:sp>
        <p:nvSpPr>
          <p:cNvPr id="438" name="Google Shape;438;p27"/>
          <p:cNvSpPr txBox="1"/>
          <p:nvPr/>
        </p:nvSpPr>
        <p:spPr>
          <a:xfrm>
            <a:off x="4753282" y="451024"/>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false</a:t>
            </a:r>
            <a:endParaRPr sz="1200">
              <a:solidFill>
                <a:schemeClr val="dk2"/>
              </a:solidFill>
              <a:latin typeface="Roboto"/>
              <a:ea typeface="Roboto"/>
              <a:cs typeface="Roboto"/>
              <a:sym typeface="Roboto"/>
            </a:endParaRPr>
          </a:p>
        </p:txBody>
      </p:sp>
      <p:cxnSp>
        <p:nvCxnSpPr>
          <p:cNvPr id="439" name="Google Shape;439;p27"/>
          <p:cNvCxnSpPr>
            <a:endCxn id="404" idx="0"/>
          </p:cNvCxnSpPr>
          <p:nvPr/>
        </p:nvCxnSpPr>
        <p:spPr>
          <a:xfrm flipH="1">
            <a:off x="4411747" y="1411097"/>
            <a:ext cx="732000" cy="482400"/>
          </a:xfrm>
          <a:prstGeom prst="straightConnector1">
            <a:avLst/>
          </a:prstGeom>
          <a:noFill/>
          <a:ln cap="flat" cmpd="sng" w="28575">
            <a:solidFill>
              <a:schemeClr val="dk2"/>
            </a:solidFill>
            <a:prstDash val="solid"/>
            <a:round/>
            <a:headEnd len="med" w="med" type="none"/>
            <a:tailEnd len="med" w="med" type="triangle"/>
          </a:ln>
        </p:spPr>
      </p:cxnSp>
      <p:cxnSp>
        <p:nvCxnSpPr>
          <p:cNvPr id="440" name="Google Shape;440;p27"/>
          <p:cNvCxnSpPr>
            <a:endCxn id="408" idx="0"/>
          </p:cNvCxnSpPr>
          <p:nvPr/>
        </p:nvCxnSpPr>
        <p:spPr>
          <a:xfrm>
            <a:off x="5897111" y="1424747"/>
            <a:ext cx="1267800" cy="467100"/>
          </a:xfrm>
          <a:prstGeom prst="straightConnector1">
            <a:avLst/>
          </a:prstGeom>
          <a:noFill/>
          <a:ln cap="flat" cmpd="sng" w="28575">
            <a:solidFill>
              <a:schemeClr val="dk2"/>
            </a:solidFill>
            <a:prstDash val="solid"/>
            <a:round/>
            <a:headEnd len="med" w="med" type="none"/>
            <a:tailEnd len="med" w="med" type="triangle"/>
          </a:ln>
        </p:spPr>
      </p:cxnSp>
      <p:cxnSp>
        <p:nvCxnSpPr>
          <p:cNvPr id="441" name="Google Shape;441;p27"/>
          <p:cNvCxnSpPr>
            <a:endCxn id="406" idx="0"/>
          </p:cNvCxnSpPr>
          <p:nvPr/>
        </p:nvCxnSpPr>
        <p:spPr>
          <a:xfrm flipH="1">
            <a:off x="4411747" y="2835572"/>
            <a:ext cx="574200" cy="496200"/>
          </a:xfrm>
          <a:prstGeom prst="straightConnector1">
            <a:avLst/>
          </a:prstGeom>
          <a:noFill/>
          <a:ln cap="flat" cmpd="sng" w="28575">
            <a:solidFill>
              <a:srgbClr val="666666"/>
            </a:solidFill>
            <a:prstDash val="solid"/>
            <a:round/>
            <a:headEnd len="med" w="med" type="none"/>
            <a:tailEnd len="med" w="med" type="triangle"/>
          </a:ln>
        </p:spPr>
      </p:cxnSp>
      <p:sp>
        <p:nvSpPr>
          <p:cNvPr id="442" name="Google Shape;442;p27"/>
          <p:cNvSpPr/>
          <p:nvPr/>
        </p:nvSpPr>
        <p:spPr>
          <a:xfrm>
            <a:off x="751425" y="374890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v2.0: </a:t>
            </a:r>
            <a:r>
              <a:rPr lang="en"/>
              <a:t>Hash-Table-Based Trie</a:t>
            </a:r>
            <a:endParaRPr/>
          </a:p>
        </p:txBody>
      </p:sp>
      <p:sp>
        <p:nvSpPr>
          <p:cNvPr id="448" name="Google Shape;44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28"/>
          <p:cNvSpPr/>
          <p:nvPr/>
        </p:nvSpPr>
        <p:spPr>
          <a:xfrm>
            <a:off x="1266529" y="169928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450" name="Google Shape;450;p28"/>
          <p:cNvSpPr/>
          <p:nvPr/>
        </p:nvSpPr>
        <p:spPr>
          <a:xfrm>
            <a:off x="768900" y="23760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cxnSp>
        <p:nvCxnSpPr>
          <p:cNvPr id="451" name="Google Shape;451;p28"/>
          <p:cNvCxnSpPr>
            <a:stCxn id="449" idx="3"/>
            <a:endCxn id="450" idx="0"/>
          </p:cNvCxnSpPr>
          <p:nvPr/>
        </p:nvCxnSpPr>
        <p:spPr>
          <a:xfrm flipH="1">
            <a:off x="985226" y="2068791"/>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452" name="Google Shape;452;p28"/>
          <p:cNvCxnSpPr>
            <a:endCxn id="453" idx="0"/>
          </p:cNvCxnSpPr>
          <p:nvPr/>
        </p:nvCxnSpPr>
        <p:spPr>
          <a:xfrm>
            <a:off x="985350" y="2808798"/>
            <a:ext cx="0" cy="202500"/>
          </a:xfrm>
          <a:prstGeom prst="straightConnector1">
            <a:avLst/>
          </a:prstGeom>
          <a:noFill/>
          <a:ln cap="flat" cmpd="sng" w="28575">
            <a:solidFill>
              <a:schemeClr val="dk2"/>
            </a:solidFill>
            <a:prstDash val="solid"/>
            <a:round/>
            <a:headEnd len="med" w="med" type="none"/>
            <a:tailEnd len="med" w="med" type="none"/>
          </a:ln>
        </p:spPr>
      </p:cxnSp>
      <p:sp>
        <p:nvSpPr>
          <p:cNvPr id="453" name="Google Shape;453;p28"/>
          <p:cNvSpPr/>
          <p:nvPr/>
        </p:nvSpPr>
        <p:spPr>
          <a:xfrm>
            <a:off x="768900" y="301129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454" name="Google Shape;454;p28"/>
          <p:cNvSpPr/>
          <p:nvPr/>
        </p:nvSpPr>
        <p:spPr>
          <a:xfrm>
            <a:off x="1699425" y="237602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455" name="Google Shape;455;p28"/>
          <p:cNvCxnSpPr>
            <a:stCxn id="449" idx="5"/>
            <a:endCxn id="454" idx="0"/>
          </p:cNvCxnSpPr>
          <p:nvPr/>
        </p:nvCxnSpPr>
        <p:spPr>
          <a:xfrm>
            <a:off x="1636033" y="2068791"/>
            <a:ext cx="279900" cy="307200"/>
          </a:xfrm>
          <a:prstGeom prst="straightConnector1">
            <a:avLst/>
          </a:prstGeom>
          <a:noFill/>
          <a:ln cap="flat" cmpd="sng" w="28575">
            <a:solidFill>
              <a:schemeClr val="dk2"/>
            </a:solidFill>
            <a:prstDash val="solid"/>
            <a:round/>
            <a:headEnd len="med" w="med" type="none"/>
            <a:tailEnd len="med" w="med" type="none"/>
          </a:ln>
        </p:spPr>
      </p:cxnSp>
      <p:sp>
        <p:nvSpPr>
          <p:cNvPr id="456" name="Google Shape;456;p28"/>
          <p:cNvSpPr/>
          <p:nvPr/>
        </p:nvSpPr>
        <p:spPr>
          <a:xfrm>
            <a:off x="4414847" y="455222"/>
            <a:ext cx="2626200" cy="1328100"/>
          </a:xfrm>
          <a:prstGeom prst="rect">
            <a:avLst/>
          </a:prstGeom>
          <a:solidFill>
            <a:schemeClr val="lt1"/>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3098647" y="1893497"/>
            <a:ext cx="2626200" cy="1328100"/>
          </a:xfrm>
          <a:prstGeom prst="rect">
            <a:avLst/>
          </a:prstGeom>
          <a:solidFill>
            <a:schemeClr val="lt1"/>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3098647" y="3331772"/>
            <a:ext cx="2626200" cy="1328100"/>
          </a:xfrm>
          <a:prstGeom prst="rect">
            <a:avLst/>
          </a:prstGeom>
          <a:solidFill>
            <a:srgbClr val="C9DAF8"/>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a:ea typeface="Roboto"/>
                <a:cs typeface="Roboto"/>
                <a:sym typeface="Roboto"/>
              </a:rPr>
              <a:t>(</a:t>
            </a:r>
            <a:r>
              <a:rPr lang="en" sz="1600">
                <a:solidFill>
                  <a:schemeClr val="dk2"/>
                </a:solidFill>
                <a:latin typeface="Roboto"/>
                <a:ea typeface="Roboto"/>
                <a:cs typeface="Roboto"/>
                <a:sym typeface="Roboto"/>
              </a:rPr>
              <a:t>ad</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p:txBody>
      </p:sp>
      <p:sp>
        <p:nvSpPr>
          <p:cNvPr id="459" name="Google Shape;459;p28"/>
          <p:cNvSpPr/>
          <p:nvPr/>
        </p:nvSpPr>
        <p:spPr>
          <a:xfrm>
            <a:off x="5851811" y="1891847"/>
            <a:ext cx="2626200" cy="1328100"/>
          </a:xfrm>
          <a:prstGeom prst="rect">
            <a:avLst/>
          </a:prstGeom>
          <a:solidFill>
            <a:srgbClr val="C9DAF8"/>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a:ea typeface="Roboto"/>
                <a:cs typeface="Roboto"/>
                <a:sym typeface="Roboto"/>
              </a:rPr>
              <a:t>(c)</a:t>
            </a:r>
            <a:endParaRPr/>
          </a:p>
        </p:txBody>
      </p:sp>
      <p:sp>
        <p:nvSpPr>
          <p:cNvPr id="460" name="Google Shape;460;p28"/>
          <p:cNvSpPr txBox="1"/>
          <p:nvPr/>
        </p:nvSpPr>
        <p:spPr>
          <a:xfrm>
            <a:off x="3434332" y="1888274"/>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false</a:t>
            </a:r>
            <a:endParaRPr sz="1200">
              <a:solidFill>
                <a:schemeClr val="dk2"/>
              </a:solidFill>
              <a:latin typeface="Roboto"/>
              <a:ea typeface="Roboto"/>
              <a:cs typeface="Roboto"/>
              <a:sym typeface="Roboto"/>
            </a:endParaRPr>
          </a:p>
        </p:txBody>
      </p:sp>
      <p:grpSp>
        <p:nvGrpSpPr>
          <p:cNvPr id="461" name="Google Shape;461;p28"/>
          <p:cNvGrpSpPr/>
          <p:nvPr/>
        </p:nvGrpSpPr>
        <p:grpSpPr>
          <a:xfrm>
            <a:off x="3263013" y="2080744"/>
            <a:ext cx="1355538" cy="949366"/>
            <a:chOff x="3263013" y="2080744"/>
            <a:chExt cx="1355538" cy="949366"/>
          </a:xfrm>
        </p:grpSpPr>
        <p:grpSp>
          <p:nvGrpSpPr>
            <p:cNvPr id="462" name="Google Shape;462;p28"/>
            <p:cNvGrpSpPr/>
            <p:nvPr/>
          </p:nvGrpSpPr>
          <p:grpSpPr>
            <a:xfrm>
              <a:off x="3263013" y="2080744"/>
              <a:ext cx="1355538" cy="949366"/>
              <a:chOff x="4445300" y="1384531"/>
              <a:chExt cx="1355538" cy="949366"/>
            </a:xfrm>
          </p:grpSpPr>
          <p:sp>
            <p:nvSpPr>
              <p:cNvPr id="463" name="Google Shape;463;p28"/>
              <p:cNvSpPr/>
              <p:nvPr/>
            </p:nvSpPr>
            <p:spPr>
              <a:xfrm>
                <a:off x="4727788" y="1863042"/>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64" name="Google Shape;464;p28"/>
              <p:cNvSpPr/>
              <p:nvPr/>
            </p:nvSpPr>
            <p:spPr>
              <a:xfrm>
                <a:off x="4727788" y="2096897"/>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65" name="Google Shape;465;p28"/>
              <p:cNvSpPr/>
              <p:nvPr/>
            </p:nvSpPr>
            <p:spPr>
              <a:xfrm>
                <a:off x="4727788" y="1622618"/>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66" name="Google Shape;466;p28"/>
              <p:cNvSpPr/>
              <p:nvPr/>
            </p:nvSpPr>
            <p:spPr>
              <a:xfrm>
                <a:off x="4727788" y="1388763"/>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67" name="Google Shape;467;p28"/>
              <p:cNvSpPr/>
              <p:nvPr/>
            </p:nvSpPr>
            <p:spPr>
              <a:xfrm>
                <a:off x="5298038" y="1384531"/>
                <a:ext cx="251400" cy="240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d</a:t>
                </a:r>
                <a:endParaRPr>
                  <a:solidFill>
                    <a:schemeClr val="dk2"/>
                  </a:solidFill>
                  <a:latin typeface="Roboto"/>
                  <a:ea typeface="Roboto"/>
                  <a:cs typeface="Roboto"/>
                  <a:sym typeface="Roboto"/>
                </a:endParaRPr>
              </a:p>
            </p:txBody>
          </p:sp>
          <p:cxnSp>
            <p:nvCxnSpPr>
              <p:cNvPr id="468" name="Google Shape;468;p28"/>
              <p:cNvCxnSpPr>
                <a:endCxn id="467" idx="1"/>
              </p:cNvCxnSpPr>
              <p:nvPr/>
            </p:nvCxnSpPr>
            <p:spPr>
              <a:xfrm>
                <a:off x="4920638" y="1504531"/>
                <a:ext cx="377400" cy="0"/>
              </a:xfrm>
              <a:prstGeom prst="straightConnector1">
                <a:avLst/>
              </a:prstGeom>
              <a:noFill/>
              <a:ln cap="flat" cmpd="sng" w="19050">
                <a:solidFill>
                  <a:schemeClr val="dk2"/>
                </a:solidFill>
                <a:prstDash val="solid"/>
                <a:round/>
                <a:headEnd len="med" w="med" type="none"/>
                <a:tailEnd len="med" w="med" type="triangle"/>
              </a:ln>
            </p:spPr>
          </p:cxnSp>
          <p:sp>
            <p:nvSpPr>
              <p:cNvPr id="469" name="Google Shape;469;p28"/>
              <p:cNvSpPr txBox="1"/>
              <p:nvPr/>
            </p:nvSpPr>
            <p:spPr>
              <a:xfrm>
                <a:off x="4445300" y="1388775"/>
                <a:ext cx="288300" cy="943200"/>
              </a:xfrm>
              <a:prstGeom prst="rect">
                <a:avLst/>
              </a:prstGeom>
              <a:noFill/>
              <a:ln>
                <a:noFill/>
              </a:ln>
            </p:spPr>
            <p:txBody>
              <a:bodyPr anchorCtr="0" anchor="ctr" bIns="91425" lIns="91425" spcFirstLastPara="1" rIns="91425" wrap="square" tIns="91425">
                <a:noAutofit/>
              </a:bodyPr>
              <a:lstStyle/>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0</a:t>
                </a:r>
                <a:endParaRPr sz="1200">
                  <a:solidFill>
                    <a:schemeClr val="dk2"/>
                  </a:solidFill>
                  <a:latin typeface="Roboto Mono"/>
                  <a:ea typeface="Roboto Mono"/>
                  <a:cs typeface="Roboto Mono"/>
                  <a:sym typeface="Roboto Mono"/>
                </a:endParaRPr>
              </a:p>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1</a:t>
                </a:r>
                <a:endParaRPr sz="1200">
                  <a:solidFill>
                    <a:schemeClr val="dk2"/>
                  </a:solidFill>
                  <a:latin typeface="Roboto Mono"/>
                  <a:ea typeface="Roboto Mono"/>
                  <a:cs typeface="Roboto Mono"/>
                  <a:sym typeface="Roboto Mono"/>
                </a:endParaRPr>
              </a:p>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2</a:t>
                </a:r>
                <a:endParaRPr sz="1200">
                  <a:solidFill>
                    <a:schemeClr val="dk2"/>
                  </a:solidFill>
                  <a:latin typeface="Roboto Mono"/>
                  <a:ea typeface="Roboto Mono"/>
                  <a:cs typeface="Roboto Mono"/>
                  <a:sym typeface="Roboto Mono"/>
                </a:endParaRPr>
              </a:p>
              <a:p>
                <a:pPr indent="0" lvl="0" marL="0" rtl="0" algn="r">
                  <a:lnSpc>
                    <a:spcPct val="100000"/>
                  </a:lnSpc>
                  <a:spcBef>
                    <a:spcPts val="0"/>
                  </a:spcBef>
                  <a:spcAft>
                    <a:spcPts val="0"/>
                  </a:spcAft>
                  <a:buNone/>
                </a:pPr>
                <a:r>
                  <a:rPr lang="en" sz="1200">
                    <a:solidFill>
                      <a:schemeClr val="dk2"/>
                    </a:solidFill>
                    <a:latin typeface="Roboto Mono"/>
                    <a:ea typeface="Roboto Mono"/>
                    <a:cs typeface="Roboto Mono"/>
                    <a:sym typeface="Roboto Mono"/>
                  </a:rPr>
                  <a:t>3</a:t>
                </a:r>
                <a:endParaRPr sz="1200">
                  <a:solidFill>
                    <a:schemeClr val="dk2"/>
                  </a:solidFill>
                  <a:latin typeface="Roboto Mono"/>
                  <a:ea typeface="Roboto Mono"/>
                  <a:cs typeface="Roboto Mono"/>
                  <a:sym typeface="Roboto Mono"/>
                </a:endParaRPr>
              </a:p>
            </p:txBody>
          </p:sp>
          <p:cxnSp>
            <p:nvCxnSpPr>
              <p:cNvPr id="470" name="Google Shape;470;p28"/>
              <p:cNvCxnSpPr/>
              <p:nvPr/>
            </p:nvCxnSpPr>
            <p:spPr>
              <a:xfrm flipH="1" rot="10800000">
                <a:off x="4732138" y="1625377"/>
                <a:ext cx="335100" cy="232800"/>
              </a:xfrm>
              <a:prstGeom prst="straightConnector1">
                <a:avLst/>
              </a:prstGeom>
              <a:noFill/>
              <a:ln cap="flat" cmpd="sng" w="9525">
                <a:solidFill>
                  <a:schemeClr val="dk2"/>
                </a:solidFill>
                <a:prstDash val="solid"/>
                <a:round/>
                <a:headEnd len="med" w="med" type="none"/>
                <a:tailEnd len="med" w="med" type="none"/>
              </a:ln>
            </p:spPr>
          </p:cxnSp>
          <p:sp>
            <p:nvSpPr>
              <p:cNvPr id="471" name="Google Shape;471;p28"/>
              <p:cNvSpPr/>
              <p:nvPr/>
            </p:nvSpPr>
            <p:spPr>
              <a:xfrm>
                <a:off x="5549438" y="1384531"/>
                <a:ext cx="251400" cy="2400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2" name="Google Shape;472;p28"/>
            <p:cNvCxnSpPr/>
            <p:nvPr/>
          </p:nvCxnSpPr>
          <p:spPr>
            <a:xfrm flipH="1" rot="10800000">
              <a:off x="3549850" y="2557030"/>
              <a:ext cx="335100" cy="2328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28"/>
            <p:cNvCxnSpPr/>
            <p:nvPr/>
          </p:nvCxnSpPr>
          <p:spPr>
            <a:xfrm flipH="1" rot="10800000">
              <a:off x="3549850" y="2792469"/>
              <a:ext cx="335100" cy="232800"/>
            </a:xfrm>
            <a:prstGeom prst="straightConnector1">
              <a:avLst/>
            </a:prstGeom>
            <a:noFill/>
            <a:ln cap="flat" cmpd="sng" w="9525">
              <a:solidFill>
                <a:schemeClr val="dk2"/>
              </a:solidFill>
              <a:prstDash val="solid"/>
              <a:round/>
              <a:headEnd len="med" w="med" type="none"/>
              <a:tailEnd len="med" w="med" type="none"/>
            </a:ln>
          </p:spPr>
        </p:cxnSp>
      </p:grpSp>
      <p:grpSp>
        <p:nvGrpSpPr>
          <p:cNvPr id="474" name="Google Shape;474;p28"/>
          <p:cNvGrpSpPr/>
          <p:nvPr/>
        </p:nvGrpSpPr>
        <p:grpSpPr>
          <a:xfrm>
            <a:off x="4574077" y="646701"/>
            <a:ext cx="1355538" cy="945134"/>
            <a:chOff x="3263013" y="2084976"/>
            <a:chExt cx="1355538" cy="945134"/>
          </a:xfrm>
        </p:grpSpPr>
        <p:grpSp>
          <p:nvGrpSpPr>
            <p:cNvPr id="475" name="Google Shape;475;p28"/>
            <p:cNvGrpSpPr/>
            <p:nvPr/>
          </p:nvGrpSpPr>
          <p:grpSpPr>
            <a:xfrm>
              <a:off x="3263013" y="2084976"/>
              <a:ext cx="1355538" cy="945134"/>
              <a:chOff x="4445300" y="1388763"/>
              <a:chExt cx="1355538" cy="945134"/>
            </a:xfrm>
          </p:grpSpPr>
          <p:sp>
            <p:nvSpPr>
              <p:cNvPr id="476" name="Google Shape;476;p28"/>
              <p:cNvSpPr/>
              <p:nvPr/>
            </p:nvSpPr>
            <p:spPr>
              <a:xfrm>
                <a:off x="4727788" y="1863042"/>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77" name="Google Shape;477;p28"/>
              <p:cNvSpPr/>
              <p:nvPr/>
            </p:nvSpPr>
            <p:spPr>
              <a:xfrm>
                <a:off x="4727788" y="2096897"/>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78" name="Google Shape;478;p28"/>
              <p:cNvSpPr/>
              <p:nvPr/>
            </p:nvSpPr>
            <p:spPr>
              <a:xfrm>
                <a:off x="4727788" y="1622618"/>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79" name="Google Shape;479;p28"/>
              <p:cNvSpPr/>
              <p:nvPr/>
            </p:nvSpPr>
            <p:spPr>
              <a:xfrm>
                <a:off x="4727788" y="1388763"/>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80" name="Google Shape;480;p28"/>
              <p:cNvSpPr/>
              <p:nvPr/>
            </p:nvSpPr>
            <p:spPr>
              <a:xfrm>
                <a:off x="5298038" y="2091924"/>
                <a:ext cx="251400" cy="240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c</a:t>
                </a:r>
                <a:endParaRPr>
                  <a:solidFill>
                    <a:schemeClr val="dk2"/>
                  </a:solidFill>
                  <a:latin typeface="Roboto"/>
                  <a:ea typeface="Roboto"/>
                  <a:cs typeface="Roboto"/>
                  <a:sym typeface="Roboto"/>
                </a:endParaRPr>
              </a:p>
            </p:txBody>
          </p:sp>
          <p:cxnSp>
            <p:nvCxnSpPr>
              <p:cNvPr id="481" name="Google Shape;481;p28"/>
              <p:cNvCxnSpPr>
                <a:endCxn id="480" idx="1"/>
              </p:cNvCxnSpPr>
              <p:nvPr/>
            </p:nvCxnSpPr>
            <p:spPr>
              <a:xfrm>
                <a:off x="4920638" y="2211924"/>
                <a:ext cx="377400" cy="0"/>
              </a:xfrm>
              <a:prstGeom prst="straightConnector1">
                <a:avLst/>
              </a:prstGeom>
              <a:noFill/>
              <a:ln cap="flat" cmpd="sng" w="19050">
                <a:solidFill>
                  <a:schemeClr val="dk2"/>
                </a:solidFill>
                <a:prstDash val="solid"/>
                <a:round/>
                <a:headEnd len="med" w="med" type="none"/>
                <a:tailEnd len="med" w="med" type="triangle"/>
              </a:ln>
            </p:spPr>
          </p:cxnSp>
          <p:sp>
            <p:nvSpPr>
              <p:cNvPr id="482" name="Google Shape;482;p28"/>
              <p:cNvSpPr/>
              <p:nvPr/>
            </p:nvSpPr>
            <p:spPr>
              <a:xfrm>
                <a:off x="5298038" y="1606292"/>
                <a:ext cx="251400" cy="240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a</a:t>
                </a:r>
                <a:endParaRPr>
                  <a:solidFill>
                    <a:schemeClr val="dk2"/>
                  </a:solidFill>
                  <a:latin typeface="Roboto"/>
                  <a:ea typeface="Roboto"/>
                  <a:cs typeface="Roboto"/>
                  <a:sym typeface="Roboto"/>
                </a:endParaRPr>
              </a:p>
            </p:txBody>
          </p:sp>
          <p:cxnSp>
            <p:nvCxnSpPr>
              <p:cNvPr id="483" name="Google Shape;483;p28"/>
              <p:cNvCxnSpPr>
                <a:endCxn id="482" idx="1"/>
              </p:cNvCxnSpPr>
              <p:nvPr/>
            </p:nvCxnSpPr>
            <p:spPr>
              <a:xfrm>
                <a:off x="4920638" y="1726292"/>
                <a:ext cx="377400" cy="0"/>
              </a:xfrm>
              <a:prstGeom prst="straightConnector1">
                <a:avLst/>
              </a:prstGeom>
              <a:noFill/>
              <a:ln cap="flat" cmpd="sng" w="19050">
                <a:solidFill>
                  <a:schemeClr val="dk2"/>
                </a:solidFill>
                <a:prstDash val="solid"/>
                <a:round/>
                <a:headEnd len="med" w="med" type="none"/>
                <a:tailEnd len="med" w="med" type="triangle"/>
              </a:ln>
            </p:spPr>
          </p:cxnSp>
          <p:sp>
            <p:nvSpPr>
              <p:cNvPr id="484" name="Google Shape;484;p28"/>
              <p:cNvSpPr txBox="1"/>
              <p:nvPr/>
            </p:nvSpPr>
            <p:spPr>
              <a:xfrm>
                <a:off x="4445300" y="1388775"/>
                <a:ext cx="288300" cy="943200"/>
              </a:xfrm>
              <a:prstGeom prst="rect">
                <a:avLst/>
              </a:prstGeom>
              <a:noFill/>
              <a:ln>
                <a:noFill/>
              </a:ln>
            </p:spPr>
            <p:txBody>
              <a:bodyPr anchorCtr="0" anchor="ctr" bIns="91425" lIns="91425" spcFirstLastPara="1" rIns="91425" wrap="square" tIns="91425">
                <a:noAutofit/>
              </a:bodyPr>
              <a:lstStyle/>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0</a:t>
                </a:r>
                <a:endParaRPr sz="1200">
                  <a:solidFill>
                    <a:schemeClr val="dk2"/>
                  </a:solidFill>
                  <a:latin typeface="Roboto Mono"/>
                  <a:ea typeface="Roboto Mono"/>
                  <a:cs typeface="Roboto Mono"/>
                  <a:sym typeface="Roboto Mono"/>
                </a:endParaRPr>
              </a:p>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1</a:t>
                </a:r>
                <a:endParaRPr sz="1200">
                  <a:solidFill>
                    <a:schemeClr val="dk2"/>
                  </a:solidFill>
                  <a:latin typeface="Roboto Mono"/>
                  <a:ea typeface="Roboto Mono"/>
                  <a:cs typeface="Roboto Mono"/>
                  <a:sym typeface="Roboto Mono"/>
                </a:endParaRPr>
              </a:p>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2</a:t>
                </a:r>
                <a:endParaRPr sz="1200">
                  <a:solidFill>
                    <a:schemeClr val="dk2"/>
                  </a:solidFill>
                  <a:latin typeface="Roboto Mono"/>
                  <a:ea typeface="Roboto Mono"/>
                  <a:cs typeface="Roboto Mono"/>
                  <a:sym typeface="Roboto Mono"/>
                </a:endParaRPr>
              </a:p>
              <a:p>
                <a:pPr indent="0" lvl="0" marL="0" rtl="0" algn="r">
                  <a:lnSpc>
                    <a:spcPct val="100000"/>
                  </a:lnSpc>
                  <a:spcBef>
                    <a:spcPts val="0"/>
                  </a:spcBef>
                  <a:spcAft>
                    <a:spcPts val="0"/>
                  </a:spcAft>
                  <a:buNone/>
                </a:pPr>
                <a:r>
                  <a:rPr lang="en" sz="1200">
                    <a:solidFill>
                      <a:schemeClr val="dk2"/>
                    </a:solidFill>
                    <a:latin typeface="Roboto Mono"/>
                    <a:ea typeface="Roboto Mono"/>
                    <a:cs typeface="Roboto Mono"/>
                    <a:sym typeface="Roboto Mono"/>
                  </a:rPr>
                  <a:t>3</a:t>
                </a:r>
                <a:endParaRPr sz="1200">
                  <a:solidFill>
                    <a:schemeClr val="dk2"/>
                  </a:solidFill>
                  <a:latin typeface="Roboto Mono"/>
                  <a:ea typeface="Roboto Mono"/>
                  <a:cs typeface="Roboto Mono"/>
                  <a:sym typeface="Roboto Mono"/>
                </a:endParaRPr>
              </a:p>
            </p:txBody>
          </p:sp>
          <p:cxnSp>
            <p:nvCxnSpPr>
              <p:cNvPr id="485" name="Google Shape;485;p28"/>
              <p:cNvCxnSpPr/>
              <p:nvPr/>
            </p:nvCxnSpPr>
            <p:spPr>
              <a:xfrm flipH="1" rot="10800000">
                <a:off x="4732138" y="1389938"/>
                <a:ext cx="335100" cy="232800"/>
              </a:xfrm>
              <a:prstGeom prst="straightConnector1">
                <a:avLst/>
              </a:prstGeom>
              <a:noFill/>
              <a:ln cap="flat" cmpd="sng" w="9525">
                <a:solidFill>
                  <a:schemeClr val="dk2"/>
                </a:solidFill>
                <a:prstDash val="solid"/>
                <a:round/>
                <a:headEnd len="med" w="med" type="none"/>
                <a:tailEnd len="med" w="med" type="none"/>
              </a:ln>
            </p:spPr>
          </p:cxnSp>
          <p:sp>
            <p:nvSpPr>
              <p:cNvPr id="486" name="Google Shape;486;p28"/>
              <p:cNvSpPr/>
              <p:nvPr/>
            </p:nvSpPr>
            <p:spPr>
              <a:xfrm>
                <a:off x="5549438" y="1606292"/>
                <a:ext cx="251400" cy="2400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5549438" y="2091924"/>
                <a:ext cx="251400" cy="2400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8" name="Google Shape;488;p28"/>
            <p:cNvCxnSpPr/>
            <p:nvPr/>
          </p:nvCxnSpPr>
          <p:spPr>
            <a:xfrm flipH="1" rot="10800000">
              <a:off x="3549850" y="2557030"/>
              <a:ext cx="335100" cy="232800"/>
            </a:xfrm>
            <a:prstGeom prst="straightConnector1">
              <a:avLst/>
            </a:prstGeom>
            <a:noFill/>
            <a:ln cap="flat" cmpd="sng" w="9525">
              <a:solidFill>
                <a:schemeClr val="dk2"/>
              </a:solidFill>
              <a:prstDash val="solid"/>
              <a:round/>
              <a:headEnd len="med" w="med" type="none"/>
              <a:tailEnd len="med" w="med" type="none"/>
            </a:ln>
          </p:spPr>
        </p:cxnSp>
      </p:grpSp>
      <p:cxnSp>
        <p:nvCxnSpPr>
          <p:cNvPr id="489" name="Google Shape;489;p28"/>
          <p:cNvCxnSpPr>
            <a:endCxn id="458" idx="0"/>
          </p:cNvCxnSpPr>
          <p:nvPr/>
        </p:nvCxnSpPr>
        <p:spPr>
          <a:xfrm flipH="1">
            <a:off x="4411747" y="2216372"/>
            <a:ext cx="75300" cy="1115400"/>
          </a:xfrm>
          <a:prstGeom prst="straightConnector1">
            <a:avLst/>
          </a:prstGeom>
          <a:noFill/>
          <a:ln cap="flat" cmpd="sng" w="28575">
            <a:solidFill>
              <a:srgbClr val="666666"/>
            </a:solidFill>
            <a:prstDash val="solid"/>
            <a:round/>
            <a:headEnd len="med" w="med" type="none"/>
            <a:tailEnd len="med" w="med" type="triangle"/>
          </a:ln>
        </p:spPr>
      </p:cxnSp>
      <p:grpSp>
        <p:nvGrpSpPr>
          <p:cNvPr id="490" name="Google Shape;490;p28"/>
          <p:cNvGrpSpPr/>
          <p:nvPr/>
        </p:nvGrpSpPr>
        <p:grpSpPr>
          <a:xfrm>
            <a:off x="3263013" y="3523263"/>
            <a:ext cx="621938" cy="945134"/>
            <a:chOff x="3263013" y="3523263"/>
            <a:chExt cx="621938" cy="945134"/>
          </a:xfrm>
        </p:grpSpPr>
        <p:grpSp>
          <p:nvGrpSpPr>
            <p:cNvPr id="491" name="Google Shape;491;p28"/>
            <p:cNvGrpSpPr/>
            <p:nvPr/>
          </p:nvGrpSpPr>
          <p:grpSpPr>
            <a:xfrm>
              <a:off x="3263013" y="3523263"/>
              <a:ext cx="621938" cy="945134"/>
              <a:chOff x="3263013" y="2084976"/>
              <a:chExt cx="621938" cy="945134"/>
            </a:xfrm>
          </p:grpSpPr>
          <p:grpSp>
            <p:nvGrpSpPr>
              <p:cNvPr id="492" name="Google Shape;492;p28"/>
              <p:cNvGrpSpPr/>
              <p:nvPr/>
            </p:nvGrpSpPr>
            <p:grpSpPr>
              <a:xfrm>
                <a:off x="3263013" y="2084976"/>
                <a:ext cx="621938" cy="945134"/>
                <a:chOff x="4445300" y="1388763"/>
                <a:chExt cx="621938" cy="945134"/>
              </a:xfrm>
            </p:grpSpPr>
            <p:sp>
              <p:nvSpPr>
                <p:cNvPr id="493" name="Google Shape;493;p28"/>
                <p:cNvSpPr/>
                <p:nvPr/>
              </p:nvSpPr>
              <p:spPr>
                <a:xfrm>
                  <a:off x="4727788" y="1863042"/>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94" name="Google Shape;494;p28"/>
                <p:cNvSpPr/>
                <p:nvPr/>
              </p:nvSpPr>
              <p:spPr>
                <a:xfrm>
                  <a:off x="4727788" y="2096897"/>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95" name="Google Shape;495;p28"/>
                <p:cNvSpPr/>
                <p:nvPr/>
              </p:nvSpPr>
              <p:spPr>
                <a:xfrm>
                  <a:off x="4727788" y="1622618"/>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96" name="Google Shape;496;p28"/>
                <p:cNvSpPr/>
                <p:nvPr/>
              </p:nvSpPr>
              <p:spPr>
                <a:xfrm>
                  <a:off x="4727788" y="1388763"/>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497" name="Google Shape;497;p28"/>
                <p:cNvSpPr txBox="1"/>
                <p:nvPr/>
              </p:nvSpPr>
              <p:spPr>
                <a:xfrm>
                  <a:off x="4445300" y="1388775"/>
                  <a:ext cx="288300" cy="943200"/>
                </a:xfrm>
                <a:prstGeom prst="rect">
                  <a:avLst/>
                </a:prstGeom>
                <a:noFill/>
                <a:ln>
                  <a:noFill/>
                </a:ln>
              </p:spPr>
              <p:txBody>
                <a:bodyPr anchorCtr="0" anchor="ctr" bIns="91425" lIns="91425" spcFirstLastPara="1" rIns="91425" wrap="square" tIns="91425">
                  <a:noAutofit/>
                </a:bodyPr>
                <a:lstStyle/>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0</a:t>
                  </a:r>
                  <a:endParaRPr sz="1200">
                    <a:solidFill>
                      <a:schemeClr val="dk2"/>
                    </a:solidFill>
                    <a:latin typeface="Roboto Mono"/>
                    <a:ea typeface="Roboto Mono"/>
                    <a:cs typeface="Roboto Mono"/>
                    <a:sym typeface="Roboto Mono"/>
                  </a:endParaRPr>
                </a:p>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1</a:t>
                  </a:r>
                  <a:endParaRPr sz="1200">
                    <a:solidFill>
                      <a:schemeClr val="dk2"/>
                    </a:solidFill>
                    <a:latin typeface="Roboto Mono"/>
                    <a:ea typeface="Roboto Mono"/>
                    <a:cs typeface="Roboto Mono"/>
                    <a:sym typeface="Roboto Mono"/>
                  </a:endParaRPr>
                </a:p>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2</a:t>
                  </a:r>
                  <a:endParaRPr sz="1200">
                    <a:solidFill>
                      <a:schemeClr val="dk2"/>
                    </a:solidFill>
                    <a:latin typeface="Roboto Mono"/>
                    <a:ea typeface="Roboto Mono"/>
                    <a:cs typeface="Roboto Mono"/>
                    <a:sym typeface="Roboto Mono"/>
                  </a:endParaRPr>
                </a:p>
                <a:p>
                  <a:pPr indent="0" lvl="0" marL="0" rtl="0" algn="r">
                    <a:lnSpc>
                      <a:spcPct val="100000"/>
                    </a:lnSpc>
                    <a:spcBef>
                      <a:spcPts val="0"/>
                    </a:spcBef>
                    <a:spcAft>
                      <a:spcPts val="0"/>
                    </a:spcAft>
                    <a:buNone/>
                  </a:pPr>
                  <a:r>
                    <a:rPr lang="en" sz="1200">
                      <a:solidFill>
                        <a:schemeClr val="dk2"/>
                      </a:solidFill>
                      <a:latin typeface="Roboto Mono"/>
                      <a:ea typeface="Roboto Mono"/>
                      <a:cs typeface="Roboto Mono"/>
                      <a:sym typeface="Roboto Mono"/>
                    </a:rPr>
                    <a:t>3</a:t>
                  </a:r>
                  <a:endParaRPr sz="1200">
                    <a:solidFill>
                      <a:schemeClr val="dk2"/>
                    </a:solidFill>
                    <a:latin typeface="Roboto Mono"/>
                    <a:ea typeface="Roboto Mono"/>
                    <a:cs typeface="Roboto Mono"/>
                    <a:sym typeface="Roboto Mono"/>
                  </a:endParaRPr>
                </a:p>
              </p:txBody>
            </p:sp>
            <p:cxnSp>
              <p:nvCxnSpPr>
                <p:cNvPr id="498" name="Google Shape;498;p28"/>
                <p:cNvCxnSpPr/>
                <p:nvPr/>
              </p:nvCxnSpPr>
              <p:spPr>
                <a:xfrm flipH="1" rot="10800000">
                  <a:off x="4732138" y="1625377"/>
                  <a:ext cx="335100" cy="232800"/>
                </a:xfrm>
                <a:prstGeom prst="straightConnector1">
                  <a:avLst/>
                </a:prstGeom>
                <a:noFill/>
                <a:ln cap="flat" cmpd="sng" w="9525">
                  <a:solidFill>
                    <a:schemeClr val="dk2"/>
                  </a:solidFill>
                  <a:prstDash val="solid"/>
                  <a:round/>
                  <a:headEnd len="med" w="med" type="none"/>
                  <a:tailEnd len="med" w="med" type="none"/>
                </a:ln>
              </p:spPr>
            </p:cxnSp>
          </p:grpSp>
          <p:cxnSp>
            <p:nvCxnSpPr>
              <p:cNvPr id="499" name="Google Shape;499;p28"/>
              <p:cNvCxnSpPr/>
              <p:nvPr/>
            </p:nvCxnSpPr>
            <p:spPr>
              <a:xfrm flipH="1" rot="10800000">
                <a:off x="3549850" y="2557030"/>
                <a:ext cx="335100" cy="2328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28"/>
              <p:cNvCxnSpPr/>
              <p:nvPr/>
            </p:nvCxnSpPr>
            <p:spPr>
              <a:xfrm flipH="1" rot="10800000">
                <a:off x="3549850" y="2792469"/>
                <a:ext cx="335100" cy="232800"/>
              </a:xfrm>
              <a:prstGeom prst="straightConnector1">
                <a:avLst/>
              </a:prstGeom>
              <a:noFill/>
              <a:ln cap="flat" cmpd="sng" w="9525">
                <a:solidFill>
                  <a:schemeClr val="dk2"/>
                </a:solidFill>
                <a:prstDash val="solid"/>
                <a:round/>
                <a:headEnd len="med" w="med" type="none"/>
                <a:tailEnd len="med" w="med" type="none"/>
              </a:ln>
            </p:spPr>
          </p:cxnSp>
        </p:grpSp>
        <p:cxnSp>
          <p:nvCxnSpPr>
            <p:cNvPr id="501" name="Google Shape;501;p28"/>
            <p:cNvCxnSpPr/>
            <p:nvPr/>
          </p:nvCxnSpPr>
          <p:spPr>
            <a:xfrm flipH="1" rot="10800000">
              <a:off x="3549850" y="3533950"/>
              <a:ext cx="335100" cy="232800"/>
            </a:xfrm>
            <a:prstGeom prst="straightConnector1">
              <a:avLst/>
            </a:prstGeom>
            <a:noFill/>
            <a:ln cap="flat" cmpd="sng" w="9525">
              <a:solidFill>
                <a:schemeClr val="dk2"/>
              </a:solidFill>
              <a:prstDash val="solid"/>
              <a:round/>
              <a:headEnd len="med" w="med" type="none"/>
              <a:tailEnd len="med" w="med" type="none"/>
            </a:ln>
          </p:spPr>
        </p:cxnSp>
      </p:grpSp>
      <p:cxnSp>
        <p:nvCxnSpPr>
          <p:cNvPr id="502" name="Google Shape;502;p28"/>
          <p:cNvCxnSpPr>
            <a:endCxn id="457" idx="0"/>
          </p:cNvCxnSpPr>
          <p:nvPr/>
        </p:nvCxnSpPr>
        <p:spPr>
          <a:xfrm flipH="1">
            <a:off x="4411747" y="991997"/>
            <a:ext cx="1402200" cy="901500"/>
          </a:xfrm>
          <a:prstGeom prst="straightConnector1">
            <a:avLst/>
          </a:prstGeom>
          <a:noFill/>
          <a:ln cap="flat" cmpd="sng" w="28575">
            <a:solidFill>
              <a:schemeClr val="dk2"/>
            </a:solidFill>
            <a:prstDash val="solid"/>
            <a:round/>
            <a:headEnd len="med" w="med" type="none"/>
            <a:tailEnd len="med" w="med" type="triangle"/>
          </a:ln>
        </p:spPr>
      </p:cxnSp>
      <p:cxnSp>
        <p:nvCxnSpPr>
          <p:cNvPr id="503" name="Google Shape;503;p28"/>
          <p:cNvCxnSpPr>
            <a:endCxn id="459" idx="0"/>
          </p:cNvCxnSpPr>
          <p:nvPr/>
        </p:nvCxnSpPr>
        <p:spPr>
          <a:xfrm>
            <a:off x="5793311" y="1477547"/>
            <a:ext cx="1371600" cy="414300"/>
          </a:xfrm>
          <a:prstGeom prst="straightConnector1">
            <a:avLst/>
          </a:prstGeom>
          <a:noFill/>
          <a:ln cap="flat" cmpd="sng" w="28575">
            <a:solidFill>
              <a:schemeClr val="dk2"/>
            </a:solidFill>
            <a:prstDash val="solid"/>
            <a:round/>
            <a:headEnd len="med" w="med" type="none"/>
            <a:tailEnd len="med" w="med" type="triangle"/>
          </a:ln>
        </p:spPr>
      </p:cxnSp>
      <p:grpSp>
        <p:nvGrpSpPr>
          <p:cNvPr id="504" name="Google Shape;504;p28"/>
          <p:cNvGrpSpPr/>
          <p:nvPr/>
        </p:nvGrpSpPr>
        <p:grpSpPr>
          <a:xfrm>
            <a:off x="6011027" y="2084988"/>
            <a:ext cx="621938" cy="945134"/>
            <a:chOff x="6011027" y="2119901"/>
            <a:chExt cx="621938" cy="945134"/>
          </a:xfrm>
        </p:grpSpPr>
        <p:grpSp>
          <p:nvGrpSpPr>
            <p:cNvPr id="505" name="Google Shape;505;p28"/>
            <p:cNvGrpSpPr/>
            <p:nvPr/>
          </p:nvGrpSpPr>
          <p:grpSpPr>
            <a:xfrm>
              <a:off x="6011027" y="2119901"/>
              <a:ext cx="621938" cy="945134"/>
              <a:chOff x="3263013" y="2084976"/>
              <a:chExt cx="621938" cy="945134"/>
            </a:xfrm>
          </p:grpSpPr>
          <p:grpSp>
            <p:nvGrpSpPr>
              <p:cNvPr id="506" name="Google Shape;506;p28"/>
              <p:cNvGrpSpPr/>
              <p:nvPr/>
            </p:nvGrpSpPr>
            <p:grpSpPr>
              <a:xfrm>
                <a:off x="3263013" y="2084976"/>
                <a:ext cx="621938" cy="945134"/>
                <a:chOff x="4445300" y="1388763"/>
                <a:chExt cx="621938" cy="945134"/>
              </a:xfrm>
            </p:grpSpPr>
            <p:sp>
              <p:nvSpPr>
                <p:cNvPr id="507" name="Google Shape;507;p28"/>
                <p:cNvSpPr/>
                <p:nvPr/>
              </p:nvSpPr>
              <p:spPr>
                <a:xfrm>
                  <a:off x="4727788" y="1863042"/>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08" name="Google Shape;508;p28"/>
                <p:cNvSpPr/>
                <p:nvPr/>
              </p:nvSpPr>
              <p:spPr>
                <a:xfrm>
                  <a:off x="4727788" y="2096897"/>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09" name="Google Shape;509;p28"/>
                <p:cNvSpPr/>
                <p:nvPr/>
              </p:nvSpPr>
              <p:spPr>
                <a:xfrm>
                  <a:off x="4727788" y="1622618"/>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10" name="Google Shape;510;p28"/>
                <p:cNvSpPr/>
                <p:nvPr/>
              </p:nvSpPr>
              <p:spPr>
                <a:xfrm>
                  <a:off x="4727788" y="1388763"/>
                  <a:ext cx="335400" cy="237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11" name="Google Shape;511;p28"/>
                <p:cNvSpPr txBox="1"/>
                <p:nvPr/>
              </p:nvSpPr>
              <p:spPr>
                <a:xfrm>
                  <a:off x="4445300" y="1388775"/>
                  <a:ext cx="288300" cy="943200"/>
                </a:xfrm>
                <a:prstGeom prst="rect">
                  <a:avLst/>
                </a:prstGeom>
                <a:noFill/>
                <a:ln>
                  <a:noFill/>
                </a:ln>
              </p:spPr>
              <p:txBody>
                <a:bodyPr anchorCtr="0" anchor="ctr" bIns="91425" lIns="91425" spcFirstLastPara="1" rIns="91425" wrap="square" tIns="91425">
                  <a:noAutofit/>
                </a:bodyPr>
                <a:lstStyle/>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0</a:t>
                  </a:r>
                  <a:endParaRPr sz="1200">
                    <a:solidFill>
                      <a:schemeClr val="dk2"/>
                    </a:solidFill>
                    <a:latin typeface="Roboto Mono"/>
                    <a:ea typeface="Roboto Mono"/>
                    <a:cs typeface="Roboto Mono"/>
                    <a:sym typeface="Roboto Mono"/>
                  </a:endParaRPr>
                </a:p>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1</a:t>
                  </a:r>
                  <a:endParaRPr sz="1200">
                    <a:solidFill>
                      <a:schemeClr val="dk2"/>
                    </a:solidFill>
                    <a:latin typeface="Roboto Mono"/>
                    <a:ea typeface="Roboto Mono"/>
                    <a:cs typeface="Roboto Mono"/>
                    <a:sym typeface="Roboto Mono"/>
                  </a:endParaRPr>
                </a:p>
                <a:p>
                  <a:pPr indent="0" lvl="0" marL="0" rtl="0" algn="r">
                    <a:lnSpc>
                      <a:spcPct val="125000"/>
                    </a:lnSpc>
                    <a:spcBef>
                      <a:spcPts val="0"/>
                    </a:spcBef>
                    <a:spcAft>
                      <a:spcPts val="0"/>
                    </a:spcAft>
                    <a:buNone/>
                  </a:pPr>
                  <a:r>
                    <a:rPr lang="en" sz="1200">
                      <a:solidFill>
                        <a:schemeClr val="dk2"/>
                      </a:solidFill>
                      <a:latin typeface="Roboto Mono"/>
                      <a:ea typeface="Roboto Mono"/>
                      <a:cs typeface="Roboto Mono"/>
                      <a:sym typeface="Roboto Mono"/>
                    </a:rPr>
                    <a:t>2</a:t>
                  </a:r>
                  <a:endParaRPr sz="1200">
                    <a:solidFill>
                      <a:schemeClr val="dk2"/>
                    </a:solidFill>
                    <a:latin typeface="Roboto Mono"/>
                    <a:ea typeface="Roboto Mono"/>
                    <a:cs typeface="Roboto Mono"/>
                    <a:sym typeface="Roboto Mono"/>
                  </a:endParaRPr>
                </a:p>
                <a:p>
                  <a:pPr indent="0" lvl="0" marL="0" rtl="0" algn="r">
                    <a:lnSpc>
                      <a:spcPct val="100000"/>
                    </a:lnSpc>
                    <a:spcBef>
                      <a:spcPts val="0"/>
                    </a:spcBef>
                    <a:spcAft>
                      <a:spcPts val="0"/>
                    </a:spcAft>
                    <a:buNone/>
                  </a:pPr>
                  <a:r>
                    <a:rPr lang="en" sz="1200">
                      <a:solidFill>
                        <a:schemeClr val="dk2"/>
                      </a:solidFill>
                      <a:latin typeface="Roboto Mono"/>
                      <a:ea typeface="Roboto Mono"/>
                      <a:cs typeface="Roboto Mono"/>
                      <a:sym typeface="Roboto Mono"/>
                    </a:rPr>
                    <a:t>3</a:t>
                  </a:r>
                  <a:endParaRPr sz="1200">
                    <a:solidFill>
                      <a:schemeClr val="dk2"/>
                    </a:solidFill>
                    <a:latin typeface="Roboto Mono"/>
                    <a:ea typeface="Roboto Mono"/>
                    <a:cs typeface="Roboto Mono"/>
                    <a:sym typeface="Roboto Mono"/>
                  </a:endParaRPr>
                </a:p>
              </p:txBody>
            </p:sp>
            <p:cxnSp>
              <p:nvCxnSpPr>
                <p:cNvPr id="512" name="Google Shape;512;p28"/>
                <p:cNvCxnSpPr/>
                <p:nvPr/>
              </p:nvCxnSpPr>
              <p:spPr>
                <a:xfrm flipH="1" rot="10800000">
                  <a:off x="4732138" y="1625377"/>
                  <a:ext cx="335100" cy="232800"/>
                </a:xfrm>
                <a:prstGeom prst="straightConnector1">
                  <a:avLst/>
                </a:prstGeom>
                <a:noFill/>
                <a:ln cap="flat" cmpd="sng" w="9525">
                  <a:solidFill>
                    <a:schemeClr val="dk2"/>
                  </a:solidFill>
                  <a:prstDash val="solid"/>
                  <a:round/>
                  <a:headEnd len="med" w="med" type="none"/>
                  <a:tailEnd len="med" w="med" type="none"/>
                </a:ln>
              </p:spPr>
            </p:cxnSp>
          </p:grpSp>
          <p:cxnSp>
            <p:nvCxnSpPr>
              <p:cNvPr id="513" name="Google Shape;513;p28"/>
              <p:cNvCxnSpPr/>
              <p:nvPr/>
            </p:nvCxnSpPr>
            <p:spPr>
              <a:xfrm flipH="1" rot="10800000">
                <a:off x="3549850" y="2557030"/>
                <a:ext cx="335100" cy="23280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28"/>
              <p:cNvCxnSpPr/>
              <p:nvPr/>
            </p:nvCxnSpPr>
            <p:spPr>
              <a:xfrm flipH="1" rot="10800000">
                <a:off x="3549850" y="2792469"/>
                <a:ext cx="335100" cy="232800"/>
              </a:xfrm>
              <a:prstGeom prst="straightConnector1">
                <a:avLst/>
              </a:prstGeom>
              <a:noFill/>
              <a:ln cap="flat" cmpd="sng" w="9525">
                <a:solidFill>
                  <a:schemeClr val="dk2"/>
                </a:solidFill>
                <a:prstDash val="solid"/>
                <a:round/>
                <a:headEnd len="med" w="med" type="none"/>
                <a:tailEnd len="med" w="med" type="none"/>
              </a:ln>
            </p:spPr>
          </p:cxnSp>
        </p:grpSp>
        <p:cxnSp>
          <p:nvCxnSpPr>
            <p:cNvPr id="515" name="Google Shape;515;p28"/>
            <p:cNvCxnSpPr/>
            <p:nvPr/>
          </p:nvCxnSpPr>
          <p:spPr>
            <a:xfrm flipH="1" rot="10800000">
              <a:off x="6297865" y="2121075"/>
              <a:ext cx="335100" cy="232800"/>
            </a:xfrm>
            <a:prstGeom prst="straightConnector1">
              <a:avLst/>
            </a:prstGeom>
            <a:noFill/>
            <a:ln cap="flat" cmpd="sng" w="9525">
              <a:solidFill>
                <a:schemeClr val="dk2"/>
              </a:solidFill>
              <a:prstDash val="solid"/>
              <a:round/>
              <a:headEnd len="med" w="med" type="none"/>
              <a:tailEnd len="med" w="med" type="none"/>
            </a:ln>
          </p:spPr>
        </p:cxnSp>
      </p:grpSp>
      <p:sp>
        <p:nvSpPr>
          <p:cNvPr id="516" name="Google Shape;516;p28"/>
          <p:cNvSpPr txBox="1"/>
          <p:nvPr/>
        </p:nvSpPr>
        <p:spPr>
          <a:xfrm>
            <a:off x="3434332" y="3335892"/>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true</a:t>
            </a:r>
            <a:endParaRPr sz="1200">
              <a:solidFill>
                <a:schemeClr val="dk2"/>
              </a:solidFill>
              <a:latin typeface="Roboto"/>
              <a:ea typeface="Roboto"/>
              <a:cs typeface="Roboto"/>
              <a:sym typeface="Roboto"/>
            </a:endParaRPr>
          </a:p>
        </p:txBody>
      </p:sp>
      <p:sp>
        <p:nvSpPr>
          <p:cNvPr id="517" name="Google Shape;517;p28"/>
          <p:cNvSpPr txBox="1"/>
          <p:nvPr/>
        </p:nvSpPr>
        <p:spPr>
          <a:xfrm>
            <a:off x="6187582" y="1888274"/>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true</a:t>
            </a:r>
            <a:endParaRPr sz="1200">
              <a:solidFill>
                <a:schemeClr val="dk2"/>
              </a:solidFill>
              <a:latin typeface="Roboto"/>
              <a:ea typeface="Roboto"/>
              <a:cs typeface="Roboto"/>
              <a:sym typeface="Roboto"/>
            </a:endParaRPr>
          </a:p>
        </p:txBody>
      </p:sp>
      <p:sp>
        <p:nvSpPr>
          <p:cNvPr id="518" name="Google Shape;518;p28"/>
          <p:cNvSpPr txBox="1"/>
          <p:nvPr/>
        </p:nvSpPr>
        <p:spPr>
          <a:xfrm>
            <a:off x="4753282" y="451024"/>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false</a:t>
            </a:r>
            <a:endParaRPr sz="1200">
              <a:solidFill>
                <a:schemeClr val="dk2"/>
              </a:solidFill>
              <a:latin typeface="Roboto"/>
              <a:ea typeface="Roboto"/>
              <a:cs typeface="Roboto"/>
              <a:sym typeface="Roboto"/>
            </a:endParaRPr>
          </a:p>
        </p:txBody>
      </p:sp>
      <p:sp>
        <p:nvSpPr>
          <p:cNvPr id="519" name="Google Shape;519;p28"/>
          <p:cNvSpPr/>
          <p:nvPr/>
        </p:nvSpPr>
        <p:spPr>
          <a:xfrm>
            <a:off x="751425" y="374890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3.0: </a:t>
            </a:r>
            <a:r>
              <a:rPr lang="en"/>
              <a:t>BST-Based Trie</a:t>
            </a:r>
            <a:endParaRPr/>
          </a:p>
        </p:txBody>
      </p:sp>
      <p:sp>
        <p:nvSpPr>
          <p:cNvPr id="525" name="Google Shape;52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29"/>
          <p:cNvSpPr/>
          <p:nvPr/>
        </p:nvSpPr>
        <p:spPr>
          <a:xfrm>
            <a:off x="1266529" y="169928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527" name="Google Shape;527;p29"/>
          <p:cNvSpPr/>
          <p:nvPr/>
        </p:nvSpPr>
        <p:spPr>
          <a:xfrm>
            <a:off x="768900" y="23760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cxnSp>
        <p:nvCxnSpPr>
          <p:cNvPr id="528" name="Google Shape;528;p29"/>
          <p:cNvCxnSpPr>
            <a:stCxn id="526" idx="3"/>
            <a:endCxn id="527" idx="0"/>
          </p:cNvCxnSpPr>
          <p:nvPr/>
        </p:nvCxnSpPr>
        <p:spPr>
          <a:xfrm flipH="1">
            <a:off x="985226" y="2068791"/>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529" name="Google Shape;529;p29"/>
          <p:cNvCxnSpPr>
            <a:endCxn id="530" idx="0"/>
          </p:cNvCxnSpPr>
          <p:nvPr/>
        </p:nvCxnSpPr>
        <p:spPr>
          <a:xfrm>
            <a:off x="985350" y="2808798"/>
            <a:ext cx="0" cy="202500"/>
          </a:xfrm>
          <a:prstGeom prst="straightConnector1">
            <a:avLst/>
          </a:prstGeom>
          <a:noFill/>
          <a:ln cap="flat" cmpd="sng" w="28575">
            <a:solidFill>
              <a:schemeClr val="dk2"/>
            </a:solidFill>
            <a:prstDash val="solid"/>
            <a:round/>
            <a:headEnd len="med" w="med" type="none"/>
            <a:tailEnd len="med" w="med" type="none"/>
          </a:ln>
        </p:spPr>
      </p:cxnSp>
      <p:sp>
        <p:nvSpPr>
          <p:cNvPr id="530" name="Google Shape;530;p29"/>
          <p:cNvSpPr/>
          <p:nvPr/>
        </p:nvSpPr>
        <p:spPr>
          <a:xfrm>
            <a:off x="768900" y="301129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531" name="Google Shape;531;p29"/>
          <p:cNvSpPr/>
          <p:nvPr/>
        </p:nvSpPr>
        <p:spPr>
          <a:xfrm>
            <a:off x="1699425" y="237602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532" name="Google Shape;532;p29"/>
          <p:cNvCxnSpPr>
            <a:stCxn id="526" idx="5"/>
            <a:endCxn id="531" idx="0"/>
          </p:cNvCxnSpPr>
          <p:nvPr/>
        </p:nvCxnSpPr>
        <p:spPr>
          <a:xfrm>
            <a:off x="1636033" y="2068791"/>
            <a:ext cx="279900" cy="307200"/>
          </a:xfrm>
          <a:prstGeom prst="straightConnector1">
            <a:avLst/>
          </a:prstGeom>
          <a:noFill/>
          <a:ln cap="flat" cmpd="sng" w="28575">
            <a:solidFill>
              <a:schemeClr val="dk2"/>
            </a:solidFill>
            <a:prstDash val="solid"/>
            <a:round/>
            <a:headEnd len="med" w="med" type="none"/>
            <a:tailEnd len="med" w="med" type="none"/>
          </a:ln>
        </p:spPr>
      </p:cxnSp>
      <p:sp>
        <p:nvSpPr>
          <p:cNvPr id="533" name="Google Shape;533;p29"/>
          <p:cNvSpPr/>
          <p:nvPr/>
        </p:nvSpPr>
        <p:spPr>
          <a:xfrm>
            <a:off x="4414847" y="455222"/>
            <a:ext cx="2626200" cy="1328100"/>
          </a:xfrm>
          <a:prstGeom prst="rect">
            <a:avLst/>
          </a:prstGeom>
          <a:solidFill>
            <a:schemeClr val="lt1"/>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3098647" y="1893497"/>
            <a:ext cx="2626200" cy="1328100"/>
          </a:xfrm>
          <a:prstGeom prst="rect">
            <a:avLst/>
          </a:prstGeom>
          <a:solidFill>
            <a:schemeClr val="lt1"/>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3098647" y="3331772"/>
            <a:ext cx="2626200" cy="1328100"/>
          </a:xfrm>
          <a:prstGeom prst="rect">
            <a:avLst/>
          </a:prstGeom>
          <a:solidFill>
            <a:srgbClr val="C9DAF8"/>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Roboto"/>
                <a:ea typeface="Roboto"/>
                <a:cs typeface="Roboto"/>
                <a:sym typeface="Roboto"/>
              </a:rPr>
              <a:t>(ad)</a:t>
            </a:r>
            <a:endParaRPr/>
          </a:p>
        </p:txBody>
      </p:sp>
      <p:sp>
        <p:nvSpPr>
          <p:cNvPr id="536" name="Google Shape;536;p29"/>
          <p:cNvSpPr/>
          <p:nvPr/>
        </p:nvSpPr>
        <p:spPr>
          <a:xfrm>
            <a:off x="5851811" y="1891847"/>
            <a:ext cx="2626200" cy="1328100"/>
          </a:xfrm>
          <a:prstGeom prst="rect">
            <a:avLst/>
          </a:prstGeom>
          <a:solidFill>
            <a:srgbClr val="C9DAF8"/>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2"/>
                </a:solidFill>
                <a:latin typeface="Roboto"/>
                <a:ea typeface="Roboto"/>
                <a:cs typeface="Roboto"/>
                <a:sym typeface="Roboto"/>
              </a:rPr>
              <a:t>(c)</a:t>
            </a:r>
            <a:endParaRPr sz="1600">
              <a:solidFill>
                <a:schemeClr val="dk2"/>
              </a:solidFill>
              <a:latin typeface="Roboto"/>
              <a:ea typeface="Roboto"/>
              <a:cs typeface="Roboto"/>
              <a:sym typeface="Roboto"/>
            </a:endParaRPr>
          </a:p>
        </p:txBody>
      </p:sp>
      <p:sp>
        <p:nvSpPr>
          <p:cNvPr id="537" name="Google Shape;537;p29"/>
          <p:cNvSpPr txBox="1"/>
          <p:nvPr/>
        </p:nvSpPr>
        <p:spPr>
          <a:xfrm>
            <a:off x="3434332" y="1888274"/>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false</a:t>
            </a:r>
            <a:endParaRPr sz="1200">
              <a:solidFill>
                <a:schemeClr val="dk2"/>
              </a:solidFill>
              <a:latin typeface="Roboto"/>
              <a:ea typeface="Roboto"/>
              <a:cs typeface="Roboto"/>
              <a:sym typeface="Roboto"/>
            </a:endParaRPr>
          </a:p>
        </p:txBody>
      </p:sp>
      <p:sp>
        <p:nvSpPr>
          <p:cNvPr id="538" name="Google Shape;538;p29"/>
          <p:cNvSpPr txBox="1"/>
          <p:nvPr/>
        </p:nvSpPr>
        <p:spPr>
          <a:xfrm>
            <a:off x="3434332" y="3335892"/>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true</a:t>
            </a:r>
            <a:endParaRPr sz="1200">
              <a:solidFill>
                <a:schemeClr val="dk2"/>
              </a:solidFill>
              <a:latin typeface="Roboto"/>
              <a:ea typeface="Roboto"/>
              <a:cs typeface="Roboto"/>
              <a:sym typeface="Roboto"/>
            </a:endParaRPr>
          </a:p>
        </p:txBody>
      </p:sp>
      <p:sp>
        <p:nvSpPr>
          <p:cNvPr id="539" name="Google Shape;539;p29"/>
          <p:cNvSpPr txBox="1"/>
          <p:nvPr/>
        </p:nvSpPr>
        <p:spPr>
          <a:xfrm>
            <a:off x="6187582" y="1888274"/>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true</a:t>
            </a:r>
            <a:endParaRPr sz="1200">
              <a:solidFill>
                <a:schemeClr val="dk2"/>
              </a:solidFill>
              <a:latin typeface="Roboto"/>
              <a:ea typeface="Roboto"/>
              <a:cs typeface="Roboto"/>
              <a:sym typeface="Roboto"/>
            </a:endParaRPr>
          </a:p>
        </p:txBody>
      </p:sp>
      <p:sp>
        <p:nvSpPr>
          <p:cNvPr id="540" name="Google Shape;540;p29"/>
          <p:cNvSpPr txBox="1"/>
          <p:nvPr/>
        </p:nvSpPr>
        <p:spPr>
          <a:xfrm>
            <a:off x="4753282" y="451024"/>
            <a:ext cx="2297100" cy="31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dk2"/>
                </a:solidFill>
                <a:latin typeface="Roboto"/>
                <a:ea typeface="Roboto"/>
                <a:cs typeface="Roboto"/>
                <a:sym typeface="Roboto"/>
              </a:rPr>
              <a:t>isKey</a:t>
            </a:r>
            <a:r>
              <a:rPr lang="en" sz="1200">
                <a:solidFill>
                  <a:schemeClr val="dk2"/>
                </a:solidFill>
                <a:latin typeface="Roboto"/>
                <a:ea typeface="Roboto"/>
                <a:cs typeface="Roboto"/>
                <a:sym typeface="Roboto"/>
              </a:rPr>
              <a:t> = false</a:t>
            </a:r>
            <a:endParaRPr sz="1200">
              <a:solidFill>
                <a:schemeClr val="dk2"/>
              </a:solidFill>
              <a:latin typeface="Roboto"/>
              <a:ea typeface="Roboto"/>
              <a:cs typeface="Roboto"/>
              <a:sym typeface="Roboto"/>
            </a:endParaRPr>
          </a:p>
        </p:txBody>
      </p:sp>
      <p:graphicFrame>
        <p:nvGraphicFramePr>
          <p:cNvPr id="541" name="Google Shape;541;p29"/>
          <p:cNvGraphicFramePr/>
          <p:nvPr/>
        </p:nvGraphicFramePr>
        <p:xfrm>
          <a:off x="5489172" y="1195466"/>
          <a:ext cx="3000000" cy="3000000"/>
        </p:xfrm>
        <a:graphic>
          <a:graphicData uri="http://schemas.openxmlformats.org/drawingml/2006/table">
            <a:tbl>
              <a:tblPr>
                <a:noFill/>
                <a:tableStyleId>{91191A61-3146-411F-9164-128D54683A82}</a:tableStyleId>
              </a:tblPr>
              <a:tblGrid>
                <a:gridCol w="391175"/>
                <a:gridCol w="391175"/>
              </a:tblGrid>
              <a:tr h="381000">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‘c’</a:t>
                      </a:r>
                      <a:endParaRPr>
                        <a:solidFill>
                          <a:schemeClr val="dk2"/>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2E9"/>
                    </a:solidFill>
                  </a:tcPr>
                </a:tc>
              </a:tr>
            </a:tbl>
          </a:graphicData>
        </a:graphic>
      </p:graphicFrame>
      <p:graphicFrame>
        <p:nvGraphicFramePr>
          <p:cNvPr id="542" name="Google Shape;542;p29"/>
          <p:cNvGraphicFramePr/>
          <p:nvPr/>
        </p:nvGraphicFramePr>
        <p:xfrm>
          <a:off x="5184372" y="646866"/>
          <a:ext cx="3000000" cy="3000000"/>
        </p:xfrm>
        <a:graphic>
          <a:graphicData uri="http://schemas.openxmlformats.org/drawingml/2006/table">
            <a:tbl>
              <a:tblPr>
                <a:noFill/>
                <a:tableStyleId>{91191A61-3146-411F-9164-128D54683A82}</a:tableStyleId>
              </a:tblPr>
              <a:tblGrid>
                <a:gridCol w="399500"/>
                <a:gridCol w="382850"/>
              </a:tblGrid>
              <a:tr h="381000">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‘a’</a:t>
                      </a:r>
                      <a:endParaRPr>
                        <a:solidFill>
                          <a:schemeClr val="dk2"/>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2E9"/>
                    </a:solidFill>
                  </a:tcPr>
                </a:tc>
              </a:tr>
            </a:tbl>
          </a:graphicData>
        </a:graphic>
      </p:graphicFrame>
      <p:cxnSp>
        <p:nvCxnSpPr>
          <p:cNvPr id="543" name="Google Shape;543;p29"/>
          <p:cNvCxnSpPr>
            <a:endCxn id="534" idx="0"/>
          </p:cNvCxnSpPr>
          <p:nvPr/>
        </p:nvCxnSpPr>
        <p:spPr>
          <a:xfrm flipH="1">
            <a:off x="4411747" y="834797"/>
            <a:ext cx="1368000" cy="1058700"/>
          </a:xfrm>
          <a:prstGeom prst="straightConnector1">
            <a:avLst/>
          </a:prstGeom>
          <a:noFill/>
          <a:ln cap="flat" cmpd="sng" w="28575">
            <a:solidFill>
              <a:schemeClr val="dk2"/>
            </a:solidFill>
            <a:prstDash val="solid"/>
            <a:round/>
            <a:headEnd len="med" w="med" type="none"/>
            <a:tailEnd len="med" w="med" type="triangle"/>
          </a:ln>
        </p:spPr>
      </p:cxnSp>
      <p:cxnSp>
        <p:nvCxnSpPr>
          <p:cNvPr id="544" name="Google Shape;544;p29"/>
          <p:cNvCxnSpPr>
            <a:endCxn id="536" idx="0"/>
          </p:cNvCxnSpPr>
          <p:nvPr/>
        </p:nvCxnSpPr>
        <p:spPr>
          <a:xfrm>
            <a:off x="6073811" y="1395647"/>
            <a:ext cx="1091100" cy="496200"/>
          </a:xfrm>
          <a:prstGeom prst="straightConnector1">
            <a:avLst/>
          </a:prstGeom>
          <a:noFill/>
          <a:ln cap="flat" cmpd="sng" w="28575">
            <a:solidFill>
              <a:schemeClr val="dk2"/>
            </a:solidFill>
            <a:prstDash val="solid"/>
            <a:round/>
            <a:headEnd len="med" w="med" type="none"/>
            <a:tailEnd len="med" w="med" type="triangle"/>
          </a:ln>
        </p:spPr>
      </p:cxnSp>
      <p:cxnSp>
        <p:nvCxnSpPr>
          <p:cNvPr id="545" name="Google Shape;545;p29"/>
          <p:cNvCxnSpPr/>
          <p:nvPr/>
        </p:nvCxnSpPr>
        <p:spPr>
          <a:xfrm>
            <a:off x="5581250" y="1046750"/>
            <a:ext cx="287400" cy="143700"/>
          </a:xfrm>
          <a:prstGeom prst="straightConnector1">
            <a:avLst/>
          </a:prstGeom>
          <a:noFill/>
          <a:ln cap="flat" cmpd="sng" w="9525">
            <a:solidFill>
              <a:srgbClr val="CCCCCC"/>
            </a:solidFill>
            <a:prstDash val="solid"/>
            <a:round/>
            <a:headEnd len="med" w="med" type="none"/>
            <a:tailEnd len="med" w="med" type="none"/>
          </a:ln>
        </p:spPr>
      </p:cxnSp>
      <p:graphicFrame>
        <p:nvGraphicFramePr>
          <p:cNvPr id="546" name="Google Shape;546;p29"/>
          <p:cNvGraphicFramePr/>
          <p:nvPr/>
        </p:nvGraphicFramePr>
        <p:xfrm>
          <a:off x="4020572" y="2361503"/>
          <a:ext cx="3000000" cy="3000000"/>
        </p:xfrm>
        <a:graphic>
          <a:graphicData uri="http://schemas.openxmlformats.org/drawingml/2006/table">
            <a:tbl>
              <a:tblPr>
                <a:noFill/>
                <a:tableStyleId>{91191A61-3146-411F-9164-128D54683A82}</a:tableStyleId>
              </a:tblPr>
              <a:tblGrid>
                <a:gridCol w="399500"/>
                <a:gridCol w="382850"/>
              </a:tblGrid>
              <a:tr h="381000">
                <a:tc>
                  <a:txBody>
                    <a:bodyPr/>
                    <a:lstStyle/>
                    <a:p>
                      <a:pPr indent="0" lvl="0" marL="0" rtl="0" algn="ctr">
                        <a:spcBef>
                          <a:spcPts val="0"/>
                        </a:spcBef>
                        <a:spcAft>
                          <a:spcPts val="0"/>
                        </a:spcAft>
                        <a:buNone/>
                      </a:pPr>
                      <a:r>
                        <a:rPr lang="en">
                          <a:solidFill>
                            <a:schemeClr val="dk2"/>
                          </a:solidFill>
                          <a:latin typeface="Roboto"/>
                          <a:ea typeface="Roboto"/>
                          <a:cs typeface="Roboto"/>
                          <a:sym typeface="Roboto"/>
                        </a:rPr>
                        <a:t>‘d’</a:t>
                      </a:r>
                      <a:endParaRPr>
                        <a:solidFill>
                          <a:schemeClr val="dk2"/>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2E9"/>
                    </a:solidFill>
                  </a:tcPr>
                </a:tc>
              </a:tr>
            </a:tbl>
          </a:graphicData>
        </a:graphic>
      </p:graphicFrame>
      <p:cxnSp>
        <p:nvCxnSpPr>
          <p:cNvPr id="547" name="Google Shape;547;p29"/>
          <p:cNvCxnSpPr>
            <a:endCxn id="535" idx="0"/>
          </p:cNvCxnSpPr>
          <p:nvPr/>
        </p:nvCxnSpPr>
        <p:spPr>
          <a:xfrm flipH="1">
            <a:off x="4411747" y="2558372"/>
            <a:ext cx="198300" cy="773400"/>
          </a:xfrm>
          <a:prstGeom prst="straightConnector1">
            <a:avLst/>
          </a:prstGeom>
          <a:noFill/>
          <a:ln cap="flat" cmpd="sng" w="28575">
            <a:solidFill>
              <a:srgbClr val="666666"/>
            </a:solidFill>
            <a:prstDash val="solid"/>
            <a:round/>
            <a:headEnd len="med" w="med" type="none"/>
            <a:tailEnd len="med" w="med" type="triangle"/>
          </a:ln>
        </p:spPr>
      </p:cxnSp>
      <p:sp>
        <p:nvSpPr>
          <p:cNvPr id="548" name="Google Shape;548;p29"/>
          <p:cNvSpPr/>
          <p:nvPr/>
        </p:nvSpPr>
        <p:spPr>
          <a:xfrm>
            <a:off x="2123507" y="1143125"/>
            <a:ext cx="2194500" cy="594300"/>
          </a:xfrm>
          <a:prstGeom prst="wedgeRoundRectCallout">
            <a:avLst>
              <a:gd fmla="val 53350" name="adj1"/>
              <a:gd fmla="val -21323"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Each trie node keeps track of its own BST</a:t>
            </a:r>
            <a:endParaRPr b="1" sz="1600">
              <a:solidFill>
                <a:schemeClr val="lt1"/>
              </a:solidFill>
              <a:latin typeface="Roboto"/>
              <a:ea typeface="Roboto"/>
              <a:cs typeface="Roboto"/>
              <a:sym typeface="Roboto"/>
            </a:endParaRPr>
          </a:p>
        </p:txBody>
      </p:sp>
      <p:sp>
        <p:nvSpPr>
          <p:cNvPr id="549" name="Google Shape;549;p29"/>
          <p:cNvSpPr/>
          <p:nvPr/>
        </p:nvSpPr>
        <p:spPr>
          <a:xfrm>
            <a:off x="751425" y="374890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cxnSp>
        <p:nvCxnSpPr>
          <p:cNvPr id="554" name="Google Shape;554;p30"/>
          <p:cNvCxnSpPr>
            <a:stCxn id="555" idx="3"/>
            <a:endCxn id="556" idx="0"/>
          </p:cNvCxnSpPr>
          <p:nvPr/>
        </p:nvCxnSpPr>
        <p:spPr>
          <a:xfrm flipH="1">
            <a:off x="4716214" y="2068791"/>
            <a:ext cx="344700" cy="307200"/>
          </a:xfrm>
          <a:prstGeom prst="straightConnector1">
            <a:avLst/>
          </a:prstGeom>
          <a:noFill/>
          <a:ln cap="flat" cmpd="sng" w="28575">
            <a:solidFill>
              <a:schemeClr val="accent2"/>
            </a:solidFill>
            <a:prstDash val="solid"/>
            <a:round/>
            <a:headEnd len="med" w="med" type="none"/>
            <a:tailEnd len="med" w="med" type="none"/>
          </a:ln>
        </p:spPr>
      </p:cxnSp>
      <p:cxnSp>
        <p:nvCxnSpPr>
          <p:cNvPr id="557" name="Google Shape;557;p30"/>
          <p:cNvCxnSpPr>
            <a:stCxn id="555" idx="5"/>
            <a:endCxn id="558" idx="0"/>
          </p:cNvCxnSpPr>
          <p:nvPr/>
        </p:nvCxnSpPr>
        <p:spPr>
          <a:xfrm>
            <a:off x="5367020" y="2068791"/>
            <a:ext cx="1041900" cy="307200"/>
          </a:xfrm>
          <a:prstGeom prst="straightConnector1">
            <a:avLst/>
          </a:prstGeom>
          <a:noFill/>
          <a:ln cap="flat" cmpd="sng" w="28575">
            <a:solidFill>
              <a:schemeClr val="accent2"/>
            </a:solidFill>
            <a:prstDash val="solid"/>
            <a:round/>
            <a:headEnd len="med" w="med" type="none"/>
            <a:tailEnd len="med" w="med" type="none"/>
          </a:ln>
        </p:spPr>
      </p:cxnSp>
      <p:cxnSp>
        <p:nvCxnSpPr>
          <p:cNvPr id="559" name="Google Shape;559;p30"/>
          <p:cNvCxnSpPr>
            <a:stCxn id="555" idx="4"/>
            <a:endCxn id="560" idx="0"/>
          </p:cNvCxnSpPr>
          <p:nvPr/>
        </p:nvCxnSpPr>
        <p:spPr>
          <a:xfrm>
            <a:off x="5213967" y="2132188"/>
            <a:ext cx="0" cy="243900"/>
          </a:xfrm>
          <a:prstGeom prst="straightConnector1">
            <a:avLst/>
          </a:prstGeom>
          <a:noFill/>
          <a:ln cap="flat" cmpd="sng" w="28575">
            <a:solidFill>
              <a:schemeClr val="dk2"/>
            </a:solidFill>
            <a:prstDash val="solid"/>
            <a:round/>
            <a:headEnd len="med" w="med" type="none"/>
            <a:tailEnd len="med" w="med" type="none"/>
          </a:ln>
        </p:spPr>
      </p:cxnSp>
      <p:cxnSp>
        <p:nvCxnSpPr>
          <p:cNvPr id="561" name="Google Shape;561;p30"/>
          <p:cNvCxnSpPr>
            <a:stCxn id="558" idx="5"/>
          </p:cNvCxnSpPr>
          <p:nvPr/>
        </p:nvCxnSpPr>
        <p:spPr>
          <a:xfrm>
            <a:off x="6561916" y="2745527"/>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562" name="Google Shape;562;p30"/>
          <p:cNvCxnSpPr/>
          <p:nvPr/>
        </p:nvCxnSpPr>
        <p:spPr>
          <a:xfrm>
            <a:off x="6408863" y="28089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63" name="Google Shape;563;p30"/>
          <p:cNvCxnSpPr>
            <a:stCxn id="558" idx="3"/>
          </p:cNvCxnSpPr>
          <p:nvPr/>
        </p:nvCxnSpPr>
        <p:spPr>
          <a:xfrm flipH="1">
            <a:off x="6104009" y="2745527"/>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564" name="Google Shape;564;p30"/>
          <p:cNvCxnSpPr>
            <a:stCxn id="560" idx="5"/>
          </p:cNvCxnSpPr>
          <p:nvPr/>
        </p:nvCxnSpPr>
        <p:spPr>
          <a:xfrm>
            <a:off x="5367016" y="2745527"/>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565" name="Google Shape;565;p30"/>
          <p:cNvCxnSpPr/>
          <p:nvPr/>
        </p:nvCxnSpPr>
        <p:spPr>
          <a:xfrm>
            <a:off x="5213963" y="28089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566" name="Google Shape;566;p30"/>
          <p:cNvCxnSpPr>
            <a:stCxn id="560" idx="3"/>
          </p:cNvCxnSpPr>
          <p:nvPr/>
        </p:nvCxnSpPr>
        <p:spPr>
          <a:xfrm flipH="1">
            <a:off x="4909109" y="2745527"/>
            <a:ext cx="151800" cy="265800"/>
          </a:xfrm>
          <a:prstGeom prst="straightConnector1">
            <a:avLst/>
          </a:prstGeom>
          <a:noFill/>
          <a:ln cap="flat" cmpd="sng" w="28575">
            <a:solidFill>
              <a:schemeClr val="accent2"/>
            </a:solidFill>
            <a:prstDash val="solid"/>
            <a:round/>
            <a:headEnd len="med" w="med" type="none"/>
            <a:tailEnd len="med" w="med" type="none"/>
          </a:ln>
        </p:spPr>
      </p:cxnSp>
      <p:sp>
        <p:nvSpPr>
          <p:cNvPr id="567" name="Google Shape;5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v4.0: Ternary Search Trie (TST)</a:t>
            </a:r>
            <a:endParaRPr/>
          </a:p>
        </p:txBody>
      </p:sp>
      <p:sp>
        <p:nvSpPr>
          <p:cNvPr id="568" name="Google Shape;56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9" name="Google Shape;569;p30"/>
          <p:cNvSpPr/>
          <p:nvPr/>
        </p:nvSpPr>
        <p:spPr>
          <a:xfrm>
            <a:off x="1266529" y="169928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570" name="Google Shape;570;p30"/>
          <p:cNvSpPr/>
          <p:nvPr/>
        </p:nvSpPr>
        <p:spPr>
          <a:xfrm>
            <a:off x="768900" y="23760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cxnSp>
        <p:nvCxnSpPr>
          <p:cNvPr id="571" name="Google Shape;571;p30"/>
          <p:cNvCxnSpPr>
            <a:stCxn id="569" idx="3"/>
            <a:endCxn id="570" idx="0"/>
          </p:cNvCxnSpPr>
          <p:nvPr/>
        </p:nvCxnSpPr>
        <p:spPr>
          <a:xfrm flipH="1">
            <a:off x="985226" y="2068791"/>
            <a:ext cx="344700" cy="307200"/>
          </a:xfrm>
          <a:prstGeom prst="straightConnector1">
            <a:avLst/>
          </a:prstGeom>
          <a:noFill/>
          <a:ln cap="flat" cmpd="sng" w="28575">
            <a:solidFill>
              <a:schemeClr val="dk2"/>
            </a:solidFill>
            <a:prstDash val="solid"/>
            <a:round/>
            <a:headEnd len="med" w="med" type="none"/>
            <a:tailEnd len="med" w="med" type="none"/>
          </a:ln>
        </p:spPr>
      </p:cxnSp>
      <p:cxnSp>
        <p:nvCxnSpPr>
          <p:cNvPr id="572" name="Google Shape;572;p30"/>
          <p:cNvCxnSpPr>
            <a:endCxn id="573" idx="0"/>
          </p:cNvCxnSpPr>
          <p:nvPr/>
        </p:nvCxnSpPr>
        <p:spPr>
          <a:xfrm>
            <a:off x="985350" y="2808798"/>
            <a:ext cx="0" cy="202500"/>
          </a:xfrm>
          <a:prstGeom prst="straightConnector1">
            <a:avLst/>
          </a:prstGeom>
          <a:noFill/>
          <a:ln cap="flat" cmpd="sng" w="28575">
            <a:solidFill>
              <a:schemeClr val="dk2"/>
            </a:solidFill>
            <a:prstDash val="solid"/>
            <a:round/>
            <a:headEnd len="med" w="med" type="none"/>
            <a:tailEnd len="med" w="med" type="none"/>
          </a:ln>
        </p:spPr>
      </p:cxnSp>
      <p:sp>
        <p:nvSpPr>
          <p:cNvPr id="573" name="Google Shape;573;p30"/>
          <p:cNvSpPr/>
          <p:nvPr/>
        </p:nvSpPr>
        <p:spPr>
          <a:xfrm>
            <a:off x="768900" y="301129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574" name="Google Shape;574;p30"/>
          <p:cNvSpPr/>
          <p:nvPr/>
        </p:nvSpPr>
        <p:spPr>
          <a:xfrm>
            <a:off x="1699425" y="237602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575" name="Google Shape;575;p30"/>
          <p:cNvCxnSpPr>
            <a:stCxn id="569" idx="5"/>
            <a:endCxn id="574" idx="0"/>
          </p:cNvCxnSpPr>
          <p:nvPr/>
        </p:nvCxnSpPr>
        <p:spPr>
          <a:xfrm>
            <a:off x="1636033" y="2068791"/>
            <a:ext cx="279900" cy="307200"/>
          </a:xfrm>
          <a:prstGeom prst="straightConnector1">
            <a:avLst/>
          </a:prstGeom>
          <a:noFill/>
          <a:ln cap="flat" cmpd="sng" w="28575">
            <a:solidFill>
              <a:schemeClr val="dk2"/>
            </a:solidFill>
            <a:prstDash val="solid"/>
            <a:round/>
            <a:headEnd len="med" w="med" type="none"/>
            <a:tailEnd len="med" w="med" type="none"/>
          </a:ln>
        </p:spPr>
      </p:cxnSp>
      <p:sp>
        <p:nvSpPr>
          <p:cNvPr id="555" name="Google Shape;555;p30"/>
          <p:cNvSpPr/>
          <p:nvPr/>
        </p:nvSpPr>
        <p:spPr>
          <a:xfrm>
            <a:off x="4997517" y="1699288"/>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560" name="Google Shape;560;p30"/>
          <p:cNvSpPr/>
          <p:nvPr/>
        </p:nvSpPr>
        <p:spPr>
          <a:xfrm>
            <a:off x="4997513" y="237602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558" name="Google Shape;558;p30"/>
          <p:cNvSpPr/>
          <p:nvPr/>
        </p:nvSpPr>
        <p:spPr>
          <a:xfrm>
            <a:off x="6192413" y="237602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sp>
        <p:nvSpPr>
          <p:cNvPr id="576" name="Google Shape;576;p30"/>
          <p:cNvSpPr/>
          <p:nvPr/>
        </p:nvSpPr>
        <p:spPr>
          <a:xfrm>
            <a:off x="751425" y="374890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
        <p:nvSpPr>
          <p:cNvPr id="577" name="Google Shape;577;p30"/>
          <p:cNvSpPr/>
          <p:nvPr/>
        </p:nvSpPr>
        <p:spPr>
          <a:xfrm>
            <a:off x="4162475" y="3748900"/>
            <a:ext cx="21030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Ternary Search Trie</a:t>
            </a:r>
            <a:endParaRPr b="1" sz="1600">
              <a:solidFill>
                <a:schemeClr val="accent1"/>
              </a:solidFill>
              <a:latin typeface="Roboto"/>
              <a:ea typeface="Roboto"/>
              <a:cs typeface="Roboto"/>
              <a:sym typeface="Roboto"/>
            </a:endParaRPr>
          </a:p>
        </p:txBody>
      </p:sp>
      <p:sp>
        <p:nvSpPr>
          <p:cNvPr id="578" name="Google Shape;578;p30"/>
          <p:cNvSpPr/>
          <p:nvPr/>
        </p:nvSpPr>
        <p:spPr>
          <a:xfrm>
            <a:off x="2524603" y="1529806"/>
            <a:ext cx="2377500" cy="594300"/>
          </a:xfrm>
          <a:prstGeom prst="wedgeRoundRectCallout">
            <a:avLst>
              <a:gd fmla="val 52250" name="adj1"/>
              <a:gd fmla="val 19072"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Integrate internal BSTs into main structure.</a:t>
            </a:r>
            <a:endParaRPr b="1" sz="16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82" name="Shape 582"/>
        <p:cNvGrpSpPr/>
        <p:nvPr/>
      </p:nvGrpSpPr>
      <p:grpSpPr>
        <a:xfrm>
          <a:off x="0" y="0"/>
          <a:ext cx="0" cy="0"/>
          <a:chOff x="0" y="0"/>
          <a:chExt cx="0" cy="0"/>
        </a:xfrm>
      </p:grpSpPr>
      <p:cxnSp>
        <p:nvCxnSpPr>
          <p:cNvPr id="583" name="Google Shape;583;p31"/>
          <p:cNvCxnSpPr>
            <a:stCxn id="584" idx="4"/>
            <a:endCxn id="585" idx="0"/>
          </p:cNvCxnSpPr>
          <p:nvPr/>
        </p:nvCxnSpPr>
        <p:spPr>
          <a:xfrm>
            <a:off x="2775613" y="3575148"/>
            <a:ext cx="0" cy="481500"/>
          </a:xfrm>
          <a:prstGeom prst="straightConnector1">
            <a:avLst/>
          </a:prstGeom>
          <a:noFill/>
          <a:ln cap="flat" cmpd="sng" w="28575">
            <a:solidFill>
              <a:schemeClr val="dk2"/>
            </a:solidFill>
            <a:prstDash val="solid"/>
            <a:round/>
            <a:headEnd len="med" w="med" type="none"/>
            <a:tailEnd len="med" w="med" type="none"/>
          </a:ln>
        </p:spPr>
      </p:cxnSp>
      <p:cxnSp>
        <p:nvCxnSpPr>
          <p:cNvPr id="586" name="Google Shape;586;p31"/>
          <p:cNvCxnSpPr>
            <a:stCxn id="585" idx="5"/>
          </p:cNvCxnSpPr>
          <p:nvPr/>
        </p:nvCxnSpPr>
        <p:spPr>
          <a:xfrm>
            <a:off x="2928666" y="4426077"/>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587" name="Google Shape;587;p31"/>
          <p:cNvCxnSpPr>
            <a:stCxn id="585" idx="3"/>
          </p:cNvCxnSpPr>
          <p:nvPr/>
        </p:nvCxnSpPr>
        <p:spPr>
          <a:xfrm flipH="1">
            <a:off x="2470759" y="4426077"/>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588" name="Google Shape;588;p31"/>
          <p:cNvCxnSpPr>
            <a:stCxn id="585" idx="4"/>
          </p:cNvCxnSpPr>
          <p:nvPr/>
        </p:nvCxnSpPr>
        <p:spPr>
          <a:xfrm>
            <a:off x="2775613" y="4489473"/>
            <a:ext cx="0" cy="237000"/>
          </a:xfrm>
          <a:prstGeom prst="straightConnector1">
            <a:avLst/>
          </a:prstGeom>
          <a:noFill/>
          <a:ln cap="flat" cmpd="sng" w="28575">
            <a:solidFill>
              <a:schemeClr val="dk2"/>
            </a:solidFill>
            <a:prstDash val="solid"/>
            <a:round/>
            <a:headEnd len="med" w="med" type="none"/>
            <a:tailEnd len="med" w="med" type="none"/>
          </a:ln>
        </p:spPr>
      </p:cxnSp>
      <p:cxnSp>
        <p:nvCxnSpPr>
          <p:cNvPr id="589" name="Google Shape;589;p31"/>
          <p:cNvCxnSpPr>
            <a:stCxn id="584" idx="5"/>
          </p:cNvCxnSpPr>
          <p:nvPr/>
        </p:nvCxnSpPr>
        <p:spPr>
          <a:xfrm>
            <a:off x="2928666" y="35117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590" name="Google Shape;590;p31"/>
          <p:cNvCxnSpPr>
            <a:stCxn id="584" idx="3"/>
            <a:endCxn id="591" idx="0"/>
          </p:cNvCxnSpPr>
          <p:nvPr/>
        </p:nvCxnSpPr>
        <p:spPr>
          <a:xfrm flipH="1">
            <a:off x="1861159" y="3511752"/>
            <a:ext cx="761400" cy="87600"/>
          </a:xfrm>
          <a:prstGeom prst="straightConnector1">
            <a:avLst/>
          </a:prstGeom>
          <a:noFill/>
          <a:ln cap="flat" cmpd="sng" w="28575">
            <a:solidFill>
              <a:schemeClr val="accent2"/>
            </a:solidFill>
            <a:prstDash val="solid"/>
            <a:round/>
            <a:headEnd len="med" w="med" type="none"/>
            <a:tailEnd len="med" w="med" type="none"/>
          </a:ln>
        </p:spPr>
      </p:cxnSp>
      <p:cxnSp>
        <p:nvCxnSpPr>
          <p:cNvPr id="592" name="Google Shape;592;p31"/>
          <p:cNvCxnSpPr>
            <a:stCxn id="593" idx="3"/>
          </p:cNvCxnSpPr>
          <p:nvPr/>
        </p:nvCxnSpPr>
        <p:spPr>
          <a:xfrm flipH="1">
            <a:off x="2277864" y="1387216"/>
            <a:ext cx="344700" cy="307200"/>
          </a:xfrm>
          <a:prstGeom prst="straightConnector1">
            <a:avLst/>
          </a:prstGeom>
          <a:noFill/>
          <a:ln cap="flat" cmpd="sng" w="28575">
            <a:solidFill>
              <a:schemeClr val="accent2"/>
            </a:solidFill>
            <a:prstDash val="solid"/>
            <a:round/>
            <a:headEnd len="med" w="med" type="none"/>
            <a:tailEnd len="med" w="med" type="none"/>
          </a:ln>
        </p:spPr>
      </p:cxnSp>
      <p:cxnSp>
        <p:nvCxnSpPr>
          <p:cNvPr id="594" name="Google Shape;594;p31"/>
          <p:cNvCxnSpPr>
            <a:stCxn id="593" idx="4"/>
            <a:endCxn id="595" idx="0"/>
          </p:cNvCxnSpPr>
          <p:nvPr/>
        </p:nvCxnSpPr>
        <p:spPr>
          <a:xfrm>
            <a:off x="2775617" y="1450613"/>
            <a:ext cx="0" cy="777300"/>
          </a:xfrm>
          <a:prstGeom prst="straightConnector1">
            <a:avLst/>
          </a:prstGeom>
          <a:noFill/>
          <a:ln cap="flat" cmpd="sng" w="28575">
            <a:solidFill>
              <a:schemeClr val="dk2"/>
            </a:solidFill>
            <a:prstDash val="solid"/>
            <a:round/>
            <a:headEnd len="med" w="med" type="none"/>
            <a:tailEnd len="med" w="med" type="none"/>
          </a:ln>
        </p:spPr>
      </p:cxnSp>
      <p:cxnSp>
        <p:nvCxnSpPr>
          <p:cNvPr id="596" name="Google Shape;596;p31"/>
          <p:cNvCxnSpPr>
            <a:stCxn id="597" idx="5"/>
          </p:cNvCxnSpPr>
          <p:nvPr/>
        </p:nvCxnSpPr>
        <p:spPr>
          <a:xfrm>
            <a:off x="5214678" y="19115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598" name="Google Shape;598;p31"/>
          <p:cNvCxnSpPr>
            <a:stCxn id="597" idx="3"/>
          </p:cNvCxnSpPr>
          <p:nvPr/>
        </p:nvCxnSpPr>
        <p:spPr>
          <a:xfrm flipH="1">
            <a:off x="4756772" y="19115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599" name="Google Shape;599;p31"/>
          <p:cNvCxnSpPr>
            <a:stCxn id="595" idx="5"/>
          </p:cNvCxnSpPr>
          <p:nvPr/>
        </p:nvCxnSpPr>
        <p:spPr>
          <a:xfrm>
            <a:off x="2928666" y="25973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00" name="Google Shape;600;p31"/>
          <p:cNvCxnSpPr>
            <a:stCxn id="595" idx="3"/>
          </p:cNvCxnSpPr>
          <p:nvPr/>
        </p:nvCxnSpPr>
        <p:spPr>
          <a:xfrm flipH="1">
            <a:off x="2470759" y="25973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01" name="Google Shape;601;p31"/>
          <p:cNvCxnSpPr>
            <a:stCxn id="593" idx="5"/>
            <a:endCxn id="597" idx="0"/>
          </p:cNvCxnSpPr>
          <p:nvPr/>
        </p:nvCxnSpPr>
        <p:spPr>
          <a:xfrm>
            <a:off x="2928670" y="1387216"/>
            <a:ext cx="2133000" cy="154800"/>
          </a:xfrm>
          <a:prstGeom prst="straightConnector1">
            <a:avLst/>
          </a:prstGeom>
          <a:noFill/>
          <a:ln cap="flat" cmpd="sng" w="28575">
            <a:solidFill>
              <a:schemeClr val="accent2"/>
            </a:solidFill>
            <a:prstDash val="solid"/>
            <a:round/>
            <a:headEnd len="med" w="med" type="none"/>
            <a:tailEnd len="med" w="med" type="none"/>
          </a:ln>
        </p:spPr>
      </p:cxnSp>
      <p:sp>
        <p:nvSpPr>
          <p:cNvPr id="602" name="Google Shape;60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value is associated with the key “CAC”?</a:t>
            </a:r>
            <a:endParaRPr/>
          </a:p>
        </p:txBody>
      </p:sp>
      <p:sp>
        <p:nvSpPr>
          <p:cNvPr id="603" name="Google Shape;60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3" name="Google Shape;593;p31"/>
          <p:cNvSpPr/>
          <p:nvPr/>
        </p:nvSpPr>
        <p:spPr>
          <a:xfrm>
            <a:off x="2559167" y="101771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595" name="Google Shape;595;p31"/>
          <p:cNvSpPr/>
          <p:nvPr/>
        </p:nvSpPr>
        <p:spPr>
          <a:xfrm>
            <a:off x="2559163" y="222784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sp>
        <p:nvSpPr>
          <p:cNvPr id="597" name="Google Shape;597;p31"/>
          <p:cNvSpPr/>
          <p:nvPr/>
        </p:nvSpPr>
        <p:spPr>
          <a:xfrm>
            <a:off x="4845175" y="1542048"/>
            <a:ext cx="432900" cy="4329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sp>
        <p:nvSpPr>
          <p:cNvPr id="604" name="Google Shape;604;p31"/>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cxnSp>
        <p:nvCxnSpPr>
          <p:cNvPr id="605" name="Google Shape;605;p31"/>
          <p:cNvCxnSpPr>
            <a:stCxn id="595" idx="4"/>
            <a:endCxn id="584" idx="0"/>
          </p:cNvCxnSpPr>
          <p:nvPr/>
        </p:nvCxnSpPr>
        <p:spPr>
          <a:xfrm>
            <a:off x="2775613" y="2660748"/>
            <a:ext cx="0" cy="481500"/>
          </a:xfrm>
          <a:prstGeom prst="straightConnector1">
            <a:avLst/>
          </a:prstGeom>
          <a:noFill/>
          <a:ln cap="flat" cmpd="sng" w="28575">
            <a:solidFill>
              <a:schemeClr val="dk2"/>
            </a:solidFill>
            <a:prstDash val="solid"/>
            <a:round/>
            <a:headEnd len="med" w="med" type="none"/>
            <a:tailEnd len="med" w="med" type="none"/>
          </a:ln>
        </p:spPr>
      </p:cxnSp>
      <p:sp>
        <p:nvSpPr>
          <p:cNvPr id="584" name="Google Shape;584;p31"/>
          <p:cNvSpPr/>
          <p:nvPr/>
        </p:nvSpPr>
        <p:spPr>
          <a:xfrm>
            <a:off x="2559163" y="3142248"/>
            <a:ext cx="432900" cy="4329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G</a:t>
            </a:r>
            <a:endParaRPr sz="1800">
              <a:solidFill>
                <a:schemeClr val="dk2"/>
              </a:solidFill>
              <a:latin typeface="Roboto Mono"/>
              <a:ea typeface="Roboto Mono"/>
              <a:cs typeface="Roboto Mono"/>
              <a:sym typeface="Roboto Mono"/>
            </a:endParaRPr>
          </a:p>
        </p:txBody>
      </p:sp>
      <p:sp>
        <p:nvSpPr>
          <p:cNvPr id="585" name="Google Shape;585;p31"/>
          <p:cNvSpPr/>
          <p:nvPr/>
        </p:nvSpPr>
        <p:spPr>
          <a:xfrm>
            <a:off x="2559163" y="4056573"/>
            <a:ext cx="432900" cy="4329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G</a:t>
            </a:r>
            <a:endParaRPr sz="1800">
              <a:solidFill>
                <a:schemeClr val="dk2"/>
              </a:solidFill>
              <a:latin typeface="Roboto Mono"/>
              <a:ea typeface="Roboto Mono"/>
              <a:cs typeface="Roboto Mono"/>
              <a:sym typeface="Roboto Mono"/>
            </a:endParaRPr>
          </a:p>
        </p:txBody>
      </p:sp>
      <p:cxnSp>
        <p:nvCxnSpPr>
          <p:cNvPr id="606" name="Google Shape;606;p31"/>
          <p:cNvCxnSpPr>
            <a:stCxn id="591" idx="5"/>
          </p:cNvCxnSpPr>
          <p:nvPr/>
        </p:nvCxnSpPr>
        <p:spPr>
          <a:xfrm>
            <a:off x="2014266" y="39689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07" name="Google Shape;607;p31"/>
          <p:cNvCxnSpPr>
            <a:stCxn id="591" idx="3"/>
          </p:cNvCxnSpPr>
          <p:nvPr/>
        </p:nvCxnSpPr>
        <p:spPr>
          <a:xfrm flipH="1">
            <a:off x="1556359" y="3968952"/>
            <a:ext cx="151800" cy="265800"/>
          </a:xfrm>
          <a:prstGeom prst="straightConnector1">
            <a:avLst/>
          </a:prstGeom>
          <a:noFill/>
          <a:ln cap="flat" cmpd="sng" w="28575">
            <a:solidFill>
              <a:schemeClr val="accent2"/>
            </a:solidFill>
            <a:prstDash val="solid"/>
            <a:round/>
            <a:headEnd len="med" w="med" type="none"/>
            <a:tailEnd len="med" w="med" type="none"/>
          </a:ln>
        </p:spPr>
      </p:cxnSp>
      <p:sp>
        <p:nvSpPr>
          <p:cNvPr id="591" name="Google Shape;591;p31"/>
          <p:cNvSpPr/>
          <p:nvPr/>
        </p:nvSpPr>
        <p:spPr>
          <a:xfrm>
            <a:off x="1644763" y="359944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608" name="Google Shape;608;p31"/>
          <p:cNvCxnSpPr>
            <a:stCxn id="591" idx="4"/>
          </p:cNvCxnSpPr>
          <p:nvPr/>
        </p:nvCxnSpPr>
        <p:spPr>
          <a:xfrm>
            <a:off x="1861213" y="4032348"/>
            <a:ext cx="0" cy="237000"/>
          </a:xfrm>
          <a:prstGeom prst="straightConnector1">
            <a:avLst/>
          </a:prstGeom>
          <a:noFill/>
          <a:ln cap="flat" cmpd="sng" w="28575">
            <a:solidFill>
              <a:schemeClr val="dk2"/>
            </a:solidFill>
            <a:prstDash val="solid"/>
            <a:round/>
            <a:headEnd len="med" w="med" type="none"/>
            <a:tailEnd len="med" w="med" type="none"/>
          </a:ln>
        </p:spPr>
      </p:cxnSp>
      <p:cxnSp>
        <p:nvCxnSpPr>
          <p:cNvPr id="609" name="Google Shape;609;p31"/>
          <p:cNvCxnSpPr>
            <a:stCxn id="597" idx="4"/>
            <a:endCxn id="610" idx="0"/>
          </p:cNvCxnSpPr>
          <p:nvPr/>
        </p:nvCxnSpPr>
        <p:spPr>
          <a:xfrm>
            <a:off x="5061625" y="1974948"/>
            <a:ext cx="0" cy="252900"/>
          </a:xfrm>
          <a:prstGeom prst="straightConnector1">
            <a:avLst/>
          </a:prstGeom>
          <a:noFill/>
          <a:ln cap="flat" cmpd="sng" w="28575">
            <a:solidFill>
              <a:schemeClr val="dk2"/>
            </a:solidFill>
            <a:prstDash val="solid"/>
            <a:round/>
            <a:headEnd len="med" w="med" type="none"/>
            <a:tailEnd len="med" w="med" type="none"/>
          </a:ln>
        </p:spPr>
      </p:cxnSp>
      <p:cxnSp>
        <p:nvCxnSpPr>
          <p:cNvPr id="611" name="Google Shape;611;p31"/>
          <p:cNvCxnSpPr>
            <a:stCxn id="612" idx="4"/>
            <a:endCxn id="613" idx="0"/>
          </p:cNvCxnSpPr>
          <p:nvPr/>
        </p:nvCxnSpPr>
        <p:spPr>
          <a:xfrm>
            <a:off x="5061613" y="3575148"/>
            <a:ext cx="0" cy="481500"/>
          </a:xfrm>
          <a:prstGeom prst="straightConnector1">
            <a:avLst/>
          </a:prstGeom>
          <a:noFill/>
          <a:ln cap="flat" cmpd="sng" w="28575">
            <a:solidFill>
              <a:schemeClr val="dk2"/>
            </a:solidFill>
            <a:prstDash val="solid"/>
            <a:round/>
            <a:headEnd len="med" w="med" type="none"/>
            <a:tailEnd len="med" w="med" type="none"/>
          </a:ln>
        </p:spPr>
      </p:cxnSp>
      <p:cxnSp>
        <p:nvCxnSpPr>
          <p:cNvPr id="614" name="Google Shape;614;p31"/>
          <p:cNvCxnSpPr>
            <a:stCxn id="613" idx="5"/>
          </p:cNvCxnSpPr>
          <p:nvPr/>
        </p:nvCxnSpPr>
        <p:spPr>
          <a:xfrm>
            <a:off x="5214666" y="4426077"/>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15" name="Google Shape;615;p31"/>
          <p:cNvCxnSpPr>
            <a:stCxn id="613" idx="3"/>
          </p:cNvCxnSpPr>
          <p:nvPr/>
        </p:nvCxnSpPr>
        <p:spPr>
          <a:xfrm flipH="1">
            <a:off x="4756759" y="4426077"/>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16" name="Google Shape;616;p31"/>
          <p:cNvCxnSpPr>
            <a:stCxn id="613" idx="4"/>
          </p:cNvCxnSpPr>
          <p:nvPr/>
        </p:nvCxnSpPr>
        <p:spPr>
          <a:xfrm>
            <a:off x="5061613" y="4489473"/>
            <a:ext cx="0" cy="237000"/>
          </a:xfrm>
          <a:prstGeom prst="straightConnector1">
            <a:avLst/>
          </a:prstGeom>
          <a:noFill/>
          <a:ln cap="flat" cmpd="sng" w="28575">
            <a:solidFill>
              <a:schemeClr val="dk2"/>
            </a:solidFill>
            <a:prstDash val="solid"/>
            <a:round/>
            <a:headEnd len="med" w="med" type="none"/>
            <a:tailEnd len="med" w="med" type="none"/>
          </a:ln>
        </p:spPr>
      </p:cxnSp>
      <p:cxnSp>
        <p:nvCxnSpPr>
          <p:cNvPr id="617" name="Google Shape;617;p31"/>
          <p:cNvCxnSpPr>
            <a:stCxn id="612" idx="5"/>
          </p:cNvCxnSpPr>
          <p:nvPr/>
        </p:nvCxnSpPr>
        <p:spPr>
          <a:xfrm>
            <a:off x="5214666" y="35117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18" name="Google Shape;618;p31"/>
          <p:cNvCxnSpPr>
            <a:stCxn id="612" idx="3"/>
            <a:endCxn id="619" idx="0"/>
          </p:cNvCxnSpPr>
          <p:nvPr/>
        </p:nvCxnSpPr>
        <p:spPr>
          <a:xfrm flipH="1">
            <a:off x="4147159" y="3511752"/>
            <a:ext cx="761400" cy="87600"/>
          </a:xfrm>
          <a:prstGeom prst="straightConnector1">
            <a:avLst/>
          </a:prstGeom>
          <a:noFill/>
          <a:ln cap="flat" cmpd="sng" w="28575">
            <a:solidFill>
              <a:schemeClr val="accent2"/>
            </a:solidFill>
            <a:prstDash val="solid"/>
            <a:round/>
            <a:headEnd len="med" w="med" type="none"/>
            <a:tailEnd len="med" w="med" type="none"/>
          </a:ln>
        </p:spPr>
      </p:cxnSp>
      <p:sp>
        <p:nvSpPr>
          <p:cNvPr id="612" name="Google Shape;612;p31"/>
          <p:cNvSpPr/>
          <p:nvPr/>
        </p:nvSpPr>
        <p:spPr>
          <a:xfrm>
            <a:off x="4845163" y="3142248"/>
            <a:ext cx="432900" cy="4329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G</a:t>
            </a:r>
            <a:endParaRPr sz="1800">
              <a:solidFill>
                <a:schemeClr val="dk2"/>
              </a:solidFill>
              <a:latin typeface="Roboto Mono"/>
              <a:ea typeface="Roboto Mono"/>
              <a:cs typeface="Roboto Mono"/>
              <a:sym typeface="Roboto Mono"/>
            </a:endParaRPr>
          </a:p>
        </p:txBody>
      </p:sp>
      <p:sp>
        <p:nvSpPr>
          <p:cNvPr id="613" name="Google Shape;613;p31"/>
          <p:cNvSpPr/>
          <p:nvPr/>
        </p:nvSpPr>
        <p:spPr>
          <a:xfrm>
            <a:off x="4845163" y="405657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620" name="Google Shape;620;p31"/>
          <p:cNvCxnSpPr>
            <a:stCxn id="619" idx="5"/>
          </p:cNvCxnSpPr>
          <p:nvPr/>
        </p:nvCxnSpPr>
        <p:spPr>
          <a:xfrm>
            <a:off x="4300266" y="39689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21" name="Google Shape;621;p31"/>
          <p:cNvCxnSpPr>
            <a:stCxn id="619" idx="3"/>
          </p:cNvCxnSpPr>
          <p:nvPr/>
        </p:nvCxnSpPr>
        <p:spPr>
          <a:xfrm flipH="1">
            <a:off x="3842359" y="3968952"/>
            <a:ext cx="151800" cy="265800"/>
          </a:xfrm>
          <a:prstGeom prst="straightConnector1">
            <a:avLst/>
          </a:prstGeom>
          <a:noFill/>
          <a:ln cap="flat" cmpd="sng" w="28575">
            <a:solidFill>
              <a:schemeClr val="accent2"/>
            </a:solidFill>
            <a:prstDash val="solid"/>
            <a:round/>
            <a:headEnd len="med" w="med" type="none"/>
            <a:tailEnd len="med" w="med" type="none"/>
          </a:ln>
        </p:spPr>
      </p:cxnSp>
      <p:sp>
        <p:nvSpPr>
          <p:cNvPr id="619" name="Google Shape;619;p31"/>
          <p:cNvSpPr/>
          <p:nvPr/>
        </p:nvSpPr>
        <p:spPr>
          <a:xfrm>
            <a:off x="3930763" y="359944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622" name="Google Shape;622;p31"/>
          <p:cNvCxnSpPr>
            <a:stCxn id="619" idx="4"/>
          </p:cNvCxnSpPr>
          <p:nvPr/>
        </p:nvCxnSpPr>
        <p:spPr>
          <a:xfrm>
            <a:off x="4147213" y="4032348"/>
            <a:ext cx="0" cy="237000"/>
          </a:xfrm>
          <a:prstGeom prst="straightConnector1">
            <a:avLst/>
          </a:prstGeom>
          <a:noFill/>
          <a:ln cap="flat" cmpd="sng" w="28575">
            <a:solidFill>
              <a:schemeClr val="dk2"/>
            </a:solidFill>
            <a:prstDash val="solid"/>
            <a:round/>
            <a:headEnd len="med" w="med" type="none"/>
            <a:tailEnd len="med" w="med" type="none"/>
          </a:ln>
        </p:spPr>
      </p:cxnSp>
      <p:cxnSp>
        <p:nvCxnSpPr>
          <p:cNvPr id="623" name="Google Shape;623;p31"/>
          <p:cNvCxnSpPr>
            <a:stCxn id="610" idx="5"/>
            <a:endCxn id="624" idx="0"/>
          </p:cNvCxnSpPr>
          <p:nvPr/>
        </p:nvCxnSpPr>
        <p:spPr>
          <a:xfrm>
            <a:off x="5214666" y="2597352"/>
            <a:ext cx="2133000" cy="163800"/>
          </a:xfrm>
          <a:prstGeom prst="straightConnector1">
            <a:avLst/>
          </a:prstGeom>
          <a:noFill/>
          <a:ln cap="flat" cmpd="sng" w="28575">
            <a:solidFill>
              <a:schemeClr val="accent2"/>
            </a:solidFill>
            <a:prstDash val="solid"/>
            <a:round/>
            <a:headEnd len="med" w="med" type="none"/>
            <a:tailEnd len="med" w="med" type="none"/>
          </a:ln>
        </p:spPr>
      </p:cxnSp>
      <p:cxnSp>
        <p:nvCxnSpPr>
          <p:cNvPr id="625" name="Google Shape;625;p31"/>
          <p:cNvCxnSpPr>
            <a:stCxn id="610" idx="3"/>
          </p:cNvCxnSpPr>
          <p:nvPr/>
        </p:nvCxnSpPr>
        <p:spPr>
          <a:xfrm flipH="1">
            <a:off x="4756759" y="2597352"/>
            <a:ext cx="151800" cy="265800"/>
          </a:xfrm>
          <a:prstGeom prst="straightConnector1">
            <a:avLst/>
          </a:prstGeom>
          <a:noFill/>
          <a:ln cap="flat" cmpd="sng" w="28575">
            <a:solidFill>
              <a:schemeClr val="accent2"/>
            </a:solidFill>
            <a:prstDash val="solid"/>
            <a:round/>
            <a:headEnd len="med" w="med" type="none"/>
            <a:tailEnd len="med" w="med" type="none"/>
          </a:ln>
        </p:spPr>
      </p:cxnSp>
      <p:sp>
        <p:nvSpPr>
          <p:cNvPr id="610" name="Google Shape;610;p31"/>
          <p:cNvSpPr/>
          <p:nvPr/>
        </p:nvSpPr>
        <p:spPr>
          <a:xfrm>
            <a:off x="4845163" y="2227848"/>
            <a:ext cx="432900" cy="4329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cxnSp>
        <p:nvCxnSpPr>
          <p:cNvPr id="626" name="Google Shape;626;p31"/>
          <p:cNvCxnSpPr>
            <a:stCxn id="610" idx="4"/>
          </p:cNvCxnSpPr>
          <p:nvPr/>
        </p:nvCxnSpPr>
        <p:spPr>
          <a:xfrm>
            <a:off x="5061613" y="2660748"/>
            <a:ext cx="0" cy="481500"/>
          </a:xfrm>
          <a:prstGeom prst="straightConnector1">
            <a:avLst/>
          </a:prstGeom>
          <a:noFill/>
          <a:ln cap="flat" cmpd="sng" w="28575">
            <a:solidFill>
              <a:schemeClr val="dk2"/>
            </a:solidFill>
            <a:prstDash val="solid"/>
            <a:round/>
            <a:headEnd len="med" w="med" type="none"/>
            <a:tailEnd len="med" w="med" type="none"/>
          </a:ln>
        </p:spPr>
      </p:cxnSp>
      <p:cxnSp>
        <p:nvCxnSpPr>
          <p:cNvPr id="627" name="Google Shape;627;p31"/>
          <p:cNvCxnSpPr>
            <a:stCxn id="624" idx="4"/>
            <a:endCxn id="628" idx="0"/>
          </p:cNvCxnSpPr>
          <p:nvPr/>
        </p:nvCxnSpPr>
        <p:spPr>
          <a:xfrm>
            <a:off x="7347613" y="3194148"/>
            <a:ext cx="0" cy="481500"/>
          </a:xfrm>
          <a:prstGeom prst="straightConnector1">
            <a:avLst/>
          </a:prstGeom>
          <a:noFill/>
          <a:ln cap="flat" cmpd="sng" w="28575">
            <a:solidFill>
              <a:schemeClr val="dk2"/>
            </a:solidFill>
            <a:prstDash val="solid"/>
            <a:round/>
            <a:headEnd len="med" w="med" type="none"/>
            <a:tailEnd len="med" w="med" type="none"/>
          </a:ln>
        </p:spPr>
      </p:cxnSp>
      <p:cxnSp>
        <p:nvCxnSpPr>
          <p:cNvPr id="629" name="Google Shape;629;p31"/>
          <p:cNvCxnSpPr>
            <a:stCxn id="628" idx="5"/>
          </p:cNvCxnSpPr>
          <p:nvPr/>
        </p:nvCxnSpPr>
        <p:spPr>
          <a:xfrm>
            <a:off x="7500666" y="4045077"/>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30" name="Google Shape;630;p31"/>
          <p:cNvCxnSpPr>
            <a:stCxn id="628" idx="3"/>
          </p:cNvCxnSpPr>
          <p:nvPr/>
        </p:nvCxnSpPr>
        <p:spPr>
          <a:xfrm flipH="1">
            <a:off x="7042759" y="4045077"/>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31" name="Google Shape;631;p31"/>
          <p:cNvCxnSpPr>
            <a:stCxn id="628" idx="4"/>
          </p:cNvCxnSpPr>
          <p:nvPr/>
        </p:nvCxnSpPr>
        <p:spPr>
          <a:xfrm>
            <a:off x="7347613" y="4108473"/>
            <a:ext cx="0" cy="237000"/>
          </a:xfrm>
          <a:prstGeom prst="straightConnector1">
            <a:avLst/>
          </a:prstGeom>
          <a:noFill/>
          <a:ln cap="flat" cmpd="sng" w="28575">
            <a:solidFill>
              <a:schemeClr val="dk2"/>
            </a:solidFill>
            <a:prstDash val="solid"/>
            <a:round/>
            <a:headEnd len="med" w="med" type="none"/>
            <a:tailEnd len="med" w="med" type="none"/>
          </a:ln>
        </p:spPr>
      </p:cxnSp>
      <p:cxnSp>
        <p:nvCxnSpPr>
          <p:cNvPr id="632" name="Google Shape;632;p31"/>
          <p:cNvCxnSpPr>
            <a:stCxn id="624" idx="5"/>
          </p:cNvCxnSpPr>
          <p:nvPr/>
        </p:nvCxnSpPr>
        <p:spPr>
          <a:xfrm>
            <a:off x="7500666" y="31307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33" name="Google Shape;633;p31"/>
          <p:cNvCxnSpPr>
            <a:stCxn id="624" idx="3"/>
            <a:endCxn id="634" idx="0"/>
          </p:cNvCxnSpPr>
          <p:nvPr/>
        </p:nvCxnSpPr>
        <p:spPr>
          <a:xfrm flipH="1">
            <a:off x="6433159" y="3130752"/>
            <a:ext cx="761400" cy="87600"/>
          </a:xfrm>
          <a:prstGeom prst="straightConnector1">
            <a:avLst/>
          </a:prstGeom>
          <a:noFill/>
          <a:ln cap="flat" cmpd="sng" w="28575">
            <a:solidFill>
              <a:schemeClr val="accent2"/>
            </a:solidFill>
            <a:prstDash val="solid"/>
            <a:round/>
            <a:headEnd len="med" w="med" type="none"/>
            <a:tailEnd len="med" w="med" type="none"/>
          </a:ln>
        </p:spPr>
      </p:cxnSp>
      <p:sp>
        <p:nvSpPr>
          <p:cNvPr id="624" name="Google Shape;624;p31"/>
          <p:cNvSpPr/>
          <p:nvPr/>
        </p:nvSpPr>
        <p:spPr>
          <a:xfrm>
            <a:off x="7131163" y="2761248"/>
            <a:ext cx="432900" cy="4329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G</a:t>
            </a:r>
            <a:endParaRPr sz="1800">
              <a:solidFill>
                <a:schemeClr val="dk2"/>
              </a:solidFill>
              <a:latin typeface="Roboto Mono"/>
              <a:ea typeface="Roboto Mono"/>
              <a:cs typeface="Roboto Mono"/>
              <a:sym typeface="Roboto Mono"/>
            </a:endParaRPr>
          </a:p>
        </p:txBody>
      </p:sp>
      <p:sp>
        <p:nvSpPr>
          <p:cNvPr id="628" name="Google Shape;628;p31"/>
          <p:cNvSpPr/>
          <p:nvPr/>
        </p:nvSpPr>
        <p:spPr>
          <a:xfrm>
            <a:off x="7131163" y="3675573"/>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635" name="Google Shape;635;p31"/>
          <p:cNvCxnSpPr>
            <a:stCxn id="634" idx="5"/>
          </p:cNvCxnSpPr>
          <p:nvPr/>
        </p:nvCxnSpPr>
        <p:spPr>
          <a:xfrm>
            <a:off x="6586266" y="3587952"/>
            <a:ext cx="151800" cy="265800"/>
          </a:xfrm>
          <a:prstGeom prst="straightConnector1">
            <a:avLst/>
          </a:prstGeom>
          <a:noFill/>
          <a:ln cap="flat" cmpd="sng" w="28575">
            <a:solidFill>
              <a:schemeClr val="accent2"/>
            </a:solidFill>
            <a:prstDash val="solid"/>
            <a:round/>
            <a:headEnd len="med" w="med" type="none"/>
            <a:tailEnd len="med" w="med" type="none"/>
          </a:ln>
        </p:spPr>
      </p:cxnSp>
      <p:cxnSp>
        <p:nvCxnSpPr>
          <p:cNvPr id="636" name="Google Shape;636;p31"/>
          <p:cNvCxnSpPr>
            <a:stCxn id="634" idx="3"/>
          </p:cNvCxnSpPr>
          <p:nvPr/>
        </p:nvCxnSpPr>
        <p:spPr>
          <a:xfrm flipH="1">
            <a:off x="6128359" y="3587952"/>
            <a:ext cx="151800" cy="265800"/>
          </a:xfrm>
          <a:prstGeom prst="straightConnector1">
            <a:avLst/>
          </a:prstGeom>
          <a:noFill/>
          <a:ln cap="flat" cmpd="sng" w="28575">
            <a:solidFill>
              <a:schemeClr val="accent2"/>
            </a:solidFill>
            <a:prstDash val="solid"/>
            <a:round/>
            <a:headEnd len="med" w="med" type="none"/>
            <a:tailEnd len="med" w="med" type="none"/>
          </a:ln>
        </p:spPr>
      </p:cxnSp>
      <p:sp>
        <p:nvSpPr>
          <p:cNvPr id="634" name="Google Shape;634;p31"/>
          <p:cNvSpPr/>
          <p:nvPr/>
        </p:nvSpPr>
        <p:spPr>
          <a:xfrm>
            <a:off x="6216763" y="3218448"/>
            <a:ext cx="432900" cy="432900"/>
          </a:xfrm>
          <a:prstGeom prst="ellipse">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637" name="Google Shape;637;p31"/>
          <p:cNvCxnSpPr>
            <a:stCxn id="634" idx="4"/>
          </p:cNvCxnSpPr>
          <p:nvPr/>
        </p:nvCxnSpPr>
        <p:spPr>
          <a:xfrm>
            <a:off x="6433213" y="3651348"/>
            <a:ext cx="0" cy="237000"/>
          </a:xfrm>
          <a:prstGeom prst="straightConnector1">
            <a:avLst/>
          </a:prstGeom>
          <a:noFill/>
          <a:ln cap="flat" cmpd="sng" w="28575">
            <a:solidFill>
              <a:schemeClr val="dk2"/>
            </a:solidFill>
            <a:prstDash val="solid"/>
            <a:round/>
            <a:headEnd len="med" w="med" type="none"/>
            <a:tailEnd len="med" w="med" type="none"/>
          </a:ln>
        </p:spPr>
      </p:cxnSp>
      <p:sp>
        <p:nvSpPr>
          <p:cNvPr id="638" name="Google Shape;638;p31"/>
          <p:cNvSpPr/>
          <p:nvPr/>
        </p:nvSpPr>
        <p:spPr>
          <a:xfrm>
            <a:off x="2117275" y="226145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1</a:t>
            </a:r>
            <a:endParaRPr b="1" sz="1600">
              <a:solidFill>
                <a:schemeClr val="lt1"/>
              </a:solidFill>
              <a:latin typeface="Roboto"/>
              <a:ea typeface="Roboto"/>
              <a:cs typeface="Roboto"/>
              <a:sym typeface="Roboto"/>
            </a:endParaRPr>
          </a:p>
        </p:txBody>
      </p:sp>
      <p:sp>
        <p:nvSpPr>
          <p:cNvPr id="639" name="Google Shape;639;p31"/>
          <p:cNvSpPr/>
          <p:nvPr/>
        </p:nvSpPr>
        <p:spPr>
          <a:xfrm>
            <a:off x="1202875" y="363305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2</a:t>
            </a:r>
            <a:endParaRPr b="1" sz="1600">
              <a:solidFill>
                <a:schemeClr val="lt1"/>
              </a:solidFill>
              <a:latin typeface="Roboto"/>
              <a:ea typeface="Roboto"/>
              <a:cs typeface="Roboto"/>
              <a:sym typeface="Roboto"/>
            </a:endParaRPr>
          </a:p>
        </p:txBody>
      </p:sp>
      <p:sp>
        <p:nvSpPr>
          <p:cNvPr id="640" name="Google Shape;640;p31"/>
          <p:cNvSpPr/>
          <p:nvPr/>
        </p:nvSpPr>
        <p:spPr>
          <a:xfrm>
            <a:off x="3488875" y="363305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3</a:t>
            </a:r>
            <a:endParaRPr b="1" sz="1600">
              <a:solidFill>
                <a:schemeClr val="lt1"/>
              </a:solidFill>
              <a:latin typeface="Roboto"/>
              <a:ea typeface="Roboto"/>
              <a:cs typeface="Roboto"/>
              <a:sym typeface="Roboto"/>
            </a:endParaRPr>
          </a:p>
        </p:txBody>
      </p:sp>
      <p:sp>
        <p:nvSpPr>
          <p:cNvPr id="641" name="Google Shape;641;p31"/>
          <p:cNvSpPr/>
          <p:nvPr/>
        </p:nvSpPr>
        <p:spPr>
          <a:xfrm>
            <a:off x="5354275" y="4090175"/>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4</a:t>
            </a:r>
            <a:endParaRPr b="1" sz="1600">
              <a:solidFill>
                <a:schemeClr val="lt1"/>
              </a:solidFill>
              <a:latin typeface="Roboto"/>
              <a:ea typeface="Roboto"/>
              <a:cs typeface="Roboto"/>
              <a:sym typeface="Roboto"/>
            </a:endParaRPr>
          </a:p>
        </p:txBody>
      </p:sp>
      <p:sp>
        <p:nvSpPr>
          <p:cNvPr id="642" name="Google Shape;642;p31"/>
          <p:cNvSpPr/>
          <p:nvPr/>
        </p:nvSpPr>
        <p:spPr>
          <a:xfrm>
            <a:off x="5774875" y="325205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5</a:t>
            </a:r>
            <a:endParaRPr b="1" sz="1600">
              <a:solidFill>
                <a:schemeClr val="lt1"/>
              </a:solidFill>
              <a:latin typeface="Roboto"/>
              <a:ea typeface="Roboto"/>
              <a:cs typeface="Roboto"/>
              <a:sym typeface="Roboto"/>
            </a:endParaRPr>
          </a:p>
        </p:txBody>
      </p:sp>
      <p:sp>
        <p:nvSpPr>
          <p:cNvPr id="643" name="Google Shape;643;p31"/>
          <p:cNvSpPr/>
          <p:nvPr/>
        </p:nvSpPr>
        <p:spPr>
          <a:xfrm>
            <a:off x="7640275" y="3709175"/>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6</a:t>
            </a:r>
            <a:endParaRPr b="1" sz="1600">
              <a:solidFill>
                <a:schemeClr val="lt1"/>
              </a:solidFill>
              <a:latin typeface="Roboto"/>
              <a:ea typeface="Roboto"/>
              <a:cs typeface="Roboto"/>
              <a:sym typeface="Roboto"/>
            </a:endParaRPr>
          </a:p>
        </p:txBody>
      </p:sp>
      <p:sp>
        <p:nvSpPr>
          <p:cNvPr id="644" name="Google Shape;644;p31"/>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Tries in COS 226 (Sedgewick, Wayne/Princeton)</a:t>
            </a:r>
            <a:endParaRPr sz="600">
              <a:solidFill>
                <a:srgbClr val="595959"/>
              </a:solidFill>
              <a:latin typeface="Roboto Light"/>
              <a:ea typeface="Roboto Light"/>
              <a:cs typeface="Roboto Light"/>
              <a:sym typeface="Robo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value is associated with the key “CAC”?</a:t>
            </a:r>
            <a:endParaRPr/>
          </a:p>
        </p:txBody>
      </p:sp>
      <p:sp>
        <p:nvSpPr>
          <p:cNvPr id="650" name="Google Shape;65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1" name="Google Shape;651;p3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from the Reading Quiz</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Searching for a string of length L in a hash table is O(NL)</a:t>
            </a:r>
            <a:r>
              <a:rPr lang="en"/>
              <a:t>.</a:t>
            </a:r>
            <a:endParaRPr/>
          </a:p>
          <a:p>
            <a:pPr indent="0" lvl="0" marL="457200" rtl="0" algn="l">
              <a:spcBef>
                <a:spcPts val="800"/>
              </a:spcBef>
              <a:spcAft>
                <a:spcPts val="0"/>
              </a:spcAft>
              <a:buNone/>
            </a:pPr>
            <a:r>
              <a:rPr lang="en"/>
              <a:t>“Worst case” scenario where every string collides into the same bin, and each string only differs on the last character. (Doesn’t really happen in practice.)</a:t>
            </a:r>
            <a:endParaRPr/>
          </a:p>
          <a:p>
            <a:pPr indent="0" lvl="0" marL="457200" rtl="0" algn="l">
              <a:spcBef>
                <a:spcPts val="800"/>
              </a:spcBef>
              <a:spcAft>
                <a:spcPts val="0"/>
              </a:spcAft>
              <a:buNone/>
            </a:pPr>
            <a:r>
              <a:rPr lang="en"/>
              <a:t>Say our search string is at the end of the list. </a:t>
            </a:r>
            <a:r>
              <a:rPr b="1" lang="en"/>
              <a:t>Need to call equals on every string</a:t>
            </a:r>
            <a:r>
              <a:rPr lang="en"/>
              <a:t>.</a:t>
            </a:r>
            <a:endParaRPr/>
          </a:p>
          <a:p>
            <a:pPr indent="0" lvl="0" marL="457200" rtl="0" algn="l">
              <a:spcBef>
                <a:spcPts val="800"/>
              </a:spcBef>
              <a:spcAft>
                <a:spcPts val="0"/>
              </a:spcAft>
              <a:buNone/>
            </a:pPr>
            <a:r>
              <a:rPr lang="en"/>
              <a:t>Each equals call needs to compare the first chars, the second chars, the third chars…</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t>Relationship between</a:t>
            </a:r>
            <a:r>
              <a:rPr b="1" lang="en"/>
              <a:t> DataIndexedCharMaps, hashing, and tries</a:t>
            </a:r>
            <a:r>
              <a:rPr lang="en"/>
              <a:t>?</a:t>
            </a:r>
            <a:endParaRPr/>
          </a:p>
          <a:p>
            <a:pPr indent="0" lvl="0" marL="457200" rtl="0" algn="l">
              <a:spcBef>
                <a:spcPts val="800"/>
              </a:spcBef>
              <a:spcAft>
                <a:spcPts val="0"/>
              </a:spcAft>
              <a:buNone/>
            </a:pPr>
            <a:r>
              <a:rPr lang="en"/>
              <a:t>It takes time to compare two strings!</a:t>
            </a:r>
            <a:endParaRPr/>
          </a:p>
          <a:p>
            <a:pPr indent="0" lvl="0" marL="457200" rtl="0" algn="l">
              <a:spcBef>
                <a:spcPts val="800"/>
              </a:spcBef>
              <a:spcAft>
                <a:spcPts val="800"/>
              </a:spcAft>
              <a:buNone/>
            </a:pPr>
            <a:r>
              <a:rPr lang="en"/>
              <a:t>Tries optimize for storing strings char-by-char.</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in a TST</a:t>
            </a:r>
            <a:endParaRPr/>
          </a:p>
        </p:txBody>
      </p:sp>
      <p:sp>
        <p:nvSpPr>
          <p:cNvPr id="657" name="Google Shape;65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 links corresponding to each character in the key.</a:t>
            </a:r>
            <a:endParaRPr/>
          </a:p>
          <a:p>
            <a:pPr indent="-330200" lvl="0" marL="457200" rtl="0" algn="l">
              <a:spcBef>
                <a:spcPts val="800"/>
              </a:spcBef>
              <a:spcAft>
                <a:spcPts val="0"/>
              </a:spcAft>
              <a:buSzPts val="1600"/>
              <a:buChar char="•"/>
            </a:pPr>
            <a:r>
              <a:rPr lang="en"/>
              <a:t>If less, take left link; if greater, take right link.</a:t>
            </a:r>
            <a:endParaRPr/>
          </a:p>
          <a:p>
            <a:pPr indent="-330200" lvl="0" marL="457200" rtl="0" algn="l">
              <a:spcBef>
                <a:spcPts val="1000"/>
              </a:spcBef>
              <a:spcAft>
                <a:spcPts val="0"/>
              </a:spcAft>
              <a:buSzPts val="1600"/>
              <a:buChar char="•"/>
            </a:pPr>
            <a:r>
              <a:rPr lang="en"/>
              <a:t>If equal, take the middle link and move to the next key character.</a:t>
            </a:r>
            <a:endParaRPr/>
          </a:p>
          <a:p>
            <a:pPr indent="0" lvl="0" marL="0" rtl="0" algn="l">
              <a:spcBef>
                <a:spcPts val="1000"/>
              </a:spcBef>
              <a:spcAft>
                <a:spcPts val="0"/>
              </a:spcAft>
              <a:buNone/>
            </a:pPr>
            <a:r>
              <a:t/>
            </a:r>
            <a:endParaRPr/>
          </a:p>
          <a:p>
            <a:pPr indent="0" lvl="0" marL="0" rtl="0" algn="l">
              <a:spcBef>
                <a:spcPts val="800"/>
              </a:spcBef>
              <a:spcAft>
                <a:spcPts val="0"/>
              </a:spcAft>
              <a:buClr>
                <a:schemeClr val="dk1"/>
              </a:buClr>
              <a:buSzPts val="1100"/>
              <a:buFont typeface="Arial"/>
              <a:buNone/>
            </a:pPr>
            <a:r>
              <a:rPr b="1" lang="en">
                <a:solidFill>
                  <a:schemeClr val="accent1"/>
                </a:solidFill>
              </a:rPr>
              <a:t>Search hit</a:t>
            </a:r>
            <a:r>
              <a:rPr lang="en"/>
              <a:t>. Final node is blue (</a:t>
            </a:r>
            <a:r>
              <a:rPr lang="en">
                <a:latin typeface="Roboto Mono"/>
                <a:ea typeface="Roboto Mono"/>
                <a:cs typeface="Roboto Mono"/>
                <a:sym typeface="Roboto Mono"/>
              </a:rPr>
              <a:t>isKey == true</a:t>
            </a:r>
            <a:r>
              <a:rPr lang="en"/>
              <a:t>).</a:t>
            </a:r>
            <a:endParaRPr/>
          </a:p>
          <a:p>
            <a:pPr indent="0" lvl="0" marL="0" rtl="0" algn="l">
              <a:spcBef>
                <a:spcPts val="800"/>
              </a:spcBef>
              <a:spcAft>
                <a:spcPts val="800"/>
              </a:spcAft>
              <a:buNone/>
            </a:pPr>
            <a:r>
              <a:rPr b="1" lang="en">
                <a:solidFill>
                  <a:schemeClr val="accent1"/>
                </a:solidFill>
              </a:rPr>
              <a:t>Search miss</a:t>
            </a:r>
            <a:r>
              <a:rPr lang="en"/>
              <a:t>. Reach a null link or final node is white (</a:t>
            </a:r>
            <a:r>
              <a:rPr lang="en">
                <a:latin typeface="Roboto Mono"/>
                <a:ea typeface="Roboto Mono"/>
                <a:cs typeface="Roboto Mono"/>
                <a:sym typeface="Roboto Mono"/>
              </a:rPr>
              <a:t>isKey == false</a:t>
            </a:r>
            <a:r>
              <a:rPr lang="en"/>
              <a:t>).</a:t>
            </a:r>
            <a:endParaRPr/>
          </a:p>
        </p:txBody>
      </p:sp>
      <p:sp>
        <p:nvSpPr>
          <p:cNvPr id="658" name="Google Shape;65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33"/>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Tries in COS 226 (Sedgewick, Wayne/Princeton)</a:t>
            </a:r>
            <a:endParaRPr sz="600">
              <a:solidFill>
                <a:srgbClr val="595959"/>
              </a:solidFill>
              <a:latin typeface="Roboto Light"/>
              <a:ea typeface="Roboto Light"/>
              <a:cs typeface="Roboto Light"/>
              <a:sym typeface="Robo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the structure of a TST depend on the order in which strings are inserted?</a:t>
            </a:r>
            <a:endParaRPr/>
          </a:p>
        </p:txBody>
      </p:sp>
      <p:sp>
        <p:nvSpPr>
          <p:cNvPr id="665" name="Google Shape;66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6" name="Google Shape;666;p3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Prefix Operations</a:t>
            </a:r>
            <a:endParaRPr/>
          </a:p>
        </p:txBody>
      </p:sp>
      <p:sp>
        <p:nvSpPr>
          <p:cNvPr id="672" name="Google Shape;67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String-Specific Operations</a:t>
            </a:r>
            <a:endParaRPr/>
          </a:p>
        </p:txBody>
      </p:sp>
      <p:sp>
        <p:nvSpPr>
          <p:cNvPr id="678" name="Google Shape;67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Theoretical asymptotic speed improvement is nice.</a:t>
            </a:r>
            <a:endParaRPr/>
          </a:p>
          <a:p>
            <a:pPr indent="0" lvl="0" marL="0" rtl="0" algn="l">
              <a:spcBef>
                <a:spcPts val="800"/>
              </a:spcBef>
              <a:spcAft>
                <a:spcPts val="0"/>
              </a:spcAft>
              <a:buClr>
                <a:schemeClr val="dk1"/>
              </a:buClr>
              <a:buSzPts val="1100"/>
              <a:buFont typeface="Arial"/>
              <a:buNone/>
            </a:pPr>
            <a:r>
              <a:rPr lang="en"/>
              <a:t>But the main appeal of tries is their efficient prefix matching.</a:t>
            </a:r>
            <a:endParaRPr/>
          </a:p>
          <a:p>
            <a:pPr indent="0" lvl="0" marL="0" rtl="0" algn="l">
              <a:spcBef>
                <a:spcPts val="800"/>
              </a:spcBef>
              <a:spcAft>
                <a:spcPts val="0"/>
              </a:spcAft>
              <a:buNone/>
            </a:pPr>
            <a:r>
              <a:rPr b="1" lang="en">
                <a:solidFill>
                  <a:schemeClr val="accent1"/>
                </a:solidFill>
              </a:rPr>
              <a:t>Prefix match</a:t>
            </a:r>
            <a:r>
              <a:rPr lang="en"/>
              <a:t>. </a:t>
            </a:r>
            <a:r>
              <a:rPr lang="en">
                <a:latin typeface="Roboto Mono"/>
                <a:ea typeface="Roboto Mono"/>
                <a:cs typeface="Roboto Mono"/>
                <a:sym typeface="Roboto Mono"/>
              </a:rPr>
              <a:t>keysWithPrefix("sa")</a:t>
            </a:r>
            <a:endParaRPr>
              <a:latin typeface="Roboto Mono"/>
              <a:ea typeface="Roboto Mono"/>
              <a:cs typeface="Roboto Mono"/>
              <a:sym typeface="Roboto Mono"/>
            </a:endParaRPr>
          </a:p>
          <a:p>
            <a:pPr indent="0" lvl="0" marL="0" rtl="0" algn="l">
              <a:spcBef>
                <a:spcPts val="800"/>
              </a:spcBef>
              <a:spcAft>
                <a:spcPts val="0"/>
              </a:spcAft>
              <a:buNone/>
            </a:pPr>
            <a:r>
              <a:rPr b="1" lang="en">
                <a:solidFill>
                  <a:schemeClr val="accent1"/>
                </a:solidFill>
              </a:rPr>
              <a:t>Longest prefix</a:t>
            </a:r>
            <a:r>
              <a:rPr lang="en"/>
              <a:t>. </a:t>
            </a:r>
            <a:r>
              <a:rPr lang="en">
                <a:latin typeface="Roboto Mono"/>
                <a:ea typeface="Roboto Mono"/>
                <a:cs typeface="Roboto Mono"/>
                <a:sym typeface="Roboto Mono"/>
              </a:rPr>
              <a:t>longestPrefixOf("sample")</a:t>
            </a:r>
            <a:endParaRPr>
              <a:latin typeface="Roboto Mono"/>
              <a:ea typeface="Roboto Mono"/>
              <a:cs typeface="Roboto Mono"/>
              <a:sym typeface="Roboto Mono"/>
            </a:endParaRPr>
          </a:p>
          <a:p>
            <a:pPr indent="0" lvl="0" marL="0" rtl="0" algn="l">
              <a:spcBef>
                <a:spcPts val="800"/>
              </a:spcBef>
              <a:spcAft>
                <a:spcPts val="0"/>
              </a:spcAft>
              <a:buNone/>
            </a:pPr>
            <a:r>
              <a:t/>
            </a:r>
            <a:endParaRPr>
              <a:latin typeface="Roboto Mono"/>
              <a:ea typeface="Roboto Mono"/>
              <a:cs typeface="Roboto Mono"/>
              <a:sym typeface="Roboto Mono"/>
            </a:endParaRPr>
          </a:p>
          <a:p>
            <a:pPr indent="0" lvl="0" marL="0" rtl="0" algn="l">
              <a:spcBef>
                <a:spcPts val="800"/>
              </a:spcBef>
              <a:spcAft>
                <a:spcPts val="800"/>
              </a:spcAft>
              <a:buClr>
                <a:schemeClr val="dk1"/>
              </a:buClr>
              <a:buSzPts val="1100"/>
              <a:buFont typeface="Arial"/>
              <a:buNone/>
            </a:pPr>
            <a:r>
              <a:rPr lang="en"/>
              <a:t>In this section, we’ll use the abstract trie representation.</a:t>
            </a:r>
            <a:endParaRPr>
              <a:latin typeface="Roboto Mono"/>
              <a:ea typeface="Roboto Mono"/>
              <a:cs typeface="Roboto Mono"/>
              <a:sym typeface="Roboto Mono"/>
            </a:endParaRPr>
          </a:p>
        </p:txBody>
      </p:sp>
      <p:sp>
        <p:nvSpPr>
          <p:cNvPr id="679" name="Google Shape;67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0" name="Google Shape;680;p36"/>
          <p:cNvSpPr/>
          <p:nvPr/>
        </p:nvSpPr>
        <p:spPr>
          <a:xfrm>
            <a:off x="7012205" y="4163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681" name="Google Shape;681;p36"/>
          <p:cNvSpPr/>
          <p:nvPr/>
        </p:nvSpPr>
        <p:spPr>
          <a:xfrm>
            <a:off x="7687750" y="116924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682" name="Google Shape;682;p36"/>
          <p:cNvSpPr/>
          <p:nvPr/>
        </p:nvSpPr>
        <p:spPr>
          <a:xfrm>
            <a:off x="7687750" y="18045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683" name="Google Shape;683;p36"/>
          <p:cNvSpPr/>
          <p:nvPr/>
        </p:nvSpPr>
        <p:spPr>
          <a:xfrm>
            <a:off x="76877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684" name="Google Shape;684;p36"/>
          <p:cNvSpPr/>
          <p:nvPr/>
        </p:nvSpPr>
        <p:spPr>
          <a:xfrm>
            <a:off x="7058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685" name="Google Shape;685;p36"/>
          <p:cNvSpPr/>
          <p:nvPr/>
        </p:nvSpPr>
        <p:spPr>
          <a:xfrm>
            <a:off x="8317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686" name="Google Shape;686;p36"/>
          <p:cNvSpPr/>
          <p:nvPr/>
        </p:nvSpPr>
        <p:spPr>
          <a:xfrm>
            <a:off x="7687750" y="30750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sp>
        <p:nvSpPr>
          <p:cNvPr id="687" name="Google Shape;687;p36"/>
          <p:cNvSpPr/>
          <p:nvPr/>
        </p:nvSpPr>
        <p:spPr>
          <a:xfrm>
            <a:off x="6362175" y="11692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688" name="Google Shape;688;p36"/>
          <p:cNvSpPr/>
          <p:nvPr/>
        </p:nvSpPr>
        <p:spPr>
          <a:xfrm>
            <a:off x="6362175" y="18045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689" name="Google Shape;689;p36"/>
          <p:cNvSpPr/>
          <p:nvPr/>
        </p:nvSpPr>
        <p:spPr>
          <a:xfrm>
            <a:off x="6362175" y="2439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690" name="Google Shape;690;p36"/>
          <p:cNvCxnSpPr/>
          <p:nvPr/>
        </p:nvCxnSpPr>
        <p:spPr>
          <a:xfrm>
            <a:off x="7904200" y="2872702"/>
            <a:ext cx="0" cy="0"/>
          </a:xfrm>
          <a:prstGeom prst="straightConnector1">
            <a:avLst/>
          </a:prstGeom>
          <a:noFill/>
          <a:ln cap="flat" cmpd="sng" w="19050">
            <a:solidFill>
              <a:schemeClr val="dk2"/>
            </a:solidFill>
            <a:prstDash val="solid"/>
            <a:round/>
            <a:headEnd len="med" w="med" type="none"/>
            <a:tailEnd len="med" w="med" type="none"/>
          </a:ln>
        </p:spPr>
      </p:cxnSp>
      <p:cxnSp>
        <p:nvCxnSpPr>
          <p:cNvPr id="691" name="Google Shape;691;p36"/>
          <p:cNvCxnSpPr>
            <a:stCxn id="680" idx="5"/>
            <a:endCxn id="681" idx="0"/>
          </p:cNvCxnSpPr>
          <p:nvPr/>
        </p:nvCxnSpPr>
        <p:spPr>
          <a:xfrm>
            <a:off x="7381708" y="78582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692" name="Google Shape;692;p36"/>
          <p:cNvCxnSpPr>
            <a:stCxn id="681" idx="4"/>
            <a:endCxn id="682" idx="0"/>
          </p:cNvCxnSpPr>
          <p:nvPr/>
        </p:nvCxnSpPr>
        <p:spPr>
          <a:xfrm>
            <a:off x="7904200" y="160214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693" name="Google Shape;693;p36"/>
          <p:cNvCxnSpPr>
            <a:stCxn id="682" idx="4"/>
            <a:endCxn id="683" idx="0"/>
          </p:cNvCxnSpPr>
          <p:nvPr/>
        </p:nvCxnSpPr>
        <p:spPr>
          <a:xfrm>
            <a:off x="7904200" y="22374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694" name="Google Shape;694;p36"/>
          <p:cNvCxnSpPr>
            <a:stCxn id="682" idx="3"/>
            <a:endCxn id="684" idx="0"/>
          </p:cNvCxnSpPr>
          <p:nvPr/>
        </p:nvCxnSpPr>
        <p:spPr>
          <a:xfrm flipH="1">
            <a:off x="7274747"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695" name="Google Shape;695;p36"/>
          <p:cNvCxnSpPr>
            <a:stCxn id="682" idx="5"/>
            <a:endCxn id="685" idx="0"/>
          </p:cNvCxnSpPr>
          <p:nvPr/>
        </p:nvCxnSpPr>
        <p:spPr>
          <a:xfrm>
            <a:off x="8057253"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696" name="Google Shape;696;p36"/>
          <p:cNvCxnSpPr>
            <a:stCxn id="683" idx="4"/>
            <a:endCxn id="686" idx="0"/>
          </p:cNvCxnSpPr>
          <p:nvPr/>
        </p:nvCxnSpPr>
        <p:spPr>
          <a:xfrm>
            <a:off x="7904200" y="287270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697" name="Google Shape;697;p36"/>
          <p:cNvCxnSpPr>
            <a:stCxn id="680" idx="3"/>
            <a:endCxn id="687" idx="0"/>
          </p:cNvCxnSpPr>
          <p:nvPr/>
        </p:nvCxnSpPr>
        <p:spPr>
          <a:xfrm flipH="1">
            <a:off x="6578501" y="78582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698" name="Google Shape;698;p36"/>
          <p:cNvCxnSpPr>
            <a:endCxn id="688" idx="0"/>
          </p:cNvCxnSpPr>
          <p:nvPr/>
        </p:nvCxnSpPr>
        <p:spPr>
          <a:xfrm>
            <a:off x="6578625" y="160203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699" name="Google Shape;699;p36"/>
          <p:cNvCxnSpPr>
            <a:endCxn id="689" idx="0"/>
          </p:cNvCxnSpPr>
          <p:nvPr/>
        </p:nvCxnSpPr>
        <p:spPr>
          <a:xfrm>
            <a:off x="6578625" y="2237311"/>
            <a:ext cx="0" cy="202500"/>
          </a:xfrm>
          <a:prstGeom prst="straightConnector1">
            <a:avLst/>
          </a:prstGeom>
          <a:noFill/>
          <a:ln cap="flat" cmpd="sng" w="28575">
            <a:solidFill>
              <a:schemeClr val="dk2"/>
            </a:solidFill>
            <a:prstDash val="solid"/>
            <a:round/>
            <a:headEnd len="med" w="med" type="none"/>
            <a:tailEnd len="med" w="med" type="none"/>
          </a:ln>
        </p:spPr>
      </p:cxnSp>
      <p:sp>
        <p:nvSpPr>
          <p:cNvPr id="700" name="Google Shape;700;p36"/>
          <p:cNvSpPr/>
          <p:nvPr/>
        </p:nvSpPr>
        <p:spPr>
          <a:xfrm>
            <a:off x="6362175" y="30750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cxnSp>
        <p:nvCxnSpPr>
          <p:cNvPr id="701" name="Google Shape;701;p36"/>
          <p:cNvCxnSpPr>
            <a:stCxn id="689" idx="4"/>
            <a:endCxn id="700" idx="0"/>
          </p:cNvCxnSpPr>
          <p:nvPr/>
        </p:nvCxnSpPr>
        <p:spPr>
          <a:xfrm>
            <a:off x="6578625" y="2872711"/>
            <a:ext cx="0" cy="202500"/>
          </a:xfrm>
          <a:prstGeom prst="straightConnector1">
            <a:avLst/>
          </a:prstGeom>
          <a:noFill/>
          <a:ln cap="flat" cmpd="sng" w="28575">
            <a:solidFill>
              <a:schemeClr val="dk2"/>
            </a:solidFill>
            <a:prstDash val="solid"/>
            <a:round/>
            <a:headEnd len="med" w="med" type="none"/>
            <a:tailEnd len="med" w="med" type="none"/>
          </a:ln>
        </p:spPr>
      </p:cxnSp>
      <p:sp>
        <p:nvSpPr>
          <p:cNvPr id="702" name="Google Shape;702;p36"/>
          <p:cNvSpPr/>
          <p:nvPr/>
        </p:nvSpPr>
        <p:spPr>
          <a:xfrm>
            <a:off x="6781400" y="386275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706" name="Shape 706"/>
        <p:cNvGrpSpPr/>
        <p:nvPr/>
      </p:nvGrpSpPr>
      <p:grpSpPr>
        <a:xfrm>
          <a:off x="0" y="0"/>
          <a:ext cx="0" cy="0"/>
          <a:chOff x="0" y="0"/>
          <a:chExt cx="0" cy="0"/>
        </a:xfrm>
      </p:grpSpPr>
      <p:sp>
        <p:nvSpPr>
          <p:cNvPr id="707" name="Google Shape;70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Collecting Trie Keys</a:t>
            </a:r>
            <a:endParaRPr/>
          </a:p>
        </p:txBody>
      </p:sp>
      <p:sp>
        <p:nvSpPr>
          <p:cNvPr id="708" name="Google Shape;70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in English an algorithm to collect all the keys in a trie.</a:t>
            </a:r>
            <a:endParaRPr/>
          </a:p>
          <a:p>
            <a:pPr indent="0" lvl="0" marL="0" rtl="0" algn="l">
              <a:spcBef>
                <a:spcPts val="800"/>
              </a:spcBef>
              <a:spcAft>
                <a:spcPts val="0"/>
              </a:spcAft>
              <a:buNone/>
            </a:pPr>
            <a:r>
              <a:rPr lang="en">
                <a:latin typeface="Roboto Mono"/>
                <a:ea typeface="Roboto Mono"/>
                <a:cs typeface="Roboto Mono"/>
                <a:sym typeface="Roboto Mono"/>
              </a:rPr>
              <a:t>collect(): ["a","awls","sad","sam","same","sap"]</a:t>
            </a:r>
            <a:endParaRPr/>
          </a:p>
          <a:p>
            <a:pPr indent="-330200" lvl="0" marL="457200" rtl="0" algn="l">
              <a:spcBef>
                <a:spcPts val="800"/>
              </a:spcBef>
              <a:spcAft>
                <a:spcPts val="0"/>
              </a:spcAft>
              <a:buSzPts val="1600"/>
              <a:buAutoNum type="arabicPeriod"/>
            </a:pPr>
            <a:r>
              <a:rPr lang="en"/>
              <a:t>Create an empty list of results </a:t>
            </a:r>
            <a:r>
              <a:rPr lang="en">
                <a:latin typeface="Roboto Mono"/>
                <a:ea typeface="Roboto Mono"/>
                <a:cs typeface="Roboto Mono"/>
                <a:sym typeface="Roboto Mono"/>
              </a:rPr>
              <a:t>x</a:t>
            </a:r>
            <a:r>
              <a:rPr lang="en"/>
              <a:t>.</a:t>
            </a:r>
            <a:endParaRPr/>
          </a:p>
          <a:p>
            <a:pPr indent="-330200" lvl="0" marL="457200" rtl="0" algn="l">
              <a:spcBef>
                <a:spcPts val="0"/>
              </a:spcBef>
              <a:spcAft>
                <a:spcPts val="0"/>
              </a:spcAft>
              <a:buSzPts val="1600"/>
              <a:buAutoNum type="arabicPeriod"/>
            </a:pPr>
            <a:r>
              <a:rPr lang="en"/>
              <a:t>For character </a:t>
            </a:r>
            <a:r>
              <a:rPr lang="en">
                <a:latin typeface="Roboto Mono"/>
                <a:ea typeface="Roboto Mono"/>
                <a:cs typeface="Roboto Mono"/>
                <a:sym typeface="Roboto Mono"/>
              </a:rPr>
              <a:t>c</a:t>
            </a:r>
            <a:r>
              <a:rPr lang="en"/>
              <a:t> in </a:t>
            </a:r>
            <a:r>
              <a:rPr lang="en">
                <a:latin typeface="Roboto Mono"/>
                <a:ea typeface="Roboto Mono"/>
                <a:cs typeface="Roboto Mono"/>
                <a:sym typeface="Roboto Mono"/>
              </a:rPr>
              <a:t>root.next.keys()</a:t>
            </a:r>
            <a:r>
              <a:rPr lang="en"/>
              <a:t>:</a:t>
            </a:r>
            <a:endParaRPr/>
          </a:p>
          <a:p>
            <a:pPr indent="-330200" lvl="1" marL="914400" rtl="0" algn="l">
              <a:spcBef>
                <a:spcPts val="0"/>
              </a:spcBef>
              <a:spcAft>
                <a:spcPts val="0"/>
              </a:spcAft>
              <a:buSzPts val="1600"/>
              <a:buAutoNum type="alphaLcPeriod"/>
            </a:pPr>
            <a:r>
              <a:rPr lang="en"/>
              <a:t>Call </a:t>
            </a:r>
            <a:r>
              <a:rPr lang="en">
                <a:latin typeface="Roboto Mono"/>
                <a:ea typeface="Roboto Mono"/>
                <a:cs typeface="Roboto Mono"/>
                <a:sym typeface="Roboto Mono"/>
              </a:rPr>
              <a:t>colHelp(c, x, root.next.get(c))</a:t>
            </a:r>
            <a:r>
              <a:rPr lang="en"/>
              <a:t>.</a:t>
            </a:r>
            <a:endParaRPr/>
          </a:p>
          <a:p>
            <a:pPr indent="-330200" lvl="0" marL="457200" rtl="0" algn="l">
              <a:spcBef>
                <a:spcPts val="0"/>
              </a:spcBef>
              <a:spcAft>
                <a:spcPts val="0"/>
              </a:spcAft>
              <a:buSzPts val="1600"/>
              <a:buAutoNum type="arabicPeriod"/>
            </a:pPr>
            <a:r>
              <a:rPr lang="en"/>
              <a:t>Return </a:t>
            </a:r>
            <a:r>
              <a:rPr lang="en">
                <a:latin typeface="Roboto Mono"/>
                <a:ea typeface="Roboto Mono"/>
                <a:cs typeface="Roboto Mono"/>
                <a:sym typeface="Roboto Mono"/>
              </a:rPr>
              <a:t>x</a:t>
            </a:r>
            <a:r>
              <a:rPr lang="en"/>
              <a:t>.</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latin typeface="Roboto Mono"/>
                <a:ea typeface="Roboto Mono"/>
                <a:cs typeface="Roboto Mono"/>
                <a:sym typeface="Roboto Mono"/>
              </a:rPr>
              <a:t>colHelp(String s, List&lt;String&gt; x, Node n)</a:t>
            </a:r>
            <a:endParaRPr>
              <a:latin typeface="Roboto Mono"/>
              <a:ea typeface="Roboto Mono"/>
              <a:cs typeface="Roboto Mono"/>
              <a:sym typeface="Roboto Mono"/>
            </a:endParaRPr>
          </a:p>
          <a:p>
            <a:pPr indent="-330200" lvl="0" marL="457200" rtl="0" algn="l">
              <a:spcBef>
                <a:spcPts val="800"/>
              </a:spcBef>
              <a:spcAft>
                <a:spcPts val="0"/>
              </a:spcAft>
              <a:buSzPts val="1600"/>
              <a:buAutoNum type="arabicPeriod"/>
            </a:pPr>
            <a:r>
              <a:rPr lang="en"/>
              <a:t>???</a:t>
            </a:r>
            <a:endParaRPr/>
          </a:p>
        </p:txBody>
      </p:sp>
      <p:sp>
        <p:nvSpPr>
          <p:cNvPr id="709" name="Google Shape;70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0" name="Google Shape;710;p37"/>
          <p:cNvSpPr/>
          <p:nvPr/>
        </p:nvSpPr>
        <p:spPr>
          <a:xfrm>
            <a:off x="7012205" y="4163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711" name="Google Shape;711;p37"/>
          <p:cNvSpPr/>
          <p:nvPr/>
        </p:nvSpPr>
        <p:spPr>
          <a:xfrm>
            <a:off x="7687750" y="116924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712" name="Google Shape;712;p37"/>
          <p:cNvSpPr/>
          <p:nvPr/>
        </p:nvSpPr>
        <p:spPr>
          <a:xfrm>
            <a:off x="7687750" y="18045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713" name="Google Shape;713;p37"/>
          <p:cNvSpPr/>
          <p:nvPr/>
        </p:nvSpPr>
        <p:spPr>
          <a:xfrm>
            <a:off x="76877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714" name="Google Shape;714;p37"/>
          <p:cNvSpPr/>
          <p:nvPr/>
        </p:nvSpPr>
        <p:spPr>
          <a:xfrm>
            <a:off x="7058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715" name="Google Shape;715;p37"/>
          <p:cNvSpPr/>
          <p:nvPr/>
        </p:nvSpPr>
        <p:spPr>
          <a:xfrm>
            <a:off x="8317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716" name="Google Shape;716;p37"/>
          <p:cNvSpPr/>
          <p:nvPr/>
        </p:nvSpPr>
        <p:spPr>
          <a:xfrm>
            <a:off x="7687750" y="30750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sp>
        <p:nvSpPr>
          <p:cNvPr id="717" name="Google Shape;717;p37"/>
          <p:cNvSpPr/>
          <p:nvPr/>
        </p:nvSpPr>
        <p:spPr>
          <a:xfrm>
            <a:off x="6362175" y="11692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718" name="Google Shape;718;p37"/>
          <p:cNvSpPr/>
          <p:nvPr/>
        </p:nvSpPr>
        <p:spPr>
          <a:xfrm>
            <a:off x="6362175" y="18045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719" name="Google Shape;719;p37"/>
          <p:cNvSpPr/>
          <p:nvPr/>
        </p:nvSpPr>
        <p:spPr>
          <a:xfrm>
            <a:off x="6362175" y="2439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720" name="Google Shape;720;p37"/>
          <p:cNvCxnSpPr/>
          <p:nvPr/>
        </p:nvCxnSpPr>
        <p:spPr>
          <a:xfrm>
            <a:off x="7904200" y="2872702"/>
            <a:ext cx="0" cy="0"/>
          </a:xfrm>
          <a:prstGeom prst="straightConnector1">
            <a:avLst/>
          </a:prstGeom>
          <a:noFill/>
          <a:ln cap="flat" cmpd="sng" w="19050">
            <a:solidFill>
              <a:schemeClr val="dk2"/>
            </a:solidFill>
            <a:prstDash val="solid"/>
            <a:round/>
            <a:headEnd len="med" w="med" type="none"/>
            <a:tailEnd len="med" w="med" type="none"/>
          </a:ln>
        </p:spPr>
      </p:cxnSp>
      <p:cxnSp>
        <p:nvCxnSpPr>
          <p:cNvPr id="721" name="Google Shape;721;p37"/>
          <p:cNvCxnSpPr>
            <a:stCxn id="710" idx="5"/>
            <a:endCxn id="711" idx="0"/>
          </p:cNvCxnSpPr>
          <p:nvPr/>
        </p:nvCxnSpPr>
        <p:spPr>
          <a:xfrm>
            <a:off x="7381708" y="78582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722" name="Google Shape;722;p37"/>
          <p:cNvCxnSpPr>
            <a:stCxn id="711" idx="4"/>
            <a:endCxn id="712" idx="0"/>
          </p:cNvCxnSpPr>
          <p:nvPr/>
        </p:nvCxnSpPr>
        <p:spPr>
          <a:xfrm>
            <a:off x="7904200" y="160214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23" name="Google Shape;723;p37"/>
          <p:cNvCxnSpPr>
            <a:stCxn id="712" idx="4"/>
            <a:endCxn id="713" idx="0"/>
          </p:cNvCxnSpPr>
          <p:nvPr/>
        </p:nvCxnSpPr>
        <p:spPr>
          <a:xfrm>
            <a:off x="7904200" y="22374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24" name="Google Shape;724;p37"/>
          <p:cNvCxnSpPr>
            <a:stCxn id="712" idx="3"/>
            <a:endCxn id="714" idx="0"/>
          </p:cNvCxnSpPr>
          <p:nvPr/>
        </p:nvCxnSpPr>
        <p:spPr>
          <a:xfrm flipH="1">
            <a:off x="7274747"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725" name="Google Shape;725;p37"/>
          <p:cNvCxnSpPr>
            <a:stCxn id="712" idx="5"/>
            <a:endCxn id="715" idx="0"/>
          </p:cNvCxnSpPr>
          <p:nvPr/>
        </p:nvCxnSpPr>
        <p:spPr>
          <a:xfrm>
            <a:off x="8057253"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726" name="Google Shape;726;p37"/>
          <p:cNvCxnSpPr>
            <a:stCxn id="713" idx="4"/>
            <a:endCxn id="716" idx="0"/>
          </p:cNvCxnSpPr>
          <p:nvPr/>
        </p:nvCxnSpPr>
        <p:spPr>
          <a:xfrm>
            <a:off x="7904200" y="287270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27" name="Google Shape;727;p37"/>
          <p:cNvCxnSpPr>
            <a:stCxn id="710" idx="3"/>
            <a:endCxn id="717" idx="0"/>
          </p:cNvCxnSpPr>
          <p:nvPr/>
        </p:nvCxnSpPr>
        <p:spPr>
          <a:xfrm flipH="1">
            <a:off x="6578501" y="78582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728" name="Google Shape;728;p37"/>
          <p:cNvCxnSpPr>
            <a:endCxn id="718" idx="0"/>
          </p:cNvCxnSpPr>
          <p:nvPr/>
        </p:nvCxnSpPr>
        <p:spPr>
          <a:xfrm>
            <a:off x="6578625" y="160203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29" name="Google Shape;729;p37"/>
          <p:cNvCxnSpPr>
            <a:endCxn id="719" idx="0"/>
          </p:cNvCxnSpPr>
          <p:nvPr/>
        </p:nvCxnSpPr>
        <p:spPr>
          <a:xfrm>
            <a:off x="6578625" y="2237311"/>
            <a:ext cx="0" cy="202500"/>
          </a:xfrm>
          <a:prstGeom prst="straightConnector1">
            <a:avLst/>
          </a:prstGeom>
          <a:noFill/>
          <a:ln cap="flat" cmpd="sng" w="28575">
            <a:solidFill>
              <a:schemeClr val="dk2"/>
            </a:solidFill>
            <a:prstDash val="solid"/>
            <a:round/>
            <a:headEnd len="med" w="med" type="none"/>
            <a:tailEnd len="med" w="med" type="none"/>
          </a:ln>
        </p:spPr>
      </p:cxnSp>
      <p:sp>
        <p:nvSpPr>
          <p:cNvPr id="730" name="Google Shape;730;p37"/>
          <p:cNvSpPr/>
          <p:nvPr/>
        </p:nvSpPr>
        <p:spPr>
          <a:xfrm>
            <a:off x="6362175" y="30750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cxnSp>
        <p:nvCxnSpPr>
          <p:cNvPr id="731" name="Google Shape;731;p37"/>
          <p:cNvCxnSpPr>
            <a:stCxn id="719" idx="4"/>
            <a:endCxn id="730" idx="0"/>
          </p:cNvCxnSpPr>
          <p:nvPr/>
        </p:nvCxnSpPr>
        <p:spPr>
          <a:xfrm>
            <a:off x="6578625" y="2872711"/>
            <a:ext cx="0" cy="202500"/>
          </a:xfrm>
          <a:prstGeom prst="straightConnector1">
            <a:avLst/>
          </a:prstGeom>
          <a:noFill/>
          <a:ln cap="flat" cmpd="sng" w="28575">
            <a:solidFill>
              <a:schemeClr val="dk2"/>
            </a:solidFill>
            <a:prstDash val="solid"/>
            <a:round/>
            <a:headEnd len="med" w="med" type="none"/>
            <a:tailEnd len="med" w="med" type="none"/>
          </a:ln>
        </p:spPr>
      </p:cxnSp>
      <p:sp>
        <p:nvSpPr>
          <p:cNvPr id="732" name="Google Shape;732;p37"/>
          <p:cNvSpPr/>
          <p:nvPr/>
        </p:nvSpPr>
        <p:spPr>
          <a:xfrm>
            <a:off x="6781400" y="386275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
        <p:nvSpPr>
          <p:cNvPr id="733" name="Google Shape;733;p37"/>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Collecting Trie Keys</a:t>
            </a:r>
            <a:endParaRPr/>
          </a:p>
        </p:txBody>
      </p:sp>
      <p:sp>
        <p:nvSpPr>
          <p:cNvPr id="739" name="Google Shape;73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in English an algorithm to collect all the keys in a trie.</a:t>
            </a:r>
            <a:endParaRPr/>
          </a:p>
          <a:p>
            <a:pPr indent="0" lvl="0" marL="0" rtl="0" algn="l">
              <a:spcBef>
                <a:spcPts val="800"/>
              </a:spcBef>
              <a:spcAft>
                <a:spcPts val="0"/>
              </a:spcAft>
              <a:buNone/>
            </a:pPr>
            <a:r>
              <a:rPr lang="en">
                <a:latin typeface="Roboto Mono"/>
                <a:ea typeface="Roboto Mono"/>
                <a:cs typeface="Roboto Mono"/>
                <a:sym typeface="Roboto Mono"/>
              </a:rPr>
              <a:t>collect(): ["a","awls","sad","sam","same","sap"]</a:t>
            </a:r>
            <a:endParaRPr/>
          </a:p>
          <a:p>
            <a:pPr indent="-330200" lvl="0" marL="457200" rtl="0" algn="l">
              <a:spcBef>
                <a:spcPts val="800"/>
              </a:spcBef>
              <a:spcAft>
                <a:spcPts val="0"/>
              </a:spcAft>
              <a:buSzPts val="1600"/>
              <a:buAutoNum type="arabicPeriod"/>
            </a:pPr>
            <a:r>
              <a:rPr lang="en"/>
              <a:t>Create an empty list of results </a:t>
            </a:r>
            <a:r>
              <a:rPr lang="en">
                <a:latin typeface="Roboto Mono"/>
                <a:ea typeface="Roboto Mono"/>
                <a:cs typeface="Roboto Mono"/>
                <a:sym typeface="Roboto Mono"/>
              </a:rPr>
              <a:t>x</a:t>
            </a:r>
            <a:r>
              <a:rPr lang="en"/>
              <a:t>.</a:t>
            </a:r>
            <a:endParaRPr/>
          </a:p>
          <a:p>
            <a:pPr indent="-330200" lvl="0" marL="457200" rtl="0" algn="l">
              <a:spcBef>
                <a:spcPts val="0"/>
              </a:spcBef>
              <a:spcAft>
                <a:spcPts val="0"/>
              </a:spcAft>
              <a:buSzPts val="1600"/>
              <a:buAutoNum type="arabicPeriod"/>
            </a:pPr>
            <a:r>
              <a:rPr lang="en"/>
              <a:t>For character </a:t>
            </a:r>
            <a:r>
              <a:rPr lang="en">
                <a:latin typeface="Roboto Mono"/>
                <a:ea typeface="Roboto Mono"/>
                <a:cs typeface="Roboto Mono"/>
                <a:sym typeface="Roboto Mono"/>
              </a:rPr>
              <a:t>c</a:t>
            </a:r>
            <a:r>
              <a:rPr lang="en"/>
              <a:t> in </a:t>
            </a:r>
            <a:r>
              <a:rPr lang="en">
                <a:latin typeface="Roboto Mono"/>
                <a:ea typeface="Roboto Mono"/>
                <a:cs typeface="Roboto Mono"/>
                <a:sym typeface="Roboto Mono"/>
              </a:rPr>
              <a:t>root.next.keys()</a:t>
            </a:r>
            <a:r>
              <a:rPr lang="en"/>
              <a:t>:</a:t>
            </a:r>
            <a:endParaRPr/>
          </a:p>
          <a:p>
            <a:pPr indent="-330200" lvl="1" marL="914400" rtl="0" algn="l">
              <a:spcBef>
                <a:spcPts val="0"/>
              </a:spcBef>
              <a:spcAft>
                <a:spcPts val="0"/>
              </a:spcAft>
              <a:buSzPts val="1600"/>
              <a:buAutoNum type="alphaLcPeriod"/>
            </a:pPr>
            <a:r>
              <a:rPr lang="en"/>
              <a:t>Call </a:t>
            </a:r>
            <a:r>
              <a:rPr lang="en">
                <a:latin typeface="Roboto Mono"/>
                <a:ea typeface="Roboto Mono"/>
                <a:cs typeface="Roboto Mono"/>
                <a:sym typeface="Roboto Mono"/>
              </a:rPr>
              <a:t>colHelp(c, x, root.next.get(c))</a:t>
            </a:r>
            <a:r>
              <a:rPr lang="en"/>
              <a:t>.</a:t>
            </a:r>
            <a:endParaRPr/>
          </a:p>
          <a:p>
            <a:pPr indent="-330200" lvl="0" marL="457200" rtl="0" algn="l">
              <a:spcBef>
                <a:spcPts val="0"/>
              </a:spcBef>
              <a:spcAft>
                <a:spcPts val="0"/>
              </a:spcAft>
              <a:buSzPts val="1600"/>
              <a:buAutoNum type="arabicPeriod"/>
            </a:pPr>
            <a:r>
              <a:rPr lang="en"/>
              <a:t>Return </a:t>
            </a:r>
            <a:r>
              <a:rPr lang="en">
                <a:latin typeface="Roboto Mono"/>
                <a:ea typeface="Roboto Mono"/>
                <a:cs typeface="Roboto Mono"/>
                <a:sym typeface="Roboto Mono"/>
              </a:rPr>
              <a:t>x</a:t>
            </a:r>
            <a:r>
              <a:rPr lang="en"/>
              <a:t>.</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latin typeface="Roboto Mono"/>
                <a:ea typeface="Roboto Mono"/>
                <a:cs typeface="Roboto Mono"/>
                <a:sym typeface="Roboto Mono"/>
              </a:rPr>
              <a:t>colHelp(String s, List&lt;String&gt; x, Node n)</a:t>
            </a:r>
            <a:endParaRPr>
              <a:latin typeface="Roboto Mono"/>
              <a:ea typeface="Roboto Mono"/>
              <a:cs typeface="Roboto Mono"/>
              <a:sym typeface="Roboto Mono"/>
            </a:endParaRPr>
          </a:p>
          <a:p>
            <a:pPr indent="-330200" lvl="0" marL="457200" rtl="0" algn="l">
              <a:spcBef>
                <a:spcPts val="800"/>
              </a:spcBef>
              <a:spcAft>
                <a:spcPts val="0"/>
              </a:spcAft>
              <a:buSzPts val="1600"/>
              <a:buAutoNum type="arabicPeriod"/>
            </a:pPr>
            <a:r>
              <a:rPr lang="en"/>
              <a:t>If </a:t>
            </a:r>
            <a:r>
              <a:rPr lang="en">
                <a:latin typeface="Roboto Mono"/>
                <a:ea typeface="Roboto Mono"/>
                <a:cs typeface="Roboto Mono"/>
                <a:sym typeface="Roboto Mono"/>
              </a:rPr>
              <a:t>n.isKey</a:t>
            </a:r>
            <a:r>
              <a:rPr lang="en"/>
              <a:t>, then </a:t>
            </a:r>
            <a:r>
              <a:rPr lang="en">
                <a:latin typeface="Roboto Mono"/>
                <a:ea typeface="Roboto Mono"/>
                <a:cs typeface="Roboto Mono"/>
                <a:sym typeface="Roboto Mono"/>
              </a:rPr>
              <a:t>x.add(s)</a:t>
            </a:r>
            <a:r>
              <a:rPr lang="en"/>
              <a:t>.</a:t>
            </a:r>
            <a:endParaRPr/>
          </a:p>
          <a:p>
            <a:pPr indent="-330200" lvl="0" marL="457200" rtl="0" algn="l">
              <a:spcBef>
                <a:spcPts val="0"/>
              </a:spcBef>
              <a:spcAft>
                <a:spcPts val="0"/>
              </a:spcAft>
              <a:buSzPts val="1600"/>
              <a:buAutoNum type="arabicPeriod"/>
            </a:pPr>
            <a:r>
              <a:rPr lang="en"/>
              <a:t>For character </a:t>
            </a:r>
            <a:r>
              <a:rPr lang="en">
                <a:latin typeface="Roboto Mono"/>
                <a:ea typeface="Roboto Mono"/>
                <a:cs typeface="Roboto Mono"/>
                <a:sym typeface="Roboto Mono"/>
              </a:rPr>
              <a:t>c</a:t>
            </a:r>
            <a:r>
              <a:rPr lang="en"/>
              <a:t> in </a:t>
            </a:r>
            <a:r>
              <a:rPr lang="en">
                <a:latin typeface="Roboto Mono"/>
                <a:ea typeface="Roboto Mono"/>
                <a:cs typeface="Roboto Mono"/>
                <a:sym typeface="Roboto Mono"/>
              </a:rPr>
              <a:t>n.next.keys()</a:t>
            </a:r>
            <a:r>
              <a:rPr lang="en"/>
              <a:t>:</a:t>
            </a:r>
            <a:endParaRPr/>
          </a:p>
          <a:p>
            <a:pPr indent="-330200" lvl="1" marL="914400" rtl="0" algn="l">
              <a:spcBef>
                <a:spcPts val="0"/>
              </a:spcBef>
              <a:spcAft>
                <a:spcPts val="0"/>
              </a:spcAft>
              <a:buSzPts val="1600"/>
              <a:buAutoNum type="alphaLcPeriod"/>
            </a:pPr>
            <a:r>
              <a:rPr lang="en"/>
              <a:t>Call </a:t>
            </a:r>
            <a:r>
              <a:rPr lang="en">
                <a:latin typeface="Roboto Mono"/>
                <a:ea typeface="Roboto Mono"/>
                <a:cs typeface="Roboto Mono"/>
                <a:sym typeface="Roboto Mono"/>
              </a:rPr>
              <a:t>colHelp(s + c, x, n.next.get(c))</a:t>
            </a:r>
            <a:r>
              <a:rPr lang="en"/>
              <a:t>.</a:t>
            </a:r>
            <a:endParaRPr/>
          </a:p>
        </p:txBody>
      </p:sp>
      <p:sp>
        <p:nvSpPr>
          <p:cNvPr id="740" name="Google Shape;74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1" name="Google Shape;741;p38"/>
          <p:cNvSpPr/>
          <p:nvPr/>
        </p:nvSpPr>
        <p:spPr>
          <a:xfrm>
            <a:off x="7012205" y="4163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742" name="Google Shape;742;p38"/>
          <p:cNvSpPr/>
          <p:nvPr/>
        </p:nvSpPr>
        <p:spPr>
          <a:xfrm>
            <a:off x="7687750" y="116924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743" name="Google Shape;743;p38"/>
          <p:cNvSpPr/>
          <p:nvPr/>
        </p:nvSpPr>
        <p:spPr>
          <a:xfrm>
            <a:off x="7687750" y="18045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744" name="Google Shape;744;p38"/>
          <p:cNvSpPr/>
          <p:nvPr/>
        </p:nvSpPr>
        <p:spPr>
          <a:xfrm>
            <a:off x="76877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745" name="Google Shape;745;p38"/>
          <p:cNvSpPr/>
          <p:nvPr/>
        </p:nvSpPr>
        <p:spPr>
          <a:xfrm>
            <a:off x="7058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746" name="Google Shape;746;p38"/>
          <p:cNvSpPr/>
          <p:nvPr/>
        </p:nvSpPr>
        <p:spPr>
          <a:xfrm>
            <a:off x="8317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747" name="Google Shape;747;p38"/>
          <p:cNvSpPr/>
          <p:nvPr/>
        </p:nvSpPr>
        <p:spPr>
          <a:xfrm>
            <a:off x="7687750" y="30750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sp>
        <p:nvSpPr>
          <p:cNvPr id="748" name="Google Shape;748;p38"/>
          <p:cNvSpPr/>
          <p:nvPr/>
        </p:nvSpPr>
        <p:spPr>
          <a:xfrm>
            <a:off x="6362175" y="11692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749" name="Google Shape;749;p38"/>
          <p:cNvSpPr/>
          <p:nvPr/>
        </p:nvSpPr>
        <p:spPr>
          <a:xfrm>
            <a:off x="6362175" y="18045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750" name="Google Shape;750;p38"/>
          <p:cNvSpPr/>
          <p:nvPr/>
        </p:nvSpPr>
        <p:spPr>
          <a:xfrm>
            <a:off x="6362175" y="2439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751" name="Google Shape;751;p38"/>
          <p:cNvCxnSpPr/>
          <p:nvPr/>
        </p:nvCxnSpPr>
        <p:spPr>
          <a:xfrm>
            <a:off x="7904200" y="2872702"/>
            <a:ext cx="0" cy="0"/>
          </a:xfrm>
          <a:prstGeom prst="straightConnector1">
            <a:avLst/>
          </a:prstGeom>
          <a:noFill/>
          <a:ln cap="flat" cmpd="sng" w="19050">
            <a:solidFill>
              <a:schemeClr val="dk2"/>
            </a:solidFill>
            <a:prstDash val="solid"/>
            <a:round/>
            <a:headEnd len="med" w="med" type="none"/>
            <a:tailEnd len="med" w="med" type="none"/>
          </a:ln>
        </p:spPr>
      </p:cxnSp>
      <p:cxnSp>
        <p:nvCxnSpPr>
          <p:cNvPr id="752" name="Google Shape;752;p38"/>
          <p:cNvCxnSpPr>
            <a:stCxn id="741" idx="5"/>
            <a:endCxn id="742" idx="0"/>
          </p:cNvCxnSpPr>
          <p:nvPr/>
        </p:nvCxnSpPr>
        <p:spPr>
          <a:xfrm>
            <a:off x="7381708" y="78582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753" name="Google Shape;753;p38"/>
          <p:cNvCxnSpPr>
            <a:stCxn id="742" idx="4"/>
            <a:endCxn id="743" idx="0"/>
          </p:cNvCxnSpPr>
          <p:nvPr/>
        </p:nvCxnSpPr>
        <p:spPr>
          <a:xfrm>
            <a:off x="7904200" y="160214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54" name="Google Shape;754;p38"/>
          <p:cNvCxnSpPr>
            <a:stCxn id="743" idx="4"/>
            <a:endCxn id="744" idx="0"/>
          </p:cNvCxnSpPr>
          <p:nvPr/>
        </p:nvCxnSpPr>
        <p:spPr>
          <a:xfrm>
            <a:off x="7904200" y="22374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55" name="Google Shape;755;p38"/>
          <p:cNvCxnSpPr>
            <a:stCxn id="743" idx="3"/>
            <a:endCxn id="745" idx="0"/>
          </p:cNvCxnSpPr>
          <p:nvPr/>
        </p:nvCxnSpPr>
        <p:spPr>
          <a:xfrm flipH="1">
            <a:off x="7274747"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756" name="Google Shape;756;p38"/>
          <p:cNvCxnSpPr>
            <a:stCxn id="743" idx="5"/>
            <a:endCxn id="746" idx="0"/>
          </p:cNvCxnSpPr>
          <p:nvPr/>
        </p:nvCxnSpPr>
        <p:spPr>
          <a:xfrm>
            <a:off x="8057253"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757" name="Google Shape;757;p38"/>
          <p:cNvCxnSpPr>
            <a:stCxn id="744" idx="4"/>
            <a:endCxn id="747" idx="0"/>
          </p:cNvCxnSpPr>
          <p:nvPr/>
        </p:nvCxnSpPr>
        <p:spPr>
          <a:xfrm>
            <a:off x="7904200" y="287270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58" name="Google Shape;758;p38"/>
          <p:cNvCxnSpPr>
            <a:stCxn id="741" idx="3"/>
            <a:endCxn id="748" idx="0"/>
          </p:cNvCxnSpPr>
          <p:nvPr/>
        </p:nvCxnSpPr>
        <p:spPr>
          <a:xfrm flipH="1">
            <a:off x="6578501" y="78582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759" name="Google Shape;759;p38"/>
          <p:cNvCxnSpPr>
            <a:endCxn id="749" idx="0"/>
          </p:cNvCxnSpPr>
          <p:nvPr/>
        </p:nvCxnSpPr>
        <p:spPr>
          <a:xfrm>
            <a:off x="6578625" y="160203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60" name="Google Shape;760;p38"/>
          <p:cNvCxnSpPr>
            <a:endCxn id="750" idx="0"/>
          </p:cNvCxnSpPr>
          <p:nvPr/>
        </p:nvCxnSpPr>
        <p:spPr>
          <a:xfrm>
            <a:off x="6578625" y="2237311"/>
            <a:ext cx="0" cy="202500"/>
          </a:xfrm>
          <a:prstGeom prst="straightConnector1">
            <a:avLst/>
          </a:prstGeom>
          <a:noFill/>
          <a:ln cap="flat" cmpd="sng" w="28575">
            <a:solidFill>
              <a:schemeClr val="dk2"/>
            </a:solidFill>
            <a:prstDash val="solid"/>
            <a:round/>
            <a:headEnd len="med" w="med" type="none"/>
            <a:tailEnd len="med" w="med" type="none"/>
          </a:ln>
        </p:spPr>
      </p:cxnSp>
      <p:sp>
        <p:nvSpPr>
          <p:cNvPr id="761" name="Google Shape;761;p38"/>
          <p:cNvSpPr/>
          <p:nvPr/>
        </p:nvSpPr>
        <p:spPr>
          <a:xfrm>
            <a:off x="6362175" y="30750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cxnSp>
        <p:nvCxnSpPr>
          <p:cNvPr id="762" name="Google Shape;762;p38"/>
          <p:cNvCxnSpPr>
            <a:stCxn id="750" idx="4"/>
            <a:endCxn id="761" idx="0"/>
          </p:cNvCxnSpPr>
          <p:nvPr/>
        </p:nvCxnSpPr>
        <p:spPr>
          <a:xfrm>
            <a:off x="6578625" y="2872711"/>
            <a:ext cx="0" cy="202500"/>
          </a:xfrm>
          <a:prstGeom prst="straightConnector1">
            <a:avLst/>
          </a:prstGeom>
          <a:noFill/>
          <a:ln cap="flat" cmpd="sng" w="28575">
            <a:solidFill>
              <a:schemeClr val="dk2"/>
            </a:solidFill>
            <a:prstDash val="solid"/>
            <a:round/>
            <a:headEnd len="med" w="med" type="none"/>
            <a:tailEnd len="med" w="med" type="none"/>
          </a:ln>
        </p:spPr>
      </p:cxnSp>
      <p:sp>
        <p:nvSpPr>
          <p:cNvPr id="763" name="Google Shape;763;p38"/>
          <p:cNvSpPr/>
          <p:nvPr/>
        </p:nvSpPr>
        <p:spPr>
          <a:xfrm>
            <a:off x="6781400" y="386275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
        <p:nvSpPr>
          <p:cNvPr id="764" name="Google Shape;764;p38"/>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39"/>
          <p:cNvSpPr txBox="1"/>
          <p:nvPr/>
        </p:nvSpPr>
        <p:spPr>
          <a:xfrm>
            <a:off x="4137115" y="1175985"/>
            <a:ext cx="2926200" cy="411600"/>
          </a:xfrm>
          <a:prstGeom prst="rect">
            <a:avLst/>
          </a:prstGeom>
          <a:solidFill>
            <a:srgbClr val="FDF6E3"/>
          </a:solidFill>
          <a:ln>
            <a:noFill/>
          </a:ln>
        </p:spPr>
        <p:txBody>
          <a:bodyPr anchorCtr="0" anchor="t" bIns="91425" lIns="91425" spcFirstLastPara="1" rIns="91425" wrap="square" tIns="91425">
            <a:noAutofit/>
          </a:bodyPr>
          <a:lstStyle/>
          <a:p>
            <a:pPr indent="0" lvl="0" marL="0" rtl="0" algn="r">
              <a:lnSpc>
                <a:spcPct val="147656"/>
              </a:lnSpc>
              <a:spcBef>
                <a:spcPts val="0"/>
              </a:spcBef>
              <a:spcAft>
                <a:spcPts val="0"/>
              </a:spcAft>
              <a:buNone/>
            </a:pPr>
            <a:r>
              <a:rPr lang="en">
                <a:solidFill>
                  <a:srgbClr val="657B83"/>
                </a:solidFill>
                <a:latin typeface="Roboto Mono"/>
                <a:ea typeface="Roboto Mono"/>
                <a:cs typeface="Roboto Mono"/>
                <a:sym typeface="Roboto Mono"/>
              </a:rPr>
              <a:t>colHelp(</a:t>
            </a:r>
            <a:r>
              <a:rPr lang="en">
                <a:solidFill>
                  <a:srgbClr val="2AA198"/>
                </a:solidFill>
                <a:latin typeface="Roboto Mono"/>
                <a:ea typeface="Roboto Mono"/>
                <a:cs typeface="Roboto Mono"/>
                <a:sym typeface="Roboto Mono"/>
              </a:rPr>
              <a:t>"a"</a:t>
            </a:r>
            <a:r>
              <a:rPr lang="en">
                <a:solidFill>
                  <a:srgbClr val="657B83"/>
                </a:solidFill>
                <a:latin typeface="Roboto Mono"/>
                <a:ea typeface="Roboto Mono"/>
                <a:cs typeface="Roboto Mono"/>
                <a:sym typeface="Roboto Mono"/>
              </a:rPr>
              <a:t>, x,      )</a:t>
            </a:r>
            <a:endParaRPr>
              <a:solidFill>
                <a:srgbClr val="657B83"/>
              </a:solidFill>
              <a:latin typeface="Roboto Mono"/>
              <a:ea typeface="Roboto Mono"/>
              <a:cs typeface="Roboto Mono"/>
              <a:sym typeface="Roboto Mono"/>
            </a:endParaRPr>
          </a:p>
          <a:p>
            <a:pPr indent="0" lvl="0" marL="0" rtl="0" algn="r">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770" name="Google Shape;770;p39"/>
          <p:cNvSpPr txBox="1"/>
          <p:nvPr/>
        </p:nvSpPr>
        <p:spPr>
          <a:xfrm>
            <a:off x="4137115" y="1813907"/>
            <a:ext cx="2926200" cy="411600"/>
          </a:xfrm>
          <a:prstGeom prst="rect">
            <a:avLst/>
          </a:prstGeom>
          <a:solidFill>
            <a:srgbClr val="FDF6E3"/>
          </a:solidFill>
          <a:ln>
            <a:noFill/>
          </a:ln>
        </p:spPr>
        <p:txBody>
          <a:bodyPr anchorCtr="0" anchor="t" bIns="91425" lIns="91425" spcFirstLastPara="1" rIns="91425" wrap="square" tIns="91425">
            <a:noAutofit/>
          </a:bodyPr>
          <a:lstStyle/>
          <a:p>
            <a:pPr indent="0" lvl="0" marL="0" rtl="0" algn="r">
              <a:lnSpc>
                <a:spcPct val="147656"/>
              </a:lnSpc>
              <a:spcBef>
                <a:spcPts val="0"/>
              </a:spcBef>
              <a:spcAft>
                <a:spcPts val="0"/>
              </a:spcAft>
              <a:buNone/>
            </a:pPr>
            <a:r>
              <a:rPr lang="en">
                <a:solidFill>
                  <a:srgbClr val="657B83"/>
                </a:solidFill>
                <a:latin typeface="Roboto Mono"/>
                <a:ea typeface="Roboto Mono"/>
                <a:cs typeface="Roboto Mono"/>
                <a:sym typeface="Roboto Mono"/>
              </a:rPr>
              <a:t>colHelp(</a:t>
            </a:r>
            <a:r>
              <a:rPr lang="en">
                <a:solidFill>
                  <a:srgbClr val="2AA198"/>
                </a:solidFill>
                <a:latin typeface="Roboto Mono"/>
                <a:ea typeface="Roboto Mono"/>
                <a:cs typeface="Roboto Mono"/>
                <a:sym typeface="Roboto Mono"/>
              </a:rPr>
              <a:t>"aw"</a:t>
            </a:r>
            <a:r>
              <a:rPr lang="en">
                <a:solidFill>
                  <a:srgbClr val="657B83"/>
                </a:solidFill>
                <a:latin typeface="Roboto Mono"/>
                <a:ea typeface="Roboto Mono"/>
                <a:cs typeface="Roboto Mono"/>
                <a:sym typeface="Roboto Mono"/>
              </a:rPr>
              <a:t>, x,      )</a:t>
            </a:r>
            <a:endParaRPr>
              <a:solidFill>
                <a:srgbClr val="657B83"/>
              </a:solidFill>
              <a:latin typeface="Roboto Mono"/>
              <a:ea typeface="Roboto Mono"/>
              <a:cs typeface="Roboto Mono"/>
              <a:sym typeface="Roboto Mono"/>
            </a:endParaRPr>
          </a:p>
          <a:p>
            <a:pPr indent="0" lvl="0" marL="0" rtl="0" algn="r">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771" name="Google Shape;771;p39"/>
          <p:cNvSpPr txBox="1"/>
          <p:nvPr/>
        </p:nvSpPr>
        <p:spPr>
          <a:xfrm>
            <a:off x="4137115" y="2444989"/>
            <a:ext cx="2926200" cy="411600"/>
          </a:xfrm>
          <a:prstGeom prst="rect">
            <a:avLst/>
          </a:prstGeom>
          <a:solidFill>
            <a:srgbClr val="FDF6E3"/>
          </a:solidFill>
          <a:ln>
            <a:noFill/>
          </a:ln>
        </p:spPr>
        <p:txBody>
          <a:bodyPr anchorCtr="0" anchor="t" bIns="91425" lIns="91425" spcFirstLastPara="1" rIns="91425" wrap="square" tIns="91425">
            <a:noAutofit/>
          </a:bodyPr>
          <a:lstStyle/>
          <a:p>
            <a:pPr indent="0" lvl="0" marL="0" rtl="0" algn="r">
              <a:lnSpc>
                <a:spcPct val="147656"/>
              </a:lnSpc>
              <a:spcBef>
                <a:spcPts val="0"/>
              </a:spcBef>
              <a:spcAft>
                <a:spcPts val="0"/>
              </a:spcAft>
              <a:buNone/>
            </a:pPr>
            <a:r>
              <a:rPr lang="en">
                <a:solidFill>
                  <a:srgbClr val="657B83"/>
                </a:solidFill>
                <a:latin typeface="Roboto Mono"/>
                <a:ea typeface="Roboto Mono"/>
                <a:cs typeface="Roboto Mono"/>
                <a:sym typeface="Roboto Mono"/>
              </a:rPr>
              <a:t>colHelp(</a:t>
            </a:r>
            <a:r>
              <a:rPr lang="en">
                <a:solidFill>
                  <a:srgbClr val="2AA198"/>
                </a:solidFill>
                <a:latin typeface="Roboto Mono"/>
                <a:ea typeface="Roboto Mono"/>
                <a:cs typeface="Roboto Mono"/>
                <a:sym typeface="Roboto Mono"/>
              </a:rPr>
              <a:t>"awl"</a:t>
            </a:r>
            <a:r>
              <a:rPr lang="en">
                <a:solidFill>
                  <a:srgbClr val="657B83"/>
                </a:solidFill>
                <a:latin typeface="Roboto Mono"/>
                <a:ea typeface="Roboto Mono"/>
                <a:cs typeface="Roboto Mono"/>
                <a:sym typeface="Roboto Mono"/>
              </a:rPr>
              <a:t>, x,      )</a:t>
            </a:r>
            <a:endParaRPr>
              <a:solidFill>
                <a:srgbClr val="657B83"/>
              </a:solidFill>
              <a:latin typeface="Roboto Mono"/>
              <a:ea typeface="Roboto Mono"/>
              <a:cs typeface="Roboto Mono"/>
              <a:sym typeface="Roboto Mono"/>
            </a:endParaRPr>
          </a:p>
          <a:p>
            <a:pPr indent="0" lvl="0" marL="0" rtl="0" algn="r">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772" name="Google Shape;772;p39"/>
          <p:cNvSpPr txBox="1"/>
          <p:nvPr/>
        </p:nvSpPr>
        <p:spPr>
          <a:xfrm>
            <a:off x="4137115" y="3089750"/>
            <a:ext cx="2926200" cy="411600"/>
          </a:xfrm>
          <a:prstGeom prst="rect">
            <a:avLst/>
          </a:prstGeom>
          <a:solidFill>
            <a:srgbClr val="FDF6E3"/>
          </a:solidFill>
          <a:ln>
            <a:noFill/>
          </a:ln>
        </p:spPr>
        <p:txBody>
          <a:bodyPr anchorCtr="0" anchor="t" bIns="91425" lIns="91425" spcFirstLastPara="1" rIns="91425" wrap="square" tIns="91425">
            <a:noAutofit/>
          </a:bodyPr>
          <a:lstStyle/>
          <a:p>
            <a:pPr indent="0" lvl="0" marL="0" rtl="0" algn="r">
              <a:lnSpc>
                <a:spcPct val="147656"/>
              </a:lnSpc>
              <a:spcBef>
                <a:spcPts val="0"/>
              </a:spcBef>
              <a:spcAft>
                <a:spcPts val="0"/>
              </a:spcAft>
              <a:buClr>
                <a:schemeClr val="dk1"/>
              </a:buClr>
              <a:buSzPts val="1100"/>
              <a:buFont typeface="Arial"/>
              <a:buNone/>
            </a:pPr>
            <a:r>
              <a:rPr lang="en">
                <a:solidFill>
                  <a:srgbClr val="657B83"/>
                </a:solidFill>
                <a:latin typeface="Roboto Mono"/>
                <a:ea typeface="Roboto Mono"/>
                <a:cs typeface="Roboto Mono"/>
                <a:sym typeface="Roboto Mono"/>
              </a:rPr>
              <a:t>colHelp(</a:t>
            </a:r>
            <a:r>
              <a:rPr lang="en">
                <a:solidFill>
                  <a:srgbClr val="2AA198"/>
                </a:solidFill>
                <a:latin typeface="Roboto Mono"/>
                <a:ea typeface="Roboto Mono"/>
                <a:cs typeface="Roboto Mono"/>
                <a:sym typeface="Roboto Mono"/>
              </a:rPr>
              <a:t>"awls"</a:t>
            </a:r>
            <a:r>
              <a:rPr lang="en">
                <a:solidFill>
                  <a:srgbClr val="657B83"/>
                </a:solidFill>
                <a:latin typeface="Roboto Mono"/>
                <a:ea typeface="Roboto Mono"/>
                <a:cs typeface="Roboto Mono"/>
                <a:sym typeface="Roboto Mono"/>
              </a:rPr>
              <a:t>, x,      )</a:t>
            </a:r>
            <a:endParaRPr>
              <a:solidFill>
                <a:srgbClr val="657B83"/>
              </a:solidFill>
              <a:latin typeface="Roboto Mono"/>
              <a:ea typeface="Roboto Mono"/>
              <a:cs typeface="Roboto Mono"/>
              <a:sym typeface="Roboto Mono"/>
            </a:endParaRPr>
          </a:p>
          <a:p>
            <a:pPr indent="0" lvl="0" marL="0" rtl="0" algn="r">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773" name="Google Shape;77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Collecting Trie Keys</a:t>
            </a:r>
            <a:endParaRPr/>
          </a:p>
        </p:txBody>
      </p:sp>
      <p:sp>
        <p:nvSpPr>
          <p:cNvPr id="774" name="Google Shape;774;p39"/>
          <p:cNvSpPr txBox="1"/>
          <p:nvPr>
            <p:ph idx="1" type="body"/>
          </p:nvPr>
        </p:nvSpPr>
        <p:spPr>
          <a:xfrm>
            <a:off x="311700" y="3502225"/>
            <a:ext cx="8520600" cy="10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colHelp(String s, List&lt;String&gt; x, Node n)</a:t>
            </a:r>
            <a:endParaRPr>
              <a:latin typeface="Roboto Mono"/>
              <a:ea typeface="Roboto Mono"/>
              <a:cs typeface="Roboto Mono"/>
              <a:sym typeface="Roboto Mono"/>
            </a:endParaRPr>
          </a:p>
          <a:p>
            <a:pPr indent="-330200" lvl="0" marL="457200" rtl="0" algn="l">
              <a:spcBef>
                <a:spcPts val="800"/>
              </a:spcBef>
              <a:spcAft>
                <a:spcPts val="0"/>
              </a:spcAft>
              <a:buSzPts val="1600"/>
              <a:buAutoNum type="arabicPeriod"/>
            </a:pPr>
            <a:r>
              <a:rPr lang="en"/>
              <a:t>If </a:t>
            </a:r>
            <a:r>
              <a:rPr lang="en">
                <a:latin typeface="Roboto Mono"/>
                <a:ea typeface="Roboto Mono"/>
                <a:cs typeface="Roboto Mono"/>
                <a:sym typeface="Roboto Mono"/>
              </a:rPr>
              <a:t>n.isKey</a:t>
            </a:r>
            <a:r>
              <a:rPr lang="en"/>
              <a:t>, then </a:t>
            </a:r>
            <a:r>
              <a:rPr lang="en">
                <a:latin typeface="Roboto Mono"/>
                <a:ea typeface="Roboto Mono"/>
                <a:cs typeface="Roboto Mono"/>
                <a:sym typeface="Roboto Mono"/>
              </a:rPr>
              <a:t>x.add(s)</a:t>
            </a:r>
            <a:r>
              <a:rPr lang="en"/>
              <a:t>.</a:t>
            </a:r>
            <a:endParaRPr/>
          </a:p>
          <a:p>
            <a:pPr indent="-330200" lvl="0" marL="457200" rtl="0" algn="l">
              <a:spcBef>
                <a:spcPts val="0"/>
              </a:spcBef>
              <a:spcAft>
                <a:spcPts val="0"/>
              </a:spcAft>
              <a:buSzPts val="1600"/>
              <a:buAutoNum type="arabicPeriod"/>
            </a:pPr>
            <a:r>
              <a:rPr lang="en"/>
              <a:t>For character </a:t>
            </a:r>
            <a:r>
              <a:rPr lang="en">
                <a:latin typeface="Roboto Mono"/>
                <a:ea typeface="Roboto Mono"/>
                <a:cs typeface="Roboto Mono"/>
                <a:sym typeface="Roboto Mono"/>
              </a:rPr>
              <a:t>c</a:t>
            </a:r>
            <a:r>
              <a:rPr lang="en"/>
              <a:t> in </a:t>
            </a:r>
            <a:r>
              <a:rPr lang="en">
                <a:latin typeface="Roboto Mono"/>
                <a:ea typeface="Roboto Mono"/>
                <a:cs typeface="Roboto Mono"/>
                <a:sym typeface="Roboto Mono"/>
              </a:rPr>
              <a:t>n.next.keys()</a:t>
            </a:r>
            <a:r>
              <a:rPr lang="en"/>
              <a:t>:</a:t>
            </a:r>
            <a:endParaRPr/>
          </a:p>
          <a:p>
            <a:pPr indent="-330200" lvl="1" marL="914400" rtl="0" algn="l">
              <a:spcBef>
                <a:spcPts val="0"/>
              </a:spcBef>
              <a:spcAft>
                <a:spcPts val="0"/>
              </a:spcAft>
              <a:buSzPts val="1600"/>
              <a:buAutoNum type="alphaLcPeriod"/>
            </a:pPr>
            <a:r>
              <a:rPr lang="en"/>
              <a:t>Call </a:t>
            </a:r>
            <a:r>
              <a:rPr lang="en">
                <a:latin typeface="Roboto Mono"/>
                <a:ea typeface="Roboto Mono"/>
                <a:cs typeface="Roboto Mono"/>
                <a:sym typeface="Roboto Mono"/>
              </a:rPr>
              <a:t>colHelp(s + c, x, n.next.get(c))</a:t>
            </a:r>
            <a:r>
              <a:rPr lang="en"/>
              <a:t>.</a:t>
            </a:r>
            <a:endParaRPr/>
          </a:p>
        </p:txBody>
      </p:sp>
      <p:sp>
        <p:nvSpPr>
          <p:cNvPr id="775" name="Google Shape;77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6" name="Google Shape;776;p39"/>
          <p:cNvSpPr/>
          <p:nvPr/>
        </p:nvSpPr>
        <p:spPr>
          <a:xfrm>
            <a:off x="7012205" y="4163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777" name="Google Shape;777;p39"/>
          <p:cNvSpPr/>
          <p:nvPr/>
        </p:nvSpPr>
        <p:spPr>
          <a:xfrm>
            <a:off x="7687750" y="1169246"/>
            <a:ext cx="432900" cy="432900"/>
          </a:xfrm>
          <a:prstGeom prst="ellipse">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s</a:t>
            </a:r>
            <a:endParaRPr sz="1800">
              <a:solidFill>
                <a:srgbClr val="CCCCCC"/>
              </a:solidFill>
              <a:latin typeface="Roboto Mono"/>
              <a:ea typeface="Roboto Mono"/>
              <a:cs typeface="Roboto Mono"/>
              <a:sym typeface="Roboto Mono"/>
            </a:endParaRPr>
          </a:p>
        </p:txBody>
      </p:sp>
      <p:sp>
        <p:nvSpPr>
          <p:cNvPr id="778" name="Google Shape;778;p39"/>
          <p:cNvSpPr/>
          <p:nvPr/>
        </p:nvSpPr>
        <p:spPr>
          <a:xfrm>
            <a:off x="7687750" y="1804523"/>
            <a:ext cx="432900" cy="432900"/>
          </a:xfrm>
          <a:prstGeom prst="ellipse">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a</a:t>
            </a:r>
            <a:endParaRPr sz="1800">
              <a:solidFill>
                <a:srgbClr val="CCCCCC"/>
              </a:solidFill>
              <a:latin typeface="Roboto Mono"/>
              <a:ea typeface="Roboto Mono"/>
              <a:cs typeface="Roboto Mono"/>
              <a:sym typeface="Roboto Mono"/>
            </a:endParaRPr>
          </a:p>
        </p:txBody>
      </p:sp>
      <p:sp>
        <p:nvSpPr>
          <p:cNvPr id="779" name="Google Shape;779;p39"/>
          <p:cNvSpPr/>
          <p:nvPr/>
        </p:nvSpPr>
        <p:spPr>
          <a:xfrm>
            <a:off x="7687750" y="2439802"/>
            <a:ext cx="432900" cy="432900"/>
          </a:xfrm>
          <a:prstGeom prst="ellipse">
            <a:avLst/>
          </a:prstGeom>
          <a:solidFill>
            <a:srgbClr val="CFE2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m</a:t>
            </a:r>
            <a:endParaRPr sz="1800">
              <a:solidFill>
                <a:srgbClr val="CCCCCC"/>
              </a:solidFill>
              <a:latin typeface="Roboto Mono"/>
              <a:ea typeface="Roboto Mono"/>
              <a:cs typeface="Roboto Mono"/>
              <a:sym typeface="Roboto Mono"/>
            </a:endParaRPr>
          </a:p>
        </p:txBody>
      </p:sp>
      <p:sp>
        <p:nvSpPr>
          <p:cNvPr id="780" name="Google Shape;780;p39"/>
          <p:cNvSpPr/>
          <p:nvPr/>
        </p:nvSpPr>
        <p:spPr>
          <a:xfrm>
            <a:off x="7058250" y="2439802"/>
            <a:ext cx="432900" cy="432900"/>
          </a:xfrm>
          <a:prstGeom prst="ellipse">
            <a:avLst/>
          </a:prstGeom>
          <a:solidFill>
            <a:srgbClr val="CFE2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d</a:t>
            </a:r>
            <a:endParaRPr sz="1800">
              <a:solidFill>
                <a:srgbClr val="CCCCCC"/>
              </a:solidFill>
              <a:latin typeface="Roboto Mono"/>
              <a:ea typeface="Roboto Mono"/>
              <a:cs typeface="Roboto Mono"/>
              <a:sym typeface="Roboto Mono"/>
            </a:endParaRPr>
          </a:p>
        </p:txBody>
      </p:sp>
      <p:sp>
        <p:nvSpPr>
          <p:cNvPr id="781" name="Google Shape;781;p39"/>
          <p:cNvSpPr/>
          <p:nvPr/>
        </p:nvSpPr>
        <p:spPr>
          <a:xfrm>
            <a:off x="8317250" y="2439802"/>
            <a:ext cx="432900" cy="432900"/>
          </a:xfrm>
          <a:prstGeom prst="ellipse">
            <a:avLst/>
          </a:prstGeom>
          <a:solidFill>
            <a:srgbClr val="CFE2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p</a:t>
            </a:r>
            <a:endParaRPr sz="1800">
              <a:solidFill>
                <a:srgbClr val="CCCCCC"/>
              </a:solidFill>
              <a:latin typeface="Roboto Mono"/>
              <a:ea typeface="Roboto Mono"/>
              <a:cs typeface="Roboto Mono"/>
              <a:sym typeface="Roboto Mono"/>
            </a:endParaRPr>
          </a:p>
        </p:txBody>
      </p:sp>
      <p:sp>
        <p:nvSpPr>
          <p:cNvPr id="782" name="Google Shape;782;p39"/>
          <p:cNvSpPr/>
          <p:nvPr/>
        </p:nvSpPr>
        <p:spPr>
          <a:xfrm>
            <a:off x="7687750" y="3075077"/>
            <a:ext cx="432900" cy="432900"/>
          </a:xfrm>
          <a:prstGeom prst="ellipse">
            <a:avLst/>
          </a:prstGeom>
          <a:solidFill>
            <a:srgbClr val="CFE2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e</a:t>
            </a:r>
            <a:endParaRPr sz="1800">
              <a:solidFill>
                <a:srgbClr val="CCCCCC"/>
              </a:solidFill>
              <a:latin typeface="Roboto Mono"/>
              <a:ea typeface="Roboto Mono"/>
              <a:cs typeface="Roboto Mono"/>
              <a:sym typeface="Roboto Mono"/>
            </a:endParaRPr>
          </a:p>
        </p:txBody>
      </p:sp>
      <p:sp>
        <p:nvSpPr>
          <p:cNvPr id="783" name="Google Shape;783;p39"/>
          <p:cNvSpPr/>
          <p:nvPr/>
        </p:nvSpPr>
        <p:spPr>
          <a:xfrm>
            <a:off x="6362175" y="11692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784" name="Google Shape;784;p39"/>
          <p:cNvSpPr/>
          <p:nvPr/>
        </p:nvSpPr>
        <p:spPr>
          <a:xfrm>
            <a:off x="6362175" y="18045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785" name="Google Shape;785;p39"/>
          <p:cNvSpPr/>
          <p:nvPr/>
        </p:nvSpPr>
        <p:spPr>
          <a:xfrm>
            <a:off x="6362175" y="2439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786" name="Google Shape;786;p39"/>
          <p:cNvCxnSpPr/>
          <p:nvPr/>
        </p:nvCxnSpPr>
        <p:spPr>
          <a:xfrm>
            <a:off x="7904200" y="2872702"/>
            <a:ext cx="0" cy="0"/>
          </a:xfrm>
          <a:prstGeom prst="straightConnector1">
            <a:avLst/>
          </a:prstGeom>
          <a:noFill/>
          <a:ln cap="flat" cmpd="sng" w="19050">
            <a:solidFill>
              <a:srgbClr val="CCCCCC"/>
            </a:solidFill>
            <a:prstDash val="solid"/>
            <a:round/>
            <a:headEnd len="med" w="med" type="none"/>
            <a:tailEnd len="med" w="med" type="none"/>
          </a:ln>
        </p:spPr>
      </p:cxnSp>
      <p:cxnSp>
        <p:nvCxnSpPr>
          <p:cNvPr id="787" name="Google Shape;787;p39"/>
          <p:cNvCxnSpPr>
            <a:stCxn id="776" idx="5"/>
            <a:endCxn id="777" idx="0"/>
          </p:cNvCxnSpPr>
          <p:nvPr/>
        </p:nvCxnSpPr>
        <p:spPr>
          <a:xfrm>
            <a:off x="7381708" y="785828"/>
            <a:ext cx="522600" cy="383400"/>
          </a:xfrm>
          <a:prstGeom prst="straightConnector1">
            <a:avLst/>
          </a:prstGeom>
          <a:noFill/>
          <a:ln cap="flat" cmpd="sng" w="28575">
            <a:solidFill>
              <a:srgbClr val="CCCCCC"/>
            </a:solidFill>
            <a:prstDash val="solid"/>
            <a:round/>
            <a:headEnd len="med" w="med" type="none"/>
            <a:tailEnd len="med" w="med" type="none"/>
          </a:ln>
        </p:spPr>
      </p:cxnSp>
      <p:cxnSp>
        <p:nvCxnSpPr>
          <p:cNvPr id="788" name="Google Shape;788;p39"/>
          <p:cNvCxnSpPr>
            <a:stCxn id="777" idx="4"/>
            <a:endCxn id="778" idx="0"/>
          </p:cNvCxnSpPr>
          <p:nvPr/>
        </p:nvCxnSpPr>
        <p:spPr>
          <a:xfrm>
            <a:off x="7904200" y="1602146"/>
            <a:ext cx="0" cy="202500"/>
          </a:xfrm>
          <a:prstGeom prst="straightConnector1">
            <a:avLst/>
          </a:prstGeom>
          <a:noFill/>
          <a:ln cap="flat" cmpd="sng" w="28575">
            <a:solidFill>
              <a:srgbClr val="CCCCCC"/>
            </a:solidFill>
            <a:prstDash val="solid"/>
            <a:round/>
            <a:headEnd len="med" w="med" type="none"/>
            <a:tailEnd len="med" w="med" type="none"/>
          </a:ln>
        </p:spPr>
      </p:cxnSp>
      <p:cxnSp>
        <p:nvCxnSpPr>
          <p:cNvPr id="789" name="Google Shape;789;p39"/>
          <p:cNvCxnSpPr>
            <a:stCxn id="778" idx="4"/>
            <a:endCxn id="779" idx="0"/>
          </p:cNvCxnSpPr>
          <p:nvPr/>
        </p:nvCxnSpPr>
        <p:spPr>
          <a:xfrm>
            <a:off x="7904200" y="2237423"/>
            <a:ext cx="0" cy="202500"/>
          </a:xfrm>
          <a:prstGeom prst="straightConnector1">
            <a:avLst/>
          </a:prstGeom>
          <a:noFill/>
          <a:ln cap="flat" cmpd="sng" w="28575">
            <a:solidFill>
              <a:srgbClr val="CCCCCC"/>
            </a:solidFill>
            <a:prstDash val="solid"/>
            <a:round/>
            <a:headEnd len="med" w="med" type="none"/>
            <a:tailEnd len="med" w="med" type="none"/>
          </a:ln>
        </p:spPr>
      </p:cxnSp>
      <p:cxnSp>
        <p:nvCxnSpPr>
          <p:cNvPr id="790" name="Google Shape;790;p39"/>
          <p:cNvCxnSpPr>
            <a:stCxn id="778" idx="3"/>
            <a:endCxn id="780" idx="0"/>
          </p:cNvCxnSpPr>
          <p:nvPr/>
        </p:nvCxnSpPr>
        <p:spPr>
          <a:xfrm flipH="1">
            <a:off x="7274747" y="2174027"/>
            <a:ext cx="476400" cy="265800"/>
          </a:xfrm>
          <a:prstGeom prst="straightConnector1">
            <a:avLst/>
          </a:prstGeom>
          <a:noFill/>
          <a:ln cap="flat" cmpd="sng" w="28575">
            <a:solidFill>
              <a:srgbClr val="CCCCCC"/>
            </a:solidFill>
            <a:prstDash val="solid"/>
            <a:round/>
            <a:headEnd len="med" w="med" type="none"/>
            <a:tailEnd len="med" w="med" type="none"/>
          </a:ln>
        </p:spPr>
      </p:cxnSp>
      <p:cxnSp>
        <p:nvCxnSpPr>
          <p:cNvPr id="791" name="Google Shape;791;p39"/>
          <p:cNvCxnSpPr>
            <a:stCxn id="778" idx="5"/>
            <a:endCxn id="781" idx="0"/>
          </p:cNvCxnSpPr>
          <p:nvPr/>
        </p:nvCxnSpPr>
        <p:spPr>
          <a:xfrm>
            <a:off x="8057253" y="2174027"/>
            <a:ext cx="476400" cy="265800"/>
          </a:xfrm>
          <a:prstGeom prst="straightConnector1">
            <a:avLst/>
          </a:prstGeom>
          <a:noFill/>
          <a:ln cap="flat" cmpd="sng" w="28575">
            <a:solidFill>
              <a:srgbClr val="CCCCCC"/>
            </a:solidFill>
            <a:prstDash val="solid"/>
            <a:round/>
            <a:headEnd len="med" w="med" type="none"/>
            <a:tailEnd len="med" w="med" type="none"/>
          </a:ln>
        </p:spPr>
      </p:cxnSp>
      <p:cxnSp>
        <p:nvCxnSpPr>
          <p:cNvPr id="792" name="Google Shape;792;p39"/>
          <p:cNvCxnSpPr>
            <a:stCxn id="779" idx="4"/>
            <a:endCxn id="782" idx="0"/>
          </p:cNvCxnSpPr>
          <p:nvPr/>
        </p:nvCxnSpPr>
        <p:spPr>
          <a:xfrm>
            <a:off x="7904200" y="2872702"/>
            <a:ext cx="0" cy="202500"/>
          </a:xfrm>
          <a:prstGeom prst="straightConnector1">
            <a:avLst/>
          </a:prstGeom>
          <a:noFill/>
          <a:ln cap="flat" cmpd="sng" w="28575">
            <a:solidFill>
              <a:srgbClr val="CCCCCC"/>
            </a:solidFill>
            <a:prstDash val="solid"/>
            <a:round/>
            <a:headEnd len="med" w="med" type="none"/>
            <a:tailEnd len="med" w="med" type="none"/>
          </a:ln>
        </p:spPr>
      </p:cxnSp>
      <p:cxnSp>
        <p:nvCxnSpPr>
          <p:cNvPr id="793" name="Google Shape;793;p39"/>
          <p:cNvCxnSpPr>
            <a:stCxn id="776" idx="3"/>
            <a:endCxn id="783" idx="0"/>
          </p:cNvCxnSpPr>
          <p:nvPr/>
        </p:nvCxnSpPr>
        <p:spPr>
          <a:xfrm flipH="1">
            <a:off x="6578501" y="78582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794" name="Google Shape;794;p39"/>
          <p:cNvCxnSpPr>
            <a:endCxn id="784" idx="0"/>
          </p:cNvCxnSpPr>
          <p:nvPr/>
        </p:nvCxnSpPr>
        <p:spPr>
          <a:xfrm>
            <a:off x="6578625" y="160203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795" name="Google Shape;795;p39"/>
          <p:cNvCxnSpPr>
            <a:endCxn id="785" idx="0"/>
          </p:cNvCxnSpPr>
          <p:nvPr/>
        </p:nvCxnSpPr>
        <p:spPr>
          <a:xfrm>
            <a:off x="6578625" y="2237311"/>
            <a:ext cx="0" cy="202500"/>
          </a:xfrm>
          <a:prstGeom prst="straightConnector1">
            <a:avLst/>
          </a:prstGeom>
          <a:noFill/>
          <a:ln cap="flat" cmpd="sng" w="28575">
            <a:solidFill>
              <a:schemeClr val="dk2"/>
            </a:solidFill>
            <a:prstDash val="solid"/>
            <a:round/>
            <a:headEnd len="med" w="med" type="none"/>
            <a:tailEnd len="med" w="med" type="none"/>
          </a:ln>
        </p:spPr>
      </p:cxnSp>
      <p:sp>
        <p:nvSpPr>
          <p:cNvPr id="796" name="Google Shape;796;p39"/>
          <p:cNvSpPr/>
          <p:nvPr/>
        </p:nvSpPr>
        <p:spPr>
          <a:xfrm>
            <a:off x="6362175" y="30750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cxnSp>
        <p:nvCxnSpPr>
          <p:cNvPr id="797" name="Google Shape;797;p39"/>
          <p:cNvCxnSpPr>
            <a:stCxn id="785" idx="4"/>
            <a:endCxn id="796" idx="0"/>
          </p:cNvCxnSpPr>
          <p:nvPr/>
        </p:nvCxnSpPr>
        <p:spPr>
          <a:xfrm>
            <a:off x="6578625" y="2872711"/>
            <a:ext cx="0" cy="202500"/>
          </a:xfrm>
          <a:prstGeom prst="straightConnector1">
            <a:avLst/>
          </a:prstGeom>
          <a:noFill/>
          <a:ln cap="flat" cmpd="sng" w="28575">
            <a:solidFill>
              <a:schemeClr val="dk2"/>
            </a:solidFill>
            <a:prstDash val="solid"/>
            <a:round/>
            <a:headEnd len="med" w="med" type="none"/>
            <a:tailEnd len="med" w="med" type="none"/>
          </a:ln>
        </p:spPr>
      </p:cxnSp>
      <p:sp>
        <p:nvSpPr>
          <p:cNvPr id="798" name="Google Shape;798;p39"/>
          <p:cNvSpPr/>
          <p:nvPr/>
        </p:nvSpPr>
        <p:spPr>
          <a:xfrm>
            <a:off x="6781400" y="386275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
        <p:nvSpPr>
          <p:cNvPr id="799" name="Google Shape;799;p39"/>
          <p:cNvSpPr txBox="1"/>
          <p:nvPr/>
        </p:nvSpPr>
        <p:spPr>
          <a:xfrm>
            <a:off x="1226100" y="1017725"/>
            <a:ext cx="1828800" cy="2377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600">
                <a:solidFill>
                  <a:schemeClr val="dk2"/>
                </a:solidFill>
                <a:latin typeface="Roboto Mono"/>
                <a:ea typeface="Roboto Mono"/>
                <a:cs typeface="Roboto Mono"/>
                <a:sym typeface="Roboto Mono"/>
              </a:rPr>
              <a:t>collect(): []</a:t>
            </a:r>
            <a:endParaRPr sz="1600">
              <a:latin typeface="Roboto Mono"/>
              <a:ea typeface="Roboto Mono"/>
              <a:cs typeface="Roboto Mono"/>
              <a:sym typeface="Roboto Mono"/>
            </a:endParaRPr>
          </a:p>
        </p:txBody>
      </p:sp>
      <p:sp>
        <p:nvSpPr>
          <p:cNvPr id="800" name="Google Shape;800;p39"/>
          <p:cNvSpPr txBox="1"/>
          <p:nvPr/>
        </p:nvSpPr>
        <p:spPr>
          <a:xfrm>
            <a:off x="1226100" y="1017725"/>
            <a:ext cx="1828800" cy="2377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600">
                <a:solidFill>
                  <a:schemeClr val="dk2"/>
                </a:solidFill>
                <a:latin typeface="Roboto Mono"/>
                <a:ea typeface="Roboto Mono"/>
                <a:cs typeface="Roboto Mono"/>
                <a:sym typeface="Roboto Mono"/>
              </a:rPr>
              <a:t>collect(): [</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   "a",</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a:t>
            </a:r>
            <a:endParaRPr sz="1600">
              <a:latin typeface="Roboto Mono"/>
              <a:ea typeface="Roboto Mono"/>
              <a:cs typeface="Roboto Mono"/>
              <a:sym typeface="Roboto Mono"/>
            </a:endParaRPr>
          </a:p>
        </p:txBody>
      </p:sp>
      <p:sp>
        <p:nvSpPr>
          <p:cNvPr id="801" name="Google Shape;801;p39"/>
          <p:cNvSpPr txBox="1"/>
          <p:nvPr/>
        </p:nvSpPr>
        <p:spPr>
          <a:xfrm>
            <a:off x="1226100" y="1017725"/>
            <a:ext cx="1828800" cy="2377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600">
                <a:solidFill>
                  <a:schemeClr val="dk2"/>
                </a:solidFill>
                <a:latin typeface="Roboto Mono"/>
                <a:ea typeface="Roboto Mono"/>
                <a:cs typeface="Roboto Mono"/>
                <a:sym typeface="Roboto Mono"/>
              </a:rPr>
              <a:t>collect(): [</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   "a",</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   "awls",</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a:t>
            </a:r>
            <a:endParaRPr sz="1600">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
                                        <p:tgtEl>
                                          <p:spTgt spid="8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
                                        <p:tgtEl>
                                          <p:spTgt spid="7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
                                        <p:tgtEl>
                                          <p:spTgt spid="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
                                        <p:tgtEl>
                                          <p:spTgt spid="772"/>
                                        </p:tgtEl>
                                      </p:cBhvr>
                                    </p:animEffect>
                                  </p:childTnLst>
                                </p:cTn>
                              </p:par>
                              <p:par>
                                <p:cTn fill="hold" nodeType="with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
                                        <p:tgtEl>
                                          <p:spTgt spid="8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Collecting Trie Keys</a:t>
            </a:r>
            <a:endParaRPr/>
          </a:p>
        </p:txBody>
      </p:sp>
      <p:sp>
        <p:nvSpPr>
          <p:cNvPr id="807" name="Google Shape;807;p40"/>
          <p:cNvSpPr txBox="1"/>
          <p:nvPr>
            <p:ph idx="1" type="body"/>
          </p:nvPr>
        </p:nvSpPr>
        <p:spPr>
          <a:xfrm>
            <a:off x="311700" y="3502225"/>
            <a:ext cx="8520600" cy="10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colHelp(String s, List&lt;String&gt; x, Node n)</a:t>
            </a:r>
            <a:endParaRPr>
              <a:latin typeface="Roboto Mono"/>
              <a:ea typeface="Roboto Mono"/>
              <a:cs typeface="Roboto Mono"/>
              <a:sym typeface="Roboto Mono"/>
            </a:endParaRPr>
          </a:p>
          <a:p>
            <a:pPr indent="-330200" lvl="0" marL="457200" rtl="0" algn="l">
              <a:spcBef>
                <a:spcPts val="800"/>
              </a:spcBef>
              <a:spcAft>
                <a:spcPts val="0"/>
              </a:spcAft>
              <a:buSzPts val="1600"/>
              <a:buAutoNum type="arabicPeriod"/>
            </a:pPr>
            <a:r>
              <a:rPr lang="en"/>
              <a:t>If </a:t>
            </a:r>
            <a:r>
              <a:rPr lang="en">
                <a:latin typeface="Roboto Mono"/>
                <a:ea typeface="Roboto Mono"/>
                <a:cs typeface="Roboto Mono"/>
                <a:sym typeface="Roboto Mono"/>
              </a:rPr>
              <a:t>n.isKey</a:t>
            </a:r>
            <a:r>
              <a:rPr lang="en"/>
              <a:t>, then </a:t>
            </a:r>
            <a:r>
              <a:rPr lang="en">
                <a:latin typeface="Roboto Mono"/>
                <a:ea typeface="Roboto Mono"/>
                <a:cs typeface="Roboto Mono"/>
                <a:sym typeface="Roboto Mono"/>
              </a:rPr>
              <a:t>x.add(s)</a:t>
            </a:r>
            <a:r>
              <a:rPr lang="en"/>
              <a:t>.</a:t>
            </a:r>
            <a:endParaRPr/>
          </a:p>
          <a:p>
            <a:pPr indent="-330200" lvl="0" marL="457200" rtl="0" algn="l">
              <a:spcBef>
                <a:spcPts val="0"/>
              </a:spcBef>
              <a:spcAft>
                <a:spcPts val="0"/>
              </a:spcAft>
              <a:buSzPts val="1600"/>
              <a:buAutoNum type="arabicPeriod"/>
            </a:pPr>
            <a:r>
              <a:rPr lang="en"/>
              <a:t>For character </a:t>
            </a:r>
            <a:r>
              <a:rPr lang="en">
                <a:latin typeface="Roboto Mono"/>
                <a:ea typeface="Roboto Mono"/>
                <a:cs typeface="Roboto Mono"/>
                <a:sym typeface="Roboto Mono"/>
              </a:rPr>
              <a:t>c</a:t>
            </a:r>
            <a:r>
              <a:rPr lang="en"/>
              <a:t> in </a:t>
            </a:r>
            <a:r>
              <a:rPr lang="en">
                <a:latin typeface="Roboto Mono"/>
                <a:ea typeface="Roboto Mono"/>
                <a:cs typeface="Roboto Mono"/>
                <a:sym typeface="Roboto Mono"/>
              </a:rPr>
              <a:t>n.next.keys()</a:t>
            </a:r>
            <a:r>
              <a:rPr lang="en"/>
              <a:t>:</a:t>
            </a:r>
            <a:endParaRPr/>
          </a:p>
          <a:p>
            <a:pPr indent="-330200" lvl="1" marL="914400" rtl="0" algn="l">
              <a:spcBef>
                <a:spcPts val="0"/>
              </a:spcBef>
              <a:spcAft>
                <a:spcPts val="0"/>
              </a:spcAft>
              <a:buSzPts val="1600"/>
              <a:buAutoNum type="alphaLcPeriod"/>
            </a:pPr>
            <a:r>
              <a:rPr lang="en"/>
              <a:t>Call </a:t>
            </a:r>
            <a:r>
              <a:rPr lang="en">
                <a:latin typeface="Roboto Mono"/>
                <a:ea typeface="Roboto Mono"/>
                <a:cs typeface="Roboto Mono"/>
                <a:sym typeface="Roboto Mono"/>
              </a:rPr>
              <a:t>colHelp(s + c, x, n.next.get(c))</a:t>
            </a:r>
            <a:r>
              <a:rPr lang="en"/>
              <a:t>.</a:t>
            </a:r>
            <a:endParaRPr/>
          </a:p>
        </p:txBody>
      </p:sp>
      <p:sp>
        <p:nvSpPr>
          <p:cNvPr id="808" name="Google Shape;808;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40"/>
          <p:cNvSpPr/>
          <p:nvPr/>
        </p:nvSpPr>
        <p:spPr>
          <a:xfrm>
            <a:off x="7012205" y="4163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810" name="Google Shape;810;p40"/>
          <p:cNvSpPr/>
          <p:nvPr/>
        </p:nvSpPr>
        <p:spPr>
          <a:xfrm>
            <a:off x="7687750" y="116924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811" name="Google Shape;811;p40"/>
          <p:cNvSpPr/>
          <p:nvPr/>
        </p:nvSpPr>
        <p:spPr>
          <a:xfrm>
            <a:off x="7687750" y="18045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812" name="Google Shape;812;p40"/>
          <p:cNvSpPr/>
          <p:nvPr/>
        </p:nvSpPr>
        <p:spPr>
          <a:xfrm>
            <a:off x="76877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813" name="Google Shape;813;p40"/>
          <p:cNvSpPr/>
          <p:nvPr/>
        </p:nvSpPr>
        <p:spPr>
          <a:xfrm>
            <a:off x="7058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814" name="Google Shape;814;p40"/>
          <p:cNvSpPr/>
          <p:nvPr/>
        </p:nvSpPr>
        <p:spPr>
          <a:xfrm>
            <a:off x="8317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815" name="Google Shape;815;p40"/>
          <p:cNvSpPr/>
          <p:nvPr/>
        </p:nvSpPr>
        <p:spPr>
          <a:xfrm>
            <a:off x="7687750" y="30750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sp>
        <p:nvSpPr>
          <p:cNvPr id="816" name="Google Shape;816;p40"/>
          <p:cNvSpPr/>
          <p:nvPr/>
        </p:nvSpPr>
        <p:spPr>
          <a:xfrm>
            <a:off x="6362175" y="1169261"/>
            <a:ext cx="432900" cy="432900"/>
          </a:xfrm>
          <a:prstGeom prst="ellipse">
            <a:avLst/>
          </a:prstGeom>
          <a:solidFill>
            <a:srgbClr val="CFE2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a</a:t>
            </a:r>
            <a:endParaRPr sz="1800">
              <a:solidFill>
                <a:srgbClr val="CCCCCC"/>
              </a:solidFill>
              <a:latin typeface="Roboto Mono"/>
              <a:ea typeface="Roboto Mono"/>
              <a:cs typeface="Roboto Mono"/>
              <a:sym typeface="Roboto Mono"/>
            </a:endParaRPr>
          </a:p>
        </p:txBody>
      </p:sp>
      <p:sp>
        <p:nvSpPr>
          <p:cNvPr id="817" name="Google Shape;817;p40"/>
          <p:cNvSpPr/>
          <p:nvPr/>
        </p:nvSpPr>
        <p:spPr>
          <a:xfrm>
            <a:off x="6362175" y="1804536"/>
            <a:ext cx="432900" cy="432900"/>
          </a:xfrm>
          <a:prstGeom prst="ellipse">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w</a:t>
            </a:r>
            <a:endParaRPr sz="1800">
              <a:solidFill>
                <a:srgbClr val="CCCCCC"/>
              </a:solidFill>
              <a:latin typeface="Roboto Mono"/>
              <a:ea typeface="Roboto Mono"/>
              <a:cs typeface="Roboto Mono"/>
              <a:sym typeface="Roboto Mono"/>
            </a:endParaRPr>
          </a:p>
        </p:txBody>
      </p:sp>
      <p:sp>
        <p:nvSpPr>
          <p:cNvPr id="818" name="Google Shape;818;p40"/>
          <p:cNvSpPr/>
          <p:nvPr/>
        </p:nvSpPr>
        <p:spPr>
          <a:xfrm>
            <a:off x="6362175" y="2439811"/>
            <a:ext cx="432900" cy="432900"/>
          </a:xfrm>
          <a:prstGeom prst="ellipse">
            <a:avLst/>
          </a:prstGeom>
          <a:solidFill>
            <a:srgbClr val="FFFFFF"/>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l</a:t>
            </a:r>
            <a:endParaRPr sz="1800">
              <a:solidFill>
                <a:srgbClr val="CCCCCC"/>
              </a:solidFill>
              <a:latin typeface="Roboto Mono"/>
              <a:ea typeface="Roboto Mono"/>
              <a:cs typeface="Roboto Mono"/>
              <a:sym typeface="Roboto Mono"/>
            </a:endParaRPr>
          </a:p>
        </p:txBody>
      </p:sp>
      <p:cxnSp>
        <p:nvCxnSpPr>
          <p:cNvPr id="819" name="Google Shape;819;p40"/>
          <p:cNvCxnSpPr/>
          <p:nvPr/>
        </p:nvCxnSpPr>
        <p:spPr>
          <a:xfrm>
            <a:off x="7904200" y="2872702"/>
            <a:ext cx="0" cy="0"/>
          </a:xfrm>
          <a:prstGeom prst="straightConnector1">
            <a:avLst/>
          </a:prstGeom>
          <a:noFill/>
          <a:ln cap="flat" cmpd="sng" w="19050">
            <a:solidFill>
              <a:schemeClr val="dk2"/>
            </a:solidFill>
            <a:prstDash val="solid"/>
            <a:round/>
            <a:headEnd len="med" w="med" type="none"/>
            <a:tailEnd len="med" w="med" type="none"/>
          </a:ln>
        </p:spPr>
      </p:cxnSp>
      <p:cxnSp>
        <p:nvCxnSpPr>
          <p:cNvPr id="820" name="Google Shape;820;p40"/>
          <p:cNvCxnSpPr>
            <a:stCxn id="809" idx="5"/>
            <a:endCxn id="810" idx="0"/>
          </p:cNvCxnSpPr>
          <p:nvPr/>
        </p:nvCxnSpPr>
        <p:spPr>
          <a:xfrm>
            <a:off x="7381708" y="78582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821" name="Google Shape;821;p40"/>
          <p:cNvCxnSpPr>
            <a:stCxn id="810" idx="4"/>
            <a:endCxn id="811" idx="0"/>
          </p:cNvCxnSpPr>
          <p:nvPr/>
        </p:nvCxnSpPr>
        <p:spPr>
          <a:xfrm>
            <a:off x="7904200" y="160214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22" name="Google Shape;822;p40"/>
          <p:cNvCxnSpPr>
            <a:stCxn id="811" idx="4"/>
            <a:endCxn id="812" idx="0"/>
          </p:cNvCxnSpPr>
          <p:nvPr/>
        </p:nvCxnSpPr>
        <p:spPr>
          <a:xfrm>
            <a:off x="7904200" y="22374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23" name="Google Shape;823;p40"/>
          <p:cNvCxnSpPr>
            <a:stCxn id="811" idx="3"/>
            <a:endCxn id="813" idx="0"/>
          </p:cNvCxnSpPr>
          <p:nvPr/>
        </p:nvCxnSpPr>
        <p:spPr>
          <a:xfrm flipH="1">
            <a:off x="7274747"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824" name="Google Shape;824;p40"/>
          <p:cNvCxnSpPr>
            <a:stCxn id="811" idx="5"/>
            <a:endCxn id="814" idx="0"/>
          </p:cNvCxnSpPr>
          <p:nvPr/>
        </p:nvCxnSpPr>
        <p:spPr>
          <a:xfrm>
            <a:off x="8057253"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825" name="Google Shape;825;p40"/>
          <p:cNvCxnSpPr>
            <a:stCxn id="812" idx="4"/>
            <a:endCxn id="815" idx="0"/>
          </p:cNvCxnSpPr>
          <p:nvPr/>
        </p:nvCxnSpPr>
        <p:spPr>
          <a:xfrm>
            <a:off x="7904200" y="287270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26" name="Google Shape;826;p40"/>
          <p:cNvCxnSpPr>
            <a:stCxn id="809" idx="3"/>
            <a:endCxn id="816" idx="0"/>
          </p:cNvCxnSpPr>
          <p:nvPr/>
        </p:nvCxnSpPr>
        <p:spPr>
          <a:xfrm flipH="1">
            <a:off x="6578501" y="785828"/>
            <a:ext cx="497100" cy="383400"/>
          </a:xfrm>
          <a:prstGeom prst="straightConnector1">
            <a:avLst/>
          </a:prstGeom>
          <a:noFill/>
          <a:ln cap="flat" cmpd="sng" w="28575">
            <a:solidFill>
              <a:srgbClr val="CCCCCC"/>
            </a:solidFill>
            <a:prstDash val="solid"/>
            <a:round/>
            <a:headEnd len="med" w="med" type="none"/>
            <a:tailEnd len="med" w="med" type="none"/>
          </a:ln>
        </p:spPr>
      </p:cxnSp>
      <p:cxnSp>
        <p:nvCxnSpPr>
          <p:cNvPr id="827" name="Google Shape;827;p40"/>
          <p:cNvCxnSpPr>
            <a:endCxn id="817" idx="0"/>
          </p:cNvCxnSpPr>
          <p:nvPr/>
        </p:nvCxnSpPr>
        <p:spPr>
          <a:xfrm>
            <a:off x="6578625" y="1602036"/>
            <a:ext cx="0" cy="202500"/>
          </a:xfrm>
          <a:prstGeom prst="straightConnector1">
            <a:avLst/>
          </a:prstGeom>
          <a:noFill/>
          <a:ln cap="flat" cmpd="sng" w="28575">
            <a:solidFill>
              <a:srgbClr val="CCCCCC"/>
            </a:solidFill>
            <a:prstDash val="solid"/>
            <a:round/>
            <a:headEnd len="med" w="med" type="none"/>
            <a:tailEnd len="med" w="med" type="none"/>
          </a:ln>
        </p:spPr>
      </p:cxnSp>
      <p:cxnSp>
        <p:nvCxnSpPr>
          <p:cNvPr id="828" name="Google Shape;828;p40"/>
          <p:cNvCxnSpPr>
            <a:endCxn id="818" idx="0"/>
          </p:cNvCxnSpPr>
          <p:nvPr/>
        </p:nvCxnSpPr>
        <p:spPr>
          <a:xfrm>
            <a:off x="6578625" y="2237311"/>
            <a:ext cx="0" cy="202500"/>
          </a:xfrm>
          <a:prstGeom prst="straightConnector1">
            <a:avLst/>
          </a:prstGeom>
          <a:noFill/>
          <a:ln cap="flat" cmpd="sng" w="28575">
            <a:solidFill>
              <a:srgbClr val="CCCCCC"/>
            </a:solidFill>
            <a:prstDash val="solid"/>
            <a:round/>
            <a:headEnd len="med" w="med" type="none"/>
            <a:tailEnd len="med" w="med" type="none"/>
          </a:ln>
        </p:spPr>
      </p:cxnSp>
      <p:sp>
        <p:nvSpPr>
          <p:cNvPr id="829" name="Google Shape;829;p40"/>
          <p:cNvSpPr/>
          <p:nvPr/>
        </p:nvSpPr>
        <p:spPr>
          <a:xfrm>
            <a:off x="6362175" y="3075086"/>
            <a:ext cx="432900" cy="432900"/>
          </a:xfrm>
          <a:prstGeom prst="ellipse">
            <a:avLst/>
          </a:prstGeom>
          <a:solidFill>
            <a:srgbClr val="CFE2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CCCCCC"/>
                </a:solidFill>
                <a:latin typeface="Roboto Mono"/>
                <a:ea typeface="Roboto Mono"/>
                <a:cs typeface="Roboto Mono"/>
                <a:sym typeface="Roboto Mono"/>
              </a:rPr>
              <a:t>s</a:t>
            </a:r>
            <a:endParaRPr sz="1800">
              <a:solidFill>
                <a:srgbClr val="CCCCCC"/>
              </a:solidFill>
              <a:latin typeface="Roboto Mono"/>
              <a:ea typeface="Roboto Mono"/>
              <a:cs typeface="Roboto Mono"/>
              <a:sym typeface="Roboto Mono"/>
            </a:endParaRPr>
          </a:p>
        </p:txBody>
      </p:sp>
      <p:cxnSp>
        <p:nvCxnSpPr>
          <p:cNvPr id="830" name="Google Shape;830;p40"/>
          <p:cNvCxnSpPr>
            <a:stCxn id="818" idx="4"/>
            <a:endCxn id="829" idx="0"/>
          </p:cNvCxnSpPr>
          <p:nvPr/>
        </p:nvCxnSpPr>
        <p:spPr>
          <a:xfrm>
            <a:off x="6578625" y="2872711"/>
            <a:ext cx="0" cy="202500"/>
          </a:xfrm>
          <a:prstGeom prst="straightConnector1">
            <a:avLst/>
          </a:prstGeom>
          <a:noFill/>
          <a:ln cap="flat" cmpd="sng" w="28575">
            <a:solidFill>
              <a:srgbClr val="CCCCCC"/>
            </a:solidFill>
            <a:prstDash val="solid"/>
            <a:round/>
            <a:headEnd len="med" w="med" type="none"/>
            <a:tailEnd len="med" w="med" type="none"/>
          </a:ln>
        </p:spPr>
      </p:cxnSp>
      <p:sp>
        <p:nvSpPr>
          <p:cNvPr id="831" name="Google Shape;831;p40"/>
          <p:cNvSpPr/>
          <p:nvPr/>
        </p:nvSpPr>
        <p:spPr>
          <a:xfrm>
            <a:off x="6781400" y="386275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
        <p:nvSpPr>
          <p:cNvPr id="832" name="Google Shape;832;p40"/>
          <p:cNvSpPr txBox="1"/>
          <p:nvPr/>
        </p:nvSpPr>
        <p:spPr>
          <a:xfrm>
            <a:off x="1226100" y="1017725"/>
            <a:ext cx="1828800" cy="2377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 sz="1600">
                <a:solidFill>
                  <a:schemeClr val="dk2"/>
                </a:solidFill>
                <a:latin typeface="Roboto Mono"/>
                <a:ea typeface="Roboto Mono"/>
                <a:cs typeface="Roboto Mono"/>
                <a:sym typeface="Roboto Mono"/>
              </a:rPr>
              <a:t>collect(): [</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   "a",</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   "</a:t>
            </a:r>
            <a:r>
              <a:rPr lang="en" sz="1600">
                <a:solidFill>
                  <a:schemeClr val="dk2"/>
                </a:solidFill>
                <a:latin typeface="Roboto Mono"/>
                <a:ea typeface="Roboto Mono"/>
                <a:cs typeface="Roboto Mono"/>
                <a:sym typeface="Roboto Mono"/>
              </a:rPr>
              <a:t>a</a:t>
            </a:r>
            <a:r>
              <a:rPr lang="en" sz="1600">
                <a:solidFill>
                  <a:schemeClr val="dk2"/>
                </a:solidFill>
                <a:latin typeface="Roboto Mono"/>
                <a:ea typeface="Roboto Mono"/>
                <a:cs typeface="Roboto Mono"/>
                <a:sym typeface="Roboto Mono"/>
              </a:rPr>
              <a:t>wls",</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   "</a:t>
            </a:r>
            <a:r>
              <a:rPr lang="en" sz="1600">
                <a:solidFill>
                  <a:schemeClr val="dk2"/>
                </a:solidFill>
                <a:latin typeface="Roboto Mono"/>
                <a:ea typeface="Roboto Mono"/>
                <a:cs typeface="Roboto Mono"/>
                <a:sym typeface="Roboto Mono"/>
              </a:rPr>
              <a:t>s</a:t>
            </a:r>
            <a:r>
              <a:rPr lang="en" sz="1600">
                <a:solidFill>
                  <a:schemeClr val="dk2"/>
                </a:solidFill>
                <a:latin typeface="Roboto Mono"/>
                <a:ea typeface="Roboto Mono"/>
                <a:cs typeface="Roboto Mono"/>
                <a:sym typeface="Roboto Mono"/>
              </a:rPr>
              <a:t>ad",</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   "</a:t>
            </a:r>
            <a:r>
              <a:rPr lang="en" sz="1600">
                <a:solidFill>
                  <a:schemeClr val="dk2"/>
                </a:solidFill>
                <a:latin typeface="Roboto Mono"/>
                <a:ea typeface="Roboto Mono"/>
                <a:cs typeface="Roboto Mono"/>
                <a:sym typeface="Roboto Mono"/>
              </a:rPr>
              <a:t>s</a:t>
            </a:r>
            <a:r>
              <a:rPr lang="en" sz="1600">
                <a:solidFill>
                  <a:schemeClr val="dk2"/>
                </a:solidFill>
                <a:latin typeface="Roboto Mono"/>
                <a:ea typeface="Roboto Mono"/>
                <a:cs typeface="Roboto Mono"/>
                <a:sym typeface="Roboto Mono"/>
              </a:rPr>
              <a:t>am",</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   "</a:t>
            </a:r>
            <a:r>
              <a:rPr lang="en" sz="1600">
                <a:solidFill>
                  <a:schemeClr val="dk2"/>
                </a:solidFill>
                <a:latin typeface="Roboto Mono"/>
                <a:ea typeface="Roboto Mono"/>
                <a:cs typeface="Roboto Mono"/>
                <a:sym typeface="Roboto Mono"/>
              </a:rPr>
              <a:t>s</a:t>
            </a:r>
            <a:r>
              <a:rPr lang="en" sz="1600">
                <a:solidFill>
                  <a:schemeClr val="dk2"/>
                </a:solidFill>
                <a:latin typeface="Roboto Mono"/>
                <a:ea typeface="Roboto Mono"/>
                <a:cs typeface="Roboto Mono"/>
                <a:sym typeface="Roboto Mono"/>
              </a:rPr>
              <a:t>ame",</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   "sap"</a:t>
            </a:r>
            <a:br>
              <a:rPr lang="en" sz="1600">
                <a:solidFill>
                  <a:schemeClr val="dk2"/>
                </a:solidFill>
                <a:latin typeface="Roboto Mono"/>
                <a:ea typeface="Roboto Mono"/>
                <a:cs typeface="Roboto Mono"/>
                <a:sym typeface="Roboto Mono"/>
              </a:rPr>
            </a:br>
            <a:r>
              <a:rPr lang="en" sz="1600">
                <a:solidFill>
                  <a:schemeClr val="dk2"/>
                </a:solidFill>
                <a:latin typeface="Roboto Mono"/>
                <a:ea typeface="Roboto Mono"/>
                <a:cs typeface="Roboto Mono"/>
                <a:sym typeface="Roboto Mono"/>
              </a:rPr>
              <a:t>]</a:t>
            </a:r>
            <a:endParaRPr sz="1600">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836" name="Shape 836"/>
        <p:cNvGrpSpPr/>
        <p:nvPr/>
      </p:nvGrpSpPr>
      <p:grpSpPr>
        <a:xfrm>
          <a:off x="0" y="0"/>
          <a:ext cx="0" cy="0"/>
          <a:chOff x="0" y="0"/>
          <a:chExt cx="0" cy="0"/>
        </a:xfrm>
      </p:grpSpPr>
      <p:sp>
        <p:nvSpPr>
          <p:cNvPr id="837" name="Google Shape;83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 Operations with Tries</a:t>
            </a:r>
            <a:endParaRPr/>
          </a:p>
        </p:txBody>
      </p:sp>
      <p:sp>
        <p:nvSpPr>
          <p:cNvPr id="838" name="Google Shape;83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in English an algorithm for </a:t>
            </a:r>
            <a:r>
              <a:rPr lang="en">
                <a:latin typeface="Roboto Mono"/>
                <a:ea typeface="Roboto Mono"/>
                <a:cs typeface="Roboto Mono"/>
                <a:sym typeface="Roboto Mono"/>
              </a:rPr>
              <a:t>keysWithPrefix</a:t>
            </a:r>
            <a:r>
              <a:rPr lang="en"/>
              <a:t>.</a:t>
            </a:r>
            <a:endParaRPr/>
          </a:p>
          <a:p>
            <a:pPr indent="0" lvl="0" marL="0" rtl="0" algn="l">
              <a:spcBef>
                <a:spcPts val="800"/>
              </a:spcBef>
              <a:spcAft>
                <a:spcPts val="800"/>
              </a:spcAft>
              <a:buNone/>
            </a:pPr>
            <a:r>
              <a:rPr lang="en">
                <a:latin typeface="Roboto Mono"/>
                <a:ea typeface="Roboto Mono"/>
                <a:cs typeface="Roboto Mono"/>
                <a:sym typeface="Roboto Mono"/>
              </a:rPr>
              <a:t>keysWithPrefix</a:t>
            </a:r>
            <a:r>
              <a:rPr lang="en">
                <a:latin typeface="Roboto Mono"/>
                <a:ea typeface="Roboto Mono"/>
                <a:cs typeface="Roboto Mono"/>
                <a:sym typeface="Roboto Mono"/>
              </a:rPr>
              <a:t>(</a:t>
            </a:r>
            <a:r>
              <a:rPr lang="en">
                <a:latin typeface="Roboto Mono"/>
                <a:ea typeface="Roboto Mono"/>
                <a:cs typeface="Roboto Mono"/>
                <a:sym typeface="Roboto Mono"/>
              </a:rPr>
              <a:t>"sa"</a:t>
            </a:r>
            <a:r>
              <a:rPr lang="en">
                <a:latin typeface="Roboto Mono"/>
                <a:ea typeface="Roboto Mono"/>
                <a:cs typeface="Roboto Mono"/>
                <a:sym typeface="Roboto Mono"/>
              </a:rPr>
              <a:t>): ["sad","sam","same","sap"]</a:t>
            </a:r>
            <a:endParaRPr/>
          </a:p>
        </p:txBody>
      </p:sp>
      <p:sp>
        <p:nvSpPr>
          <p:cNvPr id="839" name="Google Shape;83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0" name="Google Shape;840;p41"/>
          <p:cNvSpPr/>
          <p:nvPr/>
        </p:nvSpPr>
        <p:spPr>
          <a:xfrm>
            <a:off x="7012205" y="4163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841" name="Google Shape;841;p41"/>
          <p:cNvSpPr/>
          <p:nvPr/>
        </p:nvSpPr>
        <p:spPr>
          <a:xfrm>
            <a:off x="7687750" y="116924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842" name="Google Shape;842;p41"/>
          <p:cNvSpPr/>
          <p:nvPr/>
        </p:nvSpPr>
        <p:spPr>
          <a:xfrm>
            <a:off x="7687750" y="18045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843" name="Google Shape;843;p41"/>
          <p:cNvSpPr/>
          <p:nvPr/>
        </p:nvSpPr>
        <p:spPr>
          <a:xfrm>
            <a:off x="76877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844" name="Google Shape;844;p41"/>
          <p:cNvSpPr/>
          <p:nvPr/>
        </p:nvSpPr>
        <p:spPr>
          <a:xfrm>
            <a:off x="7058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845" name="Google Shape;845;p41"/>
          <p:cNvSpPr/>
          <p:nvPr/>
        </p:nvSpPr>
        <p:spPr>
          <a:xfrm>
            <a:off x="8317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846" name="Google Shape;846;p41"/>
          <p:cNvSpPr/>
          <p:nvPr/>
        </p:nvSpPr>
        <p:spPr>
          <a:xfrm>
            <a:off x="7687750" y="30750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sp>
        <p:nvSpPr>
          <p:cNvPr id="847" name="Google Shape;847;p41"/>
          <p:cNvSpPr/>
          <p:nvPr/>
        </p:nvSpPr>
        <p:spPr>
          <a:xfrm>
            <a:off x="6362175" y="11692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848" name="Google Shape;848;p41"/>
          <p:cNvSpPr/>
          <p:nvPr/>
        </p:nvSpPr>
        <p:spPr>
          <a:xfrm>
            <a:off x="6362175" y="18045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849" name="Google Shape;849;p41"/>
          <p:cNvSpPr/>
          <p:nvPr/>
        </p:nvSpPr>
        <p:spPr>
          <a:xfrm>
            <a:off x="6362175" y="2439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850" name="Google Shape;850;p41"/>
          <p:cNvCxnSpPr/>
          <p:nvPr/>
        </p:nvCxnSpPr>
        <p:spPr>
          <a:xfrm>
            <a:off x="7904200" y="2872702"/>
            <a:ext cx="0" cy="0"/>
          </a:xfrm>
          <a:prstGeom prst="straightConnector1">
            <a:avLst/>
          </a:prstGeom>
          <a:noFill/>
          <a:ln cap="flat" cmpd="sng" w="19050">
            <a:solidFill>
              <a:schemeClr val="dk2"/>
            </a:solidFill>
            <a:prstDash val="solid"/>
            <a:round/>
            <a:headEnd len="med" w="med" type="none"/>
            <a:tailEnd len="med" w="med" type="none"/>
          </a:ln>
        </p:spPr>
      </p:cxnSp>
      <p:cxnSp>
        <p:nvCxnSpPr>
          <p:cNvPr id="851" name="Google Shape;851;p41"/>
          <p:cNvCxnSpPr>
            <a:stCxn id="840" idx="5"/>
            <a:endCxn id="841" idx="0"/>
          </p:cNvCxnSpPr>
          <p:nvPr/>
        </p:nvCxnSpPr>
        <p:spPr>
          <a:xfrm>
            <a:off x="7381708" y="78582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852" name="Google Shape;852;p41"/>
          <p:cNvCxnSpPr>
            <a:stCxn id="841" idx="4"/>
            <a:endCxn id="842" idx="0"/>
          </p:cNvCxnSpPr>
          <p:nvPr/>
        </p:nvCxnSpPr>
        <p:spPr>
          <a:xfrm>
            <a:off x="7904200" y="160214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53" name="Google Shape;853;p41"/>
          <p:cNvCxnSpPr>
            <a:stCxn id="842" idx="4"/>
            <a:endCxn id="843" idx="0"/>
          </p:cNvCxnSpPr>
          <p:nvPr/>
        </p:nvCxnSpPr>
        <p:spPr>
          <a:xfrm>
            <a:off x="7904200" y="22374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54" name="Google Shape;854;p41"/>
          <p:cNvCxnSpPr>
            <a:stCxn id="842" idx="3"/>
            <a:endCxn id="844" idx="0"/>
          </p:cNvCxnSpPr>
          <p:nvPr/>
        </p:nvCxnSpPr>
        <p:spPr>
          <a:xfrm flipH="1">
            <a:off x="7274747"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855" name="Google Shape;855;p41"/>
          <p:cNvCxnSpPr>
            <a:stCxn id="842" idx="5"/>
            <a:endCxn id="845" idx="0"/>
          </p:cNvCxnSpPr>
          <p:nvPr/>
        </p:nvCxnSpPr>
        <p:spPr>
          <a:xfrm>
            <a:off x="8057253"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856" name="Google Shape;856;p41"/>
          <p:cNvCxnSpPr>
            <a:stCxn id="843" idx="4"/>
            <a:endCxn id="846" idx="0"/>
          </p:cNvCxnSpPr>
          <p:nvPr/>
        </p:nvCxnSpPr>
        <p:spPr>
          <a:xfrm>
            <a:off x="7904200" y="287270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57" name="Google Shape;857;p41"/>
          <p:cNvCxnSpPr>
            <a:stCxn id="840" idx="3"/>
            <a:endCxn id="847" idx="0"/>
          </p:cNvCxnSpPr>
          <p:nvPr/>
        </p:nvCxnSpPr>
        <p:spPr>
          <a:xfrm flipH="1">
            <a:off x="6578501" y="78582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858" name="Google Shape;858;p41"/>
          <p:cNvCxnSpPr>
            <a:endCxn id="848" idx="0"/>
          </p:cNvCxnSpPr>
          <p:nvPr/>
        </p:nvCxnSpPr>
        <p:spPr>
          <a:xfrm>
            <a:off x="6578625" y="160203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59" name="Google Shape;859;p41"/>
          <p:cNvCxnSpPr>
            <a:endCxn id="849" idx="0"/>
          </p:cNvCxnSpPr>
          <p:nvPr/>
        </p:nvCxnSpPr>
        <p:spPr>
          <a:xfrm>
            <a:off x="6578625" y="2237311"/>
            <a:ext cx="0" cy="202500"/>
          </a:xfrm>
          <a:prstGeom prst="straightConnector1">
            <a:avLst/>
          </a:prstGeom>
          <a:noFill/>
          <a:ln cap="flat" cmpd="sng" w="28575">
            <a:solidFill>
              <a:schemeClr val="dk2"/>
            </a:solidFill>
            <a:prstDash val="solid"/>
            <a:round/>
            <a:headEnd len="med" w="med" type="none"/>
            <a:tailEnd len="med" w="med" type="none"/>
          </a:ln>
        </p:spPr>
      </p:cxnSp>
      <p:sp>
        <p:nvSpPr>
          <p:cNvPr id="860" name="Google Shape;860;p41"/>
          <p:cNvSpPr/>
          <p:nvPr/>
        </p:nvSpPr>
        <p:spPr>
          <a:xfrm>
            <a:off x="6362175" y="30750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cxnSp>
        <p:nvCxnSpPr>
          <p:cNvPr id="861" name="Google Shape;861;p41"/>
          <p:cNvCxnSpPr>
            <a:stCxn id="849" idx="4"/>
            <a:endCxn id="860" idx="0"/>
          </p:cNvCxnSpPr>
          <p:nvPr/>
        </p:nvCxnSpPr>
        <p:spPr>
          <a:xfrm>
            <a:off x="6578625" y="2872711"/>
            <a:ext cx="0" cy="202500"/>
          </a:xfrm>
          <a:prstGeom prst="straightConnector1">
            <a:avLst/>
          </a:prstGeom>
          <a:noFill/>
          <a:ln cap="flat" cmpd="sng" w="28575">
            <a:solidFill>
              <a:schemeClr val="dk2"/>
            </a:solidFill>
            <a:prstDash val="solid"/>
            <a:round/>
            <a:headEnd len="med" w="med" type="none"/>
            <a:tailEnd len="med" w="med" type="none"/>
          </a:ln>
        </p:spPr>
      </p:cxnSp>
      <p:sp>
        <p:nvSpPr>
          <p:cNvPr id="862" name="Google Shape;862;p41"/>
          <p:cNvSpPr/>
          <p:nvPr/>
        </p:nvSpPr>
        <p:spPr>
          <a:xfrm>
            <a:off x="6781400" y="386275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
        <p:nvSpPr>
          <p:cNvPr id="863" name="Google Shape;863;p41"/>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 Operations with Tries</a:t>
            </a:r>
            <a:endParaRPr/>
          </a:p>
        </p:txBody>
      </p:sp>
      <p:sp>
        <p:nvSpPr>
          <p:cNvPr id="869" name="Google Shape;86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in English an algorithm for </a:t>
            </a:r>
            <a:r>
              <a:rPr lang="en">
                <a:latin typeface="Roboto Mono"/>
                <a:ea typeface="Roboto Mono"/>
                <a:cs typeface="Roboto Mono"/>
                <a:sym typeface="Roboto Mono"/>
              </a:rPr>
              <a:t>keysWithPrefix</a:t>
            </a:r>
            <a:r>
              <a:rPr lang="en"/>
              <a:t>.</a:t>
            </a:r>
            <a:endParaRPr/>
          </a:p>
          <a:p>
            <a:pPr indent="0" lvl="0" marL="0" rtl="0" algn="l">
              <a:spcBef>
                <a:spcPts val="800"/>
              </a:spcBef>
              <a:spcAft>
                <a:spcPts val="0"/>
              </a:spcAft>
              <a:buNone/>
            </a:pPr>
            <a:r>
              <a:rPr lang="en">
                <a:latin typeface="Roboto Mono"/>
                <a:ea typeface="Roboto Mono"/>
                <a:cs typeface="Roboto Mono"/>
                <a:sym typeface="Roboto Mono"/>
              </a:rPr>
              <a:t>keysWithPrefix("sa"): ["sad","sam","same","sap"]</a:t>
            </a:r>
            <a:endParaRPr/>
          </a:p>
          <a:p>
            <a:pPr indent="-330200" lvl="0" marL="457200" rtl="0" algn="l">
              <a:spcBef>
                <a:spcPts val="800"/>
              </a:spcBef>
              <a:spcAft>
                <a:spcPts val="0"/>
              </a:spcAft>
              <a:buSzPts val="1600"/>
              <a:buAutoNum type="arabicPeriod"/>
            </a:pPr>
            <a:r>
              <a:rPr lang="en"/>
              <a:t>Find the node </a:t>
            </a:r>
            <a:r>
              <a:rPr b="1" lang="en">
                <a:latin typeface="Roboto Mono"/>
                <a:ea typeface="Roboto Mono"/>
                <a:cs typeface="Roboto Mono"/>
                <a:sym typeface="Roboto Mono"/>
              </a:rPr>
              <a:t>α</a:t>
            </a:r>
            <a:r>
              <a:rPr lang="en"/>
              <a:t> corresponding to the string (in pink).</a:t>
            </a:r>
            <a:endParaRPr/>
          </a:p>
          <a:p>
            <a:pPr indent="-330200" lvl="0" marL="457200" rtl="0" algn="l">
              <a:spcBef>
                <a:spcPts val="0"/>
              </a:spcBef>
              <a:spcAft>
                <a:spcPts val="0"/>
              </a:spcAft>
              <a:buSzPts val="1600"/>
              <a:buAutoNum type="arabicPeriod"/>
            </a:pPr>
            <a:r>
              <a:rPr lang="en"/>
              <a:t>Create an empty list </a:t>
            </a:r>
            <a:r>
              <a:rPr lang="en">
                <a:latin typeface="Roboto Mono"/>
                <a:ea typeface="Roboto Mono"/>
                <a:cs typeface="Roboto Mono"/>
                <a:sym typeface="Roboto Mono"/>
              </a:rPr>
              <a:t>x</a:t>
            </a:r>
            <a:r>
              <a:rPr lang="en"/>
              <a:t>.</a:t>
            </a:r>
            <a:endParaRPr/>
          </a:p>
          <a:p>
            <a:pPr indent="-330200" lvl="0" marL="457200" rtl="0" algn="l">
              <a:spcBef>
                <a:spcPts val="0"/>
              </a:spcBef>
              <a:spcAft>
                <a:spcPts val="0"/>
              </a:spcAft>
              <a:buSzPts val="1600"/>
              <a:buAutoNum type="arabicPeriod"/>
            </a:pPr>
            <a:r>
              <a:rPr lang="en"/>
              <a:t>For character </a:t>
            </a:r>
            <a:r>
              <a:rPr lang="en">
                <a:latin typeface="Roboto Mono"/>
                <a:ea typeface="Roboto Mono"/>
                <a:cs typeface="Roboto Mono"/>
                <a:sym typeface="Roboto Mono"/>
              </a:rPr>
              <a:t>c</a:t>
            </a:r>
            <a:r>
              <a:rPr lang="en"/>
              <a:t> in </a:t>
            </a:r>
            <a:r>
              <a:rPr b="1" lang="en">
                <a:latin typeface="Roboto Mono"/>
                <a:ea typeface="Roboto Mono"/>
                <a:cs typeface="Roboto Mono"/>
                <a:sym typeface="Roboto Mono"/>
              </a:rPr>
              <a:t>α</a:t>
            </a:r>
            <a:r>
              <a:rPr lang="en">
                <a:latin typeface="Roboto Mono"/>
                <a:ea typeface="Roboto Mono"/>
                <a:cs typeface="Roboto Mono"/>
                <a:sym typeface="Roboto Mono"/>
              </a:rPr>
              <a:t>.next.keys()</a:t>
            </a:r>
            <a:r>
              <a:rPr lang="en"/>
              <a:t>:</a:t>
            </a:r>
            <a:endParaRPr/>
          </a:p>
          <a:p>
            <a:pPr indent="-330200" lvl="1" marL="914400" rtl="0" algn="l">
              <a:spcBef>
                <a:spcPts val="0"/>
              </a:spcBef>
              <a:spcAft>
                <a:spcPts val="0"/>
              </a:spcAft>
              <a:buSzPts val="1600"/>
              <a:buAutoNum type="alphaLcPeriod"/>
            </a:pPr>
            <a:r>
              <a:rPr lang="en"/>
              <a:t>Call </a:t>
            </a:r>
            <a:r>
              <a:rPr lang="en">
                <a:latin typeface="Roboto Mono"/>
                <a:ea typeface="Roboto Mono"/>
                <a:cs typeface="Roboto Mono"/>
                <a:sym typeface="Roboto Mono"/>
              </a:rPr>
              <a:t>colHelp("sa" + c, x, </a:t>
            </a:r>
            <a:r>
              <a:rPr b="1" lang="en">
                <a:latin typeface="Roboto Mono"/>
                <a:ea typeface="Roboto Mono"/>
                <a:cs typeface="Roboto Mono"/>
                <a:sym typeface="Roboto Mono"/>
              </a:rPr>
              <a:t>α</a:t>
            </a:r>
            <a:r>
              <a:rPr lang="en">
                <a:latin typeface="Roboto Mono"/>
                <a:ea typeface="Roboto Mono"/>
                <a:cs typeface="Roboto Mono"/>
                <a:sym typeface="Roboto Mono"/>
              </a:rPr>
              <a:t>.next.get(c))</a:t>
            </a:r>
            <a:r>
              <a:rPr lang="en"/>
              <a:t>.</a:t>
            </a:r>
            <a:endParaRPr/>
          </a:p>
        </p:txBody>
      </p:sp>
      <p:sp>
        <p:nvSpPr>
          <p:cNvPr id="870" name="Google Shape;870;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1" name="Google Shape;871;p42"/>
          <p:cNvSpPr/>
          <p:nvPr/>
        </p:nvSpPr>
        <p:spPr>
          <a:xfrm>
            <a:off x="7012205" y="4163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872" name="Google Shape;872;p42"/>
          <p:cNvSpPr/>
          <p:nvPr/>
        </p:nvSpPr>
        <p:spPr>
          <a:xfrm>
            <a:off x="7687750" y="116924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873" name="Google Shape;873;p42"/>
          <p:cNvSpPr/>
          <p:nvPr/>
        </p:nvSpPr>
        <p:spPr>
          <a:xfrm>
            <a:off x="7687750" y="1804523"/>
            <a:ext cx="432900" cy="432900"/>
          </a:xfrm>
          <a:prstGeom prst="ellipse">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874" name="Google Shape;874;p42"/>
          <p:cNvSpPr/>
          <p:nvPr/>
        </p:nvSpPr>
        <p:spPr>
          <a:xfrm>
            <a:off x="76877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875" name="Google Shape;875;p42"/>
          <p:cNvSpPr/>
          <p:nvPr/>
        </p:nvSpPr>
        <p:spPr>
          <a:xfrm>
            <a:off x="7058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876" name="Google Shape;876;p42"/>
          <p:cNvSpPr/>
          <p:nvPr/>
        </p:nvSpPr>
        <p:spPr>
          <a:xfrm>
            <a:off x="8317250" y="24398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877" name="Google Shape;877;p42"/>
          <p:cNvSpPr/>
          <p:nvPr/>
        </p:nvSpPr>
        <p:spPr>
          <a:xfrm>
            <a:off x="7687750" y="30750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sp>
        <p:nvSpPr>
          <p:cNvPr id="878" name="Google Shape;878;p42"/>
          <p:cNvSpPr/>
          <p:nvPr/>
        </p:nvSpPr>
        <p:spPr>
          <a:xfrm>
            <a:off x="6362175" y="11692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879" name="Google Shape;879;p42"/>
          <p:cNvSpPr/>
          <p:nvPr/>
        </p:nvSpPr>
        <p:spPr>
          <a:xfrm>
            <a:off x="6362175" y="18045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880" name="Google Shape;880;p42"/>
          <p:cNvSpPr/>
          <p:nvPr/>
        </p:nvSpPr>
        <p:spPr>
          <a:xfrm>
            <a:off x="6362175" y="24398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881" name="Google Shape;881;p42"/>
          <p:cNvCxnSpPr/>
          <p:nvPr/>
        </p:nvCxnSpPr>
        <p:spPr>
          <a:xfrm>
            <a:off x="7904200" y="2872702"/>
            <a:ext cx="0" cy="0"/>
          </a:xfrm>
          <a:prstGeom prst="straightConnector1">
            <a:avLst/>
          </a:prstGeom>
          <a:noFill/>
          <a:ln cap="flat" cmpd="sng" w="19050">
            <a:solidFill>
              <a:schemeClr val="dk2"/>
            </a:solidFill>
            <a:prstDash val="solid"/>
            <a:round/>
            <a:headEnd len="med" w="med" type="none"/>
            <a:tailEnd len="med" w="med" type="none"/>
          </a:ln>
        </p:spPr>
      </p:cxnSp>
      <p:cxnSp>
        <p:nvCxnSpPr>
          <p:cNvPr id="882" name="Google Shape;882;p42"/>
          <p:cNvCxnSpPr>
            <a:stCxn id="871" idx="5"/>
            <a:endCxn id="872" idx="0"/>
          </p:cNvCxnSpPr>
          <p:nvPr/>
        </p:nvCxnSpPr>
        <p:spPr>
          <a:xfrm>
            <a:off x="7381708" y="78582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883" name="Google Shape;883;p42"/>
          <p:cNvCxnSpPr>
            <a:stCxn id="872" idx="4"/>
            <a:endCxn id="873" idx="0"/>
          </p:cNvCxnSpPr>
          <p:nvPr/>
        </p:nvCxnSpPr>
        <p:spPr>
          <a:xfrm>
            <a:off x="7904200" y="160214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84" name="Google Shape;884;p42"/>
          <p:cNvCxnSpPr>
            <a:stCxn id="873" idx="4"/>
            <a:endCxn id="874" idx="0"/>
          </p:cNvCxnSpPr>
          <p:nvPr/>
        </p:nvCxnSpPr>
        <p:spPr>
          <a:xfrm>
            <a:off x="7904200" y="22374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85" name="Google Shape;885;p42"/>
          <p:cNvCxnSpPr>
            <a:stCxn id="873" idx="3"/>
            <a:endCxn id="875" idx="0"/>
          </p:cNvCxnSpPr>
          <p:nvPr/>
        </p:nvCxnSpPr>
        <p:spPr>
          <a:xfrm flipH="1">
            <a:off x="7274747"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886" name="Google Shape;886;p42"/>
          <p:cNvCxnSpPr>
            <a:stCxn id="873" idx="5"/>
            <a:endCxn id="876" idx="0"/>
          </p:cNvCxnSpPr>
          <p:nvPr/>
        </p:nvCxnSpPr>
        <p:spPr>
          <a:xfrm>
            <a:off x="8057253" y="21740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887" name="Google Shape;887;p42"/>
          <p:cNvCxnSpPr>
            <a:stCxn id="874" idx="4"/>
            <a:endCxn id="877" idx="0"/>
          </p:cNvCxnSpPr>
          <p:nvPr/>
        </p:nvCxnSpPr>
        <p:spPr>
          <a:xfrm>
            <a:off x="7904200" y="287270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88" name="Google Shape;888;p42"/>
          <p:cNvCxnSpPr>
            <a:stCxn id="871" idx="3"/>
            <a:endCxn id="878" idx="0"/>
          </p:cNvCxnSpPr>
          <p:nvPr/>
        </p:nvCxnSpPr>
        <p:spPr>
          <a:xfrm flipH="1">
            <a:off x="6578501" y="78582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889" name="Google Shape;889;p42"/>
          <p:cNvCxnSpPr>
            <a:endCxn id="879" idx="0"/>
          </p:cNvCxnSpPr>
          <p:nvPr/>
        </p:nvCxnSpPr>
        <p:spPr>
          <a:xfrm>
            <a:off x="6578625" y="160203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890" name="Google Shape;890;p42"/>
          <p:cNvCxnSpPr>
            <a:endCxn id="880" idx="0"/>
          </p:cNvCxnSpPr>
          <p:nvPr/>
        </p:nvCxnSpPr>
        <p:spPr>
          <a:xfrm>
            <a:off x="6578625" y="2237311"/>
            <a:ext cx="0" cy="202500"/>
          </a:xfrm>
          <a:prstGeom prst="straightConnector1">
            <a:avLst/>
          </a:prstGeom>
          <a:noFill/>
          <a:ln cap="flat" cmpd="sng" w="28575">
            <a:solidFill>
              <a:schemeClr val="dk2"/>
            </a:solidFill>
            <a:prstDash val="solid"/>
            <a:round/>
            <a:headEnd len="med" w="med" type="none"/>
            <a:tailEnd len="med" w="med" type="none"/>
          </a:ln>
        </p:spPr>
      </p:cxnSp>
      <p:sp>
        <p:nvSpPr>
          <p:cNvPr id="891" name="Google Shape;891;p42"/>
          <p:cNvSpPr/>
          <p:nvPr/>
        </p:nvSpPr>
        <p:spPr>
          <a:xfrm>
            <a:off x="6362175" y="30750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cxnSp>
        <p:nvCxnSpPr>
          <p:cNvPr id="892" name="Google Shape;892;p42"/>
          <p:cNvCxnSpPr>
            <a:stCxn id="880" idx="4"/>
            <a:endCxn id="891" idx="0"/>
          </p:cNvCxnSpPr>
          <p:nvPr/>
        </p:nvCxnSpPr>
        <p:spPr>
          <a:xfrm>
            <a:off x="6578625" y="2872711"/>
            <a:ext cx="0" cy="202500"/>
          </a:xfrm>
          <a:prstGeom prst="straightConnector1">
            <a:avLst/>
          </a:prstGeom>
          <a:noFill/>
          <a:ln cap="flat" cmpd="sng" w="28575">
            <a:solidFill>
              <a:schemeClr val="dk2"/>
            </a:solidFill>
            <a:prstDash val="solid"/>
            <a:round/>
            <a:headEnd len="med" w="med" type="none"/>
            <a:tailEnd len="med" w="med" type="none"/>
          </a:ln>
        </p:spPr>
      </p:cxnSp>
      <p:sp>
        <p:nvSpPr>
          <p:cNvPr id="893" name="Google Shape;893;p42"/>
          <p:cNvSpPr/>
          <p:nvPr/>
        </p:nvSpPr>
        <p:spPr>
          <a:xfrm>
            <a:off x="6781400" y="386275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
        <p:nvSpPr>
          <p:cNvPr id="894" name="Google Shape;894;p42"/>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Tries: A Specialized Data Structure</a:t>
            </a:r>
            <a:endParaRPr/>
          </a:p>
        </p:txBody>
      </p:sp>
      <p:sp>
        <p:nvSpPr>
          <p:cNvPr id="79" name="Google Shape;79;p16"/>
          <p:cNvSpPr txBox="1"/>
          <p:nvPr>
            <p:ph idx="1" type="body"/>
          </p:nvPr>
        </p:nvSpPr>
        <p:spPr>
          <a:xfrm>
            <a:off x="311700" y="1152475"/>
            <a:ext cx="85206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Tries are a character-by-character </a:t>
            </a:r>
            <a:r>
              <a:rPr b="1" lang="en"/>
              <a:t>set-of-strings</a:t>
            </a:r>
            <a:r>
              <a:rPr b="1" lang="en"/>
              <a:t> implementation</a:t>
            </a:r>
            <a:r>
              <a:rPr lang="en"/>
              <a:t>.</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p:nvPr/>
        </p:nvSpPr>
        <p:spPr>
          <a:xfrm>
            <a:off x="7115430" y="98077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82" name="Google Shape;82;p16"/>
          <p:cNvSpPr/>
          <p:nvPr/>
        </p:nvSpPr>
        <p:spPr>
          <a:xfrm>
            <a:off x="7790975" y="173369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83" name="Google Shape;83;p16"/>
          <p:cNvSpPr/>
          <p:nvPr/>
        </p:nvSpPr>
        <p:spPr>
          <a:xfrm>
            <a:off x="7790975" y="236897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84" name="Google Shape;84;p16"/>
          <p:cNvSpPr/>
          <p:nvPr/>
        </p:nvSpPr>
        <p:spPr>
          <a:xfrm>
            <a:off x="7790975" y="30042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85" name="Google Shape;85;p16"/>
          <p:cNvSpPr/>
          <p:nvPr/>
        </p:nvSpPr>
        <p:spPr>
          <a:xfrm>
            <a:off x="7161475" y="30042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86" name="Google Shape;86;p16"/>
          <p:cNvSpPr/>
          <p:nvPr/>
        </p:nvSpPr>
        <p:spPr>
          <a:xfrm>
            <a:off x="8420475" y="300425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87" name="Google Shape;87;p16"/>
          <p:cNvSpPr/>
          <p:nvPr/>
        </p:nvSpPr>
        <p:spPr>
          <a:xfrm>
            <a:off x="7790975" y="363952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sp>
        <p:nvSpPr>
          <p:cNvPr id="88" name="Google Shape;88;p16"/>
          <p:cNvSpPr/>
          <p:nvPr/>
        </p:nvSpPr>
        <p:spPr>
          <a:xfrm>
            <a:off x="6465400" y="17337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89" name="Google Shape;89;p16"/>
          <p:cNvSpPr/>
          <p:nvPr/>
        </p:nvSpPr>
        <p:spPr>
          <a:xfrm>
            <a:off x="6465400" y="23689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90" name="Google Shape;90;p16"/>
          <p:cNvSpPr/>
          <p:nvPr/>
        </p:nvSpPr>
        <p:spPr>
          <a:xfrm>
            <a:off x="6465400" y="300426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91" name="Google Shape;91;p16"/>
          <p:cNvCxnSpPr/>
          <p:nvPr/>
        </p:nvCxnSpPr>
        <p:spPr>
          <a:xfrm>
            <a:off x="8007425" y="3437152"/>
            <a:ext cx="0" cy="0"/>
          </a:xfrm>
          <a:prstGeom prst="straightConnector1">
            <a:avLst/>
          </a:prstGeom>
          <a:noFill/>
          <a:ln cap="flat" cmpd="sng" w="19050">
            <a:solidFill>
              <a:schemeClr val="dk2"/>
            </a:solidFill>
            <a:prstDash val="solid"/>
            <a:round/>
            <a:headEnd len="med" w="med" type="none"/>
            <a:tailEnd len="med" w="med" type="none"/>
          </a:ln>
        </p:spPr>
      </p:cxnSp>
      <p:cxnSp>
        <p:nvCxnSpPr>
          <p:cNvPr id="92" name="Google Shape;92;p16"/>
          <p:cNvCxnSpPr>
            <a:stCxn id="81" idx="5"/>
            <a:endCxn id="82" idx="0"/>
          </p:cNvCxnSpPr>
          <p:nvPr/>
        </p:nvCxnSpPr>
        <p:spPr>
          <a:xfrm>
            <a:off x="7484933" y="135027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93" name="Google Shape;93;p16"/>
          <p:cNvCxnSpPr>
            <a:stCxn id="82" idx="4"/>
            <a:endCxn id="83" idx="0"/>
          </p:cNvCxnSpPr>
          <p:nvPr/>
        </p:nvCxnSpPr>
        <p:spPr>
          <a:xfrm>
            <a:off x="8007425" y="216659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94" name="Google Shape;94;p16"/>
          <p:cNvCxnSpPr>
            <a:stCxn id="83" idx="4"/>
            <a:endCxn id="84" idx="0"/>
          </p:cNvCxnSpPr>
          <p:nvPr/>
        </p:nvCxnSpPr>
        <p:spPr>
          <a:xfrm>
            <a:off x="8007425" y="280187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95" name="Google Shape;95;p16"/>
          <p:cNvCxnSpPr>
            <a:stCxn id="83" idx="3"/>
            <a:endCxn id="85" idx="0"/>
          </p:cNvCxnSpPr>
          <p:nvPr/>
        </p:nvCxnSpPr>
        <p:spPr>
          <a:xfrm flipH="1">
            <a:off x="7377972" y="27384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96" name="Google Shape;96;p16"/>
          <p:cNvCxnSpPr>
            <a:stCxn id="83" idx="5"/>
            <a:endCxn id="86" idx="0"/>
          </p:cNvCxnSpPr>
          <p:nvPr/>
        </p:nvCxnSpPr>
        <p:spPr>
          <a:xfrm>
            <a:off x="8160478" y="273847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97" name="Google Shape;97;p16"/>
          <p:cNvCxnSpPr>
            <a:stCxn id="84" idx="4"/>
            <a:endCxn id="87" idx="0"/>
          </p:cNvCxnSpPr>
          <p:nvPr/>
        </p:nvCxnSpPr>
        <p:spPr>
          <a:xfrm>
            <a:off x="8007425" y="343715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98" name="Google Shape;98;p16"/>
          <p:cNvCxnSpPr>
            <a:stCxn id="81" idx="3"/>
            <a:endCxn id="88" idx="0"/>
          </p:cNvCxnSpPr>
          <p:nvPr/>
        </p:nvCxnSpPr>
        <p:spPr>
          <a:xfrm flipH="1">
            <a:off x="6681726" y="135027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99" name="Google Shape;99;p16"/>
          <p:cNvCxnSpPr>
            <a:endCxn id="89" idx="0"/>
          </p:cNvCxnSpPr>
          <p:nvPr/>
        </p:nvCxnSpPr>
        <p:spPr>
          <a:xfrm>
            <a:off x="6681850" y="216648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00" name="Google Shape;100;p16"/>
          <p:cNvCxnSpPr>
            <a:endCxn id="90" idx="0"/>
          </p:cNvCxnSpPr>
          <p:nvPr/>
        </p:nvCxnSpPr>
        <p:spPr>
          <a:xfrm>
            <a:off x="6681850" y="2801761"/>
            <a:ext cx="0" cy="202500"/>
          </a:xfrm>
          <a:prstGeom prst="straightConnector1">
            <a:avLst/>
          </a:prstGeom>
          <a:noFill/>
          <a:ln cap="flat" cmpd="sng" w="28575">
            <a:solidFill>
              <a:schemeClr val="dk2"/>
            </a:solidFill>
            <a:prstDash val="solid"/>
            <a:round/>
            <a:headEnd len="med" w="med" type="none"/>
            <a:tailEnd len="med" w="med" type="none"/>
          </a:ln>
        </p:spPr>
      </p:cxnSp>
      <p:sp>
        <p:nvSpPr>
          <p:cNvPr id="101" name="Google Shape;101;p16"/>
          <p:cNvSpPr/>
          <p:nvPr/>
        </p:nvSpPr>
        <p:spPr>
          <a:xfrm>
            <a:off x="6465400" y="363953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cxnSp>
        <p:nvCxnSpPr>
          <p:cNvPr id="102" name="Google Shape;102;p16"/>
          <p:cNvCxnSpPr>
            <a:stCxn id="90" idx="4"/>
            <a:endCxn id="101" idx="0"/>
          </p:cNvCxnSpPr>
          <p:nvPr/>
        </p:nvCxnSpPr>
        <p:spPr>
          <a:xfrm>
            <a:off x="6681850" y="3437161"/>
            <a:ext cx="0" cy="202500"/>
          </a:xfrm>
          <a:prstGeom prst="straightConnector1">
            <a:avLst/>
          </a:prstGeom>
          <a:noFill/>
          <a:ln cap="flat" cmpd="sng" w="28575">
            <a:solidFill>
              <a:schemeClr val="dk2"/>
            </a:solidFill>
            <a:prstDash val="solid"/>
            <a:round/>
            <a:headEnd len="med" w="med" type="none"/>
            <a:tailEnd len="med" w="med" type="none"/>
          </a:ln>
        </p:spPr>
      </p:cxnSp>
      <p:sp>
        <p:nvSpPr>
          <p:cNvPr id="103" name="Google Shape;103;p16"/>
          <p:cNvSpPr/>
          <p:nvPr/>
        </p:nvSpPr>
        <p:spPr>
          <a:xfrm>
            <a:off x="1348901" y="19118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sad</a:t>
            </a:r>
            <a:endParaRPr>
              <a:latin typeface="Roboto"/>
              <a:ea typeface="Roboto"/>
              <a:cs typeface="Roboto"/>
              <a:sym typeface="Roboto"/>
            </a:endParaRPr>
          </a:p>
        </p:txBody>
      </p:sp>
      <p:sp>
        <p:nvSpPr>
          <p:cNvPr id="104" name="Google Shape;104;p16"/>
          <p:cNvSpPr/>
          <p:nvPr/>
        </p:nvSpPr>
        <p:spPr>
          <a:xfrm>
            <a:off x="1943663" y="27000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same</a:t>
            </a:r>
            <a:endParaRPr>
              <a:latin typeface="Roboto"/>
              <a:ea typeface="Roboto"/>
              <a:cs typeface="Roboto"/>
              <a:sym typeface="Roboto"/>
            </a:endParaRPr>
          </a:p>
        </p:txBody>
      </p:sp>
      <p:sp>
        <p:nvSpPr>
          <p:cNvPr id="105" name="Google Shape;105;p16"/>
          <p:cNvSpPr/>
          <p:nvPr/>
        </p:nvSpPr>
        <p:spPr>
          <a:xfrm>
            <a:off x="2433051" y="34485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sap</a:t>
            </a:r>
            <a:endParaRPr>
              <a:latin typeface="Roboto"/>
              <a:ea typeface="Roboto"/>
              <a:cs typeface="Roboto"/>
              <a:sym typeface="Roboto"/>
            </a:endParaRPr>
          </a:p>
        </p:txBody>
      </p:sp>
      <p:cxnSp>
        <p:nvCxnSpPr>
          <p:cNvPr id="106" name="Google Shape;106;p16"/>
          <p:cNvCxnSpPr>
            <a:stCxn id="103" idx="2"/>
            <a:endCxn id="104" idx="0"/>
          </p:cNvCxnSpPr>
          <p:nvPr/>
        </p:nvCxnSpPr>
        <p:spPr>
          <a:xfrm>
            <a:off x="1732451" y="2344750"/>
            <a:ext cx="594900" cy="355200"/>
          </a:xfrm>
          <a:prstGeom prst="straightConnector1">
            <a:avLst/>
          </a:prstGeom>
          <a:noFill/>
          <a:ln cap="flat" cmpd="sng" w="19050">
            <a:solidFill>
              <a:schemeClr val="dk2"/>
            </a:solidFill>
            <a:prstDash val="solid"/>
            <a:round/>
            <a:headEnd len="med" w="med" type="none"/>
            <a:tailEnd len="med" w="med" type="none"/>
          </a:ln>
        </p:spPr>
      </p:cxnSp>
      <p:cxnSp>
        <p:nvCxnSpPr>
          <p:cNvPr id="107" name="Google Shape;107;p16"/>
          <p:cNvCxnSpPr>
            <a:stCxn id="104" idx="2"/>
            <a:endCxn id="105" idx="0"/>
          </p:cNvCxnSpPr>
          <p:nvPr/>
        </p:nvCxnSpPr>
        <p:spPr>
          <a:xfrm>
            <a:off x="2327213" y="3132900"/>
            <a:ext cx="489300" cy="315600"/>
          </a:xfrm>
          <a:prstGeom prst="straightConnector1">
            <a:avLst/>
          </a:prstGeom>
          <a:noFill/>
          <a:ln cap="flat" cmpd="sng" w="19050">
            <a:solidFill>
              <a:schemeClr val="dk2"/>
            </a:solidFill>
            <a:prstDash val="solid"/>
            <a:round/>
            <a:headEnd len="med" w="med" type="none"/>
            <a:tailEnd len="med" w="med" type="none"/>
          </a:ln>
        </p:spPr>
      </p:cxnSp>
      <p:sp>
        <p:nvSpPr>
          <p:cNvPr id="108" name="Google Shape;108;p16"/>
          <p:cNvSpPr/>
          <p:nvPr/>
        </p:nvSpPr>
        <p:spPr>
          <a:xfrm>
            <a:off x="655236" y="270000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awls</a:t>
            </a:r>
            <a:endParaRPr>
              <a:latin typeface="Roboto"/>
              <a:ea typeface="Roboto"/>
              <a:cs typeface="Roboto"/>
              <a:sym typeface="Roboto"/>
            </a:endParaRPr>
          </a:p>
        </p:txBody>
      </p:sp>
      <p:sp>
        <p:nvSpPr>
          <p:cNvPr id="109" name="Google Shape;109;p16"/>
          <p:cNvSpPr/>
          <p:nvPr/>
        </p:nvSpPr>
        <p:spPr>
          <a:xfrm>
            <a:off x="271725" y="34485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cxnSp>
        <p:nvCxnSpPr>
          <p:cNvPr id="110" name="Google Shape;110;p16"/>
          <p:cNvCxnSpPr>
            <a:stCxn id="103" idx="2"/>
            <a:endCxn id="108" idx="0"/>
          </p:cNvCxnSpPr>
          <p:nvPr/>
        </p:nvCxnSpPr>
        <p:spPr>
          <a:xfrm flipH="1">
            <a:off x="1038851" y="2344750"/>
            <a:ext cx="693600" cy="355200"/>
          </a:xfrm>
          <a:prstGeom prst="straightConnector1">
            <a:avLst/>
          </a:prstGeom>
          <a:noFill/>
          <a:ln cap="flat" cmpd="sng" w="19050">
            <a:solidFill>
              <a:schemeClr val="dk2"/>
            </a:solidFill>
            <a:prstDash val="solid"/>
            <a:round/>
            <a:headEnd len="med" w="med" type="none"/>
            <a:tailEnd len="med" w="med" type="none"/>
          </a:ln>
        </p:spPr>
      </p:cxnSp>
      <p:cxnSp>
        <p:nvCxnSpPr>
          <p:cNvPr id="111" name="Google Shape;111;p16"/>
          <p:cNvCxnSpPr>
            <a:stCxn id="108" idx="2"/>
            <a:endCxn id="109" idx="0"/>
          </p:cNvCxnSpPr>
          <p:nvPr/>
        </p:nvCxnSpPr>
        <p:spPr>
          <a:xfrm flipH="1">
            <a:off x="655386" y="3132900"/>
            <a:ext cx="383400" cy="315600"/>
          </a:xfrm>
          <a:prstGeom prst="straightConnector1">
            <a:avLst/>
          </a:prstGeom>
          <a:noFill/>
          <a:ln cap="flat" cmpd="sng" w="19050">
            <a:solidFill>
              <a:schemeClr val="dk2"/>
            </a:solidFill>
            <a:prstDash val="solid"/>
            <a:round/>
            <a:headEnd len="med" w="med" type="none"/>
            <a:tailEnd len="med" w="med" type="none"/>
          </a:ln>
        </p:spPr>
      </p:cxnSp>
      <p:sp>
        <p:nvSpPr>
          <p:cNvPr id="112" name="Google Shape;112;p16"/>
          <p:cNvSpPr/>
          <p:nvPr/>
        </p:nvSpPr>
        <p:spPr>
          <a:xfrm>
            <a:off x="3614488" y="2880868"/>
            <a:ext cx="493200" cy="4545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3" name="Google Shape;113;p16"/>
          <p:cNvSpPr/>
          <p:nvPr/>
        </p:nvSpPr>
        <p:spPr>
          <a:xfrm>
            <a:off x="3614488" y="3329301"/>
            <a:ext cx="493200" cy="4545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4" name="Google Shape;114;p16"/>
          <p:cNvSpPr/>
          <p:nvPr/>
        </p:nvSpPr>
        <p:spPr>
          <a:xfrm>
            <a:off x="3614488" y="2436484"/>
            <a:ext cx="493200" cy="4545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115" name="Google Shape;115;p16"/>
          <p:cNvSpPr txBox="1"/>
          <p:nvPr/>
        </p:nvSpPr>
        <p:spPr>
          <a:xfrm>
            <a:off x="3342663" y="2001427"/>
            <a:ext cx="288300" cy="1782300"/>
          </a:xfrm>
          <a:prstGeom prst="rect">
            <a:avLst/>
          </a:prstGeom>
          <a:noFill/>
          <a:ln>
            <a:noFill/>
          </a:ln>
        </p:spPr>
        <p:txBody>
          <a:bodyPr anchorCtr="0" anchor="t" bIns="91425" lIns="91425" spcFirstLastPara="1" rIns="91425" wrap="square" tIns="91425">
            <a:noAutofit/>
          </a:bodyPr>
          <a:lstStyle/>
          <a:p>
            <a:pPr indent="0" lvl="0" marL="0" rtl="0" algn="r">
              <a:lnSpc>
                <a:spcPct val="215000"/>
              </a:lnSpc>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p>
            <a:pPr indent="0" lvl="0" marL="0" rtl="0" algn="r">
              <a:lnSpc>
                <a:spcPct val="215000"/>
              </a:lnSpc>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p>
            <a:pPr indent="0" lvl="0" marL="0" rtl="0" algn="r">
              <a:lnSpc>
                <a:spcPct val="215000"/>
              </a:lnSpc>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p>
            <a:pPr indent="0" lvl="0" marL="0" rtl="0" algn="r">
              <a:lnSpc>
                <a:spcPct val="215000"/>
              </a:lnSpc>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p:txBody>
      </p:sp>
      <p:sp>
        <p:nvSpPr>
          <p:cNvPr id="116" name="Google Shape;116;p16"/>
          <p:cNvSpPr/>
          <p:nvPr/>
        </p:nvSpPr>
        <p:spPr>
          <a:xfrm>
            <a:off x="3614488" y="1988050"/>
            <a:ext cx="493200" cy="4545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117" name="Google Shape;117;p16"/>
          <p:cNvCxnSpPr/>
          <p:nvPr/>
        </p:nvCxnSpPr>
        <p:spPr>
          <a:xfrm>
            <a:off x="3852389" y="2211395"/>
            <a:ext cx="568800" cy="0"/>
          </a:xfrm>
          <a:prstGeom prst="straightConnector1">
            <a:avLst/>
          </a:prstGeom>
          <a:noFill/>
          <a:ln cap="flat" cmpd="sng" w="19050">
            <a:solidFill>
              <a:srgbClr val="666666"/>
            </a:solidFill>
            <a:prstDash val="solid"/>
            <a:round/>
            <a:headEnd len="med" w="med" type="none"/>
            <a:tailEnd len="med" w="med" type="triangle"/>
          </a:ln>
        </p:spPr>
      </p:cxnSp>
      <p:cxnSp>
        <p:nvCxnSpPr>
          <p:cNvPr id="118" name="Google Shape;118;p16"/>
          <p:cNvCxnSpPr/>
          <p:nvPr/>
        </p:nvCxnSpPr>
        <p:spPr>
          <a:xfrm>
            <a:off x="3864263" y="2687175"/>
            <a:ext cx="559200" cy="0"/>
          </a:xfrm>
          <a:prstGeom prst="straightConnector1">
            <a:avLst/>
          </a:prstGeom>
          <a:noFill/>
          <a:ln cap="flat" cmpd="sng" w="19050">
            <a:solidFill>
              <a:srgbClr val="666666"/>
            </a:solidFill>
            <a:prstDash val="solid"/>
            <a:round/>
            <a:headEnd len="med" w="med" type="none"/>
            <a:tailEnd len="med" w="med" type="triangle"/>
          </a:ln>
        </p:spPr>
      </p:cxnSp>
      <p:cxnSp>
        <p:nvCxnSpPr>
          <p:cNvPr id="119" name="Google Shape;119;p16"/>
          <p:cNvCxnSpPr/>
          <p:nvPr/>
        </p:nvCxnSpPr>
        <p:spPr>
          <a:xfrm>
            <a:off x="3887650" y="3557786"/>
            <a:ext cx="535800" cy="0"/>
          </a:xfrm>
          <a:prstGeom prst="straightConnector1">
            <a:avLst/>
          </a:prstGeom>
          <a:noFill/>
          <a:ln cap="flat" cmpd="sng" w="19050">
            <a:solidFill>
              <a:srgbClr val="666666"/>
            </a:solidFill>
            <a:prstDash val="solid"/>
            <a:round/>
            <a:headEnd len="med" w="med" type="none"/>
            <a:tailEnd len="med" w="med" type="triangle"/>
          </a:ln>
        </p:spPr>
      </p:cxnSp>
      <p:cxnSp>
        <p:nvCxnSpPr>
          <p:cNvPr id="120" name="Google Shape;120;p16"/>
          <p:cNvCxnSpPr/>
          <p:nvPr/>
        </p:nvCxnSpPr>
        <p:spPr>
          <a:xfrm>
            <a:off x="3871084" y="31307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121" name="Google Shape;121;p16"/>
          <p:cNvSpPr txBox="1"/>
          <p:nvPr/>
        </p:nvSpPr>
        <p:spPr>
          <a:xfrm>
            <a:off x="4496310" y="1988050"/>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sad</a:t>
            </a:r>
            <a:endParaRPr sz="1500">
              <a:latin typeface="Roboto"/>
              <a:ea typeface="Roboto"/>
              <a:cs typeface="Roboto"/>
              <a:sym typeface="Roboto"/>
            </a:endParaRPr>
          </a:p>
        </p:txBody>
      </p:sp>
      <p:sp>
        <p:nvSpPr>
          <p:cNvPr id="122" name="Google Shape;122;p16"/>
          <p:cNvSpPr txBox="1"/>
          <p:nvPr/>
        </p:nvSpPr>
        <p:spPr>
          <a:xfrm>
            <a:off x="4509952" y="2465725"/>
            <a:ext cx="6336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awls</a:t>
            </a:r>
            <a:endParaRPr sz="1500">
              <a:latin typeface="Roboto"/>
              <a:ea typeface="Roboto"/>
              <a:cs typeface="Roboto"/>
              <a:sym typeface="Roboto"/>
            </a:endParaRPr>
          </a:p>
        </p:txBody>
      </p:sp>
      <p:sp>
        <p:nvSpPr>
          <p:cNvPr id="123" name="Google Shape;123;p16"/>
          <p:cNvSpPr txBox="1"/>
          <p:nvPr/>
        </p:nvSpPr>
        <p:spPr>
          <a:xfrm>
            <a:off x="4523583" y="29229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a</a:t>
            </a:r>
            <a:endParaRPr sz="1500">
              <a:latin typeface="Roboto"/>
              <a:ea typeface="Roboto"/>
              <a:cs typeface="Roboto"/>
              <a:sym typeface="Roboto"/>
            </a:endParaRPr>
          </a:p>
        </p:txBody>
      </p:sp>
      <p:sp>
        <p:nvSpPr>
          <p:cNvPr id="124" name="Google Shape;124;p16"/>
          <p:cNvSpPr txBox="1"/>
          <p:nvPr/>
        </p:nvSpPr>
        <p:spPr>
          <a:xfrm>
            <a:off x="4523573" y="3380125"/>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same</a:t>
            </a:r>
            <a:endParaRPr sz="1500">
              <a:latin typeface="Roboto"/>
              <a:ea typeface="Roboto"/>
              <a:cs typeface="Roboto"/>
              <a:sym typeface="Roboto"/>
            </a:endParaRPr>
          </a:p>
        </p:txBody>
      </p:sp>
      <p:sp>
        <p:nvSpPr>
          <p:cNvPr id="125" name="Google Shape;125;p16"/>
          <p:cNvSpPr txBox="1"/>
          <p:nvPr/>
        </p:nvSpPr>
        <p:spPr>
          <a:xfrm>
            <a:off x="5693870" y="2922925"/>
            <a:ext cx="53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sap</a:t>
            </a:r>
            <a:endParaRPr sz="1500">
              <a:latin typeface="Roboto"/>
              <a:ea typeface="Roboto"/>
              <a:cs typeface="Roboto"/>
              <a:sym typeface="Roboto"/>
            </a:endParaRPr>
          </a:p>
        </p:txBody>
      </p:sp>
      <p:cxnSp>
        <p:nvCxnSpPr>
          <p:cNvPr id="126" name="Google Shape;126;p16"/>
          <p:cNvCxnSpPr/>
          <p:nvPr/>
        </p:nvCxnSpPr>
        <p:spPr>
          <a:xfrm>
            <a:off x="5014084" y="3130732"/>
            <a:ext cx="559200" cy="0"/>
          </a:xfrm>
          <a:prstGeom prst="straightConnector1">
            <a:avLst/>
          </a:prstGeom>
          <a:noFill/>
          <a:ln cap="flat" cmpd="sng" w="19050">
            <a:solidFill>
              <a:srgbClr val="666666"/>
            </a:solidFill>
            <a:prstDash val="solid"/>
            <a:round/>
            <a:headEnd len="med" w="med" type="none"/>
            <a:tailEnd len="med" w="med" type="triangle"/>
          </a:ln>
        </p:spPr>
      </p:cxnSp>
      <p:sp>
        <p:nvSpPr>
          <p:cNvPr id="127" name="Google Shape;127;p16"/>
          <p:cNvSpPr/>
          <p:nvPr/>
        </p:nvSpPr>
        <p:spPr>
          <a:xfrm>
            <a:off x="1450186" y="3448550"/>
            <a:ext cx="767100" cy="432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sam</a:t>
            </a:r>
            <a:endParaRPr>
              <a:latin typeface="Roboto"/>
              <a:ea typeface="Roboto"/>
              <a:cs typeface="Roboto"/>
              <a:sym typeface="Roboto"/>
            </a:endParaRPr>
          </a:p>
        </p:txBody>
      </p:sp>
      <p:cxnSp>
        <p:nvCxnSpPr>
          <p:cNvPr id="128" name="Google Shape;128;p16"/>
          <p:cNvCxnSpPr>
            <a:stCxn id="104" idx="2"/>
            <a:endCxn id="127" idx="0"/>
          </p:cNvCxnSpPr>
          <p:nvPr/>
        </p:nvCxnSpPr>
        <p:spPr>
          <a:xfrm flipH="1">
            <a:off x="1833713" y="3132900"/>
            <a:ext cx="493500" cy="315600"/>
          </a:xfrm>
          <a:prstGeom prst="straightConnector1">
            <a:avLst/>
          </a:prstGeom>
          <a:noFill/>
          <a:ln cap="flat" cmpd="sng" w="19050">
            <a:solidFill>
              <a:schemeClr val="dk2"/>
            </a:solidFill>
            <a:prstDash val="solid"/>
            <a:round/>
            <a:headEnd len="med" w="med" type="none"/>
            <a:tailEnd len="med" w="med" type="none"/>
          </a:ln>
        </p:spPr>
      </p:cxnSp>
      <p:cxnSp>
        <p:nvCxnSpPr>
          <p:cNvPr id="129" name="Google Shape;129;p16"/>
          <p:cNvCxnSpPr/>
          <p:nvPr/>
        </p:nvCxnSpPr>
        <p:spPr>
          <a:xfrm>
            <a:off x="5045059" y="2215307"/>
            <a:ext cx="559200" cy="0"/>
          </a:xfrm>
          <a:prstGeom prst="straightConnector1">
            <a:avLst/>
          </a:prstGeom>
          <a:noFill/>
          <a:ln cap="flat" cmpd="sng" w="19050">
            <a:solidFill>
              <a:srgbClr val="666666"/>
            </a:solidFill>
            <a:prstDash val="solid"/>
            <a:round/>
            <a:headEnd len="med" w="med" type="none"/>
            <a:tailEnd len="med" w="med" type="triangle"/>
          </a:ln>
        </p:spPr>
      </p:cxnSp>
      <p:sp>
        <p:nvSpPr>
          <p:cNvPr id="130" name="Google Shape;130;p16"/>
          <p:cNvSpPr txBox="1"/>
          <p:nvPr/>
        </p:nvSpPr>
        <p:spPr>
          <a:xfrm>
            <a:off x="5688354" y="1978321"/>
            <a:ext cx="679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sam</a:t>
            </a:r>
            <a:endParaRPr sz="1500">
              <a:latin typeface="Roboto"/>
              <a:ea typeface="Roboto"/>
              <a:cs typeface="Roboto"/>
              <a:sym typeface="Roboto"/>
            </a:endParaRPr>
          </a:p>
        </p:txBody>
      </p:sp>
      <p:sp>
        <p:nvSpPr>
          <p:cNvPr id="131" name="Google Shape;131;p16"/>
          <p:cNvSpPr/>
          <p:nvPr/>
        </p:nvSpPr>
        <p:spPr>
          <a:xfrm>
            <a:off x="726550" y="4377231"/>
            <a:ext cx="20118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Binary Search Tree</a:t>
            </a:r>
            <a:endParaRPr b="1" sz="1600">
              <a:solidFill>
                <a:schemeClr val="accent1"/>
              </a:solidFill>
              <a:latin typeface="Roboto"/>
              <a:ea typeface="Roboto"/>
              <a:cs typeface="Roboto"/>
              <a:sym typeface="Roboto"/>
            </a:endParaRPr>
          </a:p>
        </p:txBody>
      </p:sp>
      <p:sp>
        <p:nvSpPr>
          <p:cNvPr id="132" name="Google Shape;132;p16"/>
          <p:cNvSpPr/>
          <p:nvPr/>
        </p:nvSpPr>
        <p:spPr>
          <a:xfrm>
            <a:off x="4151425" y="4374531"/>
            <a:ext cx="1280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Hash Table</a:t>
            </a:r>
            <a:endParaRPr b="1" sz="1600">
              <a:solidFill>
                <a:schemeClr val="accent1"/>
              </a:solidFill>
              <a:latin typeface="Roboto"/>
              <a:ea typeface="Roboto"/>
              <a:cs typeface="Roboto"/>
              <a:sym typeface="Roboto"/>
            </a:endParaRPr>
          </a:p>
        </p:txBody>
      </p:sp>
      <p:sp>
        <p:nvSpPr>
          <p:cNvPr id="133" name="Google Shape;133;p16"/>
          <p:cNvSpPr/>
          <p:nvPr/>
        </p:nvSpPr>
        <p:spPr>
          <a:xfrm>
            <a:off x="7214175" y="4374531"/>
            <a:ext cx="6402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Trie</a:t>
            </a:r>
            <a:endParaRPr b="1" sz="1600">
              <a:solidFill>
                <a:schemeClr val="accent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8" name="Shape 898"/>
        <p:cNvGrpSpPr/>
        <p:nvPr/>
      </p:nvGrpSpPr>
      <p:grpSpPr>
        <a:xfrm>
          <a:off x="0" y="0"/>
          <a:ext cx="0" cy="0"/>
          <a:chOff x="0" y="0"/>
          <a:chExt cx="0" cy="0"/>
        </a:xfrm>
      </p:grpSpPr>
      <p:pic>
        <p:nvPicPr>
          <p:cNvPr id="899" name="Google Shape;899;p43"/>
          <p:cNvPicPr preferRelativeResize="0"/>
          <p:nvPr/>
        </p:nvPicPr>
        <p:blipFill>
          <a:blip r:embed="rId3">
            <a:alphaModFix/>
          </a:blip>
          <a:stretch>
            <a:fillRect/>
          </a:stretch>
        </p:blipFill>
        <p:spPr>
          <a:xfrm>
            <a:off x="5287175" y="1080125"/>
            <a:ext cx="3399626" cy="2983252"/>
          </a:xfrm>
          <a:prstGeom prst="rect">
            <a:avLst/>
          </a:prstGeom>
          <a:noFill/>
          <a:ln>
            <a:noFill/>
          </a:ln>
        </p:spPr>
      </p:pic>
      <p:sp>
        <p:nvSpPr>
          <p:cNvPr id="900" name="Google Shape;90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Autocomplete with Tries</a:t>
            </a:r>
            <a:endParaRPr/>
          </a:p>
        </p:txBody>
      </p:sp>
      <p:sp>
        <p:nvSpPr>
          <p:cNvPr id="901" name="Google Shape;90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Autocomplete should return the </a:t>
            </a:r>
            <a:r>
              <a:rPr b="1" lang="en"/>
              <a:t>most relevant results</a:t>
            </a:r>
            <a:r>
              <a:rPr lang="en"/>
              <a:t>.</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One way: a Trie-based Map&lt;String, Relevance&gt;.</a:t>
            </a:r>
            <a:endParaRPr/>
          </a:p>
          <a:p>
            <a:pPr indent="0" lvl="0" marL="0" rtl="0" algn="l">
              <a:spcBef>
                <a:spcPts val="800"/>
              </a:spcBef>
              <a:spcAft>
                <a:spcPts val="0"/>
              </a:spcAft>
              <a:buNone/>
            </a:pPr>
            <a:r>
              <a:rPr lang="en"/>
              <a:t>When a user types in a string </a:t>
            </a:r>
            <a:r>
              <a:rPr lang="en">
                <a:latin typeface="Roboto Mono"/>
                <a:ea typeface="Roboto Mono"/>
                <a:cs typeface="Roboto Mono"/>
                <a:sym typeface="Roboto Mono"/>
              </a:rPr>
              <a:t>"hello"</a:t>
            </a:r>
            <a:r>
              <a:rPr lang="en"/>
              <a:t>,</a:t>
            </a:r>
            <a:endParaRPr/>
          </a:p>
          <a:p>
            <a:pPr indent="-330200" lvl="0" marL="457200" rtl="0" algn="l">
              <a:spcBef>
                <a:spcPts val="800"/>
              </a:spcBef>
              <a:spcAft>
                <a:spcPts val="0"/>
              </a:spcAft>
              <a:buSzPts val="1600"/>
              <a:buAutoNum type="arabicPeriod"/>
            </a:pPr>
            <a:r>
              <a:rPr lang="en"/>
              <a:t>Call </a:t>
            </a:r>
            <a:r>
              <a:rPr lang="en">
                <a:latin typeface="Roboto Mono"/>
                <a:ea typeface="Roboto Mono"/>
                <a:cs typeface="Roboto Mono"/>
                <a:sym typeface="Roboto Mono"/>
              </a:rPr>
              <a:t>keysWithPrefix("hello")</a:t>
            </a:r>
            <a:r>
              <a:rPr lang="en"/>
              <a:t>.</a:t>
            </a:r>
            <a:endParaRPr/>
          </a:p>
          <a:p>
            <a:pPr indent="-330200" lvl="0" marL="457200" rtl="0" algn="l">
              <a:spcBef>
                <a:spcPts val="0"/>
              </a:spcBef>
              <a:spcAft>
                <a:spcPts val="0"/>
              </a:spcAft>
              <a:buSzPts val="1600"/>
              <a:buAutoNum type="arabicPeriod"/>
            </a:pPr>
            <a:r>
              <a:rPr lang="en"/>
              <a:t>Return the 10 strings with the highest relevance.</a:t>
            </a:r>
            <a:endParaRPr/>
          </a:p>
        </p:txBody>
      </p:sp>
      <p:sp>
        <p:nvSpPr>
          <p:cNvPr id="902" name="Google Shape;902;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06" name="Shape 906"/>
        <p:cNvGrpSpPr/>
        <p:nvPr/>
      </p:nvGrpSpPr>
      <p:grpSpPr>
        <a:xfrm>
          <a:off x="0" y="0"/>
          <a:ext cx="0" cy="0"/>
          <a:chOff x="0" y="0"/>
          <a:chExt cx="0" cy="0"/>
        </a:xfrm>
      </p:grpSpPr>
      <p:sp>
        <p:nvSpPr>
          <p:cNvPr id="907" name="Google Shape;907;p44"/>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Top-3 Matches for </a:t>
            </a:r>
            <a:r>
              <a:rPr lang="en">
                <a:latin typeface="Roboto Mono Light"/>
                <a:ea typeface="Roboto Mono Light"/>
                <a:cs typeface="Roboto Mono Light"/>
                <a:sym typeface="Roboto Mono Light"/>
              </a:rPr>
              <a:t>"s"</a:t>
            </a:r>
            <a:endParaRPr>
              <a:latin typeface="Roboto Mono Light"/>
              <a:ea typeface="Roboto Mono Light"/>
              <a:cs typeface="Roboto Mono Light"/>
              <a:sym typeface="Roboto Mono Light"/>
            </a:endParaRPr>
          </a:p>
        </p:txBody>
      </p:sp>
      <p:sp>
        <p:nvSpPr>
          <p:cNvPr id="908" name="Google Shape;908;p44"/>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Call </a:t>
            </a:r>
            <a:r>
              <a:rPr lang="en">
                <a:latin typeface="Roboto Mono"/>
                <a:ea typeface="Roboto Mono"/>
                <a:cs typeface="Roboto Mono"/>
                <a:sym typeface="Roboto Mono"/>
              </a:rPr>
              <a:t>keysWithPrefix(</a:t>
            </a:r>
            <a:r>
              <a:rPr lang="en">
                <a:latin typeface="Roboto Mono"/>
                <a:ea typeface="Roboto Mono"/>
                <a:cs typeface="Roboto Mono"/>
                <a:sym typeface="Roboto Mono"/>
              </a:rPr>
              <a:t>"s"</a:t>
            </a:r>
            <a:r>
              <a:rPr lang="en">
                <a:latin typeface="Roboto Mono"/>
                <a:ea typeface="Roboto Mono"/>
                <a:cs typeface="Roboto Mono"/>
                <a:sym typeface="Roboto Mono"/>
              </a:rPr>
              <a:t>)</a:t>
            </a:r>
            <a:r>
              <a:rPr lang="en"/>
              <a:t>.</a:t>
            </a:r>
            <a:endParaRPr/>
          </a:p>
          <a:p>
            <a:pPr indent="-330200" lvl="1" marL="914400" rtl="0" algn="l">
              <a:spcBef>
                <a:spcPts val="0"/>
              </a:spcBef>
              <a:spcAft>
                <a:spcPts val="0"/>
              </a:spcAft>
              <a:buSzPts val="1600"/>
              <a:buAutoNum type="alphaLcPeriod"/>
            </a:pPr>
            <a:r>
              <a:rPr lang="en"/>
              <a:t>sad, smog, spit, spite, spy</a:t>
            </a:r>
            <a:endParaRPr/>
          </a:p>
          <a:p>
            <a:pPr indent="-330200" lvl="0" marL="457200" rtl="0" algn="l">
              <a:spcBef>
                <a:spcPts val="0"/>
              </a:spcBef>
              <a:spcAft>
                <a:spcPts val="0"/>
              </a:spcAft>
              <a:buSzPts val="1600"/>
              <a:buAutoNum type="arabicPeriod"/>
            </a:pPr>
            <a:r>
              <a:rPr lang="en"/>
              <a:t>Return the 3 keys with highest value.</a:t>
            </a:r>
            <a:endParaRPr/>
          </a:p>
          <a:p>
            <a:pPr indent="-330200" lvl="1" marL="914400" rtl="0" algn="l">
              <a:spcBef>
                <a:spcPts val="0"/>
              </a:spcBef>
              <a:spcAft>
                <a:spcPts val="0"/>
              </a:spcAft>
              <a:buSzPts val="1600"/>
              <a:buAutoNum type="alphaLcPeriod"/>
            </a:pPr>
            <a:r>
              <a:rPr lang="en"/>
              <a:t>spit, spite, sad</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This algorithm is slow. Why?</a:t>
            </a:r>
            <a:endParaRPr/>
          </a:p>
        </p:txBody>
      </p:sp>
      <p:sp>
        <p:nvSpPr>
          <p:cNvPr id="909" name="Google Shape;909;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0" name="Google Shape;910;p44"/>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cxnSp>
        <p:nvCxnSpPr>
          <p:cNvPr id="911" name="Google Shape;911;p44"/>
          <p:cNvCxnSpPr>
            <a:stCxn id="912" idx="4"/>
            <a:endCxn id="913" idx="0"/>
          </p:cNvCxnSpPr>
          <p:nvPr/>
        </p:nvCxnSpPr>
        <p:spPr>
          <a:xfrm>
            <a:off x="4966063" y="2083786"/>
            <a:ext cx="0" cy="278700"/>
          </a:xfrm>
          <a:prstGeom prst="straightConnector1">
            <a:avLst/>
          </a:prstGeom>
          <a:noFill/>
          <a:ln cap="flat" cmpd="sng" w="28575">
            <a:solidFill>
              <a:srgbClr val="666666"/>
            </a:solidFill>
            <a:prstDash val="solid"/>
            <a:round/>
            <a:headEnd len="med" w="med" type="none"/>
            <a:tailEnd len="med" w="med" type="none"/>
          </a:ln>
        </p:spPr>
      </p:cxnSp>
      <p:sp>
        <p:nvSpPr>
          <p:cNvPr id="914" name="Google Shape;914;p44"/>
          <p:cNvSpPr/>
          <p:nvPr/>
        </p:nvSpPr>
        <p:spPr>
          <a:xfrm>
            <a:off x="6161642" y="415075"/>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915" name="Google Shape;915;p44"/>
          <p:cNvSpPr/>
          <p:nvPr/>
        </p:nvSpPr>
        <p:spPr>
          <a:xfrm>
            <a:off x="6837188" y="101559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916" name="Google Shape;916;p44"/>
          <p:cNvSpPr/>
          <p:nvPr/>
        </p:nvSpPr>
        <p:spPr>
          <a:xfrm>
            <a:off x="6227588" y="1650873"/>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917" name="Google Shape;917;p44"/>
          <p:cNvSpPr/>
          <p:nvPr/>
        </p:nvSpPr>
        <p:spPr>
          <a:xfrm>
            <a:off x="6837188" y="165791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918" name="Google Shape;918;p44"/>
          <p:cNvSpPr/>
          <p:nvPr/>
        </p:nvSpPr>
        <p:spPr>
          <a:xfrm>
            <a:off x="6231353" y="24009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919" name="Google Shape;919;p44"/>
          <p:cNvSpPr/>
          <p:nvPr/>
        </p:nvSpPr>
        <p:spPr>
          <a:xfrm>
            <a:off x="7446788" y="1650877"/>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920" name="Google Shape;920;p44"/>
          <p:cNvSpPr/>
          <p:nvPr/>
        </p:nvSpPr>
        <p:spPr>
          <a:xfrm>
            <a:off x="6837188" y="2400977"/>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o</a:t>
            </a:r>
            <a:endParaRPr sz="1800">
              <a:solidFill>
                <a:schemeClr val="dk2"/>
              </a:solidFill>
              <a:latin typeface="Roboto Mono"/>
              <a:ea typeface="Roboto Mono"/>
              <a:cs typeface="Roboto Mono"/>
              <a:sym typeface="Roboto Mono"/>
            </a:endParaRPr>
          </a:p>
        </p:txBody>
      </p:sp>
      <p:sp>
        <p:nvSpPr>
          <p:cNvPr id="921" name="Google Shape;921;p44"/>
          <p:cNvSpPr/>
          <p:nvPr/>
        </p:nvSpPr>
        <p:spPr>
          <a:xfrm>
            <a:off x="4749613" y="101561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b</a:t>
            </a:r>
            <a:endParaRPr sz="1800">
              <a:solidFill>
                <a:schemeClr val="dk2"/>
              </a:solidFill>
              <a:latin typeface="Roboto Mono"/>
              <a:ea typeface="Roboto Mono"/>
              <a:cs typeface="Roboto Mono"/>
              <a:sym typeface="Roboto Mono"/>
            </a:endParaRPr>
          </a:p>
        </p:txBody>
      </p:sp>
      <p:sp>
        <p:nvSpPr>
          <p:cNvPr id="912" name="Google Shape;912;p44"/>
          <p:cNvSpPr/>
          <p:nvPr/>
        </p:nvSpPr>
        <p:spPr>
          <a:xfrm>
            <a:off x="4749613" y="165088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u</a:t>
            </a:r>
            <a:endParaRPr sz="1800">
              <a:solidFill>
                <a:schemeClr val="dk2"/>
              </a:solidFill>
              <a:latin typeface="Roboto Mono"/>
              <a:ea typeface="Roboto Mono"/>
              <a:cs typeface="Roboto Mono"/>
              <a:sym typeface="Roboto Mono"/>
            </a:endParaRPr>
          </a:p>
        </p:txBody>
      </p:sp>
      <p:sp>
        <p:nvSpPr>
          <p:cNvPr id="913" name="Google Shape;913;p44"/>
          <p:cNvSpPr/>
          <p:nvPr/>
        </p:nvSpPr>
        <p:spPr>
          <a:xfrm>
            <a:off x="4749613" y="236236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922" name="Google Shape;922;p44"/>
          <p:cNvCxnSpPr/>
          <p:nvPr/>
        </p:nvCxnSpPr>
        <p:spPr>
          <a:xfrm>
            <a:off x="7053638" y="2566652"/>
            <a:ext cx="0" cy="0"/>
          </a:xfrm>
          <a:prstGeom prst="straightConnector1">
            <a:avLst/>
          </a:prstGeom>
          <a:noFill/>
          <a:ln cap="flat" cmpd="sng" w="19050">
            <a:solidFill>
              <a:srgbClr val="666666"/>
            </a:solidFill>
            <a:prstDash val="solid"/>
            <a:round/>
            <a:headEnd len="med" w="med" type="none"/>
            <a:tailEnd len="med" w="med" type="none"/>
          </a:ln>
        </p:spPr>
      </p:cxnSp>
      <p:cxnSp>
        <p:nvCxnSpPr>
          <p:cNvPr id="923" name="Google Shape;923;p44"/>
          <p:cNvCxnSpPr>
            <a:stCxn id="914" idx="5"/>
            <a:endCxn id="915" idx="0"/>
          </p:cNvCxnSpPr>
          <p:nvPr/>
        </p:nvCxnSpPr>
        <p:spPr>
          <a:xfrm>
            <a:off x="6531145" y="784578"/>
            <a:ext cx="522600" cy="231000"/>
          </a:xfrm>
          <a:prstGeom prst="straightConnector1">
            <a:avLst/>
          </a:prstGeom>
          <a:noFill/>
          <a:ln cap="flat" cmpd="sng" w="28575">
            <a:solidFill>
              <a:srgbClr val="666666"/>
            </a:solidFill>
            <a:prstDash val="solid"/>
            <a:round/>
            <a:headEnd len="med" w="med" type="none"/>
            <a:tailEnd len="med" w="med" type="none"/>
          </a:ln>
        </p:spPr>
      </p:cxnSp>
      <p:cxnSp>
        <p:nvCxnSpPr>
          <p:cNvPr id="924" name="Google Shape;924;p44"/>
          <p:cNvCxnSpPr>
            <a:stCxn id="915" idx="3"/>
            <a:endCxn id="916" idx="0"/>
          </p:cNvCxnSpPr>
          <p:nvPr/>
        </p:nvCxnSpPr>
        <p:spPr>
          <a:xfrm flipH="1">
            <a:off x="6443984" y="1385099"/>
            <a:ext cx="456600" cy="265800"/>
          </a:xfrm>
          <a:prstGeom prst="straightConnector1">
            <a:avLst/>
          </a:prstGeom>
          <a:noFill/>
          <a:ln cap="flat" cmpd="sng" w="28575">
            <a:solidFill>
              <a:srgbClr val="666666"/>
            </a:solidFill>
            <a:prstDash val="solid"/>
            <a:round/>
            <a:headEnd len="med" w="med" type="none"/>
            <a:tailEnd len="med" w="med" type="none"/>
          </a:ln>
        </p:spPr>
      </p:cxnSp>
      <p:cxnSp>
        <p:nvCxnSpPr>
          <p:cNvPr id="925" name="Google Shape;925;p44"/>
          <p:cNvCxnSpPr>
            <a:stCxn id="915" idx="4"/>
            <a:endCxn id="917" idx="0"/>
          </p:cNvCxnSpPr>
          <p:nvPr/>
        </p:nvCxnSpPr>
        <p:spPr>
          <a:xfrm>
            <a:off x="7053638" y="1448496"/>
            <a:ext cx="0" cy="209400"/>
          </a:xfrm>
          <a:prstGeom prst="straightConnector1">
            <a:avLst/>
          </a:prstGeom>
          <a:noFill/>
          <a:ln cap="flat" cmpd="sng" w="28575">
            <a:solidFill>
              <a:srgbClr val="666666"/>
            </a:solidFill>
            <a:prstDash val="solid"/>
            <a:round/>
            <a:headEnd len="med" w="med" type="none"/>
            <a:tailEnd len="med" w="med" type="none"/>
          </a:ln>
        </p:spPr>
      </p:cxnSp>
      <p:cxnSp>
        <p:nvCxnSpPr>
          <p:cNvPr id="926" name="Google Shape;926;p44"/>
          <p:cNvCxnSpPr>
            <a:stCxn id="916" idx="4"/>
            <a:endCxn id="918" idx="0"/>
          </p:cNvCxnSpPr>
          <p:nvPr/>
        </p:nvCxnSpPr>
        <p:spPr>
          <a:xfrm>
            <a:off x="6444038" y="2083773"/>
            <a:ext cx="3900" cy="317100"/>
          </a:xfrm>
          <a:prstGeom prst="straightConnector1">
            <a:avLst/>
          </a:prstGeom>
          <a:noFill/>
          <a:ln cap="flat" cmpd="sng" w="28575">
            <a:solidFill>
              <a:srgbClr val="666666"/>
            </a:solidFill>
            <a:prstDash val="solid"/>
            <a:round/>
            <a:headEnd len="med" w="med" type="none"/>
            <a:tailEnd len="med" w="med" type="none"/>
          </a:ln>
        </p:spPr>
      </p:cxnSp>
      <p:cxnSp>
        <p:nvCxnSpPr>
          <p:cNvPr id="927" name="Google Shape;927;p44"/>
          <p:cNvCxnSpPr>
            <a:stCxn id="915" idx="5"/>
            <a:endCxn id="919" idx="0"/>
          </p:cNvCxnSpPr>
          <p:nvPr/>
        </p:nvCxnSpPr>
        <p:spPr>
          <a:xfrm>
            <a:off x="7206691" y="1385099"/>
            <a:ext cx="456600" cy="265800"/>
          </a:xfrm>
          <a:prstGeom prst="straightConnector1">
            <a:avLst/>
          </a:prstGeom>
          <a:noFill/>
          <a:ln cap="flat" cmpd="sng" w="28575">
            <a:solidFill>
              <a:srgbClr val="666666"/>
            </a:solidFill>
            <a:prstDash val="solid"/>
            <a:round/>
            <a:headEnd len="med" w="med" type="none"/>
            <a:tailEnd len="med" w="med" type="none"/>
          </a:ln>
        </p:spPr>
      </p:cxnSp>
      <p:cxnSp>
        <p:nvCxnSpPr>
          <p:cNvPr id="928" name="Google Shape;928;p44"/>
          <p:cNvCxnSpPr>
            <a:stCxn id="917" idx="4"/>
            <a:endCxn id="920" idx="0"/>
          </p:cNvCxnSpPr>
          <p:nvPr/>
        </p:nvCxnSpPr>
        <p:spPr>
          <a:xfrm>
            <a:off x="7053638" y="2090816"/>
            <a:ext cx="0" cy="310200"/>
          </a:xfrm>
          <a:prstGeom prst="straightConnector1">
            <a:avLst/>
          </a:prstGeom>
          <a:noFill/>
          <a:ln cap="flat" cmpd="sng" w="28575">
            <a:solidFill>
              <a:srgbClr val="666666"/>
            </a:solidFill>
            <a:prstDash val="solid"/>
            <a:round/>
            <a:headEnd len="med" w="med" type="none"/>
            <a:tailEnd len="med" w="med" type="none"/>
          </a:ln>
        </p:spPr>
      </p:cxnSp>
      <p:cxnSp>
        <p:nvCxnSpPr>
          <p:cNvPr id="929" name="Google Shape;929;p44"/>
          <p:cNvCxnSpPr>
            <a:stCxn id="914" idx="3"/>
            <a:endCxn id="921" idx="0"/>
          </p:cNvCxnSpPr>
          <p:nvPr/>
        </p:nvCxnSpPr>
        <p:spPr>
          <a:xfrm flipH="1">
            <a:off x="4965939" y="784578"/>
            <a:ext cx="1259100" cy="231000"/>
          </a:xfrm>
          <a:prstGeom prst="straightConnector1">
            <a:avLst/>
          </a:prstGeom>
          <a:noFill/>
          <a:ln cap="flat" cmpd="sng" w="28575">
            <a:solidFill>
              <a:srgbClr val="666666"/>
            </a:solidFill>
            <a:prstDash val="solid"/>
            <a:round/>
            <a:headEnd len="med" w="med" type="none"/>
            <a:tailEnd len="med" w="med" type="none"/>
          </a:ln>
        </p:spPr>
      </p:cxnSp>
      <p:cxnSp>
        <p:nvCxnSpPr>
          <p:cNvPr id="930" name="Google Shape;930;p44"/>
          <p:cNvCxnSpPr>
            <a:endCxn id="912" idx="0"/>
          </p:cNvCxnSpPr>
          <p:nvPr/>
        </p:nvCxnSpPr>
        <p:spPr>
          <a:xfrm>
            <a:off x="4966063" y="1448386"/>
            <a:ext cx="0" cy="202500"/>
          </a:xfrm>
          <a:prstGeom prst="straightConnector1">
            <a:avLst/>
          </a:prstGeom>
          <a:noFill/>
          <a:ln cap="flat" cmpd="sng" w="28575">
            <a:solidFill>
              <a:srgbClr val="666666"/>
            </a:solidFill>
            <a:prstDash val="solid"/>
            <a:round/>
            <a:headEnd len="med" w="med" type="none"/>
            <a:tailEnd len="med" w="med" type="none"/>
          </a:ln>
        </p:spPr>
      </p:cxnSp>
      <p:sp>
        <p:nvSpPr>
          <p:cNvPr id="931" name="Google Shape;931;p44"/>
          <p:cNvSpPr/>
          <p:nvPr/>
        </p:nvSpPr>
        <p:spPr>
          <a:xfrm>
            <a:off x="4749613" y="3073836"/>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k</a:t>
            </a:r>
            <a:endParaRPr sz="1800">
              <a:solidFill>
                <a:schemeClr val="dk2"/>
              </a:solidFill>
              <a:latin typeface="Roboto Mono"/>
              <a:ea typeface="Roboto Mono"/>
              <a:cs typeface="Roboto Mono"/>
              <a:sym typeface="Roboto Mono"/>
            </a:endParaRPr>
          </a:p>
        </p:txBody>
      </p:sp>
      <p:cxnSp>
        <p:nvCxnSpPr>
          <p:cNvPr id="932" name="Google Shape;932;p44"/>
          <p:cNvCxnSpPr>
            <a:stCxn id="913" idx="4"/>
            <a:endCxn id="931" idx="0"/>
          </p:cNvCxnSpPr>
          <p:nvPr/>
        </p:nvCxnSpPr>
        <p:spPr>
          <a:xfrm>
            <a:off x="4966063" y="2795261"/>
            <a:ext cx="0" cy="278700"/>
          </a:xfrm>
          <a:prstGeom prst="straightConnector1">
            <a:avLst/>
          </a:prstGeom>
          <a:noFill/>
          <a:ln cap="flat" cmpd="sng" w="28575">
            <a:solidFill>
              <a:srgbClr val="666666"/>
            </a:solidFill>
            <a:prstDash val="solid"/>
            <a:round/>
            <a:headEnd len="med" w="med" type="none"/>
            <a:tailEnd len="med" w="med" type="none"/>
          </a:ln>
        </p:spPr>
      </p:cxnSp>
      <p:sp>
        <p:nvSpPr>
          <p:cNvPr id="933" name="Google Shape;933;p44"/>
          <p:cNvSpPr/>
          <p:nvPr/>
        </p:nvSpPr>
        <p:spPr>
          <a:xfrm>
            <a:off x="6837188" y="3052198"/>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g</a:t>
            </a:r>
            <a:endParaRPr sz="1800">
              <a:solidFill>
                <a:schemeClr val="dk2"/>
              </a:solidFill>
              <a:latin typeface="Roboto Mono"/>
              <a:ea typeface="Roboto Mono"/>
              <a:cs typeface="Roboto Mono"/>
              <a:sym typeface="Roboto Mono"/>
            </a:endParaRPr>
          </a:p>
        </p:txBody>
      </p:sp>
      <p:cxnSp>
        <p:nvCxnSpPr>
          <p:cNvPr id="934" name="Google Shape;934;p44"/>
          <p:cNvCxnSpPr>
            <a:stCxn id="920" idx="4"/>
            <a:endCxn id="933" idx="0"/>
          </p:cNvCxnSpPr>
          <p:nvPr/>
        </p:nvCxnSpPr>
        <p:spPr>
          <a:xfrm>
            <a:off x="7053638" y="2833877"/>
            <a:ext cx="0" cy="218400"/>
          </a:xfrm>
          <a:prstGeom prst="straightConnector1">
            <a:avLst/>
          </a:prstGeom>
          <a:noFill/>
          <a:ln cap="flat" cmpd="sng" w="28575">
            <a:solidFill>
              <a:srgbClr val="666666"/>
            </a:solidFill>
            <a:prstDash val="solid"/>
            <a:round/>
            <a:headEnd len="med" w="med" type="none"/>
            <a:tailEnd len="med" w="med" type="none"/>
          </a:ln>
        </p:spPr>
      </p:cxnSp>
      <p:sp>
        <p:nvSpPr>
          <p:cNvPr id="935" name="Google Shape;935;p44"/>
          <p:cNvSpPr/>
          <p:nvPr/>
        </p:nvSpPr>
        <p:spPr>
          <a:xfrm>
            <a:off x="8130288" y="24009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y</a:t>
            </a:r>
            <a:endParaRPr sz="1800">
              <a:solidFill>
                <a:schemeClr val="dk2"/>
              </a:solidFill>
              <a:latin typeface="Roboto Mono"/>
              <a:ea typeface="Roboto Mono"/>
              <a:cs typeface="Roboto Mono"/>
              <a:sym typeface="Roboto Mono"/>
            </a:endParaRPr>
          </a:p>
        </p:txBody>
      </p:sp>
      <p:sp>
        <p:nvSpPr>
          <p:cNvPr id="936" name="Google Shape;936;p44"/>
          <p:cNvSpPr/>
          <p:nvPr/>
        </p:nvSpPr>
        <p:spPr>
          <a:xfrm>
            <a:off x="7449468" y="2400973"/>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i</a:t>
            </a:r>
            <a:endParaRPr sz="1800">
              <a:solidFill>
                <a:schemeClr val="dk2"/>
              </a:solidFill>
              <a:latin typeface="Roboto Mono"/>
              <a:ea typeface="Roboto Mono"/>
              <a:cs typeface="Roboto Mono"/>
              <a:sym typeface="Roboto Mono"/>
            </a:endParaRPr>
          </a:p>
        </p:txBody>
      </p:sp>
      <p:sp>
        <p:nvSpPr>
          <p:cNvPr id="937" name="Google Shape;937;p44"/>
          <p:cNvSpPr/>
          <p:nvPr/>
        </p:nvSpPr>
        <p:spPr>
          <a:xfrm>
            <a:off x="7455784" y="3052198"/>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t</a:t>
            </a:r>
            <a:endParaRPr sz="1800">
              <a:solidFill>
                <a:schemeClr val="dk2"/>
              </a:solidFill>
              <a:latin typeface="Roboto Mono"/>
              <a:ea typeface="Roboto Mono"/>
              <a:cs typeface="Roboto Mono"/>
              <a:sym typeface="Roboto Mono"/>
            </a:endParaRPr>
          </a:p>
        </p:txBody>
      </p:sp>
      <p:sp>
        <p:nvSpPr>
          <p:cNvPr id="938" name="Google Shape;938;p44"/>
          <p:cNvSpPr/>
          <p:nvPr/>
        </p:nvSpPr>
        <p:spPr>
          <a:xfrm>
            <a:off x="7455784" y="3643798"/>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cxnSp>
        <p:nvCxnSpPr>
          <p:cNvPr id="939" name="Google Shape;939;p44"/>
          <p:cNvCxnSpPr>
            <a:stCxn id="919" idx="5"/>
            <a:endCxn id="935" idx="0"/>
          </p:cNvCxnSpPr>
          <p:nvPr/>
        </p:nvCxnSpPr>
        <p:spPr>
          <a:xfrm>
            <a:off x="7816291" y="2020380"/>
            <a:ext cx="530400" cy="380700"/>
          </a:xfrm>
          <a:prstGeom prst="straightConnector1">
            <a:avLst/>
          </a:prstGeom>
          <a:noFill/>
          <a:ln cap="flat" cmpd="sng" w="28575">
            <a:solidFill>
              <a:srgbClr val="666666"/>
            </a:solidFill>
            <a:prstDash val="solid"/>
            <a:round/>
            <a:headEnd len="med" w="med" type="none"/>
            <a:tailEnd len="med" w="med" type="none"/>
          </a:ln>
        </p:spPr>
      </p:cxnSp>
      <p:cxnSp>
        <p:nvCxnSpPr>
          <p:cNvPr id="940" name="Google Shape;940;p44"/>
          <p:cNvCxnSpPr>
            <a:stCxn id="919" idx="4"/>
            <a:endCxn id="936" idx="0"/>
          </p:cNvCxnSpPr>
          <p:nvPr/>
        </p:nvCxnSpPr>
        <p:spPr>
          <a:xfrm>
            <a:off x="7663238" y="2083777"/>
            <a:ext cx="2700" cy="317100"/>
          </a:xfrm>
          <a:prstGeom prst="straightConnector1">
            <a:avLst/>
          </a:prstGeom>
          <a:noFill/>
          <a:ln cap="flat" cmpd="sng" w="28575">
            <a:solidFill>
              <a:srgbClr val="666666"/>
            </a:solidFill>
            <a:prstDash val="solid"/>
            <a:round/>
            <a:headEnd len="med" w="med" type="none"/>
            <a:tailEnd len="med" w="med" type="none"/>
          </a:ln>
        </p:spPr>
      </p:cxnSp>
      <p:cxnSp>
        <p:nvCxnSpPr>
          <p:cNvPr id="941" name="Google Shape;941;p44"/>
          <p:cNvCxnSpPr>
            <a:stCxn id="936" idx="4"/>
            <a:endCxn id="937" idx="0"/>
          </p:cNvCxnSpPr>
          <p:nvPr/>
        </p:nvCxnSpPr>
        <p:spPr>
          <a:xfrm>
            <a:off x="7665918" y="2833873"/>
            <a:ext cx="6300" cy="218400"/>
          </a:xfrm>
          <a:prstGeom prst="straightConnector1">
            <a:avLst/>
          </a:prstGeom>
          <a:noFill/>
          <a:ln cap="flat" cmpd="sng" w="28575">
            <a:solidFill>
              <a:srgbClr val="666666"/>
            </a:solidFill>
            <a:prstDash val="solid"/>
            <a:round/>
            <a:headEnd len="med" w="med" type="none"/>
            <a:tailEnd len="med" w="med" type="none"/>
          </a:ln>
        </p:spPr>
      </p:cxnSp>
      <p:cxnSp>
        <p:nvCxnSpPr>
          <p:cNvPr id="942" name="Google Shape;942;p44"/>
          <p:cNvCxnSpPr>
            <a:stCxn id="937" idx="4"/>
            <a:endCxn id="938" idx="0"/>
          </p:cNvCxnSpPr>
          <p:nvPr/>
        </p:nvCxnSpPr>
        <p:spPr>
          <a:xfrm>
            <a:off x="7672234" y="3485098"/>
            <a:ext cx="0" cy="158700"/>
          </a:xfrm>
          <a:prstGeom prst="straightConnector1">
            <a:avLst/>
          </a:prstGeom>
          <a:noFill/>
          <a:ln cap="flat" cmpd="sng" w="28575">
            <a:solidFill>
              <a:srgbClr val="666666"/>
            </a:solidFill>
            <a:prstDash val="solid"/>
            <a:round/>
            <a:headEnd len="med" w="med" type="none"/>
            <a:tailEnd len="med" w="med" type="none"/>
          </a:ln>
        </p:spPr>
      </p:cxnSp>
      <p:sp>
        <p:nvSpPr>
          <p:cNvPr id="943" name="Google Shape;943;p44"/>
          <p:cNvSpPr txBox="1"/>
          <p:nvPr/>
        </p:nvSpPr>
        <p:spPr>
          <a:xfrm>
            <a:off x="4324250" y="30265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10</a:t>
            </a:r>
            <a:endParaRPr>
              <a:solidFill>
                <a:schemeClr val="dk2"/>
              </a:solidFill>
              <a:latin typeface="Roboto"/>
              <a:ea typeface="Roboto"/>
              <a:cs typeface="Roboto"/>
              <a:sym typeface="Roboto"/>
            </a:endParaRPr>
          </a:p>
        </p:txBody>
      </p:sp>
      <p:sp>
        <p:nvSpPr>
          <p:cNvPr id="944" name="Google Shape;944;p44"/>
          <p:cNvSpPr txBox="1"/>
          <p:nvPr/>
        </p:nvSpPr>
        <p:spPr>
          <a:xfrm>
            <a:off x="5804525" y="23885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12</a:t>
            </a:r>
            <a:endParaRPr>
              <a:solidFill>
                <a:schemeClr val="dk2"/>
              </a:solidFill>
              <a:latin typeface="Roboto"/>
              <a:ea typeface="Roboto"/>
              <a:cs typeface="Roboto"/>
              <a:sym typeface="Roboto"/>
            </a:endParaRPr>
          </a:p>
        </p:txBody>
      </p:sp>
      <p:sp>
        <p:nvSpPr>
          <p:cNvPr id="945" name="Google Shape;945;p44"/>
          <p:cNvSpPr txBox="1"/>
          <p:nvPr/>
        </p:nvSpPr>
        <p:spPr>
          <a:xfrm>
            <a:off x="6642725" y="3302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5</a:t>
            </a:r>
            <a:endParaRPr>
              <a:solidFill>
                <a:schemeClr val="dk2"/>
              </a:solidFill>
              <a:latin typeface="Roboto"/>
              <a:ea typeface="Roboto"/>
              <a:cs typeface="Roboto"/>
              <a:sym typeface="Roboto"/>
            </a:endParaRPr>
          </a:p>
        </p:txBody>
      </p:sp>
      <p:sp>
        <p:nvSpPr>
          <p:cNvPr id="946" name="Google Shape;946;p44"/>
          <p:cNvSpPr txBox="1"/>
          <p:nvPr/>
        </p:nvSpPr>
        <p:spPr>
          <a:xfrm>
            <a:off x="7176125" y="3302950"/>
            <a:ext cx="4566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15</a:t>
            </a:r>
            <a:endParaRPr>
              <a:solidFill>
                <a:schemeClr val="dk2"/>
              </a:solidFill>
              <a:latin typeface="Roboto"/>
              <a:ea typeface="Roboto"/>
              <a:cs typeface="Roboto"/>
              <a:sym typeface="Roboto"/>
            </a:endParaRPr>
          </a:p>
        </p:txBody>
      </p:sp>
      <p:sp>
        <p:nvSpPr>
          <p:cNvPr id="947" name="Google Shape;947;p44"/>
          <p:cNvSpPr txBox="1"/>
          <p:nvPr/>
        </p:nvSpPr>
        <p:spPr>
          <a:xfrm>
            <a:off x="7176125" y="3912550"/>
            <a:ext cx="4566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20</a:t>
            </a:r>
            <a:endParaRPr>
              <a:solidFill>
                <a:schemeClr val="dk2"/>
              </a:solidFill>
              <a:latin typeface="Roboto"/>
              <a:ea typeface="Roboto"/>
              <a:cs typeface="Roboto"/>
              <a:sym typeface="Roboto"/>
            </a:endParaRPr>
          </a:p>
        </p:txBody>
      </p:sp>
      <p:sp>
        <p:nvSpPr>
          <p:cNvPr id="948" name="Google Shape;948;p44"/>
          <p:cNvSpPr txBox="1"/>
          <p:nvPr/>
        </p:nvSpPr>
        <p:spPr>
          <a:xfrm>
            <a:off x="8319125" y="2769550"/>
            <a:ext cx="3657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7</a:t>
            </a:r>
            <a:endParaRPr>
              <a:solidFill>
                <a:schemeClr val="dk2"/>
              </a:solidFill>
              <a:latin typeface="Roboto"/>
              <a:ea typeface="Roboto"/>
              <a:cs typeface="Roboto"/>
              <a:sym typeface="Roboto"/>
            </a:endParaRPr>
          </a:p>
        </p:txBody>
      </p:sp>
      <p:sp>
        <p:nvSpPr>
          <p:cNvPr id="949" name="Google Shape;949;p44"/>
          <p:cNvSpPr/>
          <p:nvPr/>
        </p:nvSpPr>
        <p:spPr>
          <a:xfrm>
            <a:off x="5716250" y="4270250"/>
            <a:ext cx="14631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Abstract Trie</a:t>
            </a:r>
            <a:endParaRPr b="1" sz="1600">
              <a:solidFill>
                <a:schemeClr val="accent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Google Shape;954;p45"/>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Autocomplete</a:t>
            </a:r>
            <a:endParaRPr/>
          </a:p>
        </p:txBody>
      </p:sp>
      <p:sp>
        <p:nvSpPr>
          <p:cNvPr id="955" name="Google Shape;955;p45"/>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short queries, e.g. "s", will require checking billions of results.</a:t>
            </a:r>
            <a:endParaRPr/>
          </a:p>
          <a:p>
            <a:pPr indent="0" lvl="0" marL="0" rtl="0" algn="l">
              <a:spcBef>
                <a:spcPts val="800"/>
              </a:spcBef>
              <a:spcAft>
                <a:spcPts val="0"/>
              </a:spcAft>
              <a:buNone/>
            </a:pPr>
            <a:r>
              <a:rPr lang="en"/>
              <a:t>But we only need to keep the top 10.</a:t>
            </a:r>
            <a:endParaRPr/>
          </a:p>
          <a:p>
            <a:pPr indent="0" lvl="0" marL="0" rtl="0" algn="l">
              <a:spcBef>
                <a:spcPts val="800"/>
              </a:spcBef>
              <a:spcAft>
                <a:spcPts val="0"/>
              </a:spcAft>
              <a:buNone/>
            </a:pPr>
            <a:r>
              <a:t/>
            </a:r>
            <a:endParaRPr/>
          </a:p>
          <a:p>
            <a:pPr indent="0" lvl="0" marL="0" rtl="0" algn="l">
              <a:spcBef>
                <a:spcPts val="800"/>
              </a:spcBef>
              <a:spcAft>
                <a:spcPts val="800"/>
              </a:spcAft>
              <a:buNone/>
            </a:pPr>
            <a:r>
              <a:rPr b="1" lang="en"/>
              <a:t>Prune the search space</a:t>
            </a:r>
            <a:r>
              <a:rPr lang="en"/>
              <a:t>. Each node stores its own relevance as well as the max relevance of its descendents.</a:t>
            </a:r>
            <a:endParaRPr/>
          </a:p>
        </p:txBody>
      </p:sp>
      <p:sp>
        <p:nvSpPr>
          <p:cNvPr id="956" name="Google Shape;956;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957" name="Google Shape;957;p45"/>
          <p:cNvCxnSpPr>
            <a:stCxn id="958" idx="4"/>
            <a:endCxn id="959" idx="0"/>
          </p:cNvCxnSpPr>
          <p:nvPr/>
        </p:nvCxnSpPr>
        <p:spPr>
          <a:xfrm>
            <a:off x="4889863" y="2236186"/>
            <a:ext cx="0" cy="278700"/>
          </a:xfrm>
          <a:prstGeom prst="straightConnector1">
            <a:avLst/>
          </a:prstGeom>
          <a:noFill/>
          <a:ln cap="flat" cmpd="sng" w="28575">
            <a:solidFill>
              <a:srgbClr val="666666"/>
            </a:solidFill>
            <a:prstDash val="solid"/>
            <a:round/>
            <a:headEnd len="med" w="med" type="none"/>
            <a:tailEnd len="med" w="med" type="none"/>
          </a:ln>
        </p:spPr>
      </p:cxnSp>
      <p:sp>
        <p:nvSpPr>
          <p:cNvPr id="960" name="Google Shape;960;p45"/>
          <p:cNvSpPr/>
          <p:nvPr/>
        </p:nvSpPr>
        <p:spPr>
          <a:xfrm>
            <a:off x="6390242" y="567475"/>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961" name="Google Shape;961;p45"/>
          <p:cNvSpPr/>
          <p:nvPr/>
        </p:nvSpPr>
        <p:spPr>
          <a:xfrm>
            <a:off x="7065788" y="116799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962" name="Google Shape;962;p45"/>
          <p:cNvSpPr/>
          <p:nvPr/>
        </p:nvSpPr>
        <p:spPr>
          <a:xfrm>
            <a:off x="5617988" y="1803273"/>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963" name="Google Shape;963;p45"/>
          <p:cNvSpPr/>
          <p:nvPr/>
        </p:nvSpPr>
        <p:spPr>
          <a:xfrm>
            <a:off x="6684788" y="181031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964" name="Google Shape;964;p45"/>
          <p:cNvSpPr/>
          <p:nvPr/>
        </p:nvSpPr>
        <p:spPr>
          <a:xfrm>
            <a:off x="5621753" y="25533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965" name="Google Shape;965;p45"/>
          <p:cNvSpPr/>
          <p:nvPr/>
        </p:nvSpPr>
        <p:spPr>
          <a:xfrm>
            <a:off x="7675388" y="1803277"/>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966" name="Google Shape;966;p45"/>
          <p:cNvSpPr/>
          <p:nvPr/>
        </p:nvSpPr>
        <p:spPr>
          <a:xfrm>
            <a:off x="6684788" y="2553377"/>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o</a:t>
            </a:r>
            <a:endParaRPr sz="1800">
              <a:solidFill>
                <a:schemeClr val="dk2"/>
              </a:solidFill>
              <a:latin typeface="Roboto Mono"/>
              <a:ea typeface="Roboto Mono"/>
              <a:cs typeface="Roboto Mono"/>
              <a:sym typeface="Roboto Mono"/>
            </a:endParaRPr>
          </a:p>
        </p:txBody>
      </p:sp>
      <p:sp>
        <p:nvSpPr>
          <p:cNvPr id="967" name="Google Shape;967;p45"/>
          <p:cNvSpPr/>
          <p:nvPr/>
        </p:nvSpPr>
        <p:spPr>
          <a:xfrm>
            <a:off x="4673413" y="116801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b</a:t>
            </a:r>
            <a:endParaRPr sz="1800">
              <a:solidFill>
                <a:schemeClr val="dk2"/>
              </a:solidFill>
              <a:latin typeface="Roboto Mono"/>
              <a:ea typeface="Roboto Mono"/>
              <a:cs typeface="Roboto Mono"/>
              <a:sym typeface="Roboto Mono"/>
            </a:endParaRPr>
          </a:p>
        </p:txBody>
      </p:sp>
      <p:sp>
        <p:nvSpPr>
          <p:cNvPr id="958" name="Google Shape;958;p45"/>
          <p:cNvSpPr/>
          <p:nvPr/>
        </p:nvSpPr>
        <p:spPr>
          <a:xfrm>
            <a:off x="4673413" y="180328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u</a:t>
            </a:r>
            <a:endParaRPr sz="1800">
              <a:solidFill>
                <a:schemeClr val="dk2"/>
              </a:solidFill>
              <a:latin typeface="Roboto Mono"/>
              <a:ea typeface="Roboto Mono"/>
              <a:cs typeface="Roboto Mono"/>
              <a:sym typeface="Roboto Mono"/>
            </a:endParaRPr>
          </a:p>
        </p:txBody>
      </p:sp>
      <p:sp>
        <p:nvSpPr>
          <p:cNvPr id="959" name="Google Shape;959;p45"/>
          <p:cNvSpPr/>
          <p:nvPr/>
        </p:nvSpPr>
        <p:spPr>
          <a:xfrm>
            <a:off x="4673413" y="251476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c</a:t>
            </a:r>
            <a:endParaRPr sz="1800">
              <a:solidFill>
                <a:schemeClr val="dk2"/>
              </a:solidFill>
              <a:latin typeface="Roboto Mono"/>
              <a:ea typeface="Roboto Mono"/>
              <a:cs typeface="Roboto Mono"/>
              <a:sym typeface="Roboto Mono"/>
            </a:endParaRPr>
          </a:p>
        </p:txBody>
      </p:sp>
      <p:cxnSp>
        <p:nvCxnSpPr>
          <p:cNvPr id="968" name="Google Shape;968;p45"/>
          <p:cNvCxnSpPr/>
          <p:nvPr/>
        </p:nvCxnSpPr>
        <p:spPr>
          <a:xfrm>
            <a:off x="6901238" y="2719052"/>
            <a:ext cx="0" cy="0"/>
          </a:xfrm>
          <a:prstGeom prst="straightConnector1">
            <a:avLst/>
          </a:prstGeom>
          <a:noFill/>
          <a:ln cap="flat" cmpd="sng" w="19050">
            <a:solidFill>
              <a:srgbClr val="666666"/>
            </a:solidFill>
            <a:prstDash val="solid"/>
            <a:round/>
            <a:headEnd len="med" w="med" type="none"/>
            <a:tailEnd len="med" w="med" type="none"/>
          </a:ln>
        </p:spPr>
      </p:cxnSp>
      <p:cxnSp>
        <p:nvCxnSpPr>
          <p:cNvPr id="969" name="Google Shape;969;p45"/>
          <p:cNvCxnSpPr>
            <a:stCxn id="960" idx="5"/>
            <a:endCxn id="961" idx="0"/>
          </p:cNvCxnSpPr>
          <p:nvPr/>
        </p:nvCxnSpPr>
        <p:spPr>
          <a:xfrm>
            <a:off x="6759745" y="936978"/>
            <a:ext cx="522600" cy="231000"/>
          </a:xfrm>
          <a:prstGeom prst="straightConnector1">
            <a:avLst/>
          </a:prstGeom>
          <a:noFill/>
          <a:ln cap="flat" cmpd="sng" w="28575">
            <a:solidFill>
              <a:srgbClr val="666666"/>
            </a:solidFill>
            <a:prstDash val="solid"/>
            <a:round/>
            <a:headEnd len="med" w="med" type="none"/>
            <a:tailEnd len="med" w="med" type="none"/>
          </a:ln>
        </p:spPr>
      </p:cxnSp>
      <p:cxnSp>
        <p:nvCxnSpPr>
          <p:cNvPr id="970" name="Google Shape;970;p45"/>
          <p:cNvCxnSpPr>
            <a:stCxn id="961" idx="3"/>
            <a:endCxn id="962" idx="0"/>
          </p:cNvCxnSpPr>
          <p:nvPr/>
        </p:nvCxnSpPr>
        <p:spPr>
          <a:xfrm flipH="1">
            <a:off x="5834384" y="1537499"/>
            <a:ext cx="1294800" cy="265800"/>
          </a:xfrm>
          <a:prstGeom prst="straightConnector1">
            <a:avLst/>
          </a:prstGeom>
          <a:noFill/>
          <a:ln cap="flat" cmpd="sng" w="28575">
            <a:solidFill>
              <a:srgbClr val="666666"/>
            </a:solidFill>
            <a:prstDash val="solid"/>
            <a:round/>
            <a:headEnd len="med" w="med" type="none"/>
            <a:tailEnd len="med" w="med" type="none"/>
          </a:ln>
        </p:spPr>
      </p:cxnSp>
      <p:cxnSp>
        <p:nvCxnSpPr>
          <p:cNvPr id="971" name="Google Shape;971;p45"/>
          <p:cNvCxnSpPr>
            <a:stCxn id="961" idx="4"/>
            <a:endCxn id="963" idx="0"/>
          </p:cNvCxnSpPr>
          <p:nvPr/>
        </p:nvCxnSpPr>
        <p:spPr>
          <a:xfrm flipH="1">
            <a:off x="6901238" y="1600896"/>
            <a:ext cx="381000" cy="209400"/>
          </a:xfrm>
          <a:prstGeom prst="straightConnector1">
            <a:avLst/>
          </a:prstGeom>
          <a:noFill/>
          <a:ln cap="flat" cmpd="sng" w="28575">
            <a:solidFill>
              <a:srgbClr val="666666"/>
            </a:solidFill>
            <a:prstDash val="solid"/>
            <a:round/>
            <a:headEnd len="med" w="med" type="none"/>
            <a:tailEnd len="med" w="med" type="none"/>
          </a:ln>
        </p:spPr>
      </p:cxnSp>
      <p:cxnSp>
        <p:nvCxnSpPr>
          <p:cNvPr id="972" name="Google Shape;972;p45"/>
          <p:cNvCxnSpPr>
            <a:stCxn id="962" idx="4"/>
            <a:endCxn id="964" idx="0"/>
          </p:cNvCxnSpPr>
          <p:nvPr/>
        </p:nvCxnSpPr>
        <p:spPr>
          <a:xfrm>
            <a:off x="5834438" y="2236173"/>
            <a:ext cx="3900" cy="317100"/>
          </a:xfrm>
          <a:prstGeom prst="straightConnector1">
            <a:avLst/>
          </a:prstGeom>
          <a:noFill/>
          <a:ln cap="flat" cmpd="sng" w="28575">
            <a:solidFill>
              <a:srgbClr val="666666"/>
            </a:solidFill>
            <a:prstDash val="solid"/>
            <a:round/>
            <a:headEnd len="med" w="med" type="none"/>
            <a:tailEnd len="med" w="med" type="none"/>
          </a:ln>
        </p:spPr>
      </p:cxnSp>
      <p:cxnSp>
        <p:nvCxnSpPr>
          <p:cNvPr id="973" name="Google Shape;973;p45"/>
          <p:cNvCxnSpPr>
            <a:stCxn id="961" idx="5"/>
            <a:endCxn id="965" idx="0"/>
          </p:cNvCxnSpPr>
          <p:nvPr/>
        </p:nvCxnSpPr>
        <p:spPr>
          <a:xfrm>
            <a:off x="7435291" y="1537499"/>
            <a:ext cx="456600" cy="265800"/>
          </a:xfrm>
          <a:prstGeom prst="straightConnector1">
            <a:avLst/>
          </a:prstGeom>
          <a:noFill/>
          <a:ln cap="flat" cmpd="sng" w="28575">
            <a:solidFill>
              <a:srgbClr val="666666"/>
            </a:solidFill>
            <a:prstDash val="solid"/>
            <a:round/>
            <a:headEnd len="med" w="med" type="none"/>
            <a:tailEnd len="med" w="med" type="none"/>
          </a:ln>
        </p:spPr>
      </p:cxnSp>
      <p:cxnSp>
        <p:nvCxnSpPr>
          <p:cNvPr id="974" name="Google Shape;974;p45"/>
          <p:cNvCxnSpPr>
            <a:stCxn id="963" idx="4"/>
            <a:endCxn id="966" idx="0"/>
          </p:cNvCxnSpPr>
          <p:nvPr/>
        </p:nvCxnSpPr>
        <p:spPr>
          <a:xfrm>
            <a:off x="6901238" y="2243216"/>
            <a:ext cx="0" cy="310200"/>
          </a:xfrm>
          <a:prstGeom prst="straightConnector1">
            <a:avLst/>
          </a:prstGeom>
          <a:noFill/>
          <a:ln cap="flat" cmpd="sng" w="28575">
            <a:solidFill>
              <a:srgbClr val="666666"/>
            </a:solidFill>
            <a:prstDash val="solid"/>
            <a:round/>
            <a:headEnd len="med" w="med" type="none"/>
            <a:tailEnd len="med" w="med" type="none"/>
          </a:ln>
        </p:spPr>
      </p:cxnSp>
      <p:cxnSp>
        <p:nvCxnSpPr>
          <p:cNvPr id="975" name="Google Shape;975;p45"/>
          <p:cNvCxnSpPr>
            <a:stCxn id="960" idx="3"/>
            <a:endCxn id="967" idx="0"/>
          </p:cNvCxnSpPr>
          <p:nvPr/>
        </p:nvCxnSpPr>
        <p:spPr>
          <a:xfrm flipH="1">
            <a:off x="4889739" y="936978"/>
            <a:ext cx="1563900" cy="231000"/>
          </a:xfrm>
          <a:prstGeom prst="straightConnector1">
            <a:avLst/>
          </a:prstGeom>
          <a:noFill/>
          <a:ln cap="flat" cmpd="sng" w="28575">
            <a:solidFill>
              <a:srgbClr val="666666"/>
            </a:solidFill>
            <a:prstDash val="solid"/>
            <a:round/>
            <a:headEnd len="med" w="med" type="none"/>
            <a:tailEnd len="med" w="med" type="none"/>
          </a:ln>
        </p:spPr>
      </p:cxnSp>
      <p:cxnSp>
        <p:nvCxnSpPr>
          <p:cNvPr id="976" name="Google Shape;976;p45"/>
          <p:cNvCxnSpPr>
            <a:endCxn id="958" idx="0"/>
          </p:cNvCxnSpPr>
          <p:nvPr/>
        </p:nvCxnSpPr>
        <p:spPr>
          <a:xfrm>
            <a:off x="4889863" y="1600786"/>
            <a:ext cx="0" cy="202500"/>
          </a:xfrm>
          <a:prstGeom prst="straightConnector1">
            <a:avLst/>
          </a:prstGeom>
          <a:noFill/>
          <a:ln cap="flat" cmpd="sng" w="28575">
            <a:solidFill>
              <a:srgbClr val="666666"/>
            </a:solidFill>
            <a:prstDash val="solid"/>
            <a:round/>
            <a:headEnd len="med" w="med" type="none"/>
            <a:tailEnd len="med" w="med" type="none"/>
          </a:ln>
        </p:spPr>
      </p:cxnSp>
      <p:sp>
        <p:nvSpPr>
          <p:cNvPr id="977" name="Google Shape;977;p45"/>
          <p:cNvSpPr/>
          <p:nvPr/>
        </p:nvSpPr>
        <p:spPr>
          <a:xfrm>
            <a:off x="4673413" y="3226236"/>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k</a:t>
            </a:r>
            <a:endParaRPr sz="1800">
              <a:solidFill>
                <a:schemeClr val="dk2"/>
              </a:solidFill>
              <a:latin typeface="Roboto Mono"/>
              <a:ea typeface="Roboto Mono"/>
              <a:cs typeface="Roboto Mono"/>
              <a:sym typeface="Roboto Mono"/>
            </a:endParaRPr>
          </a:p>
        </p:txBody>
      </p:sp>
      <p:cxnSp>
        <p:nvCxnSpPr>
          <p:cNvPr id="978" name="Google Shape;978;p45"/>
          <p:cNvCxnSpPr>
            <a:stCxn id="959" idx="4"/>
            <a:endCxn id="977" idx="0"/>
          </p:cNvCxnSpPr>
          <p:nvPr/>
        </p:nvCxnSpPr>
        <p:spPr>
          <a:xfrm>
            <a:off x="4889863" y="2947661"/>
            <a:ext cx="0" cy="278700"/>
          </a:xfrm>
          <a:prstGeom prst="straightConnector1">
            <a:avLst/>
          </a:prstGeom>
          <a:noFill/>
          <a:ln cap="flat" cmpd="sng" w="28575">
            <a:solidFill>
              <a:srgbClr val="666666"/>
            </a:solidFill>
            <a:prstDash val="solid"/>
            <a:round/>
            <a:headEnd len="med" w="med" type="none"/>
            <a:tailEnd len="med" w="med" type="none"/>
          </a:ln>
        </p:spPr>
      </p:cxnSp>
      <p:sp>
        <p:nvSpPr>
          <p:cNvPr id="979" name="Google Shape;979;p45"/>
          <p:cNvSpPr/>
          <p:nvPr/>
        </p:nvSpPr>
        <p:spPr>
          <a:xfrm>
            <a:off x="6684788" y="3204598"/>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g</a:t>
            </a:r>
            <a:endParaRPr sz="1800">
              <a:solidFill>
                <a:schemeClr val="dk2"/>
              </a:solidFill>
              <a:latin typeface="Roboto Mono"/>
              <a:ea typeface="Roboto Mono"/>
              <a:cs typeface="Roboto Mono"/>
              <a:sym typeface="Roboto Mono"/>
            </a:endParaRPr>
          </a:p>
        </p:txBody>
      </p:sp>
      <p:cxnSp>
        <p:nvCxnSpPr>
          <p:cNvPr id="980" name="Google Shape;980;p45"/>
          <p:cNvCxnSpPr>
            <a:stCxn id="966" idx="4"/>
            <a:endCxn id="979" idx="0"/>
          </p:cNvCxnSpPr>
          <p:nvPr/>
        </p:nvCxnSpPr>
        <p:spPr>
          <a:xfrm>
            <a:off x="6901238" y="2986277"/>
            <a:ext cx="0" cy="218400"/>
          </a:xfrm>
          <a:prstGeom prst="straightConnector1">
            <a:avLst/>
          </a:prstGeom>
          <a:noFill/>
          <a:ln cap="flat" cmpd="sng" w="28575">
            <a:solidFill>
              <a:srgbClr val="666666"/>
            </a:solidFill>
            <a:prstDash val="solid"/>
            <a:round/>
            <a:headEnd len="med" w="med" type="none"/>
            <a:tailEnd len="med" w="med" type="none"/>
          </a:ln>
        </p:spPr>
      </p:cxnSp>
      <p:sp>
        <p:nvSpPr>
          <p:cNvPr id="981" name="Google Shape;981;p45"/>
          <p:cNvSpPr/>
          <p:nvPr/>
        </p:nvSpPr>
        <p:spPr>
          <a:xfrm>
            <a:off x="8358888" y="25533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y</a:t>
            </a:r>
            <a:endParaRPr sz="1800">
              <a:solidFill>
                <a:schemeClr val="dk2"/>
              </a:solidFill>
              <a:latin typeface="Roboto Mono"/>
              <a:ea typeface="Roboto Mono"/>
              <a:cs typeface="Roboto Mono"/>
              <a:sym typeface="Roboto Mono"/>
            </a:endParaRPr>
          </a:p>
        </p:txBody>
      </p:sp>
      <p:sp>
        <p:nvSpPr>
          <p:cNvPr id="982" name="Google Shape;982;p45"/>
          <p:cNvSpPr/>
          <p:nvPr/>
        </p:nvSpPr>
        <p:spPr>
          <a:xfrm>
            <a:off x="7678068" y="2553373"/>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i</a:t>
            </a:r>
            <a:endParaRPr sz="1800">
              <a:solidFill>
                <a:schemeClr val="dk2"/>
              </a:solidFill>
              <a:latin typeface="Roboto Mono"/>
              <a:ea typeface="Roboto Mono"/>
              <a:cs typeface="Roboto Mono"/>
              <a:sym typeface="Roboto Mono"/>
            </a:endParaRPr>
          </a:p>
        </p:txBody>
      </p:sp>
      <p:sp>
        <p:nvSpPr>
          <p:cNvPr id="983" name="Google Shape;983;p45"/>
          <p:cNvSpPr/>
          <p:nvPr/>
        </p:nvSpPr>
        <p:spPr>
          <a:xfrm>
            <a:off x="7684384" y="3204598"/>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t</a:t>
            </a:r>
            <a:endParaRPr sz="1800">
              <a:solidFill>
                <a:schemeClr val="dk2"/>
              </a:solidFill>
              <a:latin typeface="Roboto Mono"/>
              <a:ea typeface="Roboto Mono"/>
              <a:cs typeface="Roboto Mono"/>
              <a:sym typeface="Roboto Mono"/>
            </a:endParaRPr>
          </a:p>
        </p:txBody>
      </p:sp>
      <p:sp>
        <p:nvSpPr>
          <p:cNvPr id="984" name="Google Shape;984;p45"/>
          <p:cNvSpPr/>
          <p:nvPr/>
        </p:nvSpPr>
        <p:spPr>
          <a:xfrm>
            <a:off x="7684384" y="3796198"/>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cxnSp>
        <p:nvCxnSpPr>
          <p:cNvPr id="985" name="Google Shape;985;p45"/>
          <p:cNvCxnSpPr>
            <a:stCxn id="965" idx="5"/>
            <a:endCxn id="981" idx="0"/>
          </p:cNvCxnSpPr>
          <p:nvPr/>
        </p:nvCxnSpPr>
        <p:spPr>
          <a:xfrm>
            <a:off x="8044891" y="2172780"/>
            <a:ext cx="530400" cy="380700"/>
          </a:xfrm>
          <a:prstGeom prst="straightConnector1">
            <a:avLst/>
          </a:prstGeom>
          <a:noFill/>
          <a:ln cap="flat" cmpd="sng" w="28575">
            <a:solidFill>
              <a:srgbClr val="666666"/>
            </a:solidFill>
            <a:prstDash val="solid"/>
            <a:round/>
            <a:headEnd len="med" w="med" type="none"/>
            <a:tailEnd len="med" w="med" type="none"/>
          </a:ln>
        </p:spPr>
      </p:cxnSp>
      <p:cxnSp>
        <p:nvCxnSpPr>
          <p:cNvPr id="986" name="Google Shape;986;p45"/>
          <p:cNvCxnSpPr>
            <a:stCxn id="965" idx="4"/>
            <a:endCxn id="982" idx="0"/>
          </p:cNvCxnSpPr>
          <p:nvPr/>
        </p:nvCxnSpPr>
        <p:spPr>
          <a:xfrm>
            <a:off x="7891838" y="2236177"/>
            <a:ext cx="2700" cy="317100"/>
          </a:xfrm>
          <a:prstGeom prst="straightConnector1">
            <a:avLst/>
          </a:prstGeom>
          <a:noFill/>
          <a:ln cap="flat" cmpd="sng" w="28575">
            <a:solidFill>
              <a:srgbClr val="666666"/>
            </a:solidFill>
            <a:prstDash val="solid"/>
            <a:round/>
            <a:headEnd len="med" w="med" type="none"/>
            <a:tailEnd len="med" w="med" type="none"/>
          </a:ln>
        </p:spPr>
      </p:cxnSp>
      <p:cxnSp>
        <p:nvCxnSpPr>
          <p:cNvPr id="987" name="Google Shape;987;p45"/>
          <p:cNvCxnSpPr>
            <a:stCxn id="982" idx="4"/>
            <a:endCxn id="983" idx="0"/>
          </p:cNvCxnSpPr>
          <p:nvPr/>
        </p:nvCxnSpPr>
        <p:spPr>
          <a:xfrm>
            <a:off x="7894518" y="2986273"/>
            <a:ext cx="6300" cy="218400"/>
          </a:xfrm>
          <a:prstGeom prst="straightConnector1">
            <a:avLst/>
          </a:prstGeom>
          <a:noFill/>
          <a:ln cap="flat" cmpd="sng" w="28575">
            <a:solidFill>
              <a:srgbClr val="666666"/>
            </a:solidFill>
            <a:prstDash val="solid"/>
            <a:round/>
            <a:headEnd len="med" w="med" type="none"/>
            <a:tailEnd len="med" w="med" type="none"/>
          </a:ln>
        </p:spPr>
      </p:cxnSp>
      <p:cxnSp>
        <p:nvCxnSpPr>
          <p:cNvPr id="988" name="Google Shape;988;p45"/>
          <p:cNvCxnSpPr>
            <a:stCxn id="983" idx="4"/>
            <a:endCxn id="984" idx="0"/>
          </p:cNvCxnSpPr>
          <p:nvPr/>
        </p:nvCxnSpPr>
        <p:spPr>
          <a:xfrm>
            <a:off x="7900834" y="3637498"/>
            <a:ext cx="0" cy="158700"/>
          </a:xfrm>
          <a:prstGeom prst="straightConnector1">
            <a:avLst/>
          </a:prstGeom>
          <a:noFill/>
          <a:ln cap="flat" cmpd="sng" w="28575">
            <a:solidFill>
              <a:srgbClr val="666666"/>
            </a:solidFill>
            <a:prstDash val="solid"/>
            <a:round/>
            <a:headEnd len="med" w="med" type="none"/>
            <a:tailEnd len="med" w="med" type="none"/>
          </a:ln>
        </p:spPr>
      </p:cxnSp>
      <p:grpSp>
        <p:nvGrpSpPr>
          <p:cNvPr id="989" name="Google Shape;989;p45"/>
          <p:cNvGrpSpPr/>
          <p:nvPr/>
        </p:nvGrpSpPr>
        <p:grpSpPr>
          <a:xfrm>
            <a:off x="4109627" y="1121575"/>
            <a:ext cx="824718" cy="1526400"/>
            <a:chOff x="4109627" y="1121575"/>
            <a:chExt cx="824718" cy="1526400"/>
          </a:xfrm>
        </p:grpSpPr>
        <p:sp>
          <p:nvSpPr>
            <p:cNvPr id="990" name="Google Shape;990;p45"/>
            <p:cNvSpPr txBox="1"/>
            <p:nvPr/>
          </p:nvSpPr>
          <p:spPr>
            <a:xfrm>
              <a:off x="4133850" y="1121575"/>
              <a:ext cx="66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None</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10</a:t>
              </a:r>
              <a:endParaRPr>
                <a:solidFill>
                  <a:schemeClr val="dk2"/>
                </a:solidFill>
                <a:latin typeface="Roboto"/>
                <a:ea typeface="Roboto"/>
                <a:cs typeface="Roboto"/>
                <a:sym typeface="Roboto"/>
              </a:endParaRPr>
            </a:p>
          </p:txBody>
        </p:sp>
        <p:sp>
          <p:nvSpPr>
            <p:cNvPr id="991" name="Google Shape;991;p45"/>
            <p:cNvSpPr txBox="1"/>
            <p:nvPr/>
          </p:nvSpPr>
          <p:spPr>
            <a:xfrm>
              <a:off x="4118945" y="17311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None</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10</a:t>
              </a:r>
              <a:endParaRPr>
                <a:solidFill>
                  <a:schemeClr val="dk2"/>
                </a:solidFill>
                <a:latin typeface="Roboto"/>
                <a:ea typeface="Roboto"/>
                <a:cs typeface="Roboto"/>
                <a:sym typeface="Roboto"/>
              </a:endParaRPr>
            </a:p>
          </p:txBody>
        </p:sp>
        <p:sp>
          <p:nvSpPr>
            <p:cNvPr id="992" name="Google Shape;992;p45"/>
            <p:cNvSpPr txBox="1"/>
            <p:nvPr/>
          </p:nvSpPr>
          <p:spPr>
            <a:xfrm>
              <a:off x="4109627" y="2416975"/>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None</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10</a:t>
              </a:r>
              <a:endParaRPr>
                <a:solidFill>
                  <a:schemeClr val="dk2"/>
                </a:solidFill>
                <a:latin typeface="Roboto"/>
                <a:ea typeface="Roboto"/>
                <a:cs typeface="Roboto"/>
                <a:sym typeface="Roboto"/>
              </a:endParaRPr>
            </a:p>
          </p:txBody>
        </p:sp>
      </p:grpSp>
      <p:sp>
        <p:nvSpPr>
          <p:cNvPr id="993" name="Google Shape;993;p45"/>
          <p:cNvSpPr txBox="1"/>
          <p:nvPr/>
        </p:nvSpPr>
        <p:spPr>
          <a:xfrm>
            <a:off x="4134578" y="3123067"/>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10</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10</a:t>
            </a:r>
            <a:endParaRPr>
              <a:solidFill>
                <a:schemeClr val="dk2"/>
              </a:solidFill>
              <a:latin typeface="Roboto"/>
              <a:ea typeface="Roboto"/>
              <a:cs typeface="Roboto"/>
              <a:sym typeface="Roboto"/>
            </a:endParaRPr>
          </a:p>
        </p:txBody>
      </p:sp>
      <p:sp>
        <p:nvSpPr>
          <p:cNvPr id="994" name="Google Shape;994;p45"/>
          <p:cNvSpPr txBox="1"/>
          <p:nvPr/>
        </p:nvSpPr>
        <p:spPr>
          <a:xfrm>
            <a:off x="5174775" y="410675"/>
            <a:ext cx="14985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value = None</a:t>
            </a:r>
            <a:endParaRPr b="1">
              <a:solidFill>
                <a:schemeClr val="dk2"/>
              </a:solidFill>
              <a:latin typeface="Roboto"/>
              <a:ea typeface="Roboto"/>
              <a:cs typeface="Roboto"/>
              <a:sym typeface="Roboto"/>
            </a:endParaRPr>
          </a:p>
          <a:p>
            <a:pPr indent="0" lvl="0" marL="0" rtl="0" algn="l">
              <a:spcBef>
                <a:spcPts val="0"/>
              </a:spcBef>
              <a:spcAft>
                <a:spcPts val="0"/>
              </a:spcAft>
              <a:buNone/>
            </a:pPr>
            <a:r>
              <a:rPr b="1" lang="en">
                <a:solidFill>
                  <a:schemeClr val="dk2"/>
                </a:solidFill>
                <a:latin typeface="Roboto"/>
                <a:ea typeface="Roboto"/>
                <a:cs typeface="Roboto"/>
                <a:sym typeface="Roboto"/>
              </a:rPr>
              <a:t>best = 20</a:t>
            </a:r>
            <a:endParaRPr b="1">
              <a:solidFill>
                <a:schemeClr val="dk2"/>
              </a:solidFill>
              <a:latin typeface="Roboto"/>
              <a:ea typeface="Roboto"/>
              <a:cs typeface="Roboto"/>
              <a:sym typeface="Roboto"/>
            </a:endParaRPr>
          </a:p>
        </p:txBody>
      </p:sp>
      <p:sp>
        <p:nvSpPr>
          <p:cNvPr id="995" name="Google Shape;995;p45"/>
          <p:cNvSpPr txBox="1"/>
          <p:nvPr/>
        </p:nvSpPr>
        <p:spPr>
          <a:xfrm>
            <a:off x="6490325" y="10169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None</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20</a:t>
            </a:r>
            <a:endParaRPr>
              <a:solidFill>
                <a:schemeClr val="dk2"/>
              </a:solidFill>
              <a:latin typeface="Roboto"/>
              <a:ea typeface="Roboto"/>
              <a:cs typeface="Roboto"/>
              <a:sym typeface="Roboto"/>
            </a:endParaRPr>
          </a:p>
        </p:txBody>
      </p:sp>
      <p:sp>
        <p:nvSpPr>
          <p:cNvPr id="996" name="Google Shape;996;p45"/>
          <p:cNvSpPr txBox="1"/>
          <p:nvPr/>
        </p:nvSpPr>
        <p:spPr>
          <a:xfrm>
            <a:off x="5118725" y="16265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None</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12</a:t>
            </a:r>
            <a:endParaRPr>
              <a:solidFill>
                <a:schemeClr val="dk2"/>
              </a:solidFill>
              <a:latin typeface="Roboto"/>
              <a:ea typeface="Roboto"/>
              <a:cs typeface="Roboto"/>
              <a:sym typeface="Roboto"/>
            </a:endParaRPr>
          </a:p>
        </p:txBody>
      </p:sp>
      <p:sp>
        <p:nvSpPr>
          <p:cNvPr id="997" name="Google Shape;997;p45"/>
          <p:cNvSpPr txBox="1"/>
          <p:nvPr/>
        </p:nvSpPr>
        <p:spPr>
          <a:xfrm>
            <a:off x="5194925" y="238853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12</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12</a:t>
            </a:r>
            <a:endParaRPr>
              <a:solidFill>
                <a:schemeClr val="dk2"/>
              </a:solidFill>
              <a:latin typeface="Roboto"/>
              <a:ea typeface="Roboto"/>
              <a:cs typeface="Roboto"/>
              <a:sym typeface="Roboto"/>
            </a:endParaRPr>
          </a:p>
        </p:txBody>
      </p:sp>
      <p:grpSp>
        <p:nvGrpSpPr>
          <p:cNvPr id="998" name="Google Shape;998;p45"/>
          <p:cNvGrpSpPr/>
          <p:nvPr/>
        </p:nvGrpSpPr>
        <p:grpSpPr>
          <a:xfrm>
            <a:off x="6109325" y="1755350"/>
            <a:ext cx="825546" cy="967120"/>
            <a:chOff x="6109325" y="1755350"/>
            <a:chExt cx="825546" cy="967120"/>
          </a:xfrm>
        </p:grpSpPr>
        <p:sp>
          <p:nvSpPr>
            <p:cNvPr id="999" name="Google Shape;999;p45"/>
            <p:cNvSpPr txBox="1"/>
            <p:nvPr/>
          </p:nvSpPr>
          <p:spPr>
            <a:xfrm>
              <a:off x="6109325" y="175535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None</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5</a:t>
              </a:r>
              <a:endParaRPr>
                <a:solidFill>
                  <a:schemeClr val="dk2"/>
                </a:solidFill>
                <a:latin typeface="Roboto"/>
                <a:ea typeface="Roboto"/>
                <a:cs typeface="Roboto"/>
                <a:sym typeface="Roboto"/>
              </a:endParaRPr>
            </a:p>
          </p:txBody>
        </p:sp>
        <p:sp>
          <p:nvSpPr>
            <p:cNvPr id="1000" name="Google Shape;1000;p45"/>
            <p:cNvSpPr txBox="1"/>
            <p:nvPr/>
          </p:nvSpPr>
          <p:spPr>
            <a:xfrm>
              <a:off x="6119471" y="249147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None</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5</a:t>
              </a:r>
              <a:endParaRPr>
                <a:solidFill>
                  <a:schemeClr val="dk2"/>
                </a:solidFill>
                <a:latin typeface="Roboto"/>
                <a:ea typeface="Roboto"/>
                <a:cs typeface="Roboto"/>
                <a:sym typeface="Roboto"/>
              </a:endParaRPr>
            </a:p>
          </p:txBody>
        </p:sp>
      </p:grpSp>
      <p:sp>
        <p:nvSpPr>
          <p:cNvPr id="1001" name="Google Shape;1001;p45"/>
          <p:cNvSpPr txBox="1"/>
          <p:nvPr/>
        </p:nvSpPr>
        <p:spPr>
          <a:xfrm>
            <a:off x="6134096" y="3100032"/>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5</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5</a:t>
            </a:r>
            <a:endParaRPr>
              <a:solidFill>
                <a:schemeClr val="dk2"/>
              </a:solidFill>
              <a:latin typeface="Roboto"/>
              <a:ea typeface="Roboto"/>
              <a:cs typeface="Roboto"/>
              <a:sym typeface="Roboto"/>
            </a:endParaRPr>
          </a:p>
        </p:txBody>
      </p:sp>
      <p:grpSp>
        <p:nvGrpSpPr>
          <p:cNvPr id="1002" name="Google Shape;1002;p45"/>
          <p:cNvGrpSpPr/>
          <p:nvPr/>
        </p:nvGrpSpPr>
        <p:grpSpPr>
          <a:xfrm>
            <a:off x="7135846" y="1733140"/>
            <a:ext cx="825200" cy="917372"/>
            <a:chOff x="7135846" y="1733140"/>
            <a:chExt cx="825200" cy="917372"/>
          </a:xfrm>
        </p:grpSpPr>
        <p:sp>
          <p:nvSpPr>
            <p:cNvPr id="1003" name="Google Shape;1003;p45"/>
            <p:cNvSpPr txBox="1"/>
            <p:nvPr/>
          </p:nvSpPr>
          <p:spPr>
            <a:xfrm>
              <a:off x="7135846" y="1733140"/>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None</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20</a:t>
              </a:r>
              <a:endParaRPr>
                <a:solidFill>
                  <a:schemeClr val="dk2"/>
                </a:solidFill>
                <a:latin typeface="Roboto"/>
                <a:ea typeface="Roboto"/>
                <a:cs typeface="Roboto"/>
                <a:sym typeface="Roboto"/>
              </a:endParaRPr>
            </a:p>
          </p:txBody>
        </p:sp>
        <p:sp>
          <p:nvSpPr>
            <p:cNvPr id="1004" name="Google Shape;1004;p45"/>
            <p:cNvSpPr txBox="1"/>
            <p:nvPr/>
          </p:nvSpPr>
          <p:spPr>
            <a:xfrm>
              <a:off x="7145646" y="24195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None</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20</a:t>
              </a:r>
              <a:endParaRPr>
                <a:solidFill>
                  <a:schemeClr val="dk2"/>
                </a:solidFill>
                <a:latin typeface="Roboto"/>
                <a:ea typeface="Roboto"/>
                <a:cs typeface="Roboto"/>
                <a:sym typeface="Roboto"/>
              </a:endParaRPr>
            </a:p>
          </p:txBody>
        </p:sp>
      </p:grpSp>
      <p:sp>
        <p:nvSpPr>
          <p:cNvPr id="1005" name="Google Shape;1005;p45"/>
          <p:cNvSpPr txBox="1"/>
          <p:nvPr/>
        </p:nvSpPr>
        <p:spPr>
          <a:xfrm>
            <a:off x="7185443" y="3103948"/>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15</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20</a:t>
            </a:r>
            <a:endParaRPr>
              <a:solidFill>
                <a:schemeClr val="dk2"/>
              </a:solidFill>
              <a:latin typeface="Roboto"/>
              <a:ea typeface="Roboto"/>
              <a:cs typeface="Roboto"/>
              <a:sym typeface="Roboto"/>
            </a:endParaRPr>
          </a:p>
        </p:txBody>
      </p:sp>
      <p:sp>
        <p:nvSpPr>
          <p:cNvPr id="1006" name="Google Shape;1006;p45"/>
          <p:cNvSpPr txBox="1"/>
          <p:nvPr/>
        </p:nvSpPr>
        <p:spPr>
          <a:xfrm>
            <a:off x="7188743" y="3690524"/>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20</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20</a:t>
            </a:r>
            <a:endParaRPr>
              <a:solidFill>
                <a:schemeClr val="dk2"/>
              </a:solidFill>
              <a:latin typeface="Roboto"/>
              <a:ea typeface="Roboto"/>
              <a:cs typeface="Roboto"/>
              <a:sym typeface="Roboto"/>
            </a:endParaRPr>
          </a:p>
        </p:txBody>
      </p:sp>
      <p:sp>
        <p:nvSpPr>
          <p:cNvPr id="1007" name="Google Shape;1007;p45"/>
          <p:cNvSpPr txBox="1"/>
          <p:nvPr/>
        </p:nvSpPr>
        <p:spPr>
          <a:xfrm>
            <a:off x="8762050" y="2495713"/>
            <a:ext cx="8154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7</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7</a:t>
            </a:r>
            <a:endParaRPr>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100"/>
                                        <p:tgtEl>
                                          <p:spTgt spid="9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00"/>
                                        <p:tgtEl>
                                          <p:spTgt spid="9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00"/>
                                        <p:tgtEl>
                                          <p:spTgt spid="9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00"/>
                                        <p:tgtEl>
                                          <p:spTgt spid="10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00"/>
                                        <p:tgtEl>
                                          <p:spTgt spid="9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13" name="Google Shape;101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your key is a string, you can use a Trie.</a:t>
            </a:r>
            <a:endParaRPr/>
          </a:p>
          <a:p>
            <a:pPr indent="0" lvl="0" marL="0" rtl="0" algn="l">
              <a:spcBef>
                <a:spcPts val="800"/>
              </a:spcBef>
              <a:spcAft>
                <a:spcPts val="0"/>
              </a:spcAft>
              <a:buNone/>
            </a:pPr>
            <a:r>
              <a:rPr lang="en"/>
              <a:t>Typically better real-world performance than hash table or search tree.</a:t>
            </a:r>
            <a:endParaRPr/>
          </a:p>
          <a:p>
            <a:pPr indent="0" lvl="0" marL="0" rtl="0" algn="l">
              <a:spcBef>
                <a:spcPts val="800"/>
              </a:spcBef>
              <a:spcAft>
                <a:spcPts val="0"/>
              </a:spcAft>
              <a:buNone/>
            </a:pPr>
            <a:r>
              <a:rPr lang="en"/>
              <a:t>Need to decide on a mapping from letter to node. </a:t>
            </a:r>
            <a:r>
              <a:rPr b="1" lang="en"/>
              <a:t>Ternary Search Trie</a:t>
            </a:r>
            <a:r>
              <a:rPr lang="en"/>
              <a:t> is an elegant solution.</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Most importantly, tries enable efficient prefix operations like </a:t>
            </a:r>
            <a:r>
              <a:rPr lang="en">
                <a:latin typeface="Roboto Mono"/>
                <a:ea typeface="Roboto Mono"/>
                <a:cs typeface="Roboto Mono"/>
                <a:sym typeface="Roboto Mono"/>
              </a:rPr>
              <a:t>keysWithPrefix</a:t>
            </a:r>
            <a:r>
              <a:rPr lang="en"/>
              <a:t>.</a:t>
            </a:r>
            <a:endParaRPr/>
          </a:p>
          <a:p>
            <a:pPr indent="0" lvl="0" marL="0" rtl="0" algn="l">
              <a:spcBef>
                <a:spcPts val="800"/>
              </a:spcBef>
              <a:spcAft>
                <a:spcPts val="0"/>
              </a:spcAft>
              <a:buNone/>
            </a:pPr>
            <a:r>
              <a:rPr lang="en"/>
              <a:t>Optimal implementation of autocomplete involves further optimizations!</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rPr lang="en"/>
              <a:t>Bottom line: Data structures interact in beautiful and important ways!</a:t>
            </a:r>
            <a:endParaRPr/>
          </a:p>
        </p:txBody>
      </p:sp>
      <p:sp>
        <p:nvSpPr>
          <p:cNvPr id="1014" name="Google Shape;101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in Tries</a:t>
            </a:r>
            <a:endParaRPr/>
          </a:p>
        </p:txBody>
      </p:sp>
      <p:sp>
        <p:nvSpPr>
          <p:cNvPr id="139" name="Google Shape;139;p1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contains(“sam”):	true, blue. </a:t>
            </a:r>
            <a:r>
              <a:rPr b="1" lang="en">
                <a:solidFill>
                  <a:schemeClr val="accent1"/>
                </a:solidFill>
              </a:rPr>
              <a:t>hit</a:t>
            </a:r>
            <a:r>
              <a:rPr lang="en"/>
              <a:t>.</a:t>
            </a:r>
            <a:endParaRPr/>
          </a:p>
          <a:p>
            <a:pPr indent="0" lvl="0" marL="0" rtl="0" algn="l">
              <a:spcBef>
                <a:spcPts val="800"/>
              </a:spcBef>
              <a:spcAft>
                <a:spcPts val="0"/>
              </a:spcAft>
              <a:buNone/>
            </a:pPr>
            <a:r>
              <a:rPr lang="en"/>
              <a:t>contains(“sa”):		false, white. </a:t>
            </a:r>
            <a:r>
              <a:rPr b="1" lang="en">
                <a:solidFill>
                  <a:schemeClr val="accent1"/>
                </a:solidFill>
              </a:rPr>
              <a:t>miss</a:t>
            </a:r>
            <a:r>
              <a:rPr lang="en"/>
              <a:t>.</a:t>
            </a:r>
            <a:endParaRPr/>
          </a:p>
          <a:p>
            <a:pPr indent="0" lvl="0" marL="0" rtl="0" algn="l">
              <a:spcBef>
                <a:spcPts val="800"/>
              </a:spcBef>
              <a:spcAft>
                <a:spcPts val="0"/>
              </a:spcAft>
              <a:buNone/>
            </a:pPr>
            <a:r>
              <a:rPr lang="en"/>
              <a:t>contains(“a”):		true, blue. </a:t>
            </a:r>
            <a:r>
              <a:rPr b="1" lang="en">
                <a:solidFill>
                  <a:schemeClr val="accent1"/>
                </a:solidFill>
              </a:rPr>
              <a:t>hit</a:t>
            </a:r>
            <a:r>
              <a:rPr lang="en"/>
              <a:t>.</a:t>
            </a:r>
            <a:endParaRPr/>
          </a:p>
          <a:p>
            <a:pPr indent="0" lvl="0" marL="0" rtl="0" algn="l">
              <a:spcBef>
                <a:spcPts val="800"/>
              </a:spcBef>
              <a:spcAft>
                <a:spcPts val="0"/>
              </a:spcAft>
              <a:buNone/>
            </a:pPr>
            <a:r>
              <a:rPr lang="en"/>
              <a:t>contains(“saq”):	false, fell off</a:t>
            </a:r>
            <a:r>
              <a:rPr lang="en"/>
              <a:t>.</a:t>
            </a:r>
            <a:r>
              <a:rPr lang="en"/>
              <a:t> </a:t>
            </a:r>
            <a:r>
              <a:rPr b="1" lang="en">
                <a:solidFill>
                  <a:schemeClr val="accent1"/>
                </a:solidFill>
              </a:rPr>
              <a:t>miss</a:t>
            </a:r>
            <a:r>
              <a:rPr lang="en"/>
              <a:t>.</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Two ways to have a </a:t>
            </a:r>
            <a:r>
              <a:rPr b="1" lang="en">
                <a:solidFill>
                  <a:schemeClr val="accent1"/>
                </a:solidFill>
              </a:rPr>
              <a:t>search miss</a:t>
            </a:r>
            <a:r>
              <a:rPr lang="en"/>
              <a:t>.</a:t>
            </a:r>
            <a:endParaRPr/>
          </a:p>
          <a:p>
            <a:pPr indent="-330200" lvl="0" marL="457200" rtl="0" algn="l">
              <a:spcBef>
                <a:spcPts val="800"/>
              </a:spcBef>
              <a:spcAft>
                <a:spcPts val="0"/>
              </a:spcAft>
              <a:buSzPts val="1600"/>
              <a:buAutoNum type="arabicPeriod"/>
            </a:pPr>
            <a:r>
              <a:rPr lang="en"/>
              <a:t>If the final node is white.</a:t>
            </a:r>
            <a:endParaRPr/>
          </a:p>
          <a:p>
            <a:pPr indent="-330200" lvl="0" marL="457200" rtl="0" algn="l">
              <a:spcBef>
                <a:spcPts val="1000"/>
              </a:spcBef>
              <a:spcAft>
                <a:spcPts val="1000"/>
              </a:spcAft>
              <a:buSzPts val="1600"/>
              <a:buAutoNum type="arabicPeriod"/>
            </a:pPr>
            <a:r>
              <a:rPr lang="en"/>
              <a:t>If we fall off the tree.</a:t>
            </a:r>
            <a:endParaRPr/>
          </a:p>
        </p:txBody>
      </p:sp>
      <p:sp>
        <p:nvSpPr>
          <p:cNvPr id="140" name="Google Shape;14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17"/>
          <p:cNvSpPr/>
          <p:nvPr/>
        </p:nvSpPr>
        <p:spPr>
          <a:xfrm>
            <a:off x="6097805" y="10259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42" name="Google Shape;142;p17"/>
          <p:cNvSpPr/>
          <p:nvPr/>
        </p:nvSpPr>
        <p:spPr>
          <a:xfrm>
            <a:off x="6773350" y="177884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143" name="Google Shape;143;p17"/>
          <p:cNvSpPr/>
          <p:nvPr/>
        </p:nvSpPr>
        <p:spPr>
          <a:xfrm>
            <a:off x="6773350" y="24141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144" name="Google Shape;144;p17"/>
          <p:cNvSpPr/>
          <p:nvPr/>
        </p:nvSpPr>
        <p:spPr>
          <a:xfrm>
            <a:off x="6773350" y="30494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145" name="Google Shape;145;p17"/>
          <p:cNvSpPr/>
          <p:nvPr/>
        </p:nvSpPr>
        <p:spPr>
          <a:xfrm>
            <a:off x="6143850" y="30494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146" name="Google Shape;146;p17"/>
          <p:cNvSpPr/>
          <p:nvPr/>
        </p:nvSpPr>
        <p:spPr>
          <a:xfrm>
            <a:off x="7402850" y="30494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147" name="Google Shape;147;p17"/>
          <p:cNvSpPr/>
          <p:nvPr/>
        </p:nvSpPr>
        <p:spPr>
          <a:xfrm>
            <a:off x="6773350" y="36846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sp>
        <p:nvSpPr>
          <p:cNvPr id="148" name="Google Shape;148;p17"/>
          <p:cNvSpPr/>
          <p:nvPr/>
        </p:nvSpPr>
        <p:spPr>
          <a:xfrm>
            <a:off x="5447775" y="17788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149" name="Google Shape;149;p17"/>
          <p:cNvSpPr/>
          <p:nvPr/>
        </p:nvSpPr>
        <p:spPr>
          <a:xfrm>
            <a:off x="5447775" y="24141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150" name="Google Shape;150;p17"/>
          <p:cNvSpPr/>
          <p:nvPr/>
        </p:nvSpPr>
        <p:spPr>
          <a:xfrm>
            <a:off x="5447775" y="30494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151" name="Google Shape;151;p17"/>
          <p:cNvCxnSpPr/>
          <p:nvPr/>
        </p:nvCxnSpPr>
        <p:spPr>
          <a:xfrm>
            <a:off x="6989800" y="3482302"/>
            <a:ext cx="0" cy="0"/>
          </a:xfrm>
          <a:prstGeom prst="straightConnector1">
            <a:avLst/>
          </a:prstGeom>
          <a:noFill/>
          <a:ln cap="flat" cmpd="sng" w="19050">
            <a:solidFill>
              <a:schemeClr val="dk2"/>
            </a:solidFill>
            <a:prstDash val="solid"/>
            <a:round/>
            <a:headEnd len="med" w="med" type="none"/>
            <a:tailEnd len="med" w="med" type="none"/>
          </a:ln>
        </p:spPr>
      </p:cxnSp>
      <p:cxnSp>
        <p:nvCxnSpPr>
          <p:cNvPr id="152" name="Google Shape;152;p17"/>
          <p:cNvCxnSpPr>
            <a:stCxn id="141" idx="5"/>
            <a:endCxn id="142" idx="0"/>
          </p:cNvCxnSpPr>
          <p:nvPr/>
        </p:nvCxnSpPr>
        <p:spPr>
          <a:xfrm>
            <a:off x="6467308" y="139542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153" name="Google Shape;153;p17"/>
          <p:cNvCxnSpPr>
            <a:stCxn id="142" idx="4"/>
            <a:endCxn id="143" idx="0"/>
          </p:cNvCxnSpPr>
          <p:nvPr/>
        </p:nvCxnSpPr>
        <p:spPr>
          <a:xfrm>
            <a:off x="6989800" y="221174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54" name="Google Shape;154;p17"/>
          <p:cNvCxnSpPr>
            <a:stCxn id="143" idx="4"/>
            <a:endCxn id="144" idx="0"/>
          </p:cNvCxnSpPr>
          <p:nvPr/>
        </p:nvCxnSpPr>
        <p:spPr>
          <a:xfrm>
            <a:off x="6989800" y="28470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55" name="Google Shape;155;p17"/>
          <p:cNvCxnSpPr>
            <a:stCxn id="143" idx="3"/>
            <a:endCxn id="145" idx="0"/>
          </p:cNvCxnSpPr>
          <p:nvPr/>
        </p:nvCxnSpPr>
        <p:spPr>
          <a:xfrm flipH="1">
            <a:off x="6360347" y="27836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56" name="Google Shape;156;p17"/>
          <p:cNvCxnSpPr>
            <a:stCxn id="143" idx="5"/>
            <a:endCxn id="146" idx="0"/>
          </p:cNvCxnSpPr>
          <p:nvPr/>
        </p:nvCxnSpPr>
        <p:spPr>
          <a:xfrm>
            <a:off x="7142853" y="27836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57" name="Google Shape;157;p17"/>
          <p:cNvCxnSpPr>
            <a:stCxn id="144" idx="4"/>
            <a:endCxn id="147" idx="0"/>
          </p:cNvCxnSpPr>
          <p:nvPr/>
        </p:nvCxnSpPr>
        <p:spPr>
          <a:xfrm>
            <a:off x="6989800" y="348230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58" name="Google Shape;158;p17"/>
          <p:cNvCxnSpPr>
            <a:stCxn id="141" idx="3"/>
            <a:endCxn id="148" idx="0"/>
          </p:cNvCxnSpPr>
          <p:nvPr/>
        </p:nvCxnSpPr>
        <p:spPr>
          <a:xfrm flipH="1">
            <a:off x="5664101" y="139542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159" name="Google Shape;159;p17"/>
          <p:cNvCxnSpPr>
            <a:endCxn id="149" idx="0"/>
          </p:cNvCxnSpPr>
          <p:nvPr/>
        </p:nvCxnSpPr>
        <p:spPr>
          <a:xfrm>
            <a:off x="5664225" y="221163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60" name="Google Shape;160;p17"/>
          <p:cNvCxnSpPr>
            <a:endCxn id="150" idx="0"/>
          </p:cNvCxnSpPr>
          <p:nvPr/>
        </p:nvCxnSpPr>
        <p:spPr>
          <a:xfrm>
            <a:off x="5664225" y="2846911"/>
            <a:ext cx="0" cy="202500"/>
          </a:xfrm>
          <a:prstGeom prst="straightConnector1">
            <a:avLst/>
          </a:prstGeom>
          <a:noFill/>
          <a:ln cap="flat" cmpd="sng" w="28575">
            <a:solidFill>
              <a:schemeClr val="dk2"/>
            </a:solidFill>
            <a:prstDash val="solid"/>
            <a:round/>
            <a:headEnd len="med" w="med" type="none"/>
            <a:tailEnd len="med" w="med" type="none"/>
          </a:ln>
        </p:spPr>
      </p:cxnSp>
      <p:sp>
        <p:nvSpPr>
          <p:cNvPr id="161" name="Google Shape;161;p17"/>
          <p:cNvSpPr/>
          <p:nvPr/>
        </p:nvSpPr>
        <p:spPr>
          <a:xfrm>
            <a:off x="5447775" y="36846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cxnSp>
        <p:nvCxnSpPr>
          <p:cNvPr id="162" name="Google Shape;162;p17"/>
          <p:cNvCxnSpPr>
            <a:stCxn id="150" idx="4"/>
            <a:endCxn id="161" idx="0"/>
          </p:cNvCxnSpPr>
          <p:nvPr/>
        </p:nvCxnSpPr>
        <p:spPr>
          <a:xfrm>
            <a:off x="5664225" y="3482311"/>
            <a:ext cx="0" cy="2025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trie with N keys, what is the runtime for contains(key) for a key of length L?</a:t>
            </a:r>
            <a:endParaRPr/>
          </a:p>
        </p:txBody>
      </p:sp>
      <p:sp>
        <p:nvSpPr>
          <p:cNvPr id="168" name="Google Shape;16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F6E3"/>
        </a:solidFill>
      </p:bgPr>
    </p:bg>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Design 1</a:t>
            </a:r>
            <a:endParaRPr/>
          </a:p>
        </p:txBody>
      </p:sp>
      <p:sp>
        <p:nvSpPr>
          <p:cNvPr id="175" name="Google Shape;17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19"/>
          <p:cNvSpPr txBox="1"/>
          <p:nvPr/>
        </p:nvSpPr>
        <p:spPr>
          <a:xfrm>
            <a:off x="365700" y="1047750"/>
            <a:ext cx="5669400" cy="3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859900"/>
                </a:solidFill>
                <a:latin typeface="Roboto Mono"/>
                <a:ea typeface="Roboto Mono"/>
                <a:cs typeface="Roboto Mono"/>
                <a:sym typeface="Roboto Mono"/>
              </a:rPr>
              <a:t>public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class</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TrieSet</a:t>
            </a: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static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final</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R = </a:t>
            </a:r>
            <a:r>
              <a:rPr lang="en" sz="1600">
                <a:solidFill>
                  <a:srgbClr val="2AA198"/>
                </a:solidFill>
                <a:latin typeface="Roboto Mono"/>
                <a:ea typeface="Roboto Mono"/>
                <a:cs typeface="Roboto Mono"/>
                <a:sym typeface="Roboto Mono"/>
              </a:rPr>
              <a:t>128</a:t>
            </a:r>
            <a:r>
              <a:rPr lang="en" sz="1600">
                <a:solidFill>
                  <a:srgbClr val="657B83"/>
                </a:solidFill>
                <a:latin typeface="Roboto Mono"/>
                <a:ea typeface="Roboto Mono"/>
                <a:cs typeface="Roboto Mono"/>
                <a:sym typeface="Roboto Mono"/>
              </a:rPr>
              <a:t>; </a:t>
            </a:r>
            <a:r>
              <a:rPr lang="en" sz="1600">
                <a:solidFill>
                  <a:srgbClr val="93A1A1"/>
                </a:solidFill>
                <a:latin typeface="Roboto Mono"/>
                <a:ea typeface="Roboto Mono"/>
                <a:cs typeface="Roboto Mono"/>
                <a:sym typeface="Roboto Mono"/>
              </a:rPr>
              <a:t>// ASCII</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 root;</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static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class</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char</a:t>
            </a:r>
            <a:r>
              <a:rPr lang="en" sz="1600">
                <a:solidFill>
                  <a:srgbClr val="657B83"/>
                </a:solidFill>
                <a:latin typeface="Roboto Mono"/>
                <a:ea typeface="Roboto Mono"/>
                <a:cs typeface="Roboto Mono"/>
                <a:sym typeface="Roboto Mono"/>
              </a:rPr>
              <a:t> ch;</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isKey;</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a:t>
            </a:r>
            <a:r>
              <a:rPr lang="en" sz="1600">
                <a:solidFill>
                  <a:srgbClr val="657B83"/>
                </a:solidFill>
                <a:latin typeface="Roboto Mono"/>
                <a:ea typeface="Roboto Mono"/>
                <a:cs typeface="Roboto Mono"/>
                <a:sym typeface="Roboto Mono"/>
              </a:rPr>
              <a:t> next;</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a:t>
            </a:r>
            <a:r>
              <a:rPr lang="en" sz="1600">
                <a:solidFill>
                  <a:srgbClr val="859900"/>
                </a:solidFill>
                <a:latin typeface="Roboto Mono"/>
                <a:ea typeface="Roboto Mono"/>
                <a:cs typeface="Roboto Mono"/>
                <a:sym typeface="Roboto Mono"/>
              </a:rPr>
              <a:t>char</a:t>
            </a:r>
            <a:r>
              <a:rPr lang="en" sz="1600">
                <a:solidFill>
                  <a:srgbClr val="657B83"/>
                </a:solidFill>
                <a:latin typeface="Roboto Mono"/>
                <a:ea typeface="Roboto Mono"/>
                <a:cs typeface="Roboto Mono"/>
                <a:sym typeface="Roboto Mono"/>
              </a:rPr>
              <a:t> c,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b,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R)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ch = c; isKey = b;</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next = </a:t>
            </a:r>
            <a:r>
              <a:rPr lang="en" sz="1600">
                <a:solidFill>
                  <a:srgbClr val="859900"/>
                </a:solidFill>
                <a:latin typeface="Roboto Mono"/>
                <a:ea typeface="Roboto Mono"/>
                <a:cs typeface="Roboto Mono"/>
                <a:sym typeface="Roboto Mono"/>
              </a:rPr>
              <a:t>new</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&gt;(R);</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p:txBody>
      </p:sp>
      <p:sp>
        <p:nvSpPr>
          <p:cNvPr id="177" name="Google Shape;177;p19"/>
          <p:cNvSpPr/>
          <p:nvPr/>
        </p:nvSpPr>
        <p:spPr>
          <a:xfrm>
            <a:off x="7012205" y="1025925"/>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178" name="Google Shape;178;p19"/>
          <p:cNvSpPr/>
          <p:nvPr/>
        </p:nvSpPr>
        <p:spPr>
          <a:xfrm>
            <a:off x="7687750" y="177884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179" name="Google Shape;179;p19"/>
          <p:cNvSpPr/>
          <p:nvPr/>
        </p:nvSpPr>
        <p:spPr>
          <a:xfrm>
            <a:off x="7687750" y="2414123"/>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180" name="Google Shape;180;p19"/>
          <p:cNvSpPr/>
          <p:nvPr/>
        </p:nvSpPr>
        <p:spPr>
          <a:xfrm>
            <a:off x="7687750" y="30494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m</a:t>
            </a:r>
            <a:endParaRPr sz="1800">
              <a:solidFill>
                <a:schemeClr val="dk2"/>
              </a:solidFill>
              <a:latin typeface="Roboto Mono"/>
              <a:ea typeface="Roboto Mono"/>
              <a:cs typeface="Roboto Mono"/>
              <a:sym typeface="Roboto Mono"/>
            </a:endParaRPr>
          </a:p>
        </p:txBody>
      </p:sp>
      <p:sp>
        <p:nvSpPr>
          <p:cNvPr id="181" name="Google Shape;181;p19"/>
          <p:cNvSpPr/>
          <p:nvPr/>
        </p:nvSpPr>
        <p:spPr>
          <a:xfrm>
            <a:off x="7058250" y="30494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182" name="Google Shape;182;p19"/>
          <p:cNvSpPr/>
          <p:nvPr/>
        </p:nvSpPr>
        <p:spPr>
          <a:xfrm>
            <a:off x="8317250" y="3049402"/>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p</a:t>
            </a:r>
            <a:endParaRPr sz="1800">
              <a:solidFill>
                <a:schemeClr val="dk2"/>
              </a:solidFill>
              <a:latin typeface="Roboto Mono"/>
              <a:ea typeface="Roboto Mono"/>
              <a:cs typeface="Roboto Mono"/>
              <a:sym typeface="Roboto Mono"/>
            </a:endParaRPr>
          </a:p>
        </p:txBody>
      </p:sp>
      <p:sp>
        <p:nvSpPr>
          <p:cNvPr id="183" name="Google Shape;183;p19"/>
          <p:cNvSpPr/>
          <p:nvPr/>
        </p:nvSpPr>
        <p:spPr>
          <a:xfrm>
            <a:off x="7687750" y="3684677"/>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e</a:t>
            </a:r>
            <a:endParaRPr sz="1800">
              <a:solidFill>
                <a:schemeClr val="dk2"/>
              </a:solidFill>
              <a:latin typeface="Roboto Mono"/>
              <a:ea typeface="Roboto Mono"/>
              <a:cs typeface="Roboto Mono"/>
              <a:sym typeface="Roboto Mono"/>
            </a:endParaRPr>
          </a:p>
        </p:txBody>
      </p:sp>
      <p:sp>
        <p:nvSpPr>
          <p:cNvPr id="184" name="Google Shape;184;p19"/>
          <p:cNvSpPr/>
          <p:nvPr/>
        </p:nvSpPr>
        <p:spPr>
          <a:xfrm>
            <a:off x="6362175" y="177886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185" name="Google Shape;185;p19"/>
          <p:cNvSpPr/>
          <p:nvPr/>
        </p:nvSpPr>
        <p:spPr>
          <a:xfrm>
            <a:off x="6362175" y="241413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186" name="Google Shape;186;p19"/>
          <p:cNvSpPr/>
          <p:nvPr/>
        </p:nvSpPr>
        <p:spPr>
          <a:xfrm>
            <a:off x="6362175" y="3049411"/>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187" name="Google Shape;187;p19"/>
          <p:cNvCxnSpPr/>
          <p:nvPr/>
        </p:nvCxnSpPr>
        <p:spPr>
          <a:xfrm>
            <a:off x="7904200" y="3482302"/>
            <a:ext cx="0" cy="0"/>
          </a:xfrm>
          <a:prstGeom prst="straightConnector1">
            <a:avLst/>
          </a:prstGeom>
          <a:noFill/>
          <a:ln cap="flat" cmpd="sng" w="19050">
            <a:solidFill>
              <a:schemeClr val="dk2"/>
            </a:solidFill>
            <a:prstDash val="solid"/>
            <a:round/>
            <a:headEnd len="med" w="med" type="none"/>
            <a:tailEnd len="med" w="med" type="none"/>
          </a:ln>
        </p:spPr>
      </p:cxnSp>
      <p:cxnSp>
        <p:nvCxnSpPr>
          <p:cNvPr id="188" name="Google Shape;188;p19"/>
          <p:cNvCxnSpPr>
            <a:stCxn id="177" idx="5"/>
            <a:endCxn id="178" idx="0"/>
          </p:cNvCxnSpPr>
          <p:nvPr/>
        </p:nvCxnSpPr>
        <p:spPr>
          <a:xfrm>
            <a:off x="7381708" y="1395428"/>
            <a:ext cx="522600" cy="383400"/>
          </a:xfrm>
          <a:prstGeom prst="straightConnector1">
            <a:avLst/>
          </a:prstGeom>
          <a:noFill/>
          <a:ln cap="flat" cmpd="sng" w="28575">
            <a:solidFill>
              <a:schemeClr val="dk2"/>
            </a:solidFill>
            <a:prstDash val="solid"/>
            <a:round/>
            <a:headEnd len="med" w="med" type="none"/>
            <a:tailEnd len="med" w="med" type="none"/>
          </a:ln>
        </p:spPr>
      </p:cxnSp>
      <p:cxnSp>
        <p:nvCxnSpPr>
          <p:cNvPr id="189" name="Google Shape;189;p19"/>
          <p:cNvCxnSpPr>
            <a:stCxn id="178" idx="4"/>
            <a:endCxn id="179" idx="0"/>
          </p:cNvCxnSpPr>
          <p:nvPr/>
        </p:nvCxnSpPr>
        <p:spPr>
          <a:xfrm>
            <a:off x="7904200" y="221174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90" name="Google Shape;190;p19"/>
          <p:cNvCxnSpPr>
            <a:stCxn id="179" idx="4"/>
            <a:endCxn id="180" idx="0"/>
          </p:cNvCxnSpPr>
          <p:nvPr/>
        </p:nvCxnSpPr>
        <p:spPr>
          <a:xfrm>
            <a:off x="7904200" y="2847023"/>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91" name="Google Shape;191;p19"/>
          <p:cNvCxnSpPr>
            <a:stCxn id="179" idx="3"/>
            <a:endCxn id="181" idx="0"/>
          </p:cNvCxnSpPr>
          <p:nvPr/>
        </p:nvCxnSpPr>
        <p:spPr>
          <a:xfrm flipH="1">
            <a:off x="7274747" y="27836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92" name="Google Shape;192;p19"/>
          <p:cNvCxnSpPr>
            <a:stCxn id="179" idx="5"/>
            <a:endCxn id="182" idx="0"/>
          </p:cNvCxnSpPr>
          <p:nvPr/>
        </p:nvCxnSpPr>
        <p:spPr>
          <a:xfrm>
            <a:off x="8057253" y="2783627"/>
            <a:ext cx="476400" cy="265800"/>
          </a:xfrm>
          <a:prstGeom prst="straightConnector1">
            <a:avLst/>
          </a:prstGeom>
          <a:noFill/>
          <a:ln cap="flat" cmpd="sng" w="28575">
            <a:solidFill>
              <a:schemeClr val="dk2"/>
            </a:solidFill>
            <a:prstDash val="solid"/>
            <a:round/>
            <a:headEnd len="med" w="med" type="none"/>
            <a:tailEnd len="med" w="med" type="none"/>
          </a:ln>
        </p:spPr>
      </p:cxnSp>
      <p:cxnSp>
        <p:nvCxnSpPr>
          <p:cNvPr id="193" name="Google Shape;193;p19"/>
          <p:cNvCxnSpPr>
            <a:stCxn id="180" idx="4"/>
            <a:endCxn id="183" idx="0"/>
          </p:cNvCxnSpPr>
          <p:nvPr/>
        </p:nvCxnSpPr>
        <p:spPr>
          <a:xfrm>
            <a:off x="7904200" y="3482302"/>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94" name="Google Shape;194;p19"/>
          <p:cNvCxnSpPr>
            <a:stCxn id="177" idx="3"/>
            <a:endCxn id="184" idx="0"/>
          </p:cNvCxnSpPr>
          <p:nvPr/>
        </p:nvCxnSpPr>
        <p:spPr>
          <a:xfrm flipH="1">
            <a:off x="6578501" y="1395428"/>
            <a:ext cx="497100" cy="383400"/>
          </a:xfrm>
          <a:prstGeom prst="straightConnector1">
            <a:avLst/>
          </a:prstGeom>
          <a:noFill/>
          <a:ln cap="flat" cmpd="sng" w="28575">
            <a:solidFill>
              <a:schemeClr val="dk2"/>
            </a:solidFill>
            <a:prstDash val="solid"/>
            <a:round/>
            <a:headEnd len="med" w="med" type="none"/>
            <a:tailEnd len="med" w="med" type="none"/>
          </a:ln>
        </p:spPr>
      </p:cxnSp>
      <p:cxnSp>
        <p:nvCxnSpPr>
          <p:cNvPr id="195" name="Google Shape;195;p19"/>
          <p:cNvCxnSpPr>
            <a:endCxn id="185" idx="0"/>
          </p:cNvCxnSpPr>
          <p:nvPr/>
        </p:nvCxnSpPr>
        <p:spPr>
          <a:xfrm>
            <a:off x="6578625" y="2211636"/>
            <a:ext cx="0" cy="202500"/>
          </a:xfrm>
          <a:prstGeom prst="straightConnector1">
            <a:avLst/>
          </a:prstGeom>
          <a:noFill/>
          <a:ln cap="flat" cmpd="sng" w="28575">
            <a:solidFill>
              <a:schemeClr val="dk2"/>
            </a:solidFill>
            <a:prstDash val="solid"/>
            <a:round/>
            <a:headEnd len="med" w="med" type="none"/>
            <a:tailEnd len="med" w="med" type="none"/>
          </a:ln>
        </p:spPr>
      </p:cxnSp>
      <p:cxnSp>
        <p:nvCxnSpPr>
          <p:cNvPr id="196" name="Google Shape;196;p19"/>
          <p:cNvCxnSpPr>
            <a:endCxn id="186" idx="0"/>
          </p:cNvCxnSpPr>
          <p:nvPr/>
        </p:nvCxnSpPr>
        <p:spPr>
          <a:xfrm>
            <a:off x="6578625" y="2846911"/>
            <a:ext cx="0" cy="202500"/>
          </a:xfrm>
          <a:prstGeom prst="straightConnector1">
            <a:avLst/>
          </a:prstGeom>
          <a:noFill/>
          <a:ln cap="flat" cmpd="sng" w="28575">
            <a:solidFill>
              <a:schemeClr val="dk2"/>
            </a:solidFill>
            <a:prstDash val="solid"/>
            <a:round/>
            <a:headEnd len="med" w="med" type="none"/>
            <a:tailEnd len="med" w="med" type="none"/>
          </a:ln>
        </p:spPr>
      </p:cxnSp>
      <p:sp>
        <p:nvSpPr>
          <p:cNvPr id="197" name="Google Shape;197;p19"/>
          <p:cNvSpPr/>
          <p:nvPr/>
        </p:nvSpPr>
        <p:spPr>
          <a:xfrm>
            <a:off x="6362175" y="3684686"/>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cxnSp>
        <p:nvCxnSpPr>
          <p:cNvPr id="198" name="Google Shape;198;p19"/>
          <p:cNvCxnSpPr>
            <a:stCxn id="186" idx="4"/>
            <a:endCxn id="197" idx="0"/>
          </p:cNvCxnSpPr>
          <p:nvPr/>
        </p:nvCxnSpPr>
        <p:spPr>
          <a:xfrm>
            <a:off x="6578625" y="3482311"/>
            <a:ext cx="0" cy="2025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grpSp>
        <p:nvGrpSpPr>
          <p:cNvPr id="203" name="Google Shape;203;p20"/>
          <p:cNvGrpSpPr/>
          <p:nvPr/>
        </p:nvGrpSpPr>
        <p:grpSpPr>
          <a:xfrm>
            <a:off x="1401000" y="1061799"/>
            <a:ext cx="7401034" cy="2993901"/>
            <a:chOff x="1401000" y="1976199"/>
            <a:chExt cx="7401034" cy="2993901"/>
          </a:xfrm>
        </p:grpSpPr>
        <p:pic>
          <p:nvPicPr>
            <p:cNvPr id="204" name="Google Shape;204;p20"/>
            <p:cNvPicPr preferRelativeResize="0"/>
            <p:nvPr/>
          </p:nvPicPr>
          <p:blipFill>
            <a:blip r:embed="rId3">
              <a:alphaModFix/>
            </a:blip>
            <a:stretch>
              <a:fillRect/>
            </a:stretch>
          </p:blipFill>
          <p:spPr>
            <a:xfrm>
              <a:off x="1401000" y="3518146"/>
              <a:ext cx="3520414" cy="1451953"/>
            </a:xfrm>
            <a:prstGeom prst="rect">
              <a:avLst/>
            </a:prstGeom>
            <a:noFill/>
            <a:ln>
              <a:noFill/>
            </a:ln>
          </p:spPr>
        </p:pic>
        <p:sp>
          <p:nvSpPr>
            <p:cNvPr id="205" name="Google Shape;205;p20"/>
            <p:cNvSpPr txBox="1"/>
            <p:nvPr/>
          </p:nvSpPr>
          <p:spPr>
            <a:xfrm>
              <a:off x="4905700" y="3539247"/>
              <a:ext cx="6702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p:txBody>
        </p:sp>
        <p:pic>
          <p:nvPicPr>
            <p:cNvPr id="206" name="Google Shape;206;p20"/>
            <p:cNvPicPr preferRelativeResize="0"/>
            <p:nvPr/>
          </p:nvPicPr>
          <p:blipFill>
            <a:blip r:embed="rId4">
              <a:alphaModFix/>
            </a:blip>
            <a:stretch>
              <a:fillRect/>
            </a:stretch>
          </p:blipFill>
          <p:spPr>
            <a:xfrm>
              <a:off x="5225401" y="1976199"/>
              <a:ext cx="3576633" cy="1977750"/>
            </a:xfrm>
            <a:prstGeom prst="rect">
              <a:avLst/>
            </a:prstGeom>
            <a:noFill/>
            <a:ln>
              <a:noFill/>
            </a:ln>
          </p:spPr>
        </p:pic>
      </p:grpSp>
      <p:sp>
        <p:nvSpPr>
          <p:cNvPr id="207" name="Google Shape;207;p20"/>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Node Implementation</a:t>
            </a:r>
            <a:endParaRPr/>
          </a:p>
        </p:txBody>
      </p:sp>
      <p:sp>
        <p:nvSpPr>
          <p:cNvPr id="208" name="Google Shape;2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0"/>
          <p:cNvSpPr txBox="1"/>
          <p:nvPr/>
        </p:nvSpPr>
        <p:spPr>
          <a:xfrm>
            <a:off x="311700" y="0"/>
            <a:ext cx="5486400" cy="24690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static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class</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char</a:t>
            </a:r>
            <a:r>
              <a:rPr lang="en" sz="1600">
                <a:solidFill>
                  <a:srgbClr val="657B83"/>
                </a:solidFill>
                <a:latin typeface="Roboto Mono"/>
                <a:ea typeface="Roboto Mono"/>
                <a:cs typeface="Roboto Mono"/>
                <a:sym typeface="Roboto Mono"/>
              </a:rPr>
              <a:t> ch;</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isKey;</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 next;</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a:t>
            </a:r>
            <a:r>
              <a:rPr lang="en" sz="1600">
                <a:solidFill>
                  <a:srgbClr val="859900"/>
                </a:solidFill>
                <a:latin typeface="Roboto Mono"/>
                <a:ea typeface="Roboto Mono"/>
                <a:cs typeface="Roboto Mono"/>
                <a:sym typeface="Roboto Mono"/>
              </a:rPr>
              <a:t>char</a:t>
            </a:r>
            <a:r>
              <a:rPr lang="en" sz="1600">
                <a:solidFill>
                  <a:srgbClr val="657B83"/>
                </a:solidFill>
                <a:latin typeface="Roboto Mono"/>
                <a:ea typeface="Roboto Mono"/>
                <a:cs typeface="Roboto Mono"/>
                <a:sym typeface="Roboto Mono"/>
              </a:rPr>
              <a:t> c,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b,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R)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ch = c; isKey = b;</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next = </a:t>
            </a:r>
            <a:r>
              <a:rPr lang="en" sz="1600">
                <a:solidFill>
                  <a:srgbClr val="859900"/>
                </a:solidFill>
                <a:latin typeface="Roboto Mono"/>
                <a:ea typeface="Roboto Mono"/>
                <a:cs typeface="Roboto Mono"/>
                <a:sym typeface="Roboto Mono"/>
              </a:rPr>
              <a:t>new</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&gt;(R);</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a:t>
            </a:r>
            <a:endParaRPr/>
          </a:p>
        </p:txBody>
      </p:sp>
      <p:sp>
        <p:nvSpPr>
          <p:cNvPr id="210" name="Google Shape;210;p20"/>
          <p:cNvSpPr/>
          <p:nvPr/>
        </p:nvSpPr>
        <p:spPr>
          <a:xfrm>
            <a:off x="573250" y="28314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Mono"/>
                <a:ea typeface="Roboto Mono"/>
                <a:cs typeface="Roboto Mono"/>
                <a:sym typeface="Roboto Mono"/>
              </a:rPr>
              <a:t>a</a:t>
            </a:r>
            <a:endParaRPr sz="1800">
              <a:latin typeface="Roboto Mono"/>
              <a:ea typeface="Roboto Mono"/>
              <a:cs typeface="Roboto Mono"/>
              <a:sym typeface="Roboto Mono"/>
            </a:endParaRPr>
          </a:p>
        </p:txBody>
      </p:sp>
      <p:sp>
        <p:nvSpPr>
          <p:cNvPr id="211" name="Google Shape;211;p20"/>
          <p:cNvSpPr/>
          <p:nvPr/>
        </p:nvSpPr>
        <p:spPr>
          <a:xfrm>
            <a:off x="573250" y="34666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Mono"/>
                <a:ea typeface="Roboto Mono"/>
                <a:cs typeface="Roboto Mono"/>
                <a:sym typeface="Roboto Mono"/>
              </a:rPr>
              <a:t>w</a:t>
            </a:r>
            <a:endParaRPr sz="1800">
              <a:latin typeface="Roboto Mono"/>
              <a:ea typeface="Roboto Mono"/>
              <a:cs typeface="Roboto Mono"/>
              <a:sym typeface="Roboto Mono"/>
            </a:endParaRPr>
          </a:p>
        </p:txBody>
      </p:sp>
      <p:cxnSp>
        <p:nvCxnSpPr>
          <p:cNvPr id="212" name="Google Shape;212;p20"/>
          <p:cNvCxnSpPr>
            <a:endCxn id="211" idx="0"/>
          </p:cNvCxnSpPr>
          <p:nvPr/>
        </p:nvCxnSpPr>
        <p:spPr>
          <a:xfrm>
            <a:off x="789700" y="3264186"/>
            <a:ext cx="0" cy="202500"/>
          </a:xfrm>
          <a:prstGeom prst="straightConnector1">
            <a:avLst/>
          </a:prstGeom>
          <a:noFill/>
          <a:ln cap="flat" cmpd="sng" w="28575">
            <a:solidFill>
              <a:schemeClr val="dk2"/>
            </a:solidFill>
            <a:prstDash val="solid"/>
            <a:round/>
            <a:headEnd len="med" w="med" type="none"/>
            <a:tailEnd len="med" w="med" type="none"/>
          </a:ln>
        </p:spPr>
      </p:cxnSp>
      <p:sp>
        <p:nvSpPr>
          <p:cNvPr id="213" name="Google Shape;213;p20"/>
          <p:cNvSpPr/>
          <p:nvPr/>
        </p:nvSpPr>
        <p:spPr>
          <a:xfrm>
            <a:off x="3367725" y="3230725"/>
            <a:ext cx="2194500" cy="365700"/>
          </a:xfrm>
          <a:prstGeom prst="wedgeRoundRectCallout">
            <a:avLst>
              <a:gd fmla="val -21388" name="adj1"/>
              <a:gd fmla="val -76388"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128 links, mostly null</a:t>
            </a:r>
            <a:endParaRPr b="1" sz="16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Node Implementation</a:t>
            </a:r>
            <a:endParaRPr/>
          </a:p>
        </p:txBody>
      </p:sp>
      <p:sp>
        <p:nvSpPr>
          <p:cNvPr id="219" name="Google Shape;21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1"/>
          <p:cNvSpPr txBox="1"/>
          <p:nvPr/>
        </p:nvSpPr>
        <p:spPr>
          <a:xfrm>
            <a:off x="311700" y="0"/>
            <a:ext cx="5486400" cy="24690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static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class</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char</a:t>
            </a:r>
            <a:r>
              <a:rPr lang="en" sz="1600">
                <a:solidFill>
                  <a:srgbClr val="657B83"/>
                </a:solidFill>
                <a:latin typeface="Roboto Mono"/>
                <a:ea typeface="Roboto Mono"/>
                <a:cs typeface="Roboto Mono"/>
                <a:sym typeface="Roboto Mono"/>
              </a:rPr>
              <a:t> ch;</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isKey;</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 next;</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a:t>
            </a:r>
            <a:r>
              <a:rPr lang="en" sz="1600">
                <a:solidFill>
                  <a:srgbClr val="859900"/>
                </a:solidFill>
                <a:latin typeface="Roboto Mono"/>
                <a:ea typeface="Roboto Mono"/>
                <a:cs typeface="Roboto Mono"/>
                <a:sym typeface="Roboto Mono"/>
              </a:rPr>
              <a:t>char</a:t>
            </a:r>
            <a:r>
              <a:rPr lang="en" sz="1600">
                <a:solidFill>
                  <a:srgbClr val="657B83"/>
                </a:solidFill>
                <a:latin typeface="Roboto Mono"/>
                <a:ea typeface="Roboto Mono"/>
                <a:cs typeface="Roboto Mono"/>
                <a:sym typeface="Roboto Mono"/>
              </a:rPr>
              <a:t> c,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b,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R)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ch = c; isKey = b;</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next = </a:t>
            </a:r>
            <a:r>
              <a:rPr lang="en" sz="1600">
                <a:solidFill>
                  <a:srgbClr val="859900"/>
                </a:solidFill>
                <a:latin typeface="Roboto Mono"/>
                <a:ea typeface="Roboto Mono"/>
                <a:cs typeface="Roboto Mono"/>
                <a:sym typeface="Roboto Mono"/>
              </a:rPr>
              <a:t>new</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&gt;(R);</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a:t>
            </a:r>
            <a:endParaRPr/>
          </a:p>
        </p:txBody>
      </p:sp>
      <p:sp>
        <p:nvSpPr>
          <p:cNvPr id="221" name="Google Shape;221;p21"/>
          <p:cNvSpPr/>
          <p:nvPr/>
        </p:nvSpPr>
        <p:spPr>
          <a:xfrm>
            <a:off x="573250" y="2831411"/>
            <a:ext cx="432900" cy="432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Mono"/>
                <a:ea typeface="Roboto Mono"/>
                <a:cs typeface="Roboto Mono"/>
                <a:sym typeface="Roboto Mono"/>
              </a:rPr>
              <a:t>a</a:t>
            </a:r>
            <a:endParaRPr sz="1800">
              <a:latin typeface="Roboto Mono"/>
              <a:ea typeface="Roboto Mono"/>
              <a:cs typeface="Roboto Mono"/>
              <a:sym typeface="Roboto Mono"/>
            </a:endParaRPr>
          </a:p>
        </p:txBody>
      </p:sp>
      <p:sp>
        <p:nvSpPr>
          <p:cNvPr id="222" name="Google Shape;222;p21"/>
          <p:cNvSpPr/>
          <p:nvPr/>
        </p:nvSpPr>
        <p:spPr>
          <a:xfrm>
            <a:off x="573250" y="3466686"/>
            <a:ext cx="432900" cy="432900"/>
          </a:xfrm>
          <a:prstGeom prst="ellipse">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Mono"/>
                <a:ea typeface="Roboto Mono"/>
                <a:cs typeface="Roboto Mono"/>
                <a:sym typeface="Roboto Mono"/>
              </a:rPr>
              <a:t>w</a:t>
            </a:r>
            <a:endParaRPr sz="1800">
              <a:latin typeface="Roboto Mono"/>
              <a:ea typeface="Roboto Mono"/>
              <a:cs typeface="Roboto Mono"/>
              <a:sym typeface="Roboto Mono"/>
            </a:endParaRPr>
          </a:p>
        </p:txBody>
      </p:sp>
      <p:cxnSp>
        <p:nvCxnSpPr>
          <p:cNvPr id="223" name="Google Shape;223;p21"/>
          <p:cNvCxnSpPr>
            <a:endCxn id="222" idx="0"/>
          </p:cNvCxnSpPr>
          <p:nvPr/>
        </p:nvCxnSpPr>
        <p:spPr>
          <a:xfrm>
            <a:off x="789700" y="3264186"/>
            <a:ext cx="0" cy="202500"/>
          </a:xfrm>
          <a:prstGeom prst="straightConnector1">
            <a:avLst/>
          </a:prstGeom>
          <a:noFill/>
          <a:ln cap="flat" cmpd="sng" w="28575">
            <a:solidFill>
              <a:schemeClr val="dk2"/>
            </a:solidFill>
            <a:prstDash val="solid"/>
            <a:round/>
            <a:headEnd len="med" w="med" type="none"/>
            <a:tailEnd len="med" w="med" type="none"/>
          </a:ln>
        </p:spPr>
      </p:cxnSp>
      <p:sp>
        <p:nvSpPr>
          <p:cNvPr id="224" name="Google Shape;224;p21"/>
          <p:cNvSpPr/>
          <p:nvPr/>
        </p:nvSpPr>
        <p:spPr>
          <a:xfrm>
            <a:off x="2182100" y="2832248"/>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225" name="Google Shape;225;p21"/>
          <p:cNvSpPr/>
          <p:nvPr/>
        </p:nvSpPr>
        <p:spPr>
          <a:xfrm>
            <a:off x="2822200" y="3465698"/>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cxnSp>
        <p:nvCxnSpPr>
          <p:cNvPr id="226" name="Google Shape;226;p21"/>
          <p:cNvCxnSpPr/>
          <p:nvPr/>
        </p:nvCxnSpPr>
        <p:spPr>
          <a:xfrm>
            <a:off x="2398550" y="3265148"/>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227" name="Google Shape;227;p21"/>
          <p:cNvCxnSpPr/>
          <p:nvPr/>
        </p:nvCxnSpPr>
        <p:spPr>
          <a:xfrm flipH="1">
            <a:off x="2239996" y="3283133"/>
            <a:ext cx="145200" cy="317700"/>
          </a:xfrm>
          <a:prstGeom prst="straightConnector1">
            <a:avLst/>
          </a:prstGeom>
          <a:noFill/>
          <a:ln cap="flat" cmpd="sng" w="28575">
            <a:solidFill>
              <a:srgbClr val="666666"/>
            </a:solidFill>
            <a:prstDash val="solid"/>
            <a:round/>
            <a:headEnd len="med" w="med" type="none"/>
            <a:tailEnd len="med" w="med" type="none"/>
          </a:ln>
        </p:spPr>
      </p:cxnSp>
      <p:cxnSp>
        <p:nvCxnSpPr>
          <p:cNvPr id="228" name="Google Shape;228;p21"/>
          <p:cNvCxnSpPr/>
          <p:nvPr/>
        </p:nvCxnSpPr>
        <p:spPr>
          <a:xfrm flipH="1">
            <a:off x="2128096" y="3283133"/>
            <a:ext cx="257100" cy="200400"/>
          </a:xfrm>
          <a:prstGeom prst="straightConnector1">
            <a:avLst/>
          </a:prstGeom>
          <a:noFill/>
          <a:ln cap="flat" cmpd="sng" w="28575">
            <a:solidFill>
              <a:srgbClr val="666666"/>
            </a:solidFill>
            <a:prstDash val="solid"/>
            <a:round/>
            <a:headEnd len="med" w="med" type="none"/>
            <a:tailEnd len="med" w="med" type="none"/>
          </a:ln>
        </p:spPr>
      </p:cxnSp>
      <p:cxnSp>
        <p:nvCxnSpPr>
          <p:cNvPr id="229" name="Google Shape;229;p21"/>
          <p:cNvCxnSpPr/>
          <p:nvPr/>
        </p:nvCxnSpPr>
        <p:spPr>
          <a:xfrm>
            <a:off x="2385196" y="3283133"/>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230" name="Google Shape;230;p21"/>
          <p:cNvCxnSpPr>
            <a:endCxn id="225" idx="0"/>
          </p:cNvCxnSpPr>
          <p:nvPr/>
        </p:nvCxnSpPr>
        <p:spPr>
          <a:xfrm>
            <a:off x="2385250" y="3282998"/>
            <a:ext cx="653400" cy="182700"/>
          </a:xfrm>
          <a:prstGeom prst="straightConnector1">
            <a:avLst/>
          </a:prstGeom>
          <a:noFill/>
          <a:ln cap="flat" cmpd="sng" w="28575">
            <a:solidFill>
              <a:srgbClr val="666666"/>
            </a:solidFill>
            <a:prstDash val="solid"/>
            <a:round/>
            <a:headEnd len="med" w="med" type="none"/>
            <a:tailEnd len="med" w="med" type="none"/>
          </a:ln>
        </p:spPr>
      </p:cxnSp>
      <p:sp>
        <p:nvSpPr>
          <p:cNvPr id="231" name="Google Shape;231;p21"/>
          <p:cNvSpPr txBox="1"/>
          <p:nvPr/>
        </p:nvSpPr>
        <p:spPr>
          <a:xfrm>
            <a:off x="2735600" y="3078313"/>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w</a:t>
            </a:r>
            <a:endParaRPr>
              <a:solidFill>
                <a:schemeClr val="dk2"/>
              </a:solidFill>
              <a:latin typeface="Roboto Mono"/>
              <a:ea typeface="Roboto Mono"/>
              <a:cs typeface="Roboto Mono"/>
              <a:sym typeface="Roboto Mono"/>
            </a:endParaRPr>
          </a:p>
        </p:txBody>
      </p:sp>
      <p:sp>
        <p:nvSpPr>
          <p:cNvPr id="232" name="Google Shape;232;p21"/>
          <p:cNvSpPr txBox="1"/>
          <p:nvPr/>
        </p:nvSpPr>
        <p:spPr>
          <a:xfrm>
            <a:off x="2301275" y="3418738"/>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33" name="Google Shape;233;p21"/>
          <p:cNvSpPr/>
          <p:nvPr/>
        </p:nvSpPr>
        <p:spPr>
          <a:xfrm>
            <a:off x="3367725" y="3230725"/>
            <a:ext cx="2194500" cy="365700"/>
          </a:xfrm>
          <a:prstGeom prst="wedgeRoundRectCallout">
            <a:avLst>
              <a:gd fmla="val -58108" name="adj1"/>
              <a:gd fmla="val -27420"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128 links, mostly null</a:t>
            </a:r>
            <a:endParaRPr b="1" sz="16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F6E3"/>
        </a:solidFill>
      </p:bgPr>
    </p:bg>
    <p:spTree>
      <p:nvGrpSpPr>
        <p:cNvPr id="237" name="Shape 237"/>
        <p:cNvGrpSpPr/>
        <p:nvPr/>
      </p:nvGrpSpPr>
      <p:grpSpPr>
        <a:xfrm>
          <a:off x="0" y="0"/>
          <a:ext cx="0" cy="0"/>
          <a:chOff x="0" y="0"/>
          <a:chExt cx="0" cy="0"/>
        </a:xfrm>
      </p:grpSpPr>
      <p:sp>
        <p:nvSpPr>
          <p:cNvPr id="238" name="Google Shape;23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 Design 1</a:t>
            </a:r>
            <a:endParaRPr/>
          </a:p>
        </p:txBody>
      </p:sp>
      <p:sp>
        <p:nvSpPr>
          <p:cNvPr id="239" name="Google Shape;23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22"/>
          <p:cNvSpPr txBox="1"/>
          <p:nvPr/>
        </p:nvSpPr>
        <p:spPr>
          <a:xfrm>
            <a:off x="365700" y="1047750"/>
            <a:ext cx="5669400" cy="3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859900"/>
                </a:solidFill>
                <a:latin typeface="Roboto Mono"/>
                <a:ea typeface="Roboto Mono"/>
                <a:cs typeface="Roboto Mono"/>
                <a:sym typeface="Roboto Mono"/>
              </a:rPr>
              <a:t>public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class</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TrieSet</a:t>
            </a: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static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final</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R = </a:t>
            </a:r>
            <a:r>
              <a:rPr lang="en" sz="1600">
                <a:solidFill>
                  <a:srgbClr val="2AA198"/>
                </a:solidFill>
                <a:latin typeface="Roboto Mono"/>
                <a:ea typeface="Roboto Mono"/>
                <a:cs typeface="Roboto Mono"/>
                <a:sym typeface="Roboto Mono"/>
              </a:rPr>
              <a:t>128</a:t>
            </a:r>
            <a:r>
              <a:rPr lang="en" sz="1600">
                <a:solidFill>
                  <a:srgbClr val="657B83"/>
                </a:solidFill>
                <a:latin typeface="Roboto Mono"/>
                <a:ea typeface="Roboto Mono"/>
                <a:cs typeface="Roboto Mono"/>
                <a:sym typeface="Roboto Mono"/>
              </a:rPr>
              <a:t>; </a:t>
            </a:r>
            <a:r>
              <a:rPr lang="en" sz="1600">
                <a:solidFill>
                  <a:srgbClr val="93A1A1"/>
                </a:solidFill>
                <a:latin typeface="Roboto Mono"/>
                <a:ea typeface="Roboto Mono"/>
                <a:cs typeface="Roboto Mono"/>
                <a:sym typeface="Roboto Mono"/>
              </a:rPr>
              <a:t>// ASCII</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 root;</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static</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class</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char</a:t>
            </a:r>
            <a:r>
              <a:rPr lang="en" sz="1600">
                <a:solidFill>
                  <a:srgbClr val="657B83"/>
                </a:solidFill>
                <a:latin typeface="Roboto Mono"/>
                <a:ea typeface="Roboto Mono"/>
                <a:cs typeface="Roboto Mono"/>
                <a:sym typeface="Roboto Mono"/>
              </a:rPr>
              <a:t> ch;</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isKey;</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 next;</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private</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a:t>
            </a:r>
            <a:r>
              <a:rPr lang="en" sz="1600">
                <a:solidFill>
                  <a:srgbClr val="859900"/>
                </a:solidFill>
                <a:latin typeface="Roboto Mono"/>
                <a:ea typeface="Roboto Mono"/>
                <a:cs typeface="Roboto Mono"/>
                <a:sym typeface="Roboto Mono"/>
              </a:rPr>
              <a:t>char</a:t>
            </a:r>
            <a:r>
              <a:rPr lang="en" sz="1600">
                <a:solidFill>
                  <a:srgbClr val="657B83"/>
                </a:solidFill>
                <a:latin typeface="Roboto Mono"/>
                <a:ea typeface="Roboto Mono"/>
                <a:cs typeface="Roboto Mono"/>
                <a:sym typeface="Roboto Mono"/>
              </a:rPr>
              <a:t> c, </a:t>
            </a: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b,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R)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ch = c; isKey = b;</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next = </a:t>
            </a:r>
            <a:r>
              <a:rPr lang="en" sz="1600">
                <a:solidFill>
                  <a:srgbClr val="859900"/>
                </a:solidFill>
                <a:latin typeface="Roboto Mono"/>
                <a:ea typeface="Roboto Mono"/>
                <a:cs typeface="Roboto Mono"/>
                <a:sym typeface="Roboto Mono"/>
              </a:rPr>
              <a:t>new</a:t>
            </a:r>
            <a:r>
              <a:rPr lang="en" sz="1600">
                <a:solidFill>
                  <a:srgbClr val="657B83"/>
                </a:solidFill>
                <a:latin typeface="Roboto Mono"/>
                <a:ea typeface="Roboto Mono"/>
                <a:cs typeface="Roboto Mono"/>
                <a:sym typeface="Roboto Mono"/>
              </a:rPr>
              <a:t> </a:t>
            </a:r>
            <a:r>
              <a:rPr lang="en" sz="1600">
                <a:solidFill>
                  <a:srgbClr val="B58900"/>
                </a:solidFill>
                <a:latin typeface="Roboto Mono"/>
                <a:ea typeface="Roboto Mono"/>
                <a:cs typeface="Roboto Mono"/>
                <a:sym typeface="Roboto Mono"/>
              </a:rPr>
              <a:t>DataIndexedCharMap</a:t>
            </a:r>
            <a:r>
              <a:rPr lang="en" sz="1600">
                <a:solidFill>
                  <a:srgbClr val="657B83"/>
                </a:solidFill>
                <a:latin typeface="Roboto Mono"/>
                <a:ea typeface="Roboto Mono"/>
                <a:cs typeface="Roboto Mono"/>
                <a:sym typeface="Roboto Mono"/>
              </a:rPr>
              <a:t>&lt;</a:t>
            </a:r>
            <a:r>
              <a:rPr lang="en" sz="1600">
                <a:solidFill>
                  <a:srgbClr val="B58900"/>
                </a:solidFill>
                <a:latin typeface="Roboto Mono"/>
                <a:ea typeface="Roboto Mono"/>
                <a:cs typeface="Roboto Mono"/>
                <a:sym typeface="Roboto Mono"/>
              </a:rPr>
              <a:t>Node</a:t>
            </a:r>
            <a:r>
              <a:rPr lang="en" sz="1600">
                <a:solidFill>
                  <a:srgbClr val="657B83"/>
                </a:solidFill>
                <a:latin typeface="Roboto Mono"/>
                <a:ea typeface="Roboto Mono"/>
                <a:cs typeface="Roboto Mono"/>
                <a:sym typeface="Roboto Mono"/>
              </a:rPr>
              <a:t>&gt;(R);</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spcBef>
                <a:spcPts val="0"/>
              </a:spcBef>
              <a:spcAft>
                <a:spcPts val="0"/>
              </a:spcAft>
              <a:buNone/>
            </a:pPr>
            <a:r>
              <a:rPr lang="en" sz="1600">
                <a:solidFill>
                  <a:srgbClr val="657B83"/>
                </a:solidFill>
                <a:latin typeface="Roboto Mono"/>
                <a:ea typeface="Roboto Mono"/>
                <a:cs typeface="Roboto Mono"/>
                <a:sym typeface="Roboto Mono"/>
              </a:rPr>
              <a:t>  }</a:t>
            </a:r>
            <a:endParaRPr sz="16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p:txBody>
      </p:sp>
      <p:sp>
        <p:nvSpPr>
          <p:cNvPr id="241" name="Google Shape;241;p22"/>
          <p:cNvSpPr/>
          <p:nvPr/>
        </p:nvSpPr>
        <p:spPr>
          <a:xfrm>
            <a:off x="7115429" y="980775"/>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sp>
        <p:nvSpPr>
          <p:cNvPr id="242" name="Google Shape;242;p22"/>
          <p:cNvSpPr/>
          <p:nvPr/>
        </p:nvSpPr>
        <p:spPr>
          <a:xfrm>
            <a:off x="8476775" y="173369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s</a:t>
            </a:r>
            <a:endParaRPr sz="1800">
              <a:solidFill>
                <a:schemeClr val="dk2"/>
              </a:solidFill>
              <a:latin typeface="Roboto Mono"/>
              <a:ea typeface="Roboto Mono"/>
              <a:cs typeface="Roboto Mono"/>
              <a:sym typeface="Roboto Mono"/>
            </a:endParaRPr>
          </a:p>
        </p:txBody>
      </p:sp>
      <p:sp>
        <p:nvSpPr>
          <p:cNvPr id="243" name="Google Shape;243;p22"/>
          <p:cNvSpPr/>
          <p:nvPr/>
        </p:nvSpPr>
        <p:spPr>
          <a:xfrm>
            <a:off x="8096200" y="2639648"/>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244" name="Google Shape;244;p22"/>
          <p:cNvSpPr/>
          <p:nvPr/>
        </p:nvSpPr>
        <p:spPr>
          <a:xfrm>
            <a:off x="7563075" y="3399877"/>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d</a:t>
            </a:r>
            <a:endParaRPr sz="1800">
              <a:solidFill>
                <a:schemeClr val="dk2"/>
              </a:solidFill>
              <a:latin typeface="Roboto Mono"/>
              <a:ea typeface="Roboto Mono"/>
              <a:cs typeface="Roboto Mono"/>
              <a:sym typeface="Roboto Mono"/>
            </a:endParaRPr>
          </a:p>
        </p:txBody>
      </p:sp>
      <p:sp>
        <p:nvSpPr>
          <p:cNvPr id="245" name="Google Shape;245;p22"/>
          <p:cNvSpPr/>
          <p:nvPr/>
        </p:nvSpPr>
        <p:spPr>
          <a:xfrm>
            <a:off x="5855800" y="1733711"/>
            <a:ext cx="432900" cy="432900"/>
          </a:xfrm>
          <a:prstGeom prst="ellipse">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a:t>
            </a:r>
            <a:endParaRPr sz="1800">
              <a:solidFill>
                <a:schemeClr val="dk2"/>
              </a:solidFill>
              <a:latin typeface="Roboto Mono"/>
              <a:ea typeface="Roboto Mono"/>
              <a:cs typeface="Roboto Mono"/>
              <a:sym typeface="Roboto Mono"/>
            </a:endParaRPr>
          </a:p>
        </p:txBody>
      </p:sp>
      <p:sp>
        <p:nvSpPr>
          <p:cNvPr id="246" name="Google Shape;246;p22"/>
          <p:cNvSpPr/>
          <p:nvPr/>
        </p:nvSpPr>
        <p:spPr>
          <a:xfrm>
            <a:off x="6495900" y="2367161"/>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a:t>
            </a:r>
            <a:endParaRPr sz="1800">
              <a:solidFill>
                <a:schemeClr val="dk2"/>
              </a:solidFill>
              <a:latin typeface="Roboto Mono"/>
              <a:ea typeface="Roboto Mono"/>
              <a:cs typeface="Roboto Mono"/>
              <a:sym typeface="Roboto Mono"/>
            </a:endParaRPr>
          </a:p>
        </p:txBody>
      </p:sp>
      <p:sp>
        <p:nvSpPr>
          <p:cNvPr id="247" name="Google Shape;247;p22"/>
          <p:cNvSpPr/>
          <p:nvPr/>
        </p:nvSpPr>
        <p:spPr>
          <a:xfrm>
            <a:off x="6495900" y="3231036"/>
            <a:ext cx="432900" cy="432900"/>
          </a:xfrm>
          <a:prstGeom prst="ellipse">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l</a:t>
            </a:r>
            <a:endParaRPr sz="1800">
              <a:solidFill>
                <a:schemeClr val="dk2"/>
              </a:solidFill>
              <a:latin typeface="Roboto Mono"/>
              <a:ea typeface="Roboto Mono"/>
              <a:cs typeface="Roboto Mono"/>
              <a:sym typeface="Roboto Mono"/>
            </a:endParaRPr>
          </a:p>
        </p:txBody>
      </p:sp>
      <p:cxnSp>
        <p:nvCxnSpPr>
          <p:cNvPr id="248" name="Google Shape;248;p22"/>
          <p:cNvCxnSpPr>
            <a:stCxn id="241" idx="4"/>
            <a:endCxn id="242" idx="0"/>
          </p:cNvCxnSpPr>
          <p:nvPr/>
        </p:nvCxnSpPr>
        <p:spPr>
          <a:xfrm>
            <a:off x="7331879" y="1413675"/>
            <a:ext cx="1361400" cy="320100"/>
          </a:xfrm>
          <a:prstGeom prst="straightConnector1">
            <a:avLst/>
          </a:prstGeom>
          <a:noFill/>
          <a:ln cap="flat" cmpd="sng" w="28575">
            <a:solidFill>
              <a:srgbClr val="666666"/>
            </a:solidFill>
            <a:prstDash val="solid"/>
            <a:round/>
            <a:headEnd len="med" w="med" type="none"/>
            <a:tailEnd len="med" w="med" type="none"/>
          </a:ln>
        </p:spPr>
      </p:cxnSp>
      <p:cxnSp>
        <p:nvCxnSpPr>
          <p:cNvPr id="249" name="Google Shape;249;p22"/>
          <p:cNvCxnSpPr>
            <a:stCxn id="243" idx="4"/>
          </p:cNvCxnSpPr>
          <p:nvPr/>
        </p:nvCxnSpPr>
        <p:spPr>
          <a:xfrm>
            <a:off x="8312650" y="3072548"/>
            <a:ext cx="0" cy="202500"/>
          </a:xfrm>
          <a:prstGeom prst="straightConnector1">
            <a:avLst/>
          </a:prstGeom>
          <a:noFill/>
          <a:ln cap="flat" cmpd="sng" w="28575">
            <a:solidFill>
              <a:srgbClr val="666666"/>
            </a:solidFill>
            <a:prstDash val="solid"/>
            <a:round/>
            <a:headEnd len="med" w="med" type="none"/>
            <a:tailEnd len="med" w="med" type="none"/>
          </a:ln>
        </p:spPr>
      </p:cxnSp>
      <p:cxnSp>
        <p:nvCxnSpPr>
          <p:cNvPr id="250" name="Google Shape;250;p22"/>
          <p:cNvCxnSpPr>
            <a:stCxn id="241" idx="4"/>
          </p:cNvCxnSpPr>
          <p:nvPr/>
        </p:nvCxnSpPr>
        <p:spPr>
          <a:xfrm flipH="1">
            <a:off x="6072179" y="1413675"/>
            <a:ext cx="1259700" cy="320100"/>
          </a:xfrm>
          <a:prstGeom prst="straightConnector1">
            <a:avLst/>
          </a:prstGeom>
          <a:noFill/>
          <a:ln cap="flat" cmpd="sng" w="28575">
            <a:solidFill>
              <a:srgbClr val="666666"/>
            </a:solidFill>
            <a:prstDash val="solid"/>
            <a:round/>
            <a:headEnd len="med" w="med" type="none"/>
            <a:tailEnd len="med" w="med" type="none"/>
          </a:ln>
        </p:spPr>
      </p:cxnSp>
      <p:cxnSp>
        <p:nvCxnSpPr>
          <p:cNvPr id="251" name="Google Shape;251;p22"/>
          <p:cNvCxnSpPr>
            <a:endCxn id="247" idx="0"/>
          </p:cNvCxnSpPr>
          <p:nvPr/>
        </p:nvCxnSpPr>
        <p:spPr>
          <a:xfrm>
            <a:off x="6709050" y="2825736"/>
            <a:ext cx="3300" cy="405300"/>
          </a:xfrm>
          <a:prstGeom prst="straightConnector1">
            <a:avLst/>
          </a:prstGeom>
          <a:noFill/>
          <a:ln cap="flat" cmpd="sng" w="28575">
            <a:solidFill>
              <a:srgbClr val="666666"/>
            </a:solidFill>
            <a:prstDash val="solid"/>
            <a:round/>
            <a:headEnd len="med" w="med" type="none"/>
            <a:tailEnd len="med" w="med" type="none"/>
          </a:ln>
        </p:spPr>
      </p:cxnSp>
      <p:cxnSp>
        <p:nvCxnSpPr>
          <p:cNvPr id="252" name="Google Shape;252;p22"/>
          <p:cNvCxnSpPr>
            <a:stCxn id="241" idx="4"/>
          </p:cNvCxnSpPr>
          <p:nvPr/>
        </p:nvCxnSpPr>
        <p:spPr>
          <a:xfrm flipH="1">
            <a:off x="7026479" y="141367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253" name="Google Shape;253;p22"/>
          <p:cNvCxnSpPr>
            <a:stCxn id="241" idx="4"/>
          </p:cNvCxnSpPr>
          <p:nvPr/>
        </p:nvCxnSpPr>
        <p:spPr>
          <a:xfrm>
            <a:off x="7331879" y="141367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254" name="Google Shape;254;p22"/>
          <p:cNvCxnSpPr>
            <a:stCxn id="241" idx="4"/>
          </p:cNvCxnSpPr>
          <p:nvPr/>
        </p:nvCxnSpPr>
        <p:spPr>
          <a:xfrm>
            <a:off x="7331879" y="1413675"/>
            <a:ext cx="48900" cy="361500"/>
          </a:xfrm>
          <a:prstGeom prst="straightConnector1">
            <a:avLst/>
          </a:prstGeom>
          <a:noFill/>
          <a:ln cap="flat" cmpd="sng" w="28575">
            <a:solidFill>
              <a:srgbClr val="666666"/>
            </a:solidFill>
            <a:prstDash val="solid"/>
            <a:round/>
            <a:headEnd len="med" w="med" type="none"/>
            <a:tailEnd len="med" w="med" type="none"/>
          </a:ln>
        </p:spPr>
      </p:cxnSp>
      <p:cxnSp>
        <p:nvCxnSpPr>
          <p:cNvPr id="255" name="Google Shape;255;p22"/>
          <p:cNvCxnSpPr>
            <a:stCxn id="241" idx="4"/>
          </p:cNvCxnSpPr>
          <p:nvPr/>
        </p:nvCxnSpPr>
        <p:spPr>
          <a:xfrm flipH="1">
            <a:off x="7222079" y="1413675"/>
            <a:ext cx="109800" cy="336900"/>
          </a:xfrm>
          <a:prstGeom prst="straightConnector1">
            <a:avLst/>
          </a:prstGeom>
          <a:noFill/>
          <a:ln cap="flat" cmpd="sng" w="28575">
            <a:solidFill>
              <a:srgbClr val="666666"/>
            </a:solidFill>
            <a:prstDash val="solid"/>
            <a:round/>
            <a:headEnd len="med" w="med" type="none"/>
            <a:tailEnd len="med" w="med" type="none"/>
          </a:ln>
        </p:spPr>
      </p:cxnSp>
      <p:cxnSp>
        <p:nvCxnSpPr>
          <p:cNvPr id="256" name="Google Shape;256;p22"/>
          <p:cNvCxnSpPr>
            <a:stCxn id="241" idx="4"/>
          </p:cNvCxnSpPr>
          <p:nvPr/>
        </p:nvCxnSpPr>
        <p:spPr>
          <a:xfrm flipH="1">
            <a:off x="6831179" y="141367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257" name="Google Shape;257;p22"/>
          <p:cNvCxnSpPr>
            <a:stCxn id="241" idx="4"/>
          </p:cNvCxnSpPr>
          <p:nvPr/>
        </p:nvCxnSpPr>
        <p:spPr>
          <a:xfrm>
            <a:off x="7331879" y="1413675"/>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258" name="Google Shape;258;p22"/>
          <p:cNvCxnSpPr/>
          <p:nvPr/>
        </p:nvCxnSpPr>
        <p:spPr>
          <a:xfrm>
            <a:off x="6058896" y="21845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259" name="Google Shape;259;p22"/>
          <p:cNvCxnSpPr>
            <a:endCxn id="246" idx="0"/>
          </p:cNvCxnSpPr>
          <p:nvPr/>
        </p:nvCxnSpPr>
        <p:spPr>
          <a:xfrm>
            <a:off x="6058950" y="2184461"/>
            <a:ext cx="653400" cy="182700"/>
          </a:xfrm>
          <a:prstGeom prst="straightConnector1">
            <a:avLst/>
          </a:prstGeom>
          <a:noFill/>
          <a:ln cap="flat" cmpd="sng" w="28575">
            <a:solidFill>
              <a:srgbClr val="666666"/>
            </a:solidFill>
            <a:prstDash val="solid"/>
            <a:round/>
            <a:headEnd len="med" w="med" type="none"/>
            <a:tailEnd len="med" w="med" type="none"/>
          </a:ln>
        </p:spPr>
      </p:cxnSp>
      <p:grpSp>
        <p:nvGrpSpPr>
          <p:cNvPr id="260" name="Google Shape;260;p22"/>
          <p:cNvGrpSpPr/>
          <p:nvPr/>
        </p:nvGrpSpPr>
        <p:grpSpPr>
          <a:xfrm>
            <a:off x="6210514" y="2804588"/>
            <a:ext cx="891900" cy="324600"/>
            <a:chOff x="4872396" y="2413195"/>
            <a:chExt cx="891900" cy="324600"/>
          </a:xfrm>
        </p:grpSpPr>
        <p:cxnSp>
          <p:nvCxnSpPr>
            <p:cNvPr id="261" name="Google Shape;261;p22"/>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262" name="Google Shape;262;p22"/>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263" name="Google Shape;263;p22"/>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264" name="Google Shape;264;p22"/>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sp>
        <p:nvSpPr>
          <p:cNvPr id="265" name="Google Shape;265;p22"/>
          <p:cNvSpPr txBox="1"/>
          <p:nvPr/>
        </p:nvSpPr>
        <p:spPr>
          <a:xfrm>
            <a:off x="6469128" y="1245553"/>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a</a:t>
            </a:r>
            <a:endParaRPr>
              <a:solidFill>
                <a:schemeClr val="dk2"/>
              </a:solidFill>
              <a:latin typeface="Roboto Mono"/>
              <a:ea typeface="Roboto Mono"/>
              <a:cs typeface="Roboto Mono"/>
              <a:sym typeface="Roboto Mono"/>
            </a:endParaRPr>
          </a:p>
        </p:txBody>
      </p:sp>
      <p:sp>
        <p:nvSpPr>
          <p:cNvPr id="266" name="Google Shape;266;p22"/>
          <p:cNvSpPr txBox="1"/>
          <p:nvPr/>
        </p:nvSpPr>
        <p:spPr>
          <a:xfrm>
            <a:off x="8128425" y="1261925"/>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s</a:t>
            </a:r>
            <a:endParaRPr>
              <a:solidFill>
                <a:schemeClr val="dk2"/>
              </a:solidFill>
              <a:latin typeface="Roboto Mono"/>
              <a:ea typeface="Roboto Mono"/>
              <a:cs typeface="Roboto Mono"/>
              <a:sym typeface="Roboto Mono"/>
            </a:endParaRPr>
          </a:p>
        </p:txBody>
      </p:sp>
      <p:cxnSp>
        <p:nvCxnSpPr>
          <p:cNvPr id="267" name="Google Shape;267;p22"/>
          <p:cNvCxnSpPr/>
          <p:nvPr/>
        </p:nvCxnSpPr>
        <p:spPr>
          <a:xfrm flipH="1">
            <a:off x="8663809" y="2171559"/>
            <a:ext cx="26400" cy="324300"/>
          </a:xfrm>
          <a:prstGeom prst="straightConnector1">
            <a:avLst/>
          </a:prstGeom>
          <a:noFill/>
          <a:ln cap="flat" cmpd="sng" w="28575">
            <a:solidFill>
              <a:srgbClr val="666666"/>
            </a:solidFill>
            <a:prstDash val="solid"/>
            <a:round/>
            <a:headEnd len="med" w="med" type="none"/>
            <a:tailEnd len="med" w="med" type="none"/>
          </a:ln>
        </p:spPr>
      </p:cxnSp>
      <p:cxnSp>
        <p:nvCxnSpPr>
          <p:cNvPr id="268" name="Google Shape;268;p22"/>
          <p:cNvCxnSpPr>
            <a:stCxn id="242" idx="4"/>
            <a:endCxn id="243" idx="0"/>
          </p:cNvCxnSpPr>
          <p:nvPr/>
        </p:nvCxnSpPr>
        <p:spPr>
          <a:xfrm flipH="1">
            <a:off x="8312525" y="2166596"/>
            <a:ext cx="380700" cy="473100"/>
          </a:xfrm>
          <a:prstGeom prst="straightConnector1">
            <a:avLst/>
          </a:prstGeom>
          <a:noFill/>
          <a:ln cap="flat" cmpd="sng" w="28575">
            <a:solidFill>
              <a:srgbClr val="666666"/>
            </a:solidFill>
            <a:prstDash val="solid"/>
            <a:round/>
            <a:headEnd len="med" w="med" type="none"/>
            <a:tailEnd len="med" w="med" type="none"/>
          </a:ln>
        </p:spPr>
      </p:cxnSp>
      <p:cxnSp>
        <p:nvCxnSpPr>
          <p:cNvPr id="269" name="Google Shape;269;p22"/>
          <p:cNvCxnSpPr/>
          <p:nvPr/>
        </p:nvCxnSpPr>
        <p:spPr>
          <a:xfrm>
            <a:off x="8690209" y="2171559"/>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270" name="Google Shape;270;p22"/>
          <p:cNvCxnSpPr/>
          <p:nvPr/>
        </p:nvCxnSpPr>
        <p:spPr>
          <a:xfrm>
            <a:off x="8690209" y="2171559"/>
            <a:ext cx="391200" cy="227100"/>
          </a:xfrm>
          <a:prstGeom prst="straightConnector1">
            <a:avLst/>
          </a:prstGeom>
          <a:noFill/>
          <a:ln cap="flat" cmpd="sng" w="28575">
            <a:solidFill>
              <a:srgbClr val="666666"/>
            </a:solidFill>
            <a:prstDash val="solid"/>
            <a:round/>
            <a:headEnd len="med" w="med" type="none"/>
            <a:tailEnd len="med" w="med" type="none"/>
          </a:ln>
        </p:spPr>
      </p:cxnSp>
      <p:cxnSp>
        <p:nvCxnSpPr>
          <p:cNvPr id="271" name="Google Shape;271;p22"/>
          <p:cNvCxnSpPr/>
          <p:nvPr/>
        </p:nvCxnSpPr>
        <p:spPr>
          <a:xfrm flipH="1">
            <a:off x="8067092" y="3070237"/>
            <a:ext cx="250200" cy="265800"/>
          </a:xfrm>
          <a:prstGeom prst="straightConnector1">
            <a:avLst/>
          </a:prstGeom>
          <a:noFill/>
          <a:ln cap="flat" cmpd="sng" w="28575">
            <a:solidFill>
              <a:srgbClr val="666666"/>
            </a:solidFill>
            <a:prstDash val="solid"/>
            <a:round/>
            <a:headEnd len="med" w="med" type="none"/>
            <a:tailEnd len="med" w="med" type="none"/>
          </a:ln>
        </p:spPr>
      </p:cxnSp>
      <p:cxnSp>
        <p:nvCxnSpPr>
          <p:cNvPr id="272" name="Google Shape;272;p22"/>
          <p:cNvCxnSpPr>
            <a:endCxn id="244" idx="0"/>
          </p:cNvCxnSpPr>
          <p:nvPr/>
        </p:nvCxnSpPr>
        <p:spPr>
          <a:xfrm flipH="1">
            <a:off x="7779525" y="3070177"/>
            <a:ext cx="537900" cy="329700"/>
          </a:xfrm>
          <a:prstGeom prst="straightConnector1">
            <a:avLst/>
          </a:prstGeom>
          <a:noFill/>
          <a:ln cap="flat" cmpd="sng" w="28575">
            <a:solidFill>
              <a:srgbClr val="666666"/>
            </a:solidFill>
            <a:prstDash val="solid"/>
            <a:round/>
            <a:headEnd len="med" w="med" type="none"/>
            <a:tailEnd len="med" w="med" type="none"/>
          </a:ln>
        </p:spPr>
      </p:cxnSp>
      <p:cxnSp>
        <p:nvCxnSpPr>
          <p:cNvPr id="273" name="Google Shape;273;p22"/>
          <p:cNvCxnSpPr/>
          <p:nvPr/>
        </p:nvCxnSpPr>
        <p:spPr>
          <a:xfrm>
            <a:off x="8317292" y="3070237"/>
            <a:ext cx="260100" cy="246000"/>
          </a:xfrm>
          <a:prstGeom prst="straightConnector1">
            <a:avLst/>
          </a:prstGeom>
          <a:noFill/>
          <a:ln cap="flat" cmpd="sng" w="28575">
            <a:solidFill>
              <a:srgbClr val="666666"/>
            </a:solidFill>
            <a:prstDash val="solid"/>
            <a:round/>
            <a:headEnd len="med" w="med" type="none"/>
            <a:tailEnd len="med" w="med" type="none"/>
          </a:ln>
        </p:spPr>
      </p:cxnSp>
      <p:cxnSp>
        <p:nvCxnSpPr>
          <p:cNvPr id="274" name="Google Shape;274;p22"/>
          <p:cNvCxnSpPr/>
          <p:nvPr/>
        </p:nvCxnSpPr>
        <p:spPr>
          <a:xfrm>
            <a:off x="8317292" y="3070237"/>
            <a:ext cx="320400" cy="186000"/>
          </a:xfrm>
          <a:prstGeom prst="straightConnector1">
            <a:avLst/>
          </a:prstGeom>
          <a:noFill/>
          <a:ln cap="flat" cmpd="sng" w="28575">
            <a:solidFill>
              <a:srgbClr val="666666"/>
            </a:solidFill>
            <a:prstDash val="solid"/>
            <a:round/>
            <a:headEnd len="med" w="med" type="none"/>
            <a:tailEnd len="med" w="med" type="none"/>
          </a:ln>
        </p:spPr>
      </p:cxnSp>
      <p:grpSp>
        <p:nvGrpSpPr>
          <p:cNvPr id="275" name="Google Shape;275;p22"/>
          <p:cNvGrpSpPr/>
          <p:nvPr/>
        </p:nvGrpSpPr>
        <p:grpSpPr>
          <a:xfrm>
            <a:off x="7365812" y="3837093"/>
            <a:ext cx="730377" cy="265815"/>
            <a:chOff x="4872396" y="2413195"/>
            <a:chExt cx="891900" cy="324600"/>
          </a:xfrm>
        </p:grpSpPr>
        <p:cxnSp>
          <p:nvCxnSpPr>
            <p:cNvPr id="276" name="Google Shape;276;p22"/>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277" name="Google Shape;277;p22"/>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278" name="Google Shape;278;p22"/>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279" name="Google Shape;279;p22"/>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280" name="Google Shape;280;p22"/>
          <p:cNvCxnSpPr/>
          <p:nvPr/>
        </p:nvCxnSpPr>
        <p:spPr>
          <a:xfrm>
            <a:off x="7771017" y="3834427"/>
            <a:ext cx="0" cy="165900"/>
          </a:xfrm>
          <a:prstGeom prst="straightConnector1">
            <a:avLst/>
          </a:prstGeom>
          <a:noFill/>
          <a:ln cap="flat" cmpd="sng" w="28575">
            <a:solidFill>
              <a:srgbClr val="666666"/>
            </a:solidFill>
            <a:prstDash val="solid"/>
            <a:round/>
            <a:headEnd len="med" w="med" type="none"/>
            <a:tailEnd len="med" w="med" type="none"/>
          </a:ln>
        </p:spPr>
      </p:cxnSp>
      <p:cxnSp>
        <p:nvCxnSpPr>
          <p:cNvPr id="281" name="Google Shape;281;p22"/>
          <p:cNvCxnSpPr>
            <a:stCxn id="242" idx="4"/>
          </p:cNvCxnSpPr>
          <p:nvPr/>
        </p:nvCxnSpPr>
        <p:spPr>
          <a:xfrm>
            <a:off x="8693225" y="2166596"/>
            <a:ext cx="117000" cy="304800"/>
          </a:xfrm>
          <a:prstGeom prst="straightConnector1">
            <a:avLst/>
          </a:prstGeom>
          <a:noFill/>
          <a:ln cap="flat" cmpd="sng" w="28575">
            <a:solidFill>
              <a:srgbClr val="666666"/>
            </a:solidFill>
            <a:prstDash val="solid"/>
            <a:round/>
            <a:headEnd len="med" w="med" type="none"/>
            <a:tailEnd len="med" w="med" type="none"/>
          </a:ln>
        </p:spPr>
      </p:cxnSp>
      <p:sp>
        <p:nvSpPr>
          <p:cNvPr id="282" name="Google Shape;282;p22"/>
          <p:cNvSpPr txBox="1"/>
          <p:nvPr/>
        </p:nvSpPr>
        <p:spPr>
          <a:xfrm>
            <a:off x="8208775" y="2167005"/>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a</a:t>
            </a:r>
            <a:endParaRPr>
              <a:solidFill>
                <a:schemeClr val="dk2"/>
              </a:solidFill>
              <a:latin typeface="Roboto Mono"/>
              <a:ea typeface="Roboto Mono"/>
              <a:cs typeface="Roboto Mono"/>
              <a:sym typeface="Roboto Mono"/>
            </a:endParaRPr>
          </a:p>
        </p:txBody>
      </p:sp>
      <p:sp>
        <p:nvSpPr>
          <p:cNvPr id="283" name="Google Shape;283;p22"/>
          <p:cNvSpPr txBox="1"/>
          <p:nvPr/>
        </p:nvSpPr>
        <p:spPr>
          <a:xfrm>
            <a:off x="7737308" y="2956105"/>
            <a:ext cx="2124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d</a:t>
            </a:r>
            <a:endParaRPr>
              <a:solidFill>
                <a:schemeClr val="dk2"/>
              </a:solidFill>
              <a:latin typeface="Roboto Mono"/>
              <a:ea typeface="Roboto Mono"/>
              <a:cs typeface="Roboto Mono"/>
              <a:sym typeface="Roboto Mono"/>
            </a:endParaRPr>
          </a:p>
        </p:txBody>
      </p:sp>
      <p:sp>
        <p:nvSpPr>
          <p:cNvPr id="284" name="Google Shape;284;p22"/>
          <p:cNvSpPr txBox="1"/>
          <p:nvPr/>
        </p:nvSpPr>
        <p:spPr>
          <a:xfrm>
            <a:off x="6368369" y="1947030"/>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w</a:t>
            </a:r>
            <a:endParaRPr>
              <a:solidFill>
                <a:schemeClr val="dk2"/>
              </a:solidFill>
              <a:latin typeface="Roboto Mono"/>
              <a:ea typeface="Roboto Mono"/>
              <a:cs typeface="Roboto Mono"/>
              <a:sym typeface="Roboto Mono"/>
            </a:endParaRPr>
          </a:p>
        </p:txBody>
      </p:sp>
      <p:sp>
        <p:nvSpPr>
          <p:cNvPr id="285" name="Google Shape;285;p22"/>
          <p:cNvSpPr txBox="1"/>
          <p:nvPr/>
        </p:nvSpPr>
        <p:spPr>
          <a:xfrm>
            <a:off x="6685772" y="2903456"/>
            <a:ext cx="2124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l</a:t>
            </a:r>
            <a:endParaRPr>
              <a:solidFill>
                <a:schemeClr val="dk2"/>
              </a:solidFill>
              <a:latin typeface="Roboto Mono"/>
              <a:ea typeface="Roboto Mono"/>
              <a:cs typeface="Roboto Mono"/>
              <a:sym typeface="Roboto Mono"/>
            </a:endParaRPr>
          </a:p>
        </p:txBody>
      </p:sp>
      <p:sp>
        <p:nvSpPr>
          <p:cNvPr id="286" name="Google Shape;286;p22"/>
          <p:cNvSpPr txBox="1"/>
          <p:nvPr/>
        </p:nvSpPr>
        <p:spPr>
          <a:xfrm>
            <a:off x="5898775" y="22440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87" name="Google Shape;287;p22"/>
          <p:cNvSpPr txBox="1"/>
          <p:nvPr/>
        </p:nvSpPr>
        <p:spPr>
          <a:xfrm>
            <a:off x="6452325" y="39456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288" name="Google Shape;288;p22"/>
          <p:cNvGrpSpPr/>
          <p:nvPr/>
        </p:nvGrpSpPr>
        <p:grpSpPr>
          <a:xfrm>
            <a:off x="6304691" y="3671857"/>
            <a:ext cx="730377" cy="265815"/>
            <a:chOff x="4872396" y="2413195"/>
            <a:chExt cx="891900" cy="324600"/>
          </a:xfrm>
        </p:grpSpPr>
        <p:cxnSp>
          <p:nvCxnSpPr>
            <p:cNvPr id="289" name="Google Shape;289;p22"/>
            <p:cNvCxnSpPr/>
            <p:nvPr/>
          </p:nvCxnSpPr>
          <p:spPr>
            <a:xfrm flipH="1">
              <a:off x="5067696" y="2413195"/>
              <a:ext cx="305400" cy="324600"/>
            </a:xfrm>
            <a:prstGeom prst="straightConnector1">
              <a:avLst/>
            </a:prstGeom>
            <a:noFill/>
            <a:ln cap="flat" cmpd="sng" w="28575">
              <a:solidFill>
                <a:srgbClr val="666666"/>
              </a:solidFill>
              <a:prstDash val="solid"/>
              <a:round/>
              <a:headEnd len="med" w="med" type="none"/>
              <a:tailEnd len="med" w="med" type="none"/>
            </a:ln>
          </p:spPr>
        </p:cxnSp>
        <p:cxnSp>
          <p:nvCxnSpPr>
            <p:cNvPr id="290" name="Google Shape;290;p22"/>
            <p:cNvCxnSpPr/>
            <p:nvPr/>
          </p:nvCxnSpPr>
          <p:spPr>
            <a:xfrm flipH="1">
              <a:off x="4872396" y="2413195"/>
              <a:ext cx="500700" cy="300300"/>
            </a:xfrm>
            <a:prstGeom prst="straightConnector1">
              <a:avLst/>
            </a:prstGeom>
            <a:noFill/>
            <a:ln cap="flat" cmpd="sng" w="28575">
              <a:solidFill>
                <a:srgbClr val="666666"/>
              </a:solidFill>
              <a:prstDash val="solid"/>
              <a:round/>
              <a:headEnd len="med" w="med" type="none"/>
              <a:tailEnd len="med" w="med" type="none"/>
            </a:ln>
          </p:spPr>
        </p:cxnSp>
        <p:cxnSp>
          <p:nvCxnSpPr>
            <p:cNvPr id="291" name="Google Shape;291;p22"/>
            <p:cNvCxnSpPr/>
            <p:nvPr/>
          </p:nvCxnSpPr>
          <p:spPr>
            <a:xfrm>
              <a:off x="5373096" y="2413195"/>
              <a:ext cx="317700" cy="300300"/>
            </a:xfrm>
            <a:prstGeom prst="straightConnector1">
              <a:avLst/>
            </a:prstGeom>
            <a:noFill/>
            <a:ln cap="flat" cmpd="sng" w="28575">
              <a:solidFill>
                <a:srgbClr val="666666"/>
              </a:solidFill>
              <a:prstDash val="solid"/>
              <a:round/>
              <a:headEnd len="med" w="med" type="none"/>
              <a:tailEnd len="med" w="med" type="none"/>
            </a:ln>
          </p:spPr>
        </p:cxnSp>
        <p:cxnSp>
          <p:nvCxnSpPr>
            <p:cNvPr id="292" name="Google Shape;292;p22"/>
            <p:cNvCxnSpPr/>
            <p:nvPr/>
          </p:nvCxnSpPr>
          <p:spPr>
            <a:xfrm>
              <a:off x="5373096" y="2413195"/>
              <a:ext cx="391200" cy="227100"/>
            </a:xfrm>
            <a:prstGeom prst="straightConnector1">
              <a:avLst/>
            </a:prstGeom>
            <a:noFill/>
            <a:ln cap="flat" cmpd="sng" w="28575">
              <a:solidFill>
                <a:srgbClr val="666666"/>
              </a:solidFill>
              <a:prstDash val="solid"/>
              <a:round/>
              <a:headEnd len="med" w="med" type="none"/>
              <a:tailEnd len="med" w="med" type="none"/>
            </a:ln>
          </p:spPr>
        </p:cxnSp>
      </p:grpSp>
      <p:cxnSp>
        <p:nvCxnSpPr>
          <p:cNvPr id="293" name="Google Shape;293;p22"/>
          <p:cNvCxnSpPr/>
          <p:nvPr/>
        </p:nvCxnSpPr>
        <p:spPr>
          <a:xfrm>
            <a:off x="6709896" y="3669191"/>
            <a:ext cx="0" cy="165900"/>
          </a:xfrm>
          <a:prstGeom prst="straightConnector1">
            <a:avLst/>
          </a:prstGeom>
          <a:noFill/>
          <a:ln cap="flat" cmpd="sng" w="28575">
            <a:solidFill>
              <a:srgbClr val="666666"/>
            </a:solidFill>
            <a:prstDash val="solid"/>
            <a:round/>
            <a:headEnd len="med" w="med" type="none"/>
            <a:tailEnd len="med" w="med" type="none"/>
          </a:ln>
        </p:spPr>
      </p:cxnSp>
      <p:sp>
        <p:nvSpPr>
          <p:cNvPr id="294" name="Google Shape;294;p22"/>
          <p:cNvSpPr txBox="1"/>
          <p:nvPr/>
        </p:nvSpPr>
        <p:spPr>
          <a:xfrm>
            <a:off x="7563150" y="41029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95" name="Google Shape;295;p22"/>
          <p:cNvSpPr txBox="1"/>
          <p:nvPr/>
        </p:nvSpPr>
        <p:spPr>
          <a:xfrm>
            <a:off x="8243200" y="32310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96" name="Google Shape;296;p22"/>
          <p:cNvSpPr txBox="1"/>
          <p:nvPr/>
        </p:nvSpPr>
        <p:spPr>
          <a:xfrm>
            <a:off x="8762975" y="242371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97" name="Google Shape;297;p22"/>
          <p:cNvSpPr txBox="1"/>
          <p:nvPr/>
        </p:nvSpPr>
        <p:spPr>
          <a:xfrm>
            <a:off x="7178588" y="1640763"/>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98" name="Google Shape;298;p22"/>
          <p:cNvSpPr txBox="1"/>
          <p:nvPr/>
        </p:nvSpPr>
        <p:spPr>
          <a:xfrm>
            <a:off x="5944300" y="2998500"/>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99" name="Google Shape;299;p22"/>
          <p:cNvSpPr txBox="1"/>
          <p:nvPr/>
        </p:nvSpPr>
        <p:spPr>
          <a:xfrm>
            <a:off x="7070450" y="2956525"/>
            <a:ext cx="408300" cy="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595959"/>
      </a:dk2>
      <a:lt2>
        <a:srgbClr val="F0EC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