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Roboto Light"/>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C6080E-C6A8-41FB-B314-89CA3846920A}">
  <a:tblStyle styleId="{C1C6080E-C6A8-41FB-B314-89CA384692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Light-regular.fntdata"/><Relationship Id="rId20" Type="http://schemas.openxmlformats.org/officeDocument/2006/relationships/slide" Target="slides/slide15.xml"/><Relationship Id="rId42" Type="http://schemas.openxmlformats.org/officeDocument/2006/relationships/font" Target="fonts/RobotoLight-italic.fntdata"/><Relationship Id="rId41" Type="http://schemas.openxmlformats.org/officeDocument/2006/relationships/font" Target="fonts/RobotoLight-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RobotoLight-boldItalic.fntdata"/><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d568d81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4d568d81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What is the runtime for nearest assuming points are evenly spread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4d568d8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4d568d81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4d568d81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4d568d81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4d568d81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4d568d81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4d568d81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4d568d81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general theme inspired by binary search trees vs. ordered linked nodes: recursive subdivision leads to logarithmic behaviors, while uniform subdivision leads to linear behaviors.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4d568d81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4d568d81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4d568d81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4d568d81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4d568d81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4d568d81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want to recursively subdivide, so our partition also needs to be a rectangular plane.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4d568d81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4d568d81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does a quadtree look like? Each node has how many children?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4d568d81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4d568d81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Does insertion order affect the balance of a quadtree?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51ffb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51ffb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4d568d81e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4d568d81e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4d568d81e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4d568d81e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64d568d81e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4d568d81e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64d568d81e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4d568d81e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course, we will only study the special case of k = 2, or 2-d trees.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64d3793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64d3793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64d568d81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4d568d81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64d568d81e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4d568d81e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t>
            </a:r>
            <a:r>
              <a:rPr lang="en">
                <a:solidFill>
                  <a:schemeClr val="dk1"/>
                </a:solidFill>
              </a:rPr>
              <a:t>: Does insertion order affect the balance of a k-d tree?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64d568d81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64d568d81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Where would </a:t>
            </a:r>
            <a:r>
              <a:rPr b="1" lang="en"/>
              <a:t>G</a:t>
            </a:r>
            <a:r>
              <a:rPr lang="en"/>
              <a:t> go in the 2-d tree?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64d568d81e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64d568d81e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64d568d81e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64d568d81e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more advanced and subtle pruning rule that we’ll see in the homework.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c98eb95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c98eb9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64d568d81e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64d568d81e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c98eb9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4c98eb9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4c98eb9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c98eb9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 optimize for certain operations on data by coming with organizational schemes that allow us to ignore large portions of the data. These organizational schemes are implemented with algorithms that respect the data structure invariants.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4d568d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4d568d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4d568d8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d568d8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much of an improvement is this over linear range search for 2-d range search queries? For nearest neighbor queries?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4d568d81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4d568d81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a:t>
            </a:r>
            <a:r>
              <a:rPr lang="en"/>
              <a:t>How many bins do we need to scan to collect all the points in the green rectangle?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547e0e4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547e0e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docs.google.com/presentation/d/1vqAJkvUxSh-Eq4iIJZevjpY29nagNTjx-4N3HpDi0UQ/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web.stanford.edu/class/archive/cs/cs106b/cs106b.1126/lectures/20/Slides20.pdf#page=102" TargetMode="External"/><Relationship Id="rId5" Type="http://schemas.openxmlformats.org/officeDocument/2006/relationships/hyperlink" Target="https://www.mapbox.com/about/maps/" TargetMode="External"/><Relationship Id="rId6" Type="http://schemas.openxmlformats.org/officeDocument/2006/relationships/hyperlink" Target="https://www.openstreetmap.org/about/" TargetMode="External"/><Relationship Id="rId7" Type="http://schemas.openxmlformats.org/officeDocument/2006/relationships/hyperlink" Target="https://www.mapbox.com/map-feedback/" TargetMode="External"/><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docs.google.com/presentation/d/1ZVvh_Q15Lh2D1_NnzZ4PR_aDsLBwvAU9JYQAwlSuXSM/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docs.google.com/presentation/d/1WW56RnFa3g6UJEquuIBymMcu9k2nqLrOE1ZlnTYFebg/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docs.google.com/presentation/d/1DNunK22t-4OU_9c-OBgKkMAdly9aZQkWuv_tBkDg1G4/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Multi-Dimensional Data</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a:t>
            </a:r>
            <a:r>
              <a:rPr lang="en"/>
              <a:t> Iterative Refinement in </a:t>
            </a:r>
            <a:r>
              <a:rPr lang="en"/>
              <a:t>the </a:t>
            </a:r>
            <a:r>
              <a:rPr lang="en"/>
              <a:t>Algorithm Design Process to handle multi-dimensional data.</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4" name="Shape 274"/>
        <p:cNvGrpSpPr/>
        <p:nvPr/>
      </p:nvGrpSpPr>
      <p:grpSpPr>
        <a:xfrm>
          <a:off x="0" y="0"/>
          <a:ext cx="0" cy="0"/>
          <a:chOff x="0" y="0"/>
          <a:chExt cx="0" cy="0"/>
        </a:xfrm>
      </p:grpSpPr>
      <p:graphicFrame>
        <p:nvGraphicFramePr>
          <p:cNvPr id="275" name="Google Shape;275;p23"/>
          <p:cNvGraphicFramePr/>
          <p:nvPr/>
        </p:nvGraphicFramePr>
        <p:xfrm>
          <a:off x="5005400" y="1124400"/>
          <a:ext cx="3000000" cy="3000000"/>
        </p:xfrm>
        <a:graphic>
          <a:graphicData uri="http://schemas.openxmlformats.org/drawingml/2006/table">
            <a:tbl>
              <a:tblPr>
                <a:noFill/>
                <a:tableStyleId>{C1C6080E-C6A8-41FB-B314-89CA3846920A}</a:tableStyleId>
              </a:tblPr>
              <a:tblGrid>
                <a:gridCol w="907275"/>
                <a:gridCol w="907275"/>
                <a:gridCol w="907275"/>
                <a:gridCol w="907275"/>
              </a:tblGrid>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bl>
          </a:graphicData>
        </a:graphic>
      </p:graphicFrame>
      <p:sp>
        <p:nvSpPr>
          <p:cNvPr id="276" name="Google Shape;276;p23"/>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Partitioning</a:t>
            </a:r>
            <a:endParaRPr/>
          </a:p>
        </p:txBody>
      </p:sp>
      <p:pic>
        <p:nvPicPr>
          <p:cNvPr id="277" name="Google Shape;277;p23"/>
          <p:cNvPicPr preferRelativeResize="0"/>
          <p:nvPr/>
        </p:nvPicPr>
        <p:blipFill>
          <a:blip r:embed="rId3">
            <a:alphaModFix amt="75000"/>
          </a:blip>
          <a:stretch>
            <a:fillRect/>
          </a:stretch>
        </p:blipFill>
        <p:spPr>
          <a:xfrm>
            <a:off x="5005400" y="1124400"/>
            <a:ext cx="3629100" cy="2894700"/>
          </a:xfrm>
          <a:prstGeom prst="rect">
            <a:avLst/>
          </a:prstGeom>
          <a:noFill/>
          <a:ln>
            <a:noFill/>
          </a:ln>
        </p:spPr>
      </p:pic>
      <p:sp>
        <p:nvSpPr>
          <p:cNvPr id="278" name="Google Shape;278;p23"/>
          <p:cNvSpPr txBox="1"/>
          <p:nvPr>
            <p:ph idx="1" type="body"/>
          </p:nvPr>
        </p:nvSpPr>
        <p:spPr>
          <a:xfrm>
            <a:off x="311700" y="1152144"/>
            <a:ext cx="43890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Spatial partitioning problem</a:t>
            </a:r>
            <a:r>
              <a:rPr lang="en"/>
              <a:t>. How to divide space into non-overlapping </a:t>
            </a:r>
            <a:r>
              <a:rPr b="1" lang="en"/>
              <a:t>subspaces</a:t>
            </a:r>
            <a:r>
              <a:rPr lang="en"/>
              <a:t>.</a:t>
            </a:r>
            <a:endParaRPr/>
          </a:p>
          <a:p>
            <a:pPr indent="0" lvl="0" marL="0" rtl="0" algn="l">
              <a:spcBef>
                <a:spcPts val="800"/>
              </a:spcBef>
              <a:spcAft>
                <a:spcPts val="0"/>
              </a:spcAft>
              <a:buClr>
                <a:schemeClr val="dk1"/>
              </a:buClr>
              <a:buSzPts val="1100"/>
              <a:buFont typeface="Arial"/>
              <a:buNone/>
            </a:pPr>
            <a:r>
              <a:rPr b="1" lang="en">
                <a:solidFill>
                  <a:schemeClr val="accent1"/>
                </a:solidFill>
              </a:rPr>
              <a:t>Uniform partitioning strategy</a:t>
            </a:r>
            <a:r>
              <a:rPr lang="en"/>
              <a:t>. Partition space into uniform rectangular buckets (“bins”).</a:t>
            </a:r>
            <a:endParaRPr b="1">
              <a:solidFill>
                <a:schemeClr val="accent1"/>
              </a:solidFill>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What is the runtime for nearest assuming points are evenly spread out?</a:t>
            </a:r>
            <a:endParaRPr/>
          </a:p>
        </p:txBody>
      </p:sp>
      <p:sp>
        <p:nvSpPr>
          <p:cNvPr id="279" name="Google Shape;27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23"/>
          <p:cNvSpPr/>
          <p:nvPr/>
        </p:nvSpPr>
        <p:spPr>
          <a:xfrm>
            <a:off x="6240347" y="2078645"/>
            <a:ext cx="274200" cy="2742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runtime for nearest assuming points are evenly spread out?</a:t>
            </a:r>
            <a:endParaRPr/>
          </a:p>
        </p:txBody>
      </p:sp>
      <p:sp>
        <p:nvSpPr>
          <p:cNvPr id="287" name="Google Shape;28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graphicFrame>
        <p:nvGraphicFramePr>
          <p:cNvPr id="293" name="Google Shape;293;p25"/>
          <p:cNvGraphicFramePr/>
          <p:nvPr/>
        </p:nvGraphicFramePr>
        <p:xfrm>
          <a:off x="5005400" y="1124400"/>
          <a:ext cx="3000000" cy="3000000"/>
        </p:xfrm>
        <a:graphic>
          <a:graphicData uri="http://schemas.openxmlformats.org/drawingml/2006/table">
            <a:tbl>
              <a:tblPr>
                <a:noFill/>
                <a:tableStyleId>{C1C6080E-C6A8-41FB-B314-89CA3846920A}</a:tableStyleId>
              </a:tblPr>
              <a:tblGrid>
                <a:gridCol w="907275"/>
                <a:gridCol w="907275"/>
                <a:gridCol w="907275"/>
                <a:gridCol w="907275"/>
              </a:tblGrid>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bl>
          </a:graphicData>
        </a:graphic>
      </p:graphicFrame>
      <p:sp>
        <p:nvSpPr>
          <p:cNvPr id="294" name="Google Shape;294;p25"/>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Partitioning</a:t>
            </a:r>
            <a:endParaRPr/>
          </a:p>
        </p:txBody>
      </p:sp>
      <p:sp>
        <p:nvSpPr>
          <p:cNvPr id="295" name="Google Shape;295;p25"/>
          <p:cNvSpPr txBox="1"/>
          <p:nvPr>
            <p:ph idx="1" type="body"/>
          </p:nvPr>
        </p:nvSpPr>
        <p:spPr>
          <a:xfrm>
            <a:off x="311700" y="1152144"/>
            <a:ext cx="43890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Spatial partitioning problem</a:t>
            </a:r>
            <a:r>
              <a:rPr lang="en"/>
              <a:t>. How to divide space into non-overlapping </a:t>
            </a:r>
            <a:r>
              <a:rPr b="1" lang="en"/>
              <a:t>subspaces</a:t>
            </a:r>
            <a:r>
              <a:rPr lang="en"/>
              <a:t>.</a:t>
            </a:r>
            <a:endParaRPr/>
          </a:p>
          <a:p>
            <a:pPr indent="0" lvl="0" marL="0" rtl="0" algn="l">
              <a:spcBef>
                <a:spcPts val="800"/>
              </a:spcBef>
              <a:spcAft>
                <a:spcPts val="0"/>
              </a:spcAft>
              <a:buClr>
                <a:schemeClr val="dk1"/>
              </a:buClr>
              <a:buSzPts val="1100"/>
              <a:buFont typeface="Arial"/>
              <a:buNone/>
            </a:pPr>
            <a:r>
              <a:rPr b="1" lang="en">
                <a:solidFill>
                  <a:schemeClr val="accent1"/>
                </a:solidFill>
              </a:rPr>
              <a:t>Uniform partitioning strategy</a:t>
            </a:r>
            <a:r>
              <a:rPr lang="en"/>
              <a:t>. Partition space into uniform rectangular buckets (“bins”).</a:t>
            </a:r>
            <a:endParaRPr b="1">
              <a:solidFill>
                <a:schemeClr val="accent1"/>
              </a:solidFill>
            </a:endParaRPr>
          </a:p>
          <a:p>
            <a:pPr indent="0" lvl="0" marL="0" rtl="0" algn="l">
              <a:spcBef>
                <a:spcPts val="800"/>
              </a:spcBef>
              <a:spcAft>
                <a:spcPts val="0"/>
              </a:spcAft>
              <a:buNone/>
            </a:pPr>
            <a:r>
              <a:t/>
            </a:r>
            <a:endParaRPr/>
          </a:p>
          <a:p>
            <a:pPr indent="0" lvl="0" marL="0" rtl="0" algn="l">
              <a:spcBef>
                <a:spcPts val="800"/>
              </a:spcBef>
              <a:spcAft>
                <a:spcPts val="0"/>
              </a:spcAft>
              <a:buNone/>
            </a:pPr>
            <a:r>
              <a:rPr lang="en"/>
              <a:t>What is the runtime for nearest assuming points are evenly spread out?</a:t>
            </a:r>
            <a:endParaRPr/>
          </a:p>
          <a:p>
            <a:pPr indent="0" lvl="0" marL="0" rtl="0" algn="l">
              <a:spcBef>
                <a:spcPts val="800"/>
              </a:spcBef>
              <a:spcAft>
                <a:spcPts val="800"/>
              </a:spcAft>
              <a:buNone/>
            </a:pPr>
            <a:r>
              <a:rPr b="1" lang="en"/>
              <a:t>Still Θ(N)</a:t>
            </a:r>
            <a:r>
              <a:rPr lang="en"/>
              <a:t>. On average, the runtime will be 16 times faster than without the spatial partitioning, but N/16 is still Θ(N).</a:t>
            </a:r>
            <a:endParaRPr/>
          </a:p>
        </p:txBody>
      </p:sp>
      <p:sp>
        <p:nvSpPr>
          <p:cNvPr id="296" name="Google Shape;29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25"/>
          <p:cNvSpPr/>
          <p:nvPr/>
        </p:nvSpPr>
        <p:spPr>
          <a:xfrm>
            <a:off x="6240347" y="2078645"/>
            <a:ext cx="274200" cy="2742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Recursive Partitioning</a:t>
            </a:r>
            <a:endParaRPr/>
          </a:p>
        </p:txBody>
      </p:sp>
      <p:sp>
        <p:nvSpPr>
          <p:cNvPr id="304" name="Google Shape;30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7"/>
          <p:cNvSpPr/>
          <p:nvPr/>
        </p:nvSpPr>
        <p:spPr>
          <a:xfrm>
            <a:off x="5005400" y="1124400"/>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27"/>
          <p:cNvCxnSpPr/>
          <p:nvPr/>
        </p:nvCxnSpPr>
        <p:spPr>
          <a:xfrm rot="10800000">
            <a:off x="6743750" y="1124400"/>
            <a:ext cx="0" cy="2894700"/>
          </a:xfrm>
          <a:prstGeom prst="straightConnector1">
            <a:avLst/>
          </a:prstGeom>
          <a:noFill/>
          <a:ln cap="flat" cmpd="sng" w="28575">
            <a:solidFill>
              <a:schemeClr val="dk2"/>
            </a:solidFill>
            <a:prstDash val="solid"/>
            <a:round/>
            <a:headEnd len="med" w="med" type="none"/>
            <a:tailEnd len="med" w="med" type="none"/>
          </a:ln>
        </p:spPr>
      </p:cxnSp>
      <p:sp>
        <p:nvSpPr>
          <p:cNvPr id="311" name="Google Shape;311;p2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x-coordinate BST</a:t>
            </a:r>
            <a:endParaRPr/>
          </a:p>
        </p:txBody>
      </p:sp>
      <p:sp>
        <p:nvSpPr>
          <p:cNvPr id="312" name="Google Shape;312;p27"/>
          <p:cNvSpPr txBox="1"/>
          <p:nvPr>
            <p:ph idx="1" type="body"/>
          </p:nvPr>
        </p:nvSpPr>
        <p:spPr>
          <a:xfrm>
            <a:off x="311700" y="1152145"/>
            <a:ext cx="3950100" cy="685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Suppose we put points into a BST map ordered by x-coordinate.</a:t>
            </a:r>
            <a:endParaRPr/>
          </a:p>
        </p:txBody>
      </p:sp>
      <p:sp>
        <p:nvSpPr>
          <p:cNvPr id="313" name="Google Shape;31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27"/>
          <p:cNvSpPr/>
          <p:nvPr/>
        </p:nvSpPr>
        <p:spPr>
          <a:xfrm>
            <a:off x="6574306" y="282905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315" name="Google Shape;315;p27"/>
          <p:cNvSpPr txBox="1"/>
          <p:nvPr/>
        </p:nvSpPr>
        <p:spPr>
          <a:xfrm>
            <a:off x="6997537" y="3068459"/>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316" name="Google Shape;316;p27"/>
          <p:cNvSpPr txBox="1"/>
          <p:nvPr/>
        </p:nvSpPr>
        <p:spPr>
          <a:xfrm>
            <a:off x="8074800" y="187690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317" name="Google Shape;317;p27"/>
          <p:cNvSpPr/>
          <p:nvPr/>
        </p:nvSpPr>
        <p:spPr>
          <a:xfrm>
            <a:off x="7876850" y="15146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318" name="Google Shape;318;p27"/>
          <p:cNvSpPr txBox="1"/>
          <p:nvPr/>
        </p:nvSpPr>
        <p:spPr>
          <a:xfrm>
            <a:off x="7119944" y="1710225"/>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sp>
        <p:nvSpPr>
          <p:cNvPr id="319" name="Google Shape;319;p27"/>
          <p:cNvSpPr/>
          <p:nvPr/>
        </p:nvSpPr>
        <p:spPr>
          <a:xfrm>
            <a:off x="7010050" y="19718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320" name="Google Shape;320;p27"/>
          <p:cNvSpPr/>
          <p:nvPr/>
        </p:nvSpPr>
        <p:spPr>
          <a:xfrm>
            <a:off x="7445838" y="2380194"/>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321" name="Google Shape;321;p27"/>
          <p:cNvSpPr txBox="1"/>
          <p:nvPr/>
        </p:nvSpPr>
        <p:spPr>
          <a:xfrm>
            <a:off x="7838919" y="26825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sp>
        <p:nvSpPr>
          <p:cNvPr id="322" name="Google Shape;322;p27"/>
          <p:cNvSpPr/>
          <p:nvPr/>
        </p:nvSpPr>
        <p:spPr>
          <a:xfrm>
            <a:off x="5912656" y="3252481"/>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323" name="Google Shape;323;p27"/>
          <p:cNvSpPr txBox="1"/>
          <p:nvPr/>
        </p:nvSpPr>
        <p:spPr>
          <a:xfrm>
            <a:off x="6041238" y="36193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324" name="Google Shape;324;p27"/>
          <p:cNvSpPr/>
          <p:nvPr/>
        </p:nvSpPr>
        <p:spPr>
          <a:xfrm>
            <a:off x="5210481" y="117757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F</a:t>
            </a:r>
            <a:endParaRPr b="1">
              <a:solidFill>
                <a:schemeClr val="dk2"/>
              </a:solidFill>
              <a:latin typeface="Roboto"/>
              <a:ea typeface="Roboto"/>
              <a:cs typeface="Roboto"/>
              <a:sym typeface="Roboto"/>
            </a:endParaRPr>
          </a:p>
        </p:txBody>
      </p:sp>
      <p:sp>
        <p:nvSpPr>
          <p:cNvPr id="325" name="Google Shape;325;p27"/>
          <p:cNvSpPr txBox="1"/>
          <p:nvPr/>
        </p:nvSpPr>
        <p:spPr>
          <a:xfrm>
            <a:off x="5360002" y="1545708"/>
            <a:ext cx="817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 2.5)</a:t>
            </a:r>
            <a:endParaRPr b="1">
              <a:solidFill>
                <a:schemeClr val="dk2"/>
              </a:solidFill>
              <a:latin typeface="Roboto"/>
              <a:ea typeface="Roboto"/>
              <a:cs typeface="Roboto"/>
              <a:sym typeface="Roboto"/>
            </a:endParaRPr>
          </a:p>
        </p:txBody>
      </p:sp>
      <p:sp>
        <p:nvSpPr>
          <p:cNvPr id="326" name="Google Shape;326;p27"/>
          <p:cNvSpPr/>
          <p:nvPr/>
        </p:nvSpPr>
        <p:spPr>
          <a:xfrm>
            <a:off x="2121050" y="2144500"/>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A (</a:t>
            </a:r>
            <a:r>
              <a:rPr b="1" lang="en" sz="1600">
                <a:latin typeface="Roboto"/>
                <a:ea typeface="Roboto"/>
                <a:cs typeface="Roboto"/>
                <a:sym typeface="Roboto"/>
              </a:rPr>
              <a:t>-1</a:t>
            </a:r>
            <a:r>
              <a:rPr lang="en" sz="1600">
                <a:latin typeface="Roboto"/>
                <a:ea typeface="Roboto"/>
                <a:cs typeface="Roboto"/>
                <a:sym typeface="Roboto"/>
              </a:rPr>
              <a:t>, -1)</a:t>
            </a:r>
            <a:endParaRPr sz="1600">
              <a:latin typeface="Roboto"/>
              <a:ea typeface="Roboto"/>
              <a:cs typeface="Roboto"/>
              <a:sym typeface="Roboto"/>
            </a:endParaRPr>
          </a:p>
        </p:txBody>
      </p:sp>
      <p:sp>
        <p:nvSpPr>
          <p:cNvPr id="327" name="Google Shape;327;p27"/>
          <p:cNvSpPr/>
          <p:nvPr/>
        </p:nvSpPr>
        <p:spPr>
          <a:xfrm>
            <a:off x="3184050" y="2752549"/>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B (</a:t>
            </a:r>
            <a:r>
              <a:rPr b="1" lang="en" sz="1600">
                <a:latin typeface="Roboto"/>
                <a:ea typeface="Roboto"/>
                <a:cs typeface="Roboto"/>
                <a:sym typeface="Roboto"/>
              </a:rPr>
              <a:t>2</a:t>
            </a:r>
            <a:r>
              <a:rPr lang="en" sz="1600">
                <a:latin typeface="Roboto"/>
                <a:ea typeface="Roboto"/>
                <a:cs typeface="Roboto"/>
                <a:sym typeface="Roboto"/>
              </a:rPr>
              <a:t>, 2)</a:t>
            </a:r>
            <a:endParaRPr sz="1600">
              <a:latin typeface="Roboto"/>
              <a:ea typeface="Roboto"/>
              <a:cs typeface="Roboto"/>
              <a:sym typeface="Roboto"/>
            </a:endParaRPr>
          </a:p>
        </p:txBody>
      </p:sp>
      <p:sp>
        <p:nvSpPr>
          <p:cNvPr id="328" name="Google Shape;328;p27"/>
          <p:cNvSpPr/>
          <p:nvPr/>
        </p:nvSpPr>
        <p:spPr>
          <a:xfrm>
            <a:off x="2578250" y="3360598"/>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C (</a:t>
            </a:r>
            <a:r>
              <a:rPr b="1" lang="en" sz="1600">
                <a:latin typeface="Roboto"/>
                <a:ea typeface="Roboto"/>
                <a:cs typeface="Roboto"/>
                <a:sym typeface="Roboto"/>
              </a:rPr>
              <a:t>0</a:t>
            </a:r>
            <a:r>
              <a:rPr lang="en" sz="1600">
                <a:latin typeface="Roboto"/>
                <a:ea typeface="Roboto"/>
                <a:cs typeface="Roboto"/>
                <a:sym typeface="Roboto"/>
              </a:rPr>
              <a:t>, 1)</a:t>
            </a:r>
            <a:endParaRPr sz="1600">
              <a:latin typeface="Roboto"/>
              <a:ea typeface="Roboto"/>
              <a:cs typeface="Roboto"/>
              <a:sym typeface="Roboto"/>
            </a:endParaRPr>
          </a:p>
        </p:txBody>
      </p:sp>
      <p:sp>
        <p:nvSpPr>
          <p:cNvPr id="329" name="Google Shape;329;p27"/>
          <p:cNvSpPr/>
          <p:nvPr/>
        </p:nvSpPr>
        <p:spPr>
          <a:xfrm>
            <a:off x="3184050" y="3968648"/>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D (</a:t>
            </a:r>
            <a:r>
              <a:rPr b="1" lang="en" sz="1600">
                <a:latin typeface="Roboto"/>
                <a:ea typeface="Roboto"/>
                <a:cs typeface="Roboto"/>
                <a:sym typeface="Roboto"/>
              </a:rPr>
              <a:t>1</a:t>
            </a:r>
            <a:r>
              <a:rPr lang="en" sz="1600">
                <a:latin typeface="Roboto"/>
                <a:ea typeface="Roboto"/>
                <a:cs typeface="Roboto"/>
                <a:sym typeface="Roboto"/>
              </a:rPr>
              <a:t>, 0)</a:t>
            </a:r>
            <a:endParaRPr sz="1600">
              <a:latin typeface="Roboto"/>
              <a:ea typeface="Roboto"/>
              <a:cs typeface="Roboto"/>
              <a:sym typeface="Roboto"/>
            </a:endParaRPr>
          </a:p>
        </p:txBody>
      </p:sp>
      <p:sp>
        <p:nvSpPr>
          <p:cNvPr id="330" name="Google Shape;330;p27"/>
          <p:cNvSpPr/>
          <p:nvPr/>
        </p:nvSpPr>
        <p:spPr>
          <a:xfrm>
            <a:off x="1202850" y="2752548"/>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E (</a:t>
            </a:r>
            <a:r>
              <a:rPr b="1" lang="en" sz="1600">
                <a:latin typeface="Roboto"/>
                <a:ea typeface="Roboto"/>
                <a:cs typeface="Roboto"/>
                <a:sym typeface="Roboto"/>
              </a:rPr>
              <a:t>-2</a:t>
            </a:r>
            <a:r>
              <a:rPr lang="en" sz="1600">
                <a:latin typeface="Roboto"/>
                <a:ea typeface="Roboto"/>
                <a:cs typeface="Roboto"/>
                <a:sym typeface="Roboto"/>
              </a:rPr>
              <a:t>, -2)</a:t>
            </a:r>
            <a:endParaRPr sz="1600">
              <a:latin typeface="Roboto"/>
              <a:ea typeface="Roboto"/>
              <a:cs typeface="Roboto"/>
              <a:sym typeface="Roboto"/>
            </a:endParaRPr>
          </a:p>
        </p:txBody>
      </p:sp>
      <p:cxnSp>
        <p:nvCxnSpPr>
          <p:cNvPr id="331" name="Google Shape;331;p27"/>
          <p:cNvCxnSpPr>
            <a:stCxn id="326" idx="2"/>
            <a:endCxn id="330" idx="0"/>
          </p:cNvCxnSpPr>
          <p:nvPr/>
        </p:nvCxnSpPr>
        <p:spPr>
          <a:xfrm flipH="1">
            <a:off x="1703600" y="2579800"/>
            <a:ext cx="918300" cy="172800"/>
          </a:xfrm>
          <a:prstGeom prst="straightConnector1">
            <a:avLst/>
          </a:prstGeom>
          <a:noFill/>
          <a:ln cap="flat" cmpd="sng" w="19050">
            <a:solidFill>
              <a:schemeClr val="dk2"/>
            </a:solidFill>
            <a:prstDash val="solid"/>
            <a:round/>
            <a:headEnd len="med" w="med" type="none"/>
            <a:tailEnd len="med" w="med" type="none"/>
          </a:ln>
        </p:spPr>
      </p:cxnSp>
      <p:cxnSp>
        <p:nvCxnSpPr>
          <p:cNvPr id="332" name="Google Shape;332;p27"/>
          <p:cNvCxnSpPr>
            <a:stCxn id="326" idx="2"/>
            <a:endCxn id="327" idx="0"/>
          </p:cNvCxnSpPr>
          <p:nvPr/>
        </p:nvCxnSpPr>
        <p:spPr>
          <a:xfrm>
            <a:off x="2621900" y="2579800"/>
            <a:ext cx="1062900" cy="172800"/>
          </a:xfrm>
          <a:prstGeom prst="straightConnector1">
            <a:avLst/>
          </a:prstGeom>
          <a:noFill/>
          <a:ln cap="flat" cmpd="sng" w="19050">
            <a:solidFill>
              <a:schemeClr val="dk2"/>
            </a:solidFill>
            <a:prstDash val="solid"/>
            <a:round/>
            <a:headEnd len="med" w="med" type="none"/>
            <a:tailEnd len="med" w="med" type="none"/>
          </a:ln>
        </p:spPr>
      </p:cxnSp>
      <p:cxnSp>
        <p:nvCxnSpPr>
          <p:cNvPr id="333" name="Google Shape;333;p27"/>
          <p:cNvCxnSpPr>
            <a:stCxn id="328" idx="0"/>
            <a:endCxn id="327" idx="2"/>
          </p:cNvCxnSpPr>
          <p:nvPr/>
        </p:nvCxnSpPr>
        <p:spPr>
          <a:xfrm flipH="1" rot="10800000">
            <a:off x="3079100" y="3187798"/>
            <a:ext cx="605700" cy="17280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27"/>
          <p:cNvCxnSpPr>
            <a:stCxn id="328" idx="2"/>
            <a:endCxn id="329" idx="0"/>
          </p:cNvCxnSpPr>
          <p:nvPr/>
        </p:nvCxnSpPr>
        <p:spPr>
          <a:xfrm>
            <a:off x="3079100" y="3795898"/>
            <a:ext cx="605700" cy="172800"/>
          </a:xfrm>
          <a:prstGeom prst="straightConnector1">
            <a:avLst/>
          </a:prstGeom>
          <a:noFill/>
          <a:ln cap="flat" cmpd="sng" w="19050">
            <a:solidFill>
              <a:schemeClr val="dk2"/>
            </a:solidFill>
            <a:prstDash val="solid"/>
            <a:round/>
            <a:headEnd len="med" w="med" type="none"/>
            <a:tailEnd len="med" w="med" type="none"/>
          </a:ln>
        </p:spPr>
      </p:cxnSp>
      <p:sp>
        <p:nvSpPr>
          <p:cNvPr id="335" name="Google Shape;335;p27"/>
          <p:cNvSpPr/>
          <p:nvPr/>
        </p:nvSpPr>
        <p:spPr>
          <a:xfrm>
            <a:off x="679500" y="3361600"/>
            <a:ext cx="11124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F (</a:t>
            </a:r>
            <a:r>
              <a:rPr b="1" lang="en" sz="1600">
                <a:latin typeface="Roboto"/>
                <a:ea typeface="Roboto"/>
                <a:cs typeface="Roboto"/>
                <a:sym typeface="Roboto"/>
              </a:rPr>
              <a:t>-3</a:t>
            </a:r>
            <a:r>
              <a:rPr lang="en" sz="1600">
                <a:latin typeface="Roboto"/>
                <a:ea typeface="Roboto"/>
                <a:cs typeface="Roboto"/>
                <a:sym typeface="Roboto"/>
              </a:rPr>
              <a:t>, 2.5)</a:t>
            </a:r>
            <a:endParaRPr sz="1600">
              <a:latin typeface="Roboto"/>
              <a:ea typeface="Roboto"/>
              <a:cs typeface="Roboto"/>
              <a:sym typeface="Roboto"/>
            </a:endParaRPr>
          </a:p>
        </p:txBody>
      </p:sp>
      <p:cxnSp>
        <p:nvCxnSpPr>
          <p:cNvPr id="336" name="Google Shape;336;p27"/>
          <p:cNvCxnSpPr>
            <a:stCxn id="335" idx="0"/>
            <a:endCxn id="330" idx="2"/>
          </p:cNvCxnSpPr>
          <p:nvPr/>
        </p:nvCxnSpPr>
        <p:spPr>
          <a:xfrm flipH="1" rot="10800000">
            <a:off x="1235700" y="3187900"/>
            <a:ext cx="468000" cy="173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8"/>
          <p:cNvSpPr/>
          <p:nvPr/>
        </p:nvSpPr>
        <p:spPr>
          <a:xfrm>
            <a:off x="5005400" y="1124400"/>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28"/>
          <p:cNvCxnSpPr/>
          <p:nvPr/>
        </p:nvCxnSpPr>
        <p:spPr>
          <a:xfrm rot="10800000">
            <a:off x="6743750" y="1124400"/>
            <a:ext cx="0" cy="2894700"/>
          </a:xfrm>
          <a:prstGeom prst="straightConnector1">
            <a:avLst/>
          </a:prstGeom>
          <a:noFill/>
          <a:ln cap="flat" cmpd="sng" w="28575">
            <a:solidFill>
              <a:schemeClr val="dk2"/>
            </a:solidFill>
            <a:prstDash val="solid"/>
            <a:round/>
            <a:headEnd len="med" w="med" type="none"/>
            <a:tailEnd len="med" w="med" type="none"/>
          </a:ln>
        </p:spPr>
      </p:cxnSp>
      <p:sp>
        <p:nvSpPr>
          <p:cNvPr id="343" name="Google Shape;343;p2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x-coordinate BST</a:t>
            </a:r>
            <a:endParaRPr/>
          </a:p>
        </p:txBody>
      </p:sp>
      <p:sp>
        <p:nvSpPr>
          <p:cNvPr id="344" name="Google Shape;344;p28"/>
          <p:cNvSpPr txBox="1"/>
          <p:nvPr>
            <p:ph idx="1" type="body"/>
          </p:nvPr>
        </p:nvSpPr>
        <p:spPr>
          <a:xfrm>
            <a:off x="311700" y="1152145"/>
            <a:ext cx="3950100" cy="685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accent1"/>
                </a:solidFill>
              </a:rPr>
              <a:t>Prune</a:t>
            </a:r>
            <a:r>
              <a:rPr lang="en"/>
              <a:t> right subtree in, “</a:t>
            </a:r>
            <a:r>
              <a:rPr lang="en"/>
              <a:t>What are all the points with x-coordinate less than -1.5?”</a:t>
            </a:r>
            <a:endParaRPr/>
          </a:p>
        </p:txBody>
      </p:sp>
      <p:sp>
        <p:nvSpPr>
          <p:cNvPr id="345" name="Google Shape;34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28"/>
          <p:cNvSpPr/>
          <p:nvPr/>
        </p:nvSpPr>
        <p:spPr>
          <a:xfrm>
            <a:off x="6574306" y="282905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347" name="Google Shape;347;p28"/>
          <p:cNvSpPr txBox="1"/>
          <p:nvPr/>
        </p:nvSpPr>
        <p:spPr>
          <a:xfrm>
            <a:off x="6997537" y="3068459"/>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348" name="Google Shape;348;p28"/>
          <p:cNvSpPr txBox="1"/>
          <p:nvPr/>
        </p:nvSpPr>
        <p:spPr>
          <a:xfrm>
            <a:off x="8074800" y="187690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349" name="Google Shape;349;p28"/>
          <p:cNvSpPr/>
          <p:nvPr/>
        </p:nvSpPr>
        <p:spPr>
          <a:xfrm>
            <a:off x="7876850" y="15146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350" name="Google Shape;350;p28"/>
          <p:cNvSpPr txBox="1"/>
          <p:nvPr/>
        </p:nvSpPr>
        <p:spPr>
          <a:xfrm>
            <a:off x="7119944" y="1710225"/>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sp>
        <p:nvSpPr>
          <p:cNvPr id="351" name="Google Shape;351;p28"/>
          <p:cNvSpPr/>
          <p:nvPr/>
        </p:nvSpPr>
        <p:spPr>
          <a:xfrm>
            <a:off x="7010050" y="19718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352" name="Google Shape;352;p28"/>
          <p:cNvSpPr/>
          <p:nvPr/>
        </p:nvSpPr>
        <p:spPr>
          <a:xfrm>
            <a:off x="7445838" y="2380194"/>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353" name="Google Shape;353;p28"/>
          <p:cNvSpPr txBox="1"/>
          <p:nvPr/>
        </p:nvSpPr>
        <p:spPr>
          <a:xfrm>
            <a:off x="7838919" y="26825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sp>
        <p:nvSpPr>
          <p:cNvPr id="354" name="Google Shape;354;p28"/>
          <p:cNvSpPr/>
          <p:nvPr/>
        </p:nvSpPr>
        <p:spPr>
          <a:xfrm>
            <a:off x="5912656" y="3252481"/>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355" name="Google Shape;355;p28"/>
          <p:cNvSpPr txBox="1"/>
          <p:nvPr/>
        </p:nvSpPr>
        <p:spPr>
          <a:xfrm>
            <a:off x="6041238" y="36193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356" name="Google Shape;356;p28"/>
          <p:cNvSpPr/>
          <p:nvPr/>
        </p:nvSpPr>
        <p:spPr>
          <a:xfrm>
            <a:off x="5210481" y="117757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F</a:t>
            </a:r>
            <a:endParaRPr b="1">
              <a:solidFill>
                <a:schemeClr val="dk2"/>
              </a:solidFill>
              <a:latin typeface="Roboto"/>
              <a:ea typeface="Roboto"/>
              <a:cs typeface="Roboto"/>
              <a:sym typeface="Roboto"/>
            </a:endParaRPr>
          </a:p>
        </p:txBody>
      </p:sp>
      <p:sp>
        <p:nvSpPr>
          <p:cNvPr id="357" name="Google Shape;357;p28"/>
          <p:cNvSpPr txBox="1"/>
          <p:nvPr/>
        </p:nvSpPr>
        <p:spPr>
          <a:xfrm>
            <a:off x="5360002" y="1545708"/>
            <a:ext cx="817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 2.5)</a:t>
            </a:r>
            <a:endParaRPr b="1">
              <a:solidFill>
                <a:schemeClr val="dk2"/>
              </a:solidFill>
              <a:latin typeface="Roboto"/>
              <a:ea typeface="Roboto"/>
              <a:cs typeface="Roboto"/>
              <a:sym typeface="Roboto"/>
            </a:endParaRPr>
          </a:p>
        </p:txBody>
      </p:sp>
      <p:sp>
        <p:nvSpPr>
          <p:cNvPr id="358" name="Google Shape;358;p28"/>
          <p:cNvSpPr/>
          <p:nvPr/>
        </p:nvSpPr>
        <p:spPr>
          <a:xfrm>
            <a:off x="2121050" y="2144500"/>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A (</a:t>
            </a:r>
            <a:r>
              <a:rPr b="1" lang="en" sz="1600">
                <a:latin typeface="Roboto"/>
                <a:ea typeface="Roboto"/>
                <a:cs typeface="Roboto"/>
                <a:sym typeface="Roboto"/>
              </a:rPr>
              <a:t>-1</a:t>
            </a:r>
            <a:r>
              <a:rPr lang="en" sz="1600">
                <a:latin typeface="Roboto"/>
                <a:ea typeface="Roboto"/>
                <a:cs typeface="Roboto"/>
                <a:sym typeface="Roboto"/>
              </a:rPr>
              <a:t>, -1)</a:t>
            </a:r>
            <a:endParaRPr sz="1600">
              <a:latin typeface="Roboto"/>
              <a:ea typeface="Roboto"/>
              <a:cs typeface="Roboto"/>
              <a:sym typeface="Roboto"/>
            </a:endParaRPr>
          </a:p>
        </p:txBody>
      </p:sp>
      <p:sp>
        <p:nvSpPr>
          <p:cNvPr id="359" name="Google Shape;359;p28"/>
          <p:cNvSpPr/>
          <p:nvPr/>
        </p:nvSpPr>
        <p:spPr>
          <a:xfrm>
            <a:off x="3184050" y="2752549"/>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B (</a:t>
            </a:r>
            <a:r>
              <a:rPr b="1" lang="en" sz="1600">
                <a:latin typeface="Roboto"/>
                <a:ea typeface="Roboto"/>
                <a:cs typeface="Roboto"/>
                <a:sym typeface="Roboto"/>
              </a:rPr>
              <a:t>2</a:t>
            </a:r>
            <a:r>
              <a:rPr lang="en" sz="1600">
                <a:latin typeface="Roboto"/>
                <a:ea typeface="Roboto"/>
                <a:cs typeface="Roboto"/>
                <a:sym typeface="Roboto"/>
              </a:rPr>
              <a:t>, 2)</a:t>
            </a:r>
            <a:endParaRPr sz="1600">
              <a:latin typeface="Roboto"/>
              <a:ea typeface="Roboto"/>
              <a:cs typeface="Roboto"/>
              <a:sym typeface="Roboto"/>
            </a:endParaRPr>
          </a:p>
        </p:txBody>
      </p:sp>
      <p:sp>
        <p:nvSpPr>
          <p:cNvPr id="360" name="Google Shape;360;p28"/>
          <p:cNvSpPr/>
          <p:nvPr/>
        </p:nvSpPr>
        <p:spPr>
          <a:xfrm>
            <a:off x="2578250" y="3360598"/>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C (</a:t>
            </a:r>
            <a:r>
              <a:rPr b="1" lang="en" sz="1600">
                <a:latin typeface="Roboto"/>
                <a:ea typeface="Roboto"/>
                <a:cs typeface="Roboto"/>
                <a:sym typeface="Roboto"/>
              </a:rPr>
              <a:t>0</a:t>
            </a:r>
            <a:r>
              <a:rPr lang="en" sz="1600">
                <a:latin typeface="Roboto"/>
                <a:ea typeface="Roboto"/>
                <a:cs typeface="Roboto"/>
                <a:sym typeface="Roboto"/>
              </a:rPr>
              <a:t>, 1)</a:t>
            </a:r>
            <a:endParaRPr sz="1600">
              <a:latin typeface="Roboto"/>
              <a:ea typeface="Roboto"/>
              <a:cs typeface="Roboto"/>
              <a:sym typeface="Roboto"/>
            </a:endParaRPr>
          </a:p>
        </p:txBody>
      </p:sp>
      <p:sp>
        <p:nvSpPr>
          <p:cNvPr id="361" name="Google Shape;361;p28"/>
          <p:cNvSpPr/>
          <p:nvPr/>
        </p:nvSpPr>
        <p:spPr>
          <a:xfrm>
            <a:off x="3184050" y="3968648"/>
            <a:ext cx="100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D (</a:t>
            </a:r>
            <a:r>
              <a:rPr b="1" lang="en" sz="1600">
                <a:latin typeface="Roboto"/>
                <a:ea typeface="Roboto"/>
                <a:cs typeface="Roboto"/>
                <a:sym typeface="Roboto"/>
              </a:rPr>
              <a:t>1</a:t>
            </a:r>
            <a:r>
              <a:rPr lang="en" sz="1600">
                <a:latin typeface="Roboto"/>
                <a:ea typeface="Roboto"/>
                <a:cs typeface="Roboto"/>
                <a:sym typeface="Roboto"/>
              </a:rPr>
              <a:t>, 0)</a:t>
            </a:r>
            <a:endParaRPr sz="1600">
              <a:latin typeface="Roboto"/>
              <a:ea typeface="Roboto"/>
              <a:cs typeface="Roboto"/>
              <a:sym typeface="Roboto"/>
            </a:endParaRPr>
          </a:p>
        </p:txBody>
      </p:sp>
      <p:sp>
        <p:nvSpPr>
          <p:cNvPr id="362" name="Google Shape;362;p28"/>
          <p:cNvSpPr/>
          <p:nvPr/>
        </p:nvSpPr>
        <p:spPr>
          <a:xfrm>
            <a:off x="1202850" y="2752548"/>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E (</a:t>
            </a:r>
            <a:r>
              <a:rPr b="1" lang="en" sz="1600">
                <a:latin typeface="Roboto"/>
                <a:ea typeface="Roboto"/>
                <a:cs typeface="Roboto"/>
                <a:sym typeface="Roboto"/>
              </a:rPr>
              <a:t>-2</a:t>
            </a:r>
            <a:r>
              <a:rPr lang="en" sz="1600">
                <a:latin typeface="Roboto"/>
                <a:ea typeface="Roboto"/>
                <a:cs typeface="Roboto"/>
                <a:sym typeface="Roboto"/>
              </a:rPr>
              <a:t>, -2)</a:t>
            </a:r>
            <a:endParaRPr sz="1600">
              <a:latin typeface="Roboto"/>
              <a:ea typeface="Roboto"/>
              <a:cs typeface="Roboto"/>
              <a:sym typeface="Roboto"/>
            </a:endParaRPr>
          </a:p>
        </p:txBody>
      </p:sp>
      <p:cxnSp>
        <p:nvCxnSpPr>
          <p:cNvPr id="363" name="Google Shape;363;p28"/>
          <p:cNvCxnSpPr>
            <a:stCxn id="358" idx="2"/>
            <a:endCxn id="362" idx="0"/>
          </p:cNvCxnSpPr>
          <p:nvPr/>
        </p:nvCxnSpPr>
        <p:spPr>
          <a:xfrm flipH="1">
            <a:off x="1703600" y="2579800"/>
            <a:ext cx="918300" cy="17280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28"/>
          <p:cNvCxnSpPr>
            <a:stCxn id="358" idx="2"/>
            <a:endCxn id="359" idx="0"/>
          </p:cNvCxnSpPr>
          <p:nvPr/>
        </p:nvCxnSpPr>
        <p:spPr>
          <a:xfrm>
            <a:off x="2621900" y="2579800"/>
            <a:ext cx="1062900" cy="172800"/>
          </a:xfrm>
          <a:prstGeom prst="straightConnector1">
            <a:avLst/>
          </a:prstGeom>
          <a:noFill/>
          <a:ln cap="flat" cmpd="sng" w="19050">
            <a:solidFill>
              <a:schemeClr val="dk2"/>
            </a:solidFill>
            <a:prstDash val="dot"/>
            <a:round/>
            <a:headEnd len="med" w="med" type="none"/>
            <a:tailEnd len="med" w="med" type="none"/>
          </a:ln>
        </p:spPr>
      </p:cxnSp>
      <p:cxnSp>
        <p:nvCxnSpPr>
          <p:cNvPr id="365" name="Google Shape;365;p28"/>
          <p:cNvCxnSpPr>
            <a:stCxn id="360" idx="0"/>
            <a:endCxn id="359" idx="2"/>
          </p:cNvCxnSpPr>
          <p:nvPr/>
        </p:nvCxnSpPr>
        <p:spPr>
          <a:xfrm flipH="1" rot="10800000">
            <a:off x="3079100" y="3187798"/>
            <a:ext cx="605700" cy="17280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28"/>
          <p:cNvCxnSpPr>
            <a:stCxn id="360" idx="2"/>
            <a:endCxn id="361" idx="0"/>
          </p:cNvCxnSpPr>
          <p:nvPr/>
        </p:nvCxnSpPr>
        <p:spPr>
          <a:xfrm>
            <a:off x="3079100" y="3795898"/>
            <a:ext cx="605700" cy="172800"/>
          </a:xfrm>
          <a:prstGeom prst="straightConnector1">
            <a:avLst/>
          </a:prstGeom>
          <a:noFill/>
          <a:ln cap="flat" cmpd="sng" w="19050">
            <a:solidFill>
              <a:schemeClr val="dk2"/>
            </a:solidFill>
            <a:prstDash val="solid"/>
            <a:round/>
            <a:headEnd len="med" w="med" type="none"/>
            <a:tailEnd len="med" w="med" type="none"/>
          </a:ln>
        </p:spPr>
      </p:cxnSp>
      <p:sp>
        <p:nvSpPr>
          <p:cNvPr id="367" name="Google Shape;367;p28"/>
          <p:cNvSpPr/>
          <p:nvPr/>
        </p:nvSpPr>
        <p:spPr>
          <a:xfrm>
            <a:off x="679500" y="3361600"/>
            <a:ext cx="11124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F (</a:t>
            </a:r>
            <a:r>
              <a:rPr b="1" lang="en" sz="1600">
                <a:latin typeface="Roboto"/>
                <a:ea typeface="Roboto"/>
                <a:cs typeface="Roboto"/>
                <a:sym typeface="Roboto"/>
              </a:rPr>
              <a:t>-3</a:t>
            </a:r>
            <a:r>
              <a:rPr lang="en" sz="1600">
                <a:latin typeface="Roboto"/>
                <a:ea typeface="Roboto"/>
                <a:cs typeface="Roboto"/>
                <a:sym typeface="Roboto"/>
              </a:rPr>
              <a:t>, 2.5)</a:t>
            </a:r>
            <a:endParaRPr sz="1600">
              <a:latin typeface="Roboto"/>
              <a:ea typeface="Roboto"/>
              <a:cs typeface="Roboto"/>
              <a:sym typeface="Roboto"/>
            </a:endParaRPr>
          </a:p>
        </p:txBody>
      </p:sp>
      <p:cxnSp>
        <p:nvCxnSpPr>
          <p:cNvPr id="368" name="Google Shape;368;p28"/>
          <p:cNvCxnSpPr>
            <a:stCxn id="367" idx="0"/>
            <a:endCxn id="362" idx="2"/>
          </p:cNvCxnSpPr>
          <p:nvPr/>
        </p:nvCxnSpPr>
        <p:spPr>
          <a:xfrm flipH="1" rot="10800000">
            <a:off x="1235700" y="3187900"/>
            <a:ext cx="468000" cy="173700"/>
          </a:xfrm>
          <a:prstGeom prst="straightConnector1">
            <a:avLst/>
          </a:prstGeom>
          <a:noFill/>
          <a:ln cap="flat" cmpd="sng" w="19050">
            <a:solidFill>
              <a:schemeClr val="dk2"/>
            </a:solidFill>
            <a:prstDash val="solid"/>
            <a:round/>
            <a:headEnd len="med" w="med" type="none"/>
            <a:tailEnd len="med" w="med" type="none"/>
          </a:ln>
        </p:spPr>
      </p:cxnSp>
      <p:sp>
        <p:nvSpPr>
          <p:cNvPr id="369" name="Google Shape;369;p28"/>
          <p:cNvSpPr/>
          <p:nvPr/>
        </p:nvSpPr>
        <p:spPr>
          <a:xfrm>
            <a:off x="4992025" y="1124400"/>
            <a:ext cx="1397700" cy="2894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28"/>
          <p:cNvCxnSpPr/>
          <p:nvPr/>
        </p:nvCxnSpPr>
        <p:spPr>
          <a:xfrm flipH="1" rot="10800000">
            <a:off x="6745450" y="1134675"/>
            <a:ext cx="1882800" cy="2889900"/>
          </a:xfrm>
          <a:prstGeom prst="straightConnector1">
            <a:avLst/>
          </a:prstGeom>
          <a:noFill/>
          <a:ln cap="flat" cmpd="sng" w="28575">
            <a:solidFill>
              <a:schemeClr val="accent2"/>
            </a:solidFill>
            <a:prstDash val="solid"/>
            <a:round/>
            <a:headEnd len="med" w="med" type="none"/>
            <a:tailEnd len="med" w="med" type="none"/>
          </a:ln>
        </p:spPr>
      </p:cxnSp>
      <p:sp>
        <p:nvSpPr>
          <p:cNvPr id="371" name="Google Shape;371;p28"/>
          <p:cNvSpPr/>
          <p:nvPr/>
        </p:nvSpPr>
        <p:spPr>
          <a:xfrm>
            <a:off x="3255900" y="2179300"/>
            <a:ext cx="1005900" cy="365700"/>
          </a:xfrm>
          <a:prstGeom prst="wedgeRoundRectCallout">
            <a:avLst>
              <a:gd fmla="val -20833" name="adj1"/>
              <a:gd fmla="val 62500"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Pruning</a:t>
            </a:r>
            <a:endParaRPr b="1" sz="16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9"/>
          <p:cNvSpPr/>
          <p:nvPr/>
        </p:nvSpPr>
        <p:spPr>
          <a:xfrm>
            <a:off x="5005400" y="1124400"/>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9"/>
          <p:cNvCxnSpPr/>
          <p:nvPr/>
        </p:nvCxnSpPr>
        <p:spPr>
          <a:xfrm>
            <a:off x="4992025" y="3003200"/>
            <a:ext cx="3644400" cy="0"/>
          </a:xfrm>
          <a:prstGeom prst="straightConnector1">
            <a:avLst/>
          </a:prstGeom>
          <a:noFill/>
          <a:ln cap="flat" cmpd="sng" w="28575">
            <a:solidFill>
              <a:schemeClr val="dk2"/>
            </a:solidFill>
            <a:prstDash val="solid"/>
            <a:round/>
            <a:headEnd len="med" w="med" type="none"/>
            <a:tailEnd len="med" w="med" type="none"/>
          </a:ln>
        </p:spPr>
      </p:cxnSp>
      <p:sp>
        <p:nvSpPr>
          <p:cNvPr id="378" name="Google Shape;378;p29"/>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lang="en"/>
              <a:t>-coordinate BST</a:t>
            </a:r>
            <a:endParaRPr/>
          </a:p>
        </p:txBody>
      </p:sp>
      <p:sp>
        <p:nvSpPr>
          <p:cNvPr id="379" name="Google Shape;379;p29"/>
          <p:cNvSpPr txBox="1"/>
          <p:nvPr>
            <p:ph idx="1" type="body"/>
          </p:nvPr>
        </p:nvSpPr>
        <p:spPr>
          <a:xfrm>
            <a:off x="311700" y="1152145"/>
            <a:ext cx="3950100" cy="685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But in a y-coordinate BST, we can’t prune anything!</a:t>
            </a:r>
            <a:endParaRPr/>
          </a:p>
        </p:txBody>
      </p:sp>
      <p:sp>
        <p:nvSpPr>
          <p:cNvPr id="380" name="Google Shape;38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29"/>
          <p:cNvSpPr/>
          <p:nvPr/>
        </p:nvSpPr>
        <p:spPr>
          <a:xfrm>
            <a:off x="6574306" y="282905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382" name="Google Shape;382;p29"/>
          <p:cNvSpPr txBox="1"/>
          <p:nvPr/>
        </p:nvSpPr>
        <p:spPr>
          <a:xfrm>
            <a:off x="6997537" y="3068459"/>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383" name="Google Shape;383;p29"/>
          <p:cNvSpPr txBox="1"/>
          <p:nvPr/>
        </p:nvSpPr>
        <p:spPr>
          <a:xfrm>
            <a:off x="8074800" y="187690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384" name="Google Shape;384;p29"/>
          <p:cNvSpPr/>
          <p:nvPr/>
        </p:nvSpPr>
        <p:spPr>
          <a:xfrm>
            <a:off x="7876850" y="15146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385" name="Google Shape;385;p29"/>
          <p:cNvSpPr txBox="1"/>
          <p:nvPr/>
        </p:nvSpPr>
        <p:spPr>
          <a:xfrm>
            <a:off x="7119944" y="1710225"/>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sp>
        <p:nvSpPr>
          <p:cNvPr id="386" name="Google Shape;386;p29"/>
          <p:cNvSpPr/>
          <p:nvPr/>
        </p:nvSpPr>
        <p:spPr>
          <a:xfrm>
            <a:off x="7010050" y="19718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387" name="Google Shape;387;p29"/>
          <p:cNvSpPr/>
          <p:nvPr/>
        </p:nvSpPr>
        <p:spPr>
          <a:xfrm>
            <a:off x="7445838" y="2380194"/>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388" name="Google Shape;388;p29"/>
          <p:cNvSpPr txBox="1"/>
          <p:nvPr/>
        </p:nvSpPr>
        <p:spPr>
          <a:xfrm>
            <a:off x="7838919" y="26825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sp>
        <p:nvSpPr>
          <p:cNvPr id="389" name="Google Shape;389;p29"/>
          <p:cNvSpPr/>
          <p:nvPr/>
        </p:nvSpPr>
        <p:spPr>
          <a:xfrm>
            <a:off x="5912656" y="3252481"/>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390" name="Google Shape;390;p29"/>
          <p:cNvSpPr txBox="1"/>
          <p:nvPr/>
        </p:nvSpPr>
        <p:spPr>
          <a:xfrm>
            <a:off x="6041238" y="36193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391" name="Google Shape;391;p29"/>
          <p:cNvSpPr/>
          <p:nvPr/>
        </p:nvSpPr>
        <p:spPr>
          <a:xfrm>
            <a:off x="5210481" y="117757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F</a:t>
            </a:r>
            <a:endParaRPr b="1">
              <a:solidFill>
                <a:schemeClr val="dk2"/>
              </a:solidFill>
              <a:latin typeface="Roboto"/>
              <a:ea typeface="Roboto"/>
              <a:cs typeface="Roboto"/>
              <a:sym typeface="Roboto"/>
            </a:endParaRPr>
          </a:p>
        </p:txBody>
      </p:sp>
      <p:sp>
        <p:nvSpPr>
          <p:cNvPr id="392" name="Google Shape;392;p29"/>
          <p:cNvSpPr txBox="1"/>
          <p:nvPr/>
        </p:nvSpPr>
        <p:spPr>
          <a:xfrm>
            <a:off x="5360002" y="1545708"/>
            <a:ext cx="817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 2.5)</a:t>
            </a:r>
            <a:endParaRPr b="1">
              <a:solidFill>
                <a:schemeClr val="dk2"/>
              </a:solidFill>
              <a:latin typeface="Roboto"/>
              <a:ea typeface="Roboto"/>
              <a:cs typeface="Roboto"/>
              <a:sym typeface="Roboto"/>
            </a:endParaRPr>
          </a:p>
        </p:txBody>
      </p:sp>
      <p:sp>
        <p:nvSpPr>
          <p:cNvPr id="393" name="Google Shape;393;p29"/>
          <p:cNvSpPr/>
          <p:nvPr/>
        </p:nvSpPr>
        <p:spPr>
          <a:xfrm>
            <a:off x="4992025" y="1124400"/>
            <a:ext cx="1397700" cy="2894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1684550" y="2144470"/>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A (-1, </a:t>
            </a:r>
            <a:r>
              <a:rPr b="1" lang="en" sz="1600">
                <a:latin typeface="Roboto"/>
                <a:ea typeface="Roboto"/>
                <a:cs typeface="Roboto"/>
                <a:sym typeface="Roboto"/>
              </a:rPr>
              <a:t>-1</a:t>
            </a:r>
            <a:r>
              <a:rPr lang="en" sz="1600">
                <a:latin typeface="Roboto"/>
                <a:ea typeface="Roboto"/>
                <a:cs typeface="Roboto"/>
                <a:sym typeface="Roboto"/>
              </a:rPr>
              <a:t>)</a:t>
            </a:r>
            <a:endParaRPr sz="1600">
              <a:latin typeface="Roboto"/>
              <a:ea typeface="Roboto"/>
              <a:cs typeface="Roboto"/>
              <a:sym typeface="Roboto"/>
            </a:endParaRPr>
          </a:p>
        </p:txBody>
      </p:sp>
      <p:sp>
        <p:nvSpPr>
          <p:cNvPr id="395" name="Google Shape;395;p29"/>
          <p:cNvSpPr/>
          <p:nvPr/>
        </p:nvSpPr>
        <p:spPr>
          <a:xfrm>
            <a:off x="2747550" y="2752519"/>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B (2, </a:t>
            </a:r>
            <a:r>
              <a:rPr b="1" lang="en" sz="1600">
                <a:latin typeface="Roboto"/>
                <a:ea typeface="Roboto"/>
                <a:cs typeface="Roboto"/>
                <a:sym typeface="Roboto"/>
              </a:rPr>
              <a:t>2</a:t>
            </a:r>
            <a:r>
              <a:rPr lang="en" sz="1600">
                <a:latin typeface="Roboto"/>
                <a:ea typeface="Roboto"/>
                <a:cs typeface="Roboto"/>
                <a:sym typeface="Roboto"/>
              </a:rPr>
              <a:t>)</a:t>
            </a:r>
            <a:endParaRPr sz="1600">
              <a:latin typeface="Roboto"/>
              <a:ea typeface="Roboto"/>
              <a:cs typeface="Roboto"/>
              <a:sym typeface="Roboto"/>
            </a:endParaRPr>
          </a:p>
        </p:txBody>
      </p:sp>
      <p:sp>
        <p:nvSpPr>
          <p:cNvPr id="396" name="Google Shape;396;p29"/>
          <p:cNvSpPr/>
          <p:nvPr/>
        </p:nvSpPr>
        <p:spPr>
          <a:xfrm>
            <a:off x="2141750" y="3360568"/>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C (0, </a:t>
            </a:r>
            <a:r>
              <a:rPr b="1" lang="en" sz="1600">
                <a:latin typeface="Roboto"/>
                <a:ea typeface="Roboto"/>
                <a:cs typeface="Roboto"/>
                <a:sym typeface="Roboto"/>
              </a:rPr>
              <a:t>1</a:t>
            </a:r>
            <a:r>
              <a:rPr lang="en" sz="1600">
                <a:latin typeface="Roboto"/>
                <a:ea typeface="Roboto"/>
                <a:cs typeface="Roboto"/>
                <a:sym typeface="Roboto"/>
              </a:rPr>
              <a:t>)</a:t>
            </a:r>
            <a:endParaRPr sz="1600">
              <a:latin typeface="Roboto"/>
              <a:ea typeface="Roboto"/>
              <a:cs typeface="Roboto"/>
              <a:sym typeface="Roboto"/>
            </a:endParaRPr>
          </a:p>
        </p:txBody>
      </p:sp>
      <p:sp>
        <p:nvSpPr>
          <p:cNvPr id="397" name="Google Shape;397;p29"/>
          <p:cNvSpPr/>
          <p:nvPr/>
        </p:nvSpPr>
        <p:spPr>
          <a:xfrm>
            <a:off x="1756950" y="3968617"/>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D (1, </a:t>
            </a:r>
            <a:r>
              <a:rPr b="1" lang="en" sz="1600">
                <a:latin typeface="Roboto"/>
                <a:ea typeface="Roboto"/>
                <a:cs typeface="Roboto"/>
                <a:sym typeface="Roboto"/>
              </a:rPr>
              <a:t>0</a:t>
            </a:r>
            <a:r>
              <a:rPr lang="en" sz="1600">
                <a:latin typeface="Roboto"/>
                <a:ea typeface="Roboto"/>
                <a:cs typeface="Roboto"/>
                <a:sym typeface="Roboto"/>
              </a:rPr>
              <a:t>)</a:t>
            </a:r>
            <a:endParaRPr sz="1600">
              <a:latin typeface="Roboto"/>
              <a:ea typeface="Roboto"/>
              <a:cs typeface="Roboto"/>
              <a:sym typeface="Roboto"/>
            </a:endParaRPr>
          </a:p>
        </p:txBody>
      </p:sp>
      <p:sp>
        <p:nvSpPr>
          <p:cNvPr id="398" name="Google Shape;398;p29"/>
          <p:cNvSpPr/>
          <p:nvPr/>
        </p:nvSpPr>
        <p:spPr>
          <a:xfrm>
            <a:off x="385350" y="2752517"/>
            <a:ext cx="10017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E (-2, </a:t>
            </a:r>
            <a:r>
              <a:rPr b="1" lang="en" sz="1600">
                <a:latin typeface="Roboto"/>
                <a:ea typeface="Roboto"/>
                <a:cs typeface="Roboto"/>
                <a:sym typeface="Roboto"/>
              </a:rPr>
              <a:t>-2</a:t>
            </a:r>
            <a:r>
              <a:rPr lang="en" sz="1600">
                <a:latin typeface="Roboto"/>
                <a:ea typeface="Roboto"/>
                <a:cs typeface="Roboto"/>
                <a:sym typeface="Roboto"/>
              </a:rPr>
              <a:t>)</a:t>
            </a:r>
            <a:endParaRPr sz="1600">
              <a:latin typeface="Roboto"/>
              <a:ea typeface="Roboto"/>
              <a:cs typeface="Roboto"/>
              <a:sym typeface="Roboto"/>
            </a:endParaRPr>
          </a:p>
        </p:txBody>
      </p:sp>
      <p:cxnSp>
        <p:nvCxnSpPr>
          <p:cNvPr id="399" name="Google Shape;399;p29"/>
          <p:cNvCxnSpPr>
            <a:stCxn id="394" idx="2"/>
            <a:endCxn id="398" idx="0"/>
          </p:cNvCxnSpPr>
          <p:nvPr/>
        </p:nvCxnSpPr>
        <p:spPr>
          <a:xfrm flipH="1">
            <a:off x="886100" y="2579770"/>
            <a:ext cx="1299300" cy="172800"/>
          </a:xfrm>
          <a:prstGeom prst="straightConnector1">
            <a:avLst/>
          </a:prstGeom>
          <a:noFill/>
          <a:ln cap="flat" cmpd="sng" w="19050">
            <a:solidFill>
              <a:schemeClr val="dk2"/>
            </a:solidFill>
            <a:prstDash val="solid"/>
            <a:round/>
            <a:headEnd len="med" w="med" type="none"/>
            <a:tailEnd len="med" w="med" type="none"/>
          </a:ln>
        </p:spPr>
      </p:cxnSp>
      <p:cxnSp>
        <p:nvCxnSpPr>
          <p:cNvPr id="400" name="Google Shape;400;p29"/>
          <p:cNvCxnSpPr>
            <a:stCxn id="394" idx="2"/>
            <a:endCxn id="395" idx="0"/>
          </p:cNvCxnSpPr>
          <p:nvPr/>
        </p:nvCxnSpPr>
        <p:spPr>
          <a:xfrm>
            <a:off x="2185400" y="2579770"/>
            <a:ext cx="1062900" cy="172800"/>
          </a:xfrm>
          <a:prstGeom prst="straightConnector1">
            <a:avLst/>
          </a:prstGeom>
          <a:noFill/>
          <a:ln cap="flat" cmpd="sng" w="19050">
            <a:solidFill>
              <a:schemeClr val="dk2"/>
            </a:solidFill>
            <a:prstDash val="solid"/>
            <a:round/>
            <a:headEnd len="med" w="med" type="none"/>
            <a:tailEnd len="med" w="med" type="none"/>
          </a:ln>
        </p:spPr>
      </p:cxnSp>
      <p:cxnSp>
        <p:nvCxnSpPr>
          <p:cNvPr id="401" name="Google Shape;401;p29"/>
          <p:cNvCxnSpPr>
            <a:stCxn id="396" idx="0"/>
            <a:endCxn id="395" idx="2"/>
          </p:cNvCxnSpPr>
          <p:nvPr/>
        </p:nvCxnSpPr>
        <p:spPr>
          <a:xfrm flipH="1" rot="10800000">
            <a:off x="2642600" y="3187768"/>
            <a:ext cx="605700" cy="172800"/>
          </a:xfrm>
          <a:prstGeom prst="straightConnector1">
            <a:avLst/>
          </a:prstGeom>
          <a:noFill/>
          <a:ln cap="flat" cmpd="sng" w="19050">
            <a:solidFill>
              <a:schemeClr val="dk2"/>
            </a:solidFill>
            <a:prstDash val="solid"/>
            <a:round/>
            <a:headEnd len="med" w="med" type="none"/>
            <a:tailEnd len="med" w="med" type="none"/>
          </a:ln>
        </p:spPr>
      </p:cxnSp>
      <p:cxnSp>
        <p:nvCxnSpPr>
          <p:cNvPr id="402" name="Google Shape;402;p29"/>
          <p:cNvCxnSpPr>
            <a:stCxn id="396" idx="2"/>
            <a:endCxn id="397" idx="0"/>
          </p:cNvCxnSpPr>
          <p:nvPr/>
        </p:nvCxnSpPr>
        <p:spPr>
          <a:xfrm flipH="1">
            <a:off x="2257700" y="3795868"/>
            <a:ext cx="384900" cy="17280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29"/>
          <p:cNvSpPr/>
          <p:nvPr/>
        </p:nvSpPr>
        <p:spPr>
          <a:xfrm>
            <a:off x="3586100" y="3360570"/>
            <a:ext cx="1123500" cy="4353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latin typeface="Roboto"/>
                <a:ea typeface="Roboto"/>
                <a:cs typeface="Roboto"/>
                <a:sym typeface="Roboto"/>
              </a:rPr>
              <a:t>F (-3, </a:t>
            </a:r>
            <a:r>
              <a:rPr b="1" lang="en" sz="1600">
                <a:latin typeface="Roboto"/>
                <a:ea typeface="Roboto"/>
                <a:cs typeface="Roboto"/>
                <a:sym typeface="Roboto"/>
              </a:rPr>
              <a:t>2.5</a:t>
            </a:r>
            <a:r>
              <a:rPr lang="en" sz="1600">
                <a:latin typeface="Roboto"/>
                <a:ea typeface="Roboto"/>
                <a:cs typeface="Roboto"/>
                <a:sym typeface="Roboto"/>
              </a:rPr>
              <a:t>)</a:t>
            </a:r>
            <a:endParaRPr sz="1600">
              <a:latin typeface="Roboto"/>
              <a:ea typeface="Roboto"/>
              <a:cs typeface="Roboto"/>
              <a:sym typeface="Roboto"/>
            </a:endParaRPr>
          </a:p>
        </p:txBody>
      </p:sp>
      <p:cxnSp>
        <p:nvCxnSpPr>
          <p:cNvPr id="404" name="Google Shape;404;p29"/>
          <p:cNvCxnSpPr>
            <a:stCxn id="403" idx="0"/>
            <a:endCxn id="395" idx="2"/>
          </p:cNvCxnSpPr>
          <p:nvPr/>
        </p:nvCxnSpPr>
        <p:spPr>
          <a:xfrm rot="10800000">
            <a:off x="3248450" y="3187770"/>
            <a:ext cx="899400" cy="172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Partitioning</a:t>
            </a:r>
            <a:endParaRPr/>
          </a:p>
        </p:txBody>
      </p:sp>
      <p:sp>
        <p:nvSpPr>
          <p:cNvPr id="410" name="Google Shape;410;p30"/>
          <p:cNvSpPr txBox="1"/>
          <p:nvPr>
            <p:ph idx="1" type="body"/>
          </p:nvPr>
        </p:nvSpPr>
        <p:spPr>
          <a:xfrm>
            <a:off x="311700" y="1152475"/>
            <a:ext cx="3999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1-dimensional data</a:t>
            </a:r>
            <a:r>
              <a:rPr lang="en"/>
              <a:t> (BST)</a:t>
            </a:r>
            <a:endParaRPr/>
          </a:p>
          <a:p>
            <a:pPr indent="0" lvl="0" marL="0" rtl="0" algn="l">
              <a:spcBef>
                <a:spcPts val="800"/>
              </a:spcBef>
              <a:spcAft>
                <a:spcPts val="0"/>
              </a:spcAft>
              <a:buNone/>
            </a:pPr>
            <a:r>
              <a:rPr lang="en"/>
              <a:t>Keys are ordered on a line.</a:t>
            </a:r>
            <a:endParaRPr/>
          </a:p>
          <a:p>
            <a:pPr indent="0" lvl="0" marL="0" rtl="0" algn="l">
              <a:spcBef>
                <a:spcPts val="800"/>
              </a:spcBef>
              <a:spcAft>
                <a:spcPts val="800"/>
              </a:spcAft>
              <a:buNone/>
            </a:pPr>
            <a:r>
              <a:rPr lang="en"/>
              <a:t>Recursive decision: </a:t>
            </a:r>
            <a:r>
              <a:rPr b="1" lang="en">
                <a:solidFill>
                  <a:schemeClr val="accent2"/>
                </a:solidFill>
              </a:rPr>
              <a:t>left</a:t>
            </a:r>
            <a:r>
              <a:rPr lang="en"/>
              <a:t> or </a:t>
            </a:r>
            <a:r>
              <a:rPr b="1" lang="en">
                <a:solidFill>
                  <a:schemeClr val="accent2"/>
                </a:solidFill>
              </a:rPr>
              <a:t>right</a:t>
            </a:r>
            <a:r>
              <a:rPr lang="en"/>
              <a:t>.</a:t>
            </a:r>
            <a:endParaRPr/>
          </a:p>
        </p:txBody>
      </p:sp>
      <p:sp>
        <p:nvSpPr>
          <p:cNvPr id="411" name="Google Shape;411;p30"/>
          <p:cNvSpPr txBox="1"/>
          <p:nvPr>
            <p:ph idx="2" type="body"/>
          </p:nvPr>
        </p:nvSpPr>
        <p:spPr>
          <a:xfrm>
            <a:off x="4832400" y="1152475"/>
            <a:ext cx="3999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2-dimensional data</a:t>
            </a:r>
            <a:endParaRPr/>
          </a:p>
          <a:p>
            <a:pPr indent="0" lvl="0" marL="0" rtl="0" algn="l">
              <a:spcBef>
                <a:spcPts val="800"/>
              </a:spcBef>
              <a:spcAft>
                <a:spcPts val="0"/>
              </a:spcAft>
              <a:buNone/>
            </a:pPr>
            <a:r>
              <a:rPr lang="en"/>
              <a:t>Keys are located on a plane.</a:t>
            </a:r>
            <a:endParaRPr/>
          </a:p>
          <a:p>
            <a:pPr indent="0" lvl="0" marL="0" rtl="0" algn="l">
              <a:spcBef>
                <a:spcPts val="800"/>
              </a:spcBef>
              <a:spcAft>
                <a:spcPts val="800"/>
              </a:spcAft>
              <a:buNone/>
            </a:pPr>
            <a:r>
              <a:rPr lang="en"/>
              <a:t>Recursive decision: </a:t>
            </a:r>
            <a:r>
              <a:rPr b="1" lang="en">
                <a:solidFill>
                  <a:schemeClr val="accent2"/>
                </a:solidFill>
              </a:rPr>
              <a:t>left</a:t>
            </a:r>
            <a:r>
              <a:rPr lang="en"/>
              <a:t>, </a:t>
            </a:r>
            <a:r>
              <a:rPr b="1" lang="en">
                <a:solidFill>
                  <a:schemeClr val="accent2"/>
                </a:solidFill>
              </a:rPr>
              <a:t>right</a:t>
            </a:r>
            <a:r>
              <a:rPr lang="en"/>
              <a:t> + </a:t>
            </a:r>
            <a:r>
              <a:rPr b="1" lang="en">
                <a:solidFill>
                  <a:srgbClr val="3C78D8"/>
                </a:solidFill>
              </a:rPr>
              <a:t>up</a:t>
            </a:r>
            <a:r>
              <a:rPr lang="en"/>
              <a:t>, </a:t>
            </a:r>
            <a:r>
              <a:rPr b="1" lang="en">
                <a:solidFill>
                  <a:srgbClr val="3C78D8"/>
                </a:solidFill>
              </a:rPr>
              <a:t>down</a:t>
            </a:r>
            <a:r>
              <a:rPr lang="en"/>
              <a:t>.</a:t>
            </a:r>
            <a:endParaRPr/>
          </a:p>
        </p:txBody>
      </p:sp>
      <p:sp>
        <p:nvSpPr>
          <p:cNvPr id="412" name="Google Shape;41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30"/>
          <p:cNvSpPr/>
          <p:nvPr/>
        </p:nvSpPr>
        <p:spPr>
          <a:xfrm>
            <a:off x="5017800" y="2496100"/>
            <a:ext cx="3629100" cy="20121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30"/>
          <p:cNvCxnSpPr/>
          <p:nvPr/>
        </p:nvCxnSpPr>
        <p:spPr>
          <a:xfrm>
            <a:off x="5948250" y="3502150"/>
            <a:ext cx="1768200" cy="0"/>
          </a:xfrm>
          <a:prstGeom prst="straightConnector1">
            <a:avLst/>
          </a:prstGeom>
          <a:noFill/>
          <a:ln cap="flat" cmpd="sng" w="38100">
            <a:solidFill>
              <a:schemeClr val="dk2"/>
            </a:solidFill>
            <a:prstDash val="solid"/>
            <a:round/>
            <a:headEnd len="med" w="med" type="triangle"/>
            <a:tailEnd len="med" w="med" type="triangle"/>
          </a:ln>
        </p:spPr>
      </p:cxnSp>
      <p:cxnSp>
        <p:nvCxnSpPr>
          <p:cNvPr id="415" name="Google Shape;415;p30"/>
          <p:cNvCxnSpPr/>
          <p:nvPr/>
        </p:nvCxnSpPr>
        <p:spPr>
          <a:xfrm rot="5400000">
            <a:off x="5948250" y="3502150"/>
            <a:ext cx="1768200" cy="0"/>
          </a:xfrm>
          <a:prstGeom prst="straightConnector1">
            <a:avLst/>
          </a:prstGeom>
          <a:noFill/>
          <a:ln cap="flat" cmpd="sng" w="38100">
            <a:solidFill>
              <a:schemeClr val="dk2"/>
            </a:solidFill>
            <a:prstDash val="solid"/>
            <a:round/>
            <a:headEnd len="med" w="med" type="triangle"/>
            <a:tailEnd len="med" w="med" type="triangle"/>
          </a:ln>
        </p:spPr>
      </p:cxnSp>
      <p:cxnSp>
        <p:nvCxnSpPr>
          <p:cNvPr id="416" name="Google Shape;416;p30"/>
          <p:cNvCxnSpPr/>
          <p:nvPr/>
        </p:nvCxnSpPr>
        <p:spPr>
          <a:xfrm>
            <a:off x="489450" y="3502150"/>
            <a:ext cx="3644400" cy="0"/>
          </a:xfrm>
          <a:prstGeom prst="straightConnector1">
            <a:avLst/>
          </a:prstGeom>
          <a:noFill/>
          <a:ln cap="flat" cmpd="sng" w="28575">
            <a:solidFill>
              <a:srgbClr val="CCCCCC"/>
            </a:solidFill>
            <a:prstDash val="solid"/>
            <a:round/>
            <a:headEnd len="med" w="med" type="none"/>
            <a:tailEnd len="med" w="med" type="none"/>
          </a:ln>
        </p:spPr>
      </p:cxnSp>
      <p:sp>
        <p:nvSpPr>
          <p:cNvPr id="417" name="Google Shape;417;p30"/>
          <p:cNvSpPr/>
          <p:nvPr/>
        </p:nvSpPr>
        <p:spPr>
          <a:xfrm>
            <a:off x="6658206" y="33280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cxnSp>
        <p:nvCxnSpPr>
          <p:cNvPr id="418" name="Google Shape;418;p30"/>
          <p:cNvCxnSpPr/>
          <p:nvPr/>
        </p:nvCxnSpPr>
        <p:spPr>
          <a:xfrm rot="5400000">
            <a:off x="1427550" y="3502150"/>
            <a:ext cx="1768200" cy="0"/>
          </a:xfrm>
          <a:prstGeom prst="straightConnector1">
            <a:avLst/>
          </a:prstGeom>
          <a:noFill/>
          <a:ln cap="flat" cmpd="sng" w="38100">
            <a:solidFill>
              <a:schemeClr val="dk2"/>
            </a:solidFill>
            <a:prstDash val="solid"/>
            <a:round/>
            <a:headEnd len="med" w="med" type="triangle"/>
            <a:tailEnd len="med" w="med" type="triangle"/>
          </a:ln>
        </p:spPr>
      </p:cxnSp>
      <p:sp>
        <p:nvSpPr>
          <p:cNvPr id="419" name="Google Shape;419;p30"/>
          <p:cNvSpPr/>
          <p:nvPr/>
        </p:nvSpPr>
        <p:spPr>
          <a:xfrm>
            <a:off x="2137506" y="33280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420" name="Google Shape;420;p30"/>
          <p:cNvSpPr txBox="1"/>
          <p:nvPr/>
        </p:nvSpPr>
        <p:spPr>
          <a:xfrm>
            <a:off x="7692300" y="291640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C78D8"/>
                </a:solidFill>
                <a:latin typeface="Roboto"/>
                <a:ea typeface="Roboto"/>
                <a:cs typeface="Roboto"/>
                <a:sym typeface="Roboto"/>
              </a:rPr>
              <a:t>up</a:t>
            </a:r>
            <a:endParaRPr b="1" sz="1600">
              <a:solidFill>
                <a:srgbClr val="3C78D8"/>
              </a:solidFill>
              <a:latin typeface="Roboto"/>
              <a:ea typeface="Roboto"/>
              <a:cs typeface="Roboto"/>
              <a:sym typeface="Roboto"/>
            </a:endParaRPr>
          </a:p>
        </p:txBody>
      </p:sp>
      <p:sp>
        <p:nvSpPr>
          <p:cNvPr id="421" name="Google Shape;421;p30"/>
          <p:cNvSpPr txBox="1"/>
          <p:nvPr/>
        </p:nvSpPr>
        <p:spPr>
          <a:xfrm>
            <a:off x="7692300" y="3676288"/>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C78D8"/>
                </a:solidFill>
                <a:latin typeface="Roboto"/>
                <a:ea typeface="Roboto"/>
                <a:cs typeface="Roboto"/>
                <a:sym typeface="Roboto"/>
              </a:rPr>
              <a:t>down</a:t>
            </a:r>
            <a:endParaRPr b="1" sz="1600">
              <a:solidFill>
                <a:srgbClr val="3C78D8"/>
              </a:solidFill>
              <a:latin typeface="Roboto"/>
              <a:ea typeface="Roboto"/>
              <a:cs typeface="Roboto"/>
              <a:sym typeface="Roboto"/>
            </a:endParaRPr>
          </a:p>
        </p:txBody>
      </p:sp>
      <p:sp>
        <p:nvSpPr>
          <p:cNvPr id="422" name="Google Shape;422;p30"/>
          <p:cNvSpPr txBox="1"/>
          <p:nvPr/>
        </p:nvSpPr>
        <p:spPr>
          <a:xfrm>
            <a:off x="5490641" y="329640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left</a:t>
            </a:r>
            <a:endParaRPr b="1" sz="1600">
              <a:solidFill>
                <a:schemeClr val="accent2"/>
              </a:solidFill>
              <a:latin typeface="Roboto"/>
              <a:ea typeface="Roboto"/>
              <a:cs typeface="Roboto"/>
              <a:sym typeface="Roboto"/>
            </a:endParaRPr>
          </a:p>
        </p:txBody>
      </p:sp>
      <p:sp>
        <p:nvSpPr>
          <p:cNvPr id="423" name="Google Shape;423;p30"/>
          <p:cNvSpPr txBox="1"/>
          <p:nvPr/>
        </p:nvSpPr>
        <p:spPr>
          <a:xfrm>
            <a:off x="7692300" y="329635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right</a:t>
            </a:r>
            <a:endParaRPr b="1" sz="1600">
              <a:solidFill>
                <a:schemeClr val="accent2"/>
              </a:solidFill>
              <a:latin typeface="Roboto"/>
              <a:ea typeface="Roboto"/>
              <a:cs typeface="Roboto"/>
              <a:sym typeface="Roboto"/>
            </a:endParaRPr>
          </a:p>
        </p:txBody>
      </p:sp>
      <p:sp>
        <p:nvSpPr>
          <p:cNvPr id="424" name="Google Shape;424;p30"/>
          <p:cNvSpPr txBox="1"/>
          <p:nvPr/>
        </p:nvSpPr>
        <p:spPr>
          <a:xfrm>
            <a:off x="1001419" y="314400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left</a:t>
            </a:r>
            <a:endParaRPr b="1" sz="1600">
              <a:solidFill>
                <a:schemeClr val="accent2"/>
              </a:solidFill>
              <a:latin typeface="Roboto"/>
              <a:ea typeface="Roboto"/>
              <a:cs typeface="Roboto"/>
              <a:sym typeface="Roboto"/>
            </a:endParaRPr>
          </a:p>
        </p:txBody>
      </p:sp>
      <p:sp>
        <p:nvSpPr>
          <p:cNvPr id="425" name="Google Shape;425;p30"/>
          <p:cNvSpPr txBox="1"/>
          <p:nvPr/>
        </p:nvSpPr>
        <p:spPr>
          <a:xfrm>
            <a:off x="3203078" y="314395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right</a:t>
            </a:r>
            <a:endParaRPr b="1" sz="1600">
              <a:solidFill>
                <a:schemeClr val="accent2"/>
              </a:solidFill>
              <a:latin typeface="Roboto"/>
              <a:ea typeface="Roboto"/>
              <a:cs typeface="Roboto"/>
              <a:sym typeface="Roboto"/>
            </a:endParaRPr>
          </a:p>
        </p:txBody>
      </p:sp>
      <p:sp>
        <p:nvSpPr>
          <p:cNvPr id="426" name="Google Shape;426;p30"/>
          <p:cNvSpPr txBox="1"/>
          <p:nvPr/>
        </p:nvSpPr>
        <p:spPr>
          <a:xfrm>
            <a:off x="5490650" y="291640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C78D8"/>
                </a:solidFill>
                <a:latin typeface="Roboto"/>
                <a:ea typeface="Roboto"/>
                <a:cs typeface="Roboto"/>
                <a:sym typeface="Roboto"/>
              </a:rPr>
              <a:t>up</a:t>
            </a:r>
            <a:endParaRPr b="1" sz="1600">
              <a:solidFill>
                <a:srgbClr val="3C78D8"/>
              </a:solidFill>
              <a:latin typeface="Roboto"/>
              <a:ea typeface="Roboto"/>
              <a:cs typeface="Roboto"/>
              <a:sym typeface="Roboto"/>
            </a:endParaRPr>
          </a:p>
        </p:txBody>
      </p:sp>
      <p:sp>
        <p:nvSpPr>
          <p:cNvPr id="427" name="Google Shape;427;p30"/>
          <p:cNvSpPr txBox="1"/>
          <p:nvPr/>
        </p:nvSpPr>
        <p:spPr>
          <a:xfrm>
            <a:off x="5490650" y="3676288"/>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C78D8"/>
                </a:solidFill>
                <a:latin typeface="Roboto"/>
                <a:ea typeface="Roboto"/>
                <a:cs typeface="Roboto"/>
                <a:sym typeface="Roboto"/>
              </a:rPr>
              <a:t>down</a:t>
            </a:r>
            <a:endParaRPr b="1" sz="1600">
              <a:solidFill>
                <a:srgbClr val="3C78D8"/>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Partitioning</a:t>
            </a:r>
            <a:endParaRPr/>
          </a:p>
        </p:txBody>
      </p:sp>
      <p:sp>
        <p:nvSpPr>
          <p:cNvPr id="433" name="Google Shape;433;p31"/>
          <p:cNvSpPr txBox="1"/>
          <p:nvPr>
            <p:ph idx="1" type="body"/>
          </p:nvPr>
        </p:nvSpPr>
        <p:spPr>
          <a:xfrm>
            <a:off x="311700" y="1152475"/>
            <a:ext cx="3999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1-dimensional data</a:t>
            </a:r>
            <a:r>
              <a:rPr lang="en"/>
              <a:t> (BST)</a:t>
            </a:r>
            <a:endParaRPr/>
          </a:p>
          <a:p>
            <a:pPr indent="0" lvl="0" marL="0" rtl="0" algn="l">
              <a:spcBef>
                <a:spcPts val="800"/>
              </a:spcBef>
              <a:spcAft>
                <a:spcPts val="0"/>
              </a:spcAft>
              <a:buNone/>
            </a:pPr>
            <a:r>
              <a:rPr lang="en"/>
              <a:t>Keys are ordered on a line.</a:t>
            </a:r>
            <a:endParaRPr/>
          </a:p>
          <a:p>
            <a:pPr indent="0" lvl="0" marL="0" rtl="0" algn="l">
              <a:spcBef>
                <a:spcPts val="800"/>
              </a:spcBef>
              <a:spcAft>
                <a:spcPts val="800"/>
              </a:spcAft>
              <a:buNone/>
            </a:pPr>
            <a:r>
              <a:rPr lang="en"/>
              <a:t>Recursive decision: </a:t>
            </a:r>
            <a:r>
              <a:rPr b="1" lang="en">
                <a:solidFill>
                  <a:schemeClr val="accent2"/>
                </a:solidFill>
              </a:rPr>
              <a:t>left</a:t>
            </a:r>
            <a:r>
              <a:rPr lang="en"/>
              <a:t> or </a:t>
            </a:r>
            <a:r>
              <a:rPr b="1" lang="en">
                <a:solidFill>
                  <a:schemeClr val="accent2"/>
                </a:solidFill>
              </a:rPr>
              <a:t>right</a:t>
            </a:r>
            <a:r>
              <a:rPr lang="en"/>
              <a:t>.</a:t>
            </a:r>
            <a:endParaRPr/>
          </a:p>
        </p:txBody>
      </p:sp>
      <p:sp>
        <p:nvSpPr>
          <p:cNvPr id="434" name="Google Shape;434;p31"/>
          <p:cNvSpPr txBox="1"/>
          <p:nvPr>
            <p:ph idx="2" type="body"/>
          </p:nvPr>
        </p:nvSpPr>
        <p:spPr>
          <a:xfrm>
            <a:off x="4832400" y="1152475"/>
            <a:ext cx="3999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2-dimensional data</a:t>
            </a:r>
            <a:r>
              <a:rPr lang="en"/>
              <a:t> (Quadtree)</a:t>
            </a:r>
            <a:endParaRPr/>
          </a:p>
          <a:p>
            <a:pPr indent="0" lvl="0" marL="0" rtl="0" algn="l">
              <a:spcBef>
                <a:spcPts val="800"/>
              </a:spcBef>
              <a:spcAft>
                <a:spcPts val="0"/>
              </a:spcAft>
              <a:buNone/>
            </a:pPr>
            <a:r>
              <a:rPr lang="en"/>
              <a:t>Keys are located on a plane.</a:t>
            </a:r>
            <a:endParaRPr/>
          </a:p>
          <a:p>
            <a:pPr indent="0" lvl="0" marL="0" rtl="0" algn="l">
              <a:spcBef>
                <a:spcPts val="800"/>
              </a:spcBef>
              <a:spcAft>
                <a:spcPts val="800"/>
              </a:spcAft>
              <a:buNone/>
            </a:pPr>
            <a:r>
              <a:rPr lang="en"/>
              <a:t>Recursive decision: </a:t>
            </a:r>
            <a:r>
              <a:rPr b="1" lang="en">
                <a:solidFill>
                  <a:schemeClr val="accent2"/>
                </a:solidFill>
              </a:rPr>
              <a:t>NE</a:t>
            </a:r>
            <a:r>
              <a:rPr lang="en"/>
              <a:t>, </a:t>
            </a:r>
            <a:r>
              <a:rPr b="1" lang="en">
                <a:solidFill>
                  <a:schemeClr val="accent2"/>
                </a:solidFill>
              </a:rPr>
              <a:t>SE</a:t>
            </a:r>
            <a:r>
              <a:rPr lang="en"/>
              <a:t>, </a:t>
            </a:r>
            <a:r>
              <a:rPr b="1" lang="en">
                <a:solidFill>
                  <a:schemeClr val="accent2"/>
                </a:solidFill>
              </a:rPr>
              <a:t>SW</a:t>
            </a:r>
            <a:r>
              <a:rPr lang="en"/>
              <a:t>, or </a:t>
            </a:r>
            <a:r>
              <a:rPr b="1" lang="en">
                <a:solidFill>
                  <a:schemeClr val="accent2"/>
                </a:solidFill>
              </a:rPr>
              <a:t>NW</a:t>
            </a:r>
            <a:r>
              <a:rPr lang="en"/>
              <a:t>.</a:t>
            </a:r>
            <a:endParaRPr/>
          </a:p>
        </p:txBody>
      </p:sp>
      <p:sp>
        <p:nvSpPr>
          <p:cNvPr id="435" name="Google Shape;43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31"/>
          <p:cNvSpPr/>
          <p:nvPr/>
        </p:nvSpPr>
        <p:spPr>
          <a:xfrm>
            <a:off x="5017800" y="2496100"/>
            <a:ext cx="3629100" cy="20121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txBox="1"/>
          <p:nvPr/>
        </p:nvSpPr>
        <p:spPr>
          <a:xfrm>
            <a:off x="5017800" y="249610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NW</a:t>
            </a:r>
            <a:endParaRPr b="1" sz="1600">
              <a:solidFill>
                <a:schemeClr val="accent2"/>
              </a:solidFill>
              <a:latin typeface="Roboto"/>
              <a:ea typeface="Roboto"/>
              <a:cs typeface="Roboto"/>
              <a:sym typeface="Roboto"/>
            </a:endParaRPr>
          </a:p>
        </p:txBody>
      </p:sp>
      <p:sp>
        <p:nvSpPr>
          <p:cNvPr id="438" name="Google Shape;438;p31"/>
          <p:cNvSpPr txBox="1"/>
          <p:nvPr/>
        </p:nvSpPr>
        <p:spPr>
          <a:xfrm>
            <a:off x="5017800" y="350215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SW</a:t>
            </a:r>
            <a:endParaRPr b="1" sz="1600">
              <a:solidFill>
                <a:schemeClr val="accent2"/>
              </a:solidFill>
              <a:latin typeface="Roboto"/>
              <a:ea typeface="Roboto"/>
              <a:cs typeface="Roboto"/>
              <a:sym typeface="Roboto"/>
            </a:endParaRPr>
          </a:p>
        </p:txBody>
      </p:sp>
      <p:sp>
        <p:nvSpPr>
          <p:cNvPr id="439" name="Google Shape;439;p31"/>
          <p:cNvSpPr txBox="1"/>
          <p:nvPr/>
        </p:nvSpPr>
        <p:spPr>
          <a:xfrm>
            <a:off x="6836400" y="249610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NE</a:t>
            </a:r>
            <a:endParaRPr b="1" sz="1600">
              <a:solidFill>
                <a:schemeClr val="accent2"/>
              </a:solidFill>
              <a:latin typeface="Roboto"/>
              <a:ea typeface="Roboto"/>
              <a:cs typeface="Roboto"/>
              <a:sym typeface="Roboto"/>
            </a:endParaRPr>
          </a:p>
        </p:txBody>
      </p:sp>
      <p:sp>
        <p:nvSpPr>
          <p:cNvPr id="440" name="Google Shape;440;p31"/>
          <p:cNvSpPr txBox="1"/>
          <p:nvPr/>
        </p:nvSpPr>
        <p:spPr>
          <a:xfrm>
            <a:off x="6836400" y="350215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SE</a:t>
            </a:r>
            <a:endParaRPr b="1" sz="1600">
              <a:solidFill>
                <a:schemeClr val="accent2"/>
              </a:solidFill>
              <a:latin typeface="Roboto"/>
              <a:ea typeface="Roboto"/>
              <a:cs typeface="Roboto"/>
              <a:sym typeface="Roboto"/>
            </a:endParaRPr>
          </a:p>
        </p:txBody>
      </p:sp>
      <p:cxnSp>
        <p:nvCxnSpPr>
          <p:cNvPr id="441" name="Google Shape;441;p31"/>
          <p:cNvCxnSpPr/>
          <p:nvPr/>
        </p:nvCxnSpPr>
        <p:spPr>
          <a:xfrm>
            <a:off x="5948264" y="3502117"/>
            <a:ext cx="1768200" cy="0"/>
          </a:xfrm>
          <a:prstGeom prst="straightConnector1">
            <a:avLst/>
          </a:prstGeom>
          <a:noFill/>
          <a:ln cap="flat" cmpd="sng" w="38100">
            <a:solidFill>
              <a:schemeClr val="dk2"/>
            </a:solidFill>
            <a:prstDash val="solid"/>
            <a:round/>
            <a:headEnd len="med" w="med" type="triangle"/>
            <a:tailEnd len="med" w="med" type="triangle"/>
          </a:ln>
        </p:spPr>
      </p:cxnSp>
      <p:cxnSp>
        <p:nvCxnSpPr>
          <p:cNvPr id="442" name="Google Shape;442;p31"/>
          <p:cNvCxnSpPr/>
          <p:nvPr/>
        </p:nvCxnSpPr>
        <p:spPr>
          <a:xfrm rot="5400000">
            <a:off x="5948264" y="3502117"/>
            <a:ext cx="1768200" cy="0"/>
          </a:xfrm>
          <a:prstGeom prst="straightConnector1">
            <a:avLst/>
          </a:prstGeom>
          <a:noFill/>
          <a:ln cap="flat" cmpd="sng" w="38100">
            <a:solidFill>
              <a:schemeClr val="dk2"/>
            </a:solidFill>
            <a:prstDash val="solid"/>
            <a:round/>
            <a:headEnd len="med" w="med" type="triangle"/>
            <a:tailEnd len="med" w="med" type="triangle"/>
          </a:ln>
        </p:spPr>
      </p:cxnSp>
      <p:cxnSp>
        <p:nvCxnSpPr>
          <p:cNvPr id="443" name="Google Shape;443;p31"/>
          <p:cNvCxnSpPr/>
          <p:nvPr/>
        </p:nvCxnSpPr>
        <p:spPr>
          <a:xfrm>
            <a:off x="489450" y="3502150"/>
            <a:ext cx="3644400" cy="0"/>
          </a:xfrm>
          <a:prstGeom prst="straightConnector1">
            <a:avLst/>
          </a:prstGeom>
          <a:noFill/>
          <a:ln cap="flat" cmpd="sng" w="28575">
            <a:solidFill>
              <a:srgbClr val="CCCCCC"/>
            </a:solidFill>
            <a:prstDash val="solid"/>
            <a:round/>
            <a:headEnd len="med" w="med" type="none"/>
            <a:tailEnd len="med" w="med" type="none"/>
          </a:ln>
        </p:spPr>
      </p:cxnSp>
      <p:sp>
        <p:nvSpPr>
          <p:cNvPr id="444" name="Google Shape;444;p31"/>
          <p:cNvSpPr/>
          <p:nvPr/>
        </p:nvSpPr>
        <p:spPr>
          <a:xfrm>
            <a:off x="6658206" y="33280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cxnSp>
        <p:nvCxnSpPr>
          <p:cNvPr id="445" name="Google Shape;445;p31"/>
          <p:cNvCxnSpPr/>
          <p:nvPr/>
        </p:nvCxnSpPr>
        <p:spPr>
          <a:xfrm rot="5400000">
            <a:off x="1427550" y="3502150"/>
            <a:ext cx="1768200" cy="0"/>
          </a:xfrm>
          <a:prstGeom prst="straightConnector1">
            <a:avLst/>
          </a:prstGeom>
          <a:noFill/>
          <a:ln cap="flat" cmpd="sng" w="38100">
            <a:solidFill>
              <a:schemeClr val="dk2"/>
            </a:solidFill>
            <a:prstDash val="solid"/>
            <a:round/>
            <a:headEnd len="med" w="med" type="triangle"/>
            <a:tailEnd len="med" w="med" type="triangle"/>
          </a:ln>
        </p:spPr>
      </p:cxnSp>
      <p:sp>
        <p:nvSpPr>
          <p:cNvPr id="446" name="Google Shape;446;p31"/>
          <p:cNvSpPr/>
          <p:nvPr/>
        </p:nvSpPr>
        <p:spPr>
          <a:xfrm>
            <a:off x="2137506" y="33280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447" name="Google Shape;447;p31"/>
          <p:cNvSpPr txBox="1"/>
          <p:nvPr/>
        </p:nvSpPr>
        <p:spPr>
          <a:xfrm>
            <a:off x="1001419" y="314400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left</a:t>
            </a:r>
            <a:endParaRPr b="1" sz="1600">
              <a:solidFill>
                <a:schemeClr val="accent2"/>
              </a:solidFill>
              <a:latin typeface="Roboto"/>
              <a:ea typeface="Roboto"/>
              <a:cs typeface="Roboto"/>
              <a:sym typeface="Roboto"/>
            </a:endParaRPr>
          </a:p>
        </p:txBody>
      </p:sp>
      <p:sp>
        <p:nvSpPr>
          <p:cNvPr id="448" name="Google Shape;448;p31"/>
          <p:cNvSpPr txBox="1"/>
          <p:nvPr/>
        </p:nvSpPr>
        <p:spPr>
          <a:xfrm>
            <a:off x="3203078" y="314395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right</a:t>
            </a:r>
            <a:endParaRPr b="1" sz="1600">
              <a:solidFill>
                <a:schemeClr val="accen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2"/>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Quadtree</a:t>
            </a:r>
            <a:endParaRPr/>
          </a:p>
        </p:txBody>
      </p:sp>
      <p:sp>
        <p:nvSpPr>
          <p:cNvPr id="454" name="Google Shape;454;p32"/>
          <p:cNvSpPr txBox="1"/>
          <p:nvPr>
            <p:ph idx="1" type="body"/>
          </p:nvPr>
        </p:nvSpPr>
        <p:spPr>
          <a:xfrm>
            <a:off x="311700" y="1152144"/>
            <a:ext cx="3950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5 objects in 2D space.</a:t>
            </a:r>
            <a:endParaRPr/>
          </a:p>
        </p:txBody>
      </p:sp>
      <p:sp>
        <p:nvSpPr>
          <p:cNvPr id="455" name="Google Shape;4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32"/>
          <p:cNvSpPr/>
          <p:nvPr/>
        </p:nvSpPr>
        <p:spPr>
          <a:xfrm>
            <a:off x="1851208" y="1887475"/>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457" name="Google Shape;457;p32"/>
          <p:cNvCxnSpPr>
            <a:stCxn id="456" idx="3"/>
          </p:cNvCxnSpPr>
          <p:nvPr/>
        </p:nvCxnSpPr>
        <p:spPr>
          <a:xfrm flipH="1">
            <a:off x="615056" y="2259027"/>
            <a:ext cx="1299900" cy="348300"/>
          </a:xfrm>
          <a:prstGeom prst="straightConnector1">
            <a:avLst/>
          </a:prstGeom>
          <a:noFill/>
          <a:ln cap="flat" cmpd="sng" w="19050">
            <a:solidFill>
              <a:srgbClr val="666666"/>
            </a:solidFill>
            <a:prstDash val="solid"/>
            <a:round/>
            <a:headEnd len="med" w="med" type="none"/>
            <a:tailEnd len="med" w="med" type="none"/>
          </a:ln>
        </p:spPr>
      </p:cxnSp>
      <p:cxnSp>
        <p:nvCxnSpPr>
          <p:cNvPr id="458" name="Google Shape;458;p32"/>
          <p:cNvCxnSpPr>
            <a:stCxn id="456" idx="4"/>
            <a:endCxn id="459" idx="0"/>
          </p:cNvCxnSpPr>
          <p:nvPr/>
        </p:nvCxnSpPr>
        <p:spPr>
          <a:xfrm flipH="1">
            <a:off x="1521358" y="2322775"/>
            <a:ext cx="547500" cy="309900"/>
          </a:xfrm>
          <a:prstGeom prst="straightConnector1">
            <a:avLst/>
          </a:prstGeom>
          <a:noFill/>
          <a:ln cap="flat" cmpd="sng" w="19050">
            <a:solidFill>
              <a:srgbClr val="666666"/>
            </a:solidFill>
            <a:prstDash val="solid"/>
            <a:round/>
            <a:headEnd len="med" w="med" type="none"/>
            <a:tailEnd len="med" w="med" type="none"/>
          </a:ln>
        </p:spPr>
      </p:cxnSp>
      <p:cxnSp>
        <p:nvCxnSpPr>
          <p:cNvPr id="460" name="Google Shape;460;p32"/>
          <p:cNvCxnSpPr>
            <a:stCxn id="456" idx="4"/>
          </p:cNvCxnSpPr>
          <p:nvPr/>
        </p:nvCxnSpPr>
        <p:spPr>
          <a:xfrm>
            <a:off x="2068858" y="2322775"/>
            <a:ext cx="500100" cy="282600"/>
          </a:xfrm>
          <a:prstGeom prst="straightConnector1">
            <a:avLst/>
          </a:prstGeom>
          <a:noFill/>
          <a:ln cap="flat" cmpd="sng" w="19050">
            <a:solidFill>
              <a:srgbClr val="666666"/>
            </a:solidFill>
            <a:prstDash val="solid"/>
            <a:round/>
            <a:headEnd len="med" w="med" type="none"/>
            <a:tailEnd len="med" w="med" type="none"/>
          </a:ln>
        </p:spPr>
      </p:cxnSp>
      <p:cxnSp>
        <p:nvCxnSpPr>
          <p:cNvPr id="461" name="Google Shape;461;p32"/>
          <p:cNvCxnSpPr>
            <a:stCxn id="456" idx="5"/>
            <a:endCxn id="462" idx="0"/>
          </p:cNvCxnSpPr>
          <p:nvPr/>
        </p:nvCxnSpPr>
        <p:spPr>
          <a:xfrm>
            <a:off x="2222760" y="2259027"/>
            <a:ext cx="1260900" cy="351300"/>
          </a:xfrm>
          <a:prstGeom prst="straightConnector1">
            <a:avLst/>
          </a:prstGeom>
          <a:noFill/>
          <a:ln cap="flat" cmpd="sng" w="19050">
            <a:solidFill>
              <a:srgbClr val="666666"/>
            </a:solidFill>
            <a:prstDash val="solid"/>
            <a:round/>
            <a:headEnd len="med" w="med" type="none"/>
            <a:tailEnd len="med" w="med" type="none"/>
          </a:ln>
        </p:spPr>
      </p:cxnSp>
      <p:sp>
        <p:nvSpPr>
          <p:cNvPr id="463" name="Google Shape;463;p32"/>
          <p:cNvSpPr txBox="1"/>
          <p:nvPr/>
        </p:nvSpPr>
        <p:spPr>
          <a:xfrm>
            <a:off x="723900" y="218360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NW</a:t>
            </a:r>
            <a:endParaRPr>
              <a:solidFill>
                <a:schemeClr val="dk2"/>
              </a:solidFill>
              <a:latin typeface="Roboto"/>
              <a:ea typeface="Roboto"/>
              <a:cs typeface="Roboto"/>
              <a:sym typeface="Roboto"/>
            </a:endParaRPr>
          </a:p>
        </p:txBody>
      </p:sp>
      <p:sp>
        <p:nvSpPr>
          <p:cNvPr id="464" name="Google Shape;464;p32"/>
          <p:cNvSpPr txBox="1"/>
          <p:nvPr/>
        </p:nvSpPr>
        <p:spPr>
          <a:xfrm>
            <a:off x="1188244" y="2321713"/>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NE</a:t>
            </a:r>
            <a:endParaRPr>
              <a:solidFill>
                <a:schemeClr val="dk2"/>
              </a:solidFill>
              <a:latin typeface="Roboto"/>
              <a:ea typeface="Roboto"/>
              <a:cs typeface="Roboto"/>
              <a:sym typeface="Roboto"/>
            </a:endParaRPr>
          </a:p>
        </p:txBody>
      </p:sp>
      <p:sp>
        <p:nvSpPr>
          <p:cNvPr id="465" name="Google Shape;465;p32"/>
          <p:cNvSpPr txBox="1"/>
          <p:nvPr/>
        </p:nvSpPr>
        <p:spPr>
          <a:xfrm>
            <a:off x="2495531" y="239315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a:t>
            </a:r>
            <a:endParaRPr>
              <a:solidFill>
                <a:schemeClr val="dk2"/>
              </a:solidFill>
              <a:latin typeface="Roboto"/>
              <a:ea typeface="Roboto"/>
              <a:cs typeface="Roboto"/>
              <a:sym typeface="Roboto"/>
            </a:endParaRPr>
          </a:p>
        </p:txBody>
      </p:sp>
      <p:sp>
        <p:nvSpPr>
          <p:cNvPr id="466" name="Google Shape;466;p32"/>
          <p:cNvSpPr txBox="1"/>
          <p:nvPr/>
        </p:nvSpPr>
        <p:spPr>
          <a:xfrm>
            <a:off x="3070856" y="221693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SW</a:t>
            </a:r>
            <a:endParaRPr>
              <a:solidFill>
                <a:schemeClr val="dk2"/>
              </a:solidFill>
              <a:latin typeface="Roboto"/>
              <a:ea typeface="Roboto"/>
              <a:cs typeface="Roboto"/>
              <a:sym typeface="Roboto"/>
            </a:endParaRPr>
          </a:p>
        </p:txBody>
      </p:sp>
      <p:sp>
        <p:nvSpPr>
          <p:cNvPr id="459" name="Google Shape;459;p32"/>
          <p:cNvSpPr/>
          <p:nvPr/>
        </p:nvSpPr>
        <p:spPr>
          <a:xfrm>
            <a:off x="1303614" y="2632813"/>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B</a:t>
            </a:r>
            <a:endParaRPr sz="1800">
              <a:solidFill>
                <a:schemeClr val="dk2"/>
              </a:solidFill>
              <a:latin typeface="Roboto Mono"/>
              <a:ea typeface="Roboto Mono"/>
              <a:cs typeface="Roboto Mono"/>
              <a:sym typeface="Roboto Mono"/>
            </a:endParaRPr>
          </a:p>
        </p:txBody>
      </p:sp>
      <p:cxnSp>
        <p:nvCxnSpPr>
          <p:cNvPr id="467" name="Google Shape;467;p32"/>
          <p:cNvCxnSpPr>
            <a:stCxn id="459" idx="3"/>
          </p:cNvCxnSpPr>
          <p:nvPr/>
        </p:nvCxnSpPr>
        <p:spPr>
          <a:xfrm flipH="1">
            <a:off x="995363" y="3004364"/>
            <a:ext cx="372000" cy="99600"/>
          </a:xfrm>
          <a:prstGeom prst="straightConnector1">
            <a:avLst/>
          </a:prstGeom>
          <a:noFill/>
          <a:ln cap="flat" cmpd="sng" w="19050">
            <a:solidFill>
              <a:srgbClr val="666666"/>
            </a:solidFill>
            <a:prstDash val="solid"/>
            <a:round/>
            <a:headEnd len="med" w="med" type="none"/>
            <a:tailEnd len="med" w="med" type="none"/>
          </a:ln>
        </p:spPr>
      </p:cxnSp>
      <p:cxnSp>
        <p:nvCxnSpPr>
          <p:cNvPr id="468" name="Google Shape;468;p32"/>
          <p:cNvCxnSpPr>
            <a:stCxn id="459" idx="4"/>
          </p:cNvCxnSpPr>
          <p:nvPr/>
        </p:nvCxnSpPr>
        <p:spPr>
          <a:xfrm flipH="1">
            <a:off x="1386264" y="3068113"/>
            <a:ext cx="135000" cy="135000"/>
          </a:xfrm>
          <a:prstGeom prst="straightConnector1">
            <a:avLst/>
          </a:prstGeom>
          <a:noFill/>
          <a:ln cap="flat" cmpd="sng" w="19050">
            <a:solidFill>
              <a:srgbClr val="666666"/>
            </a:solidFill>
            <a:prstDash val="solid"/>
            <a:round/>
            <a:headEnd len="med" w="med" type="none"/>
            <a:tailEnd len="med" w="med" type="none"/>
          </a:ln>
        </p:spPr>
      </p:cxnSp>
      <p:cxnSp>
        <p:nvCxnSpPr>
          <p:cNvPr id="469" name="Google Shape;469;p32"/>
          <p:cNvCxnSpPr>
            <a:stCxn id="459" idx="4"/>
          </p:cNvCxnSpPr>
          <p:nvPr/>
        </p:nvCxnSpPr>
        <p:spPr>
          <a:xfrm>
            <a:off x="1521264" y="3068113"/>
            <a:ext cx="188700" cy="108900"/>
          </a:xfrm>
          <a:prstGeom prst="straightConnector1">
            <a:avLst/>
          </a:prstGeom>
          <a:noFill/>
          <a:ln cap="flat" cmpd="sng" w="19050">
            <a:solidFill>
              <a:srgbClr val="666666"/>
            </a:solidFill>
            <a:prstDash val="solid"/>
            <a:round/>
            <a:headEnd len="med" w="med" type="none"/>
            <a:tailEnd len="med" w="med" type="none"/>
          </a:ln>
        </p:spPr>
      </p:cxnSp>
      <p:cxnSp>
        <p:nvCxnSpPr>
          <p:cNvPr id="470" name="Google Shape;470;p32"/>
          <p:cNvCxnSpPr>
            <a:stCxn id="459" idx="5"/>
            <a:endCxn id="471" idx="0"/>
          </p:cNvCxnSpPr>
          <p:nvPr/>
        </p:nvCxnSpPr>
        <p:spPr>
          <a:xfrm>
            <a:off x="1675166" y="3004364"/>
            <a:ext cx="1234500" cy="343500"/>
          </a:xfrm>
          <a:prstGeom prst="straightConnector1">
            <a:avLst/>
          </a:prstGeom>
          <a:noFill/>
          <a:ln cap="flat" cmpd="sng" w="19050">
            <a:solidFill>
              <a:srgbClr val="666666"/>
            </a:solidFill>
            <a:prstDash val="solid"/>
            <a:round/>
            <a:headEnd len="med" w="med" type="none"/>
            <a:tailEnd len="med" w="med" type="none"/>
          </a:ln>
        </p:spPr>
      </p:cxnSp>
      <p:sp>
        <p:nvSpPr>
          <p:cNvPr id="471" name="Google Shape;471;p32"/>
          <p:cNvSpPr/>
          <p:nvPr/>
        </p:nvSpPr>
        <p:spPr>
          <a:xfrm>
            <a:off x="2691889" y="3347881"/>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472" name="Google Shape;472;p32"/>
          <p:cNvCxnSpPr>
            <a:stCxn id="471" idx="3"/>
          </p:cNvCxnSpPr>
          <p:nvPr/>
        </p:nvCxnSpPr>
        <p:spPr>
          <a:xfrm flipH="1">
            <a:off x="2444538" y="3719433"/>
            <a:ext cx="311100" cy="83400"/>
          </a:xfrm>
          <a:prstGeom prst="straightConnector1">
            <a:avLst/>
          </a:prstGeom>
          <a:noFill/>
          <a:ln cap="flat" cmpd="sng" w="19050">
            <a:solidFill>
              <a:srgbClr val="666666"/>
            </a:solidFill>
            <a:prstDash val="solid"/>
            <a:round/>
            <a:headEnd len="med" w="med" type="none"/>
            <a:tailEnd len="med" w="med" type="none"/>
          </a:ln>
        </p:spPr>
      </p:cxnSp>
      <p:cxnSp>
        <p:nvCxnSpPr>
          <p:cNvPr id="473" name="Google Shape;473;p32"/>
          <p:cNvCxnSpPr>
            <a:stCxn id="471" idx="4"/>
          </p:cNvCxnSpPr>
          <p:nvPr/>
        </p:nvCxnSpPr>
        <p:spPr>
          <a:xfrm flipH="1">
            <a:off x="2683939" y="3783181"/>
            <a:ext cx="225600" cy="130200"/>
          </a:xfrm>
          <a:prstGeom prst="straightConnector1">
            <a:avLst/>
          </a:prstGeom>
          <a:noFill/>
          <a:ln cap="flat" cmpd="sng" w="19050">
            <a:solidFill>
              <a:srgbClr val="666666"/>
            </a:solidFill>
            <a:prstDash val="solid"/>
            <a:round/>
            <a:headEnd len="med" w="med" type="none"/>
            <a:tailEnd len="med" w="med" type="none"/>
          </a:ln>
        </p:spPr>
      </p:cxnSp>
      <p:cxnSp>
        <p:nvCxnSpPr>
          <p:cNvPr id="474" name="Google Shape;474;p32"/>
          <p:cNvCxnSpPr>
            <a:stCxn id="471" idx="4"/>
            <a:endCxn id="475" idx="0"/>
          </p:cNvCxnSpPr>
          <p:nvPr/>
        </p:nvCxnSpPr>
        <p:spPr>
          <a:xfrm>
            <a:off x="2909539" y="3783181"/>
            <a:ext cx="533400" cy="271800"/>
          </a:xfrm>
          <a:prstGeom prst="straightConnector1">
            <a:avLst/>
          </a:prstGeom>
          <a:noFill/>
          <a:ln cap="flat" cmpd="sng" w="19050">
            <a:solidFill>
              <a:srgbClr val="666666"/>
            </a:solidFill>
            <a:prstDash val="solid"/>
            <a:round/>
            <a:headEnd len="med" w="med" type="none"/>
            <a:tailEnd len="med" w="med" type="none"/>
          </a:ln>
        </p:spPr>
      </p:cxnSp>
      <p:cxnSp>
        <p:nvCxnSpPr>
          <p:cNvPr id="476" name="Google Shape;476;p32"/>
          <p:cNvCxnSpPr>
            <a:stCxn id="471" idx="5"/>
          </p:cNvCxnSpPr>
          <p:nvPr/>
        </p:nvCxnSpPr>
        <p:spPr>
          <a:xfrm>
            <a:off x="3063441" y="3719433"/>
            <a:ext cx="308100" cy="82500"/>
          </a:xfrm>
          <a:prstGeom prst="straightConnector1">
            <a:avLst/>
          </a:prstGeom>
          <a:noFill/>
          <a:ln cap="flat" cmpd="sng" w="19050">
            <a:solidFill>
              <a:srgbClr val="666666"/>
            </a:solidFill>
            <a:prstDash val="solid"/>
            <a:round/>
            <a:headEnd len="med" w="med" type="none"/>
            <a:tailEnd len="med" w="med" type="none"/>
          </a:ln>
        </p:spPr>
      </p:cxnSp>
      <p:sp>
        <p:nvSpPr>
          <p:cNvPr id="477" name="Google Shape;477;p32"/>
          <p:cNvSpPr txBox="1"/>
          <p:nvPr/>
        </p:nvSpPr>
        <p:spPr>
          <a:xfrm>
            <a:off x="2140502" y="287048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SW</a:t>
            </a:r>
            <a:endParaRPr>
              <a:solidFill>
                <a:schemeClr val="dk2"/>
              </a:solidFill>
              <a:latin typeface="Roboto"/>
              <a:ea typeface="Roboto"/>
              <a:cs typeface="Roboto"/>
              <a:sym typeface="Roboto"/>
            </a:endParaRPr>
          </a:p>
        </p:txBody>
      </p:sp>
      <p:sp>
        <p:nvSpPr>
          <p:cNvPr id="478" name="Google Shape;478;p32"/>
          <p:cNvSpPr txBox="1"/>
          <p:nvPr/>
        </p:nvSpPr>
        <p:spPr>
          <a:xfrm>
            <a:off x="3328042" y="376473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a:t>
            </a:r>
            <a:endParaRPr>
              <a:solidFill>
                <a:schemeClr val="dk2"/>
              </a:solidFill>
              <a:latin typeface="Roboto"/>
              <a:ea typeface="Roboto"/>
              <a:cs typeface="Roboto"/>
              <a:sym typeface="Roboto"/>
            </a:endParaRPr>
          </a:p>
        </p:txBody>
      </p:sp>
      <p:sp>
        <p:nvSpPr>
          <p:cNvPr id="475" name="Google Shape;475;p32"/>
          <p:cNvSpPr/>
          <p:nvPr/>
        </p:nvSpPr>
        <p:spPr>
          <a:xfrm>
            <a:off x="3225289" y="4055113"/>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cxnSp>
        <p:nvCxnSpPr>
          <p:cNvPr id="479" name="Google Shape;479;p32"/>
          <p:cNvCxnSpPr>
            <a:stCxn id="475" idx="3"/>
          </p:cNvCxnSpPr>
          <p:nvPr/>
        </p:nvCxnSpPr>
        <p:spPr>
          <a:xfrm flipH="1">
            <a:off x="2985438" y="4426664"/>
            <a:ext cx="303600" cy="81300"/>
          </a:xfrm>
          <a:prstGeom prst="straightConnector1">
            <a:avLst/>
          </a:prstGeom>
          <a:noFill/>
          <a:ln cap="flat" cmpd="sng" w="19050">
            <a:solidFill>
              <a:srgbClr val="666666"/>
            </a:solidFill>
            <a:prstDash val="solid"/>
            <a:round/>
            <a:headEnd len="med" w="med" type="none"/>
            <a:tailEnd len="med" w="med" type="none"/>
          </a:ln>
        </p:spPr>
      </p:cxnSp>
      <p:cxnSp>
        <p:nvCxnSpPr>
          <p:cNvPr id="480" name="Google Shape;480;p32"/>
          <p:cNvCxnSpPr>
            <a:stCxn id="475" idx="4"/>
          </p:cNvCxnSpPr>
          <p:nvPr/>
        </p:nvCxnSpPr>
        <p:spPr>
          <a:xfrm flipH="1">
            <a:off x="3212839" y="4490413"/>
            <a:ext cx="230100" cy="132900"/>
          </a:xfrm>
          <a:prstGeom prst="straightConnector1">
            <a:avLst/>
          </a:prstGeom>
          <a:noFill/>
          <a:ln cap="flat" cmpd="sng" w="19050">
            <a:solidFill>
              <a:srgbClr val="666666"/>
            </a:solidFill>
            <a:prstDash val="solid"/>
            <a:round/>
            <a:headEnd len="med" w="med" type="none"/>
            <a:tailEnd len="med" w="med" type="none"/>
          </a:ln>
        </p:spPr>
      </p:cxnSp>
      <p:cxnSp>
        <p:nvCxnSpPr>
          <p:cNvPr id="481" name="Google Shape;481;p32"/>
          <p:cNvCxnSpPr>
            <a:stCxn id="475" idx="4"/>
          </p:cNvCxnSpPr>
          <p:nvPr/>
        </p:nvCxnSpPr>
        <p:spPr>
          <a:xfrm>
            <a:off x="3442939" y="4490413"/>
            <a:ext cx="239100" cy="138000"/>
          </a:xfrm>
          <a:prstGeom prst="straightConnector1">
            <a:avLst/>
          </a:prstGeom>
          <a:noFill/>
          <a:ln cap="flat" cmpd="sng" w="19050">
            <a:solidFill>
              <a:srgbClr val="666666"/>
            </a:solidFill>
            <a:prstDash val="solid"/>
            <a:round/>
            <a:headEnd len="med" w="med" type="none"/>
            <a:tailEnd len="med" w="med" type="none"/>
          </a:ln>
        </p:spPr>
      </p:cxnSp>
      <p:cxnSp>
        <p:nvCxnSpPr>
          <p:cNvPr id="482" name="Google Shape;482;p32"/>
          <p:cNvCxnSpPr>
            <a:stCxn id="475" idx="5"/>
          </p:cNvCxnSpPr>
          <p:nvPr/>
        </p:nvCxnSpPr>
        <p:spPr>
          <a:xfrm>
            <a:off x="3596841" y="4426664"/>
            <a:ext cx="351300" cy="94200"/>
          </a:xfrm>
          <a:prstGeom prst="straightConnector1">
            <a:avLst/>
          </a:prstGeom>
          <a:noFill/>
          <a:ln cap="flat" cmpd="sng" w="19050">
            <a:solidFill>
              <a:srgbClr val="666666"/>
            </a:solidFill>
            <a:prstDash val="solid"/>
            <a:round/>
            <a:headEnd len="med" w="med" type="none"/>
            <a:tailEnd len="med" w="med" type="none"/>
          </a:ln>
        </p:spPr>
      </p:cxnSp>
      <p:sp>
        <p:nvSpPr>
          <p:cNvPr id="462" name="Google Shape;462;p32"/>
          <p:cNvSpPr/>
          <p:nvPr/>
        </p:nvSpPr>
        <p:spPr>
          <a:xfrm>
            <a:off x="3266158" y="2610425"/>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cxnSp>
        <p:nvCxnSpPr>
          <p:cNvPr id="483" name="Google Shape;483;p32"/>
          <p:cNvCxnSpPr/>
          <p:nvPr/>
        </p:nvCxnSpPr>
        <p:spPr>
          <a:xfrm>
            <a:off x="3578745" y="3029600"/>
            <a:ext cx="325200" cy="87000"/>
          </a:xfrm>
          <a:prstGeom prst="straightConnector1">
            <a:avLst/>
          </a:prstGeom>
          <a:noFill/>
          <a:ln cap="flat" cmpd="sng" w="19050">
            <a:solidFill>
              <a:srgbClr val="666666"/>
            </a:solidFill>
            <a:prstDash val="solid"/>
            <a:round/>
            <a:headEnd len="med" w="med" type="none"/>
            <a:tailEnd len="med" w="med" type="none"/>
          </a:ln>
        </p:spPr>
      </p:cxnSp>
      <p:cxnSp>
        <p:nvCxnSpPr>
          <p:cNvPr id="484" name="Google Shape;484;p32"/>
          <p:cNvCxnSpPr/>
          <p:nvPr/>
        </p:nvCxnSpPr>
        <p:spPr>
          <a:xfrm>
            <a:off x="3492664" y="3065258"/>
            <a:ext cx="279600" cy="158100"/>
          </a:xfrm>
          <a:prstGeom prst="straightConnector1">
            <a:avLst/>
          </a:prstGeom>
          <a:noFill/>
          <a:ln cap="flat" cmpd="sng" w="19050">
            <a:solidFill>
              <a:srgbClr val="666666"/>
            </a:solidFill>
            <a:prstDash val="solid"/>
            <a:round/>
            <a:headEnd len="med" w="med" type="none"/>
            <a:tailEnd len="med" w="med" type="none"/>
          </a:ln>
        </p:spPr>
      </p:cxnSp>
      <p:cxnSp>
        <p:nvCxnSpPr>
          <p:cNvPr id="485" name="Google Shape;485;p32"/>
          <p:cNvCxnSpPr/>
          <p:nvPr/>
        </p:nvCxnSpPr>
        <p:spPr>
          <a:xfrm flipH="1">
            <a:off x="3202564" y="3065258"/>
            <a:ext cx="290100" cy="168600"/>
          </a:xfrm>
          <a:prstGeom prst="straightConnector1">
            <a:avLst/>
          </a:prstGeom>
          <a:noFill/>
          <a:ln cap="flat" cmpd="sng" w="19050">
            <a:solidFill>
              <a:srgbClr val="666666"/>
            </a:solidFill>
            <a:prstDash val="solid"/>
            <a:round/>
            <a:headEnd len="med" w="med" type="none"/>
            <a:tailEnd len="med" w="med" type="none"/>
          </a:ln>
        </p:spPr>
      </p:cxnSp>
      <p:cxnSp>
        <p:nvCxnSpPr>
          <p:cNvPr id="486" name="Google Shape;486;p32"/>
          <p:cNvCxnSpPr/>
          <p:nvPr/>
        </p:nvCxnSpPr>
        <p:spPr>
          <a:xfrm flipH="1">
            <a:off x="3055583" y="3029600"/>
            <a:ext cx="351000" cy="94200"/>
          </a:xfrm>
          <a:prstGeom prst="straightConnector1">
            <a:avLst/>
          </a:prstGeom>
          <a:noFill/>
          <a:ln cap="flat" cmpd="sng" w="19050">
            <a:solidFill>
              <a:srgbClr val="666666"/>
            </a:solidFill>
            <a:prstDash val="solid"/>
            <a:round/>
            <a:headEnd len="med" w="med" type="none"/>
            <a:tailEnd len="med" w="med" type="none"/>
          </a:ln>
        </p:spPr>
      </p:cxnSp>
      <p:sp>
        <p:nvSpPr>
          <p:cNvPr id="487" name="Google Shape;487;p32"/>
          <p:cNvSpPr/>
          <p:nvPr/>
        </p:nvSpPr>
        <p:spPr>
          <a:xfrm>
            <a:off x="5005400" y="1124712"/>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8" name="Google Shape;488;p32"/>
          <p:cNvCxnSpPr/>
          <p:nvPr/>
        </p:nvCxnSpPr>
        <p:spPr>
          <a:xfrm>
            <a:off x="6755600" y="1274737"/>
            <a:ext cx="0" cy="2564700"/>
          </a:xfrm>
          <a:prstGeom prst="straightConnector1">
            <a:avLst/>
          </a:prstGeom>
          <a:noFill/>
          <a:ln cap="flat" cmpd="sng" w="19050">
            <a:solidFill>
              <a:schemeClr val="dk2"/>
            </a:solidFill>
            <a:prstDash val="solid"/>
            <a:round/>
            <a:headEnd len="med" w="med" type="triangle"/>
            <a:tailEnd len="med" w="med" type="triangle"/>
          </a:ln>
        </p:spPr>
      </p:cxnSp>
      <p:cxnSp>
        <p:nvCxnSpPr>
          <p:cNvPr id="489" name="Google Shape;489;p32"/>
          <p:cNvCxnSpPr/>
          <p:nvPr/>
        </p:nvCxnSpPr>
        <p:spPr>
          <a:xfrm>
            <a:off x="5912650" y="3010662"/>
            <a:ext cx="2543100" cy="0"/>
          </a:xfrm>
          <a:prstGeom prst="straightConnector1">
            <a:avLst/>
          </a:prstGeom>
          <a:noFill/>
          <a:ln cap="flat" cmpd="sng" w="19050">
            <a:solidFill>
              <a:schemeClr val="dk2"/>
            </a:solidFill>
            <a:prstDash val="solid"/>
            <a:round/>
            <a:headEnd len="med" w="med" type="triangle"/>
            <a:tailEnd len="med" w="med" type="triangle"/>
          </a:ln>
        </p:spPr>
      </p:cxnSp>
      <p:sp>
        <p:nvSpPr>
          <p:cNvPr id="490" name="Google Shape;490;p32"/>
          <p:cNvSpPr/>
          <p:nvPr/>
        </p:nvSpPr>
        <p:spPr>
          <a:xfrm>
            <a:off x="6574306" y="282936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491" name="Google Shape;491;p32"/>
          <p:cNvSpPr txBox="1"/>
          <p:nvPr/>
        </p:nvSpPr>
        <p:spPr>
          <a:xfrm>
            <a:off x="6933111" y="3016223"/>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492" name="Google Shape;492;p32"/>
          <p:cNvSpPr txBox="1"/>
          <p:nvPr/>
        </p:nvSpPr>
        <p:spPr>
          <a:xfrm>
            <a:off x="8074800" y="1855418"/>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cxnSp>
        <p:nvCxnSpPr>
          <p:cNvPr id="493" name="Google Shape;493;p32"/>
          <p:cNvCxnSpPr/>
          <p:nvPr/>
        </p:nvCxnSpPr>
        <p:spPr>
          <a:xfrm>
            <a:off x="6769900" y="1696212"/>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32"/>
          <p:cNvCxnSpPr/>
          <p:nvPr/>
        </p:nvCxnSpPr>
        <p:spPr>
          <a:xfrm rot="10800000">
            <a:off x="8062925" y="1289012"/>
            <a:ext cx="0" cy="1714500"/>
          </a:xfrm>
          <a:prstGeom prst="straightConnector1">
            <a:avLst/>
          </a:prstGeom>
          <a:noFill/>
          <a:ln cap="flat" cmpd="sng" w="9525">
            <a:solidFill>
              <a:schemeClr val="dk2"/>
            </a:solidFill>
            <a:prstDash val="solid"/>
            <a:round/>
            <a:headEnd len="med" w="med" type="none"/>
            <a:tailEnd len="med" w="med" type="triangle"/>
          </a:ln>
        </p:spPr>
      </p:cxnSp>
      <p:sp>
        <p:nvSpPr>
          <p:cNvPr id="495" name="Google Shape;495;p32"/>
          <p:cNvSpPr/>
          <p:nvPr/>
        </p:nvSpPr>
        <p:spPr>
          <a:xfrm>
            <a:off x="7876850" y="151491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496" name="Google Shape;496;p32"/>
          <p:cNvSpPr txBox="1"/>
          <p:nvPr/>
        </p:nvSpPr>
        <p:spPr>
          <a:xfrm>
            <a:off x="7189599" y="1744993"/>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cxnSp>
        <p:nvCxnSpPr>
          <p:cNvPr id="497" name="Google Shape;497;p32"/>
          <p:cNvCxnSpPr/>
          <p:nvPr/>
        </p:nvCxnSpPr>
        <p:spPr>
          <a:xfrm>
            <a:off x="6762750" y="2139118"/>
            <a:ext cx="1293000" cy="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32"/>
          <p:cNvCxnSpPr/>
          <p:nvPr/>
        </p:nvCxnSpPr>
        <p:spPr>
          <a:xfrm>
            <a:off x="7177038" y="1699787"/>
            <a:ext cx="0" cy="1312200"/>
          </a:xfrm>
          <a:prstGeom prst="straightConnector1">
            <a:avLst/>
          </a:prstGeom>
          <a:noFill/>
          <a:ln cap="flat" cmpd="sng" w="9525">
            <a:solidFill>
              <a:schemeClr val="dk2"/>
            </a:solidFill>
            <a:prstDash val="solid"/>
            <a:round/>
            <a:headEnd len="med" w="med" type="none"/>
            <a:tailEnd len="med" w="med" type="none"/>
          </a:ln>
        </p:spPr>
      </p:cxnSp>
      <p:sp>
        <p:nvSpPr>
          <p:cNvPr id="499" name="Google Shape;499;p32"/>
          <p:cNvSpPr/>
          <p:nvPr/>
        </p:nvSpPr>
        <p:spPr>
          <a:xfrm>
            <a:off x="7010050" y="197211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cxnSp>
        <p:nvCxnSpPr>
          <p:cNvPr id="500" name="Google Shape;500;p32"/>
          <p:cNvCxnSpPr/>
          <p:nvPr/>
        </p:nvCxnSpPr>
        <p:spPr>
          <a:xfrm>
            <a:off x="7175775" y="2574887"/>
            <a:ext cx="887100" cy="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32"/>
          <p:cNvCxnSpPr/>
          <p:nvPr/>
        </p:nvCxnSpPr>
        <p:spPr>
          <a:xfrm rot="10800000">
            <a:off x="7612819" y="2146062"/>
            <a:ext cx="0" cy="864600"/>
          </a:xfrm>
          <a:prstGeom prst="straightConnector1">
            <a:avLst/>
          </a:prstGeom>
          <a:noFill/>
          <a:ln cap="flat" cmpd="sng" w="9525">
            <a:solidFill>
              <a:schemeClr val="dk2"/>
            </a:solidFill>
            <a:prstDash val="solid"/>
            <a:round/>
            <a:headEnd len="med" w="med" type="none"/>
            <a:tailEnd len="med" w="med" type="none"/>
          </a:ln>
        </p:spPr>
      </p:cxnSp>
      <p:sp>
        <p:nvSpPr>
          <p:cNvPr id="502" name="Google Shape;502;p32"/>
          <p:cNvSpPr/>
          <p:nvPr/>
        </p:nvSpPr>
        <p:spPr>
          <a:xfrm>
            <a:off x="7445838" y="2380506"/>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503" name="Google Shape;503;p32"/>
          <p:cNvSpPr txBox="1"/>
          <p:nvPr/>
        </p:nvSpPr>
        <p:spPr>
          <a:xfrm>
            <a:off x="7622962" y="2719292"/>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cxnSp>
        <p:nvCxnSpPr>
          <p:cNvPr id="504" name="Google Shape;504;p32"/>
          <p:cNvCxnSpPr/>
          <p:nvPr/>
        </p:nvCxnSpPr>
        <p:spPr>
          <a:xfrm>
            <a:off x="5669750" y="3453562"/>
            <a:ext cx="1089300" cy="0"/>
          </a:xfrm>
          <a:prstGeom prst="straightConnector1">
            <a:avLst/>
          </a:prstGeom>
          <a:noFill/>
          <a:ln cap="flat" cmpd="sng" w="9525">
            <a:solidFill>
              <a:schemeClr val="dk2"/>
            </a:solidFill>
            <a:prstDash val="solid"/>
            <a:round/>
            <a:headEnd len="med" w="med" type="triangle"/>
            <a:tailEnd len="med" w="med" type="none"/>
          </a:ln>
        </p:spPr>
      </p:cxnSp>
      <p:cxnSp>
        <p:nvCxnSpPr>
          <p:cNvPr id="505" name="Google Shape;505;p32"/>
          <p:cNvCxnSpPr/>
          <p:nvPr/>
        </p:nvCxnSpPr>
        <p:spPr>
          <a:xfrm>
            <a:off x="6084100" y="3013450"/>
            <a:ext cx="0" cy="861600"/>
          </a:xfrm>
          <a:prstGeom prst="straightConnector1">
            <a:avLst/>
          </a:prstGeom>
          <a:noFill/>
          <a:ln cap="flat" cmpd="sng" w="9525">
            <a:solidFill>
              <a:schemeClr val="dk2"/>
            </a:solidFill>
            <a:prstDash val="solid"/>
            <a:round/>
            <a:headEnd len="med" w="med" type="none"/>
            <a:tailEnd len="med" w="med" type="triangle"/>
          </a:ln>
        </p:spPr>
      </p:cxnSp>
      <p:sp>
        <p:nvSpPr>
          <p:cNvPr id="506" name="Google Shape;506;p32"/>
          <p:cNvSpPr/>
          <p:nvPr/>
        </p:nvSpPr>
        <p:spPr>
          <a:xfrm>
            <a:off x="5912656" y="3252793"/>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507" name="Google Shape;507;p32"/>
          <p:cNvSpPr txBox="1"/>
          <p:nvPr/>
        </p:nvSpPr>
        <p:spPr>
          <a:xfrm>
            <a:off x="6104882" y="358808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508" name="Google Shape;508;p32">
            <a:hlinkClick r:id="rId3"/>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mt="50000"/>
          </a:blip>
          <a:srcRect b="12209" l="0" r="0" t="40335"/>
          <a:stretch/>
        </p:blipFill>
        <p:spPr>
          <a:xfrm>
            <a:off x="0" y="2431675"/>
            <a:ext cx="9144003" cy="2711824"/>
          </a:xfrm>
          <a:prstGeom prst="rect">
            <a:avLst/>
          </a:prstGeom>
          <a:noFill/>
          <a:ln>
            <a:noFill/>
          </a:ln>
        </p:spPr>
      </p:pic>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Reading Quiz</a:t>
            </a:r>
            <a:endParaRPr/>
          </a:p>
        </p:txBody>
      </p:sp>
      <p:sp>
        <p:nvSpPr>
          <p:cNvPr id="73" name="Google Shape;73;p15"/>
          <p:cNvSpPr txBox="1"/>
          <p:nvPr>
            <p:ph idx="1" type="body"/>
          </p:nvPr>
        </p:nvSpPr>
        <p:spPr>
          <a:xfrm>
            <a:off x="311700" y="1152475"/>
            <a:ext cx="85206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Range search in a balanced BST</a:t>
            </a:r>
            <a:r>
              <a:rPr lang="en"/>
              <a:t>. Cost model: number of nodes that we need to look at.</a:t>
            </a:r>
            <a:endParaRPr/>
          </a:p>
          <a:p>
            <a:pPr indent="0" lvl="0" marL="0" rtl="0" algn="l">
              <a:spcBef>
                <a:spcPts val="800"/>
              </a:spcBef>
              <a:spcAft>
                <a:spcPts val="0"/>
              </a:spcAft>
              <a:buNone/>
            </a:pPr>
            <a:r>
              <a:t/>
            </a:r>
            <a:endParaRPr/>
          </a:p>
          <a:p>
            <a:pPr indent="0" lvl="0" marL="0" rtl="0" algn="l">
              <a:spcBef>
                <a:spcPts val="800"/>
              </a:spcBef>
              <a:spcAft>
                <a:spcPts val="800"/>
              </a:spcAft>
              <a:buNone/>
            </a:pPr>
            <a:r>
              <a:rPr b="1" lang="en"/>
              <a:t>2-d data</a:t>
            </a:r>
            <a:r>
              <a:rPr lang="en"/>
              <a:t>. What is it?</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5">
            <a:hlinkClick r:id="rId4"/>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
        <p:nvSpPr>
          <p:cNvPr id="76" name="Google Shape;76;p15"/>
          <p:cNvSpPr/>
          <p:nvPr/>
        </p:nvSpPr>
        <p:spPr>
          <a:xfrm>
            <a:off x="3874547" y="3388420"/>
            <a:ext cx="274200" cy="2742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199150" y="2976828"/>
            <a:ext cx="23775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latin typeface="Roboto"/>
                <a:ea typeface="Roboto"/>
                <a:cs typeface="Roboto"/>
                <a:sym typeface="Roboto"/>
              </a:rPr>
              <a:t>(</a:t>
            </a:r>
            <a:r>
              <a:rPr b="1" lang="en" sz="1600">
                <a:solidFill>
                  <a:schemeClr val="accent2"/>
                </a:solidFill>
                <a:latin typeface="Roboto"/>
                <a:ea typeface="Roboto"/>
                <a:cs typeface="Roboto"/>
                <a:sym typeface="Roboto"/>
              </a:rPr>
              <a:t>47.655°N, 122.308°W)</a:t>
            </a:r>
            <a:endParaRPr b="1" sz="1600">
              <a:solidFill>
                <a:schemeClr val="accent2"/>
              </a:solidFill>
              <a:latin typeface="Roboto"/>
              <a:ea typeface="Roboto"/>
              <a:cs typeface="Roboto"/>
              <a:sym typeface="Roboto"/>
            </a:endParaRPr>
          </a:p>
        </p:txBody>
      </p:sp>
      <p:sp>
        <p:nvSpPr>
          <p:cNvPr id="78" name="Google Shape;78;p15"/>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uFill>
                  <a:noFill/>
                </a:uFill>
                <a:latin typeface="Roboto Light"/>
                <a:ea typeface="Roboto Light"/>
                <a:cs typeface="Roboto Light"/>
                <a:sym typeface="Roboto Light"/>
                <a:hlinkClick r:id="rId5"/>
              </a:rPr>
              <a:t>© Mapbox</a:t>
            </a:r>
            <a:r>
              <a:rPr lang="en" sz="600">
                <a:solidFill>
                  <a:srgbClr val="595959"/>
                </a:solidFill>
                <a:latin typeface="Roboto Light"/>
                <a:ea typeface="Roboto Light"/>
                <a:cs typeface="Roboto Light"/>
                <a:sym typeface="Roboto Light"/>
              </a:rPr>
              <a:t>; </a:t>
            </a:r>
            <a:r>
              <a:rPr lang="en" sz="600">
                <a:solidFill>
                  <a:srgbClr val="595959"/>
                </a:solidFill>
                <a:uFill>
                  <a:noFill/>
                </a:uFill>
                <a:latin typeface="Roboto Light"/>
                <a:ea typeface="Roboto Light"/>
                <a:cs typeface="Roboto Light"/>
                <a:sym typeface="Roboto Light"/>
                <a:hlinkClick r:id="rId6"/>
              </a:rPr>
              <a:t>© OpenStreetMap</a:t>
            </a:r>
            <a:r>
              <a:rPr lang="en" sz="600">
                <a:solidFill>
                  <a:srgbClr val="595959"/>
                </a:solidFill>
                <a:latin typeface="Roboto Light"/>
                <a:ea typeface="Roboto Light"/>
                <a:cs typeface="Roboto Light"/>
                <a:sym typeface="Roboto Light"/>
              </a:rPr>
              <a:t>; </a:t>
            </a:r>
            <a:r>
              <a:rPr lang="en" sz="600">
                <a:solidFill>
                  <a:srgbClr val="595959"/>
                </a:solidFill>
                <a:uFill>
                  <a:noFill/>
                </a:uFill>
                <a:latin typeface="Roboto Light"/>
                <a:ea typeface="Roboto Light"/>
                <a:cs typeface="Roboto Light"/>
                <a:sym typeface="Roboto Light"/>
                <a:hlinkClick r:id="rId7"/>
              </a:rPr>
              <a:t>Improve this map</a:t>
            </a:r>
            <a:r>
              <a:rPr lang="en" sz="600">
                <a:solidFill>
                  <a:srgbClr val="595959"/>
                </a:solidFill>
                <a:latin typeface="Roboto Light"/>
                <a:ea typeface="Roboto Light"/>
                <a:cs typeface="Roboto Light"/>
                <a:sym typeface="Roboto Light"/>
              </a:rPr>
              <a:t>.</a:t>
            </a:r>
            <a:endParaRPr sz="600">
              <a:solidFill>
                <a:srgbClr val="595959"/>
              </a:solidFill>
              <a:latin typeface="Roboto Light"/>
              <a:ea typeface="Roboto Light"/>
              <a:cs typeface="Roboto Light"/>
              <a:sym typeface="Roboto Light"/>
            </a:endParaRPr>
          </a:p>
        </p:txBody>
      </p:sp>
      <p:pic>
        <p:nvPicPr>
          <p:cNvPr id="79" name="Google Shape;79;p15"/>
          <p:cNvPicPr preferRelativeResize="0"/>
          <p:nvPr/>
        </p:nvPicPr>
        <p:blipFill>
          <a:blip r:embed="rId8">
            <a:alphaModFix/>
          </a:blip>
          <a:stretch>
            <a:fillRect/>
          </a:stretch>
        </p:blipFill>
        <p:spPr>
          <a:xfrm>
            <a:off x="76196" y="4987100"/>
            <a:ext cx="320804" cy="802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graphicFrame>
        <p:nvGraphicFramePr>
          <p:cNvPr id="513" name="Google Shape;513;p33"/>
          <p:cNvGraphicFramePr/>
          <p:nvPr/>
        </p:nvGraphicFramePr>
        <p:xfrm>
          <a:off x="540300" y="1673352"/>
          <a:ext cx="3000000" cy="3000000"/>
        </p:xfrm>
        <a:graphic>
          <a:graphicData uri="http://schemas.openxmlformats.org/drawingml/2006/table">
            <a:tbl>
              <a:tblPr>
                <a:noFill/>
                <a:tableStyleId>{C1C6080E-C6A8-41FB-B314-89CA3846920A}</a:tableStyleId>
              </a:tblPr>
              <a:tblGrid>
                <a:gridCol w="907275"/>
                <a:gridCol w="907275"/>
                <a:gridCol w="907275"/>
                <a:gridCol w="907275"/>
              </a:tblGrid>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bl>
          </a:graphicData>
        </a:graphic>
      </p:graphicFrame>
      <p:sp>
        <p:nvSpPr>
          <p:cNvPr id="514" name="Google Shape;51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Quadtrees as Spatial Partitioning</a:t>
            </a:r>
            <a:endParaRPr/>
          </a:p>
        </p:txBody>
      </p:sp>
      <p:sp>
        <p:nvSpPr>
          <p:cNvPr id="515" name="Google Shape;515;p33"/>
          <p:cNvSpPr txBox="1"/>
          <p:nvPr>
            <p:ph idx="1" type="body"/>
          </p:nvPr>
        </p:nvSpPr>
        <p:spPr>
          <a:xfrm>
            <a:off x="311700" y="1152475"/>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accent1"/>
                </a:solidFill>
              </a:rPr>
              <a:t>Quadtrees</a:t>
            </a:r>
            <a:r>
              <a:rPr lang="en"/>
              <a:t> produce recursive, hierarchical partitionings</a:t>
            </a:r>
            <a:r>
              <a:rPr lang="en"/>
              <a:t>. Each point owns </a:t>
            </a:r>
            <a:r>
              <a:rPr b="1" lang="en">
                <a:solidFill>
                  <a:srgbClr val="3C78D8"/>
                </a:solidFill>
              </a:rPr>
              <a:t>4 subspaces</a:t>
            </a:r>
            <a:r>
              <a:rPr lang="en"/>
              <a:t>.</a:t>
            </a:r>
            <a:endParaRPr/>
          </a:p>
        </p:txBody>
      </p:sp>
      <p:sp>
        <p:nvSpPr>
          <p:cNvPr id="516" name="Google Shape;51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33"/>
          <p:cNvSpPr/>
          <p:nvPr/>
        </p:nvSpPr>
        <p:spPr>
          <a:xfrm>
            <a:off x="5005400" y="1673352"/>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7170400" y="2694025"/>
            <a:ext cx="887100" cy="861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 name="Google Shape;519;p33"/>
          <p:cNvCxnSpPr/>
          <p:nvPr/>
        </p:nvCxnSpPr>
        <p:spPr>
          <a:xfrm>
            <a:off x="6755600" y="1823377"/>
            <a:ext cx="0" cy="2564700"/>
          </a:xfrm>
          <a:prstGeom prst="straightConnector1">
            <a:avLst/>
          </a:prstGeom>
          <a:noFill/>
          <a:ln cap="flat" cmpd="sng" w="19050">
            <a:solidFill>
              <a:schemeClr val="dk2"/>
            </a:solidFill>
            <a:prstDash val="solid"/>
            <a:round/>
            <a:headEnd len="med" w="med" type="triangle"/>
            <a:tailEnd len="med" w="med" type="triangle"/>
          </a:ln>
        </p:spPr>
      </p:cxnSp>
      <p:cxnSp>
        <p:nvCxnSpPr>
          <p:cNvPr id="520" name="Google Shape;520;p33"/>
          <p:cNvCxnSpPr/>
          <p:nvPr/>
        </p:nvCxnSpPr>
        <p:spPr>
          <a:xfrm>
            <a:off x="5912650" y="3559302"/>
            <a:ext cx="2543100" cy="0"/>
          </a:xfrm>
          <a:prstGeom prst="straightConnector1">
            <a:avLst/>
          </a:prstGeom>
          <a:noFill/>
          <a:ln cap="flat" cmpd="sng" w="19050">
            <a:solidFill>
              <a:schemeClr val="dk2"/>
            </a:solidFill>
            <a:prstDash val="solid"/>
            <a:round/>
            <a:headEnd len="med" w="med" type="triangle"/>
            <a:tailEnd len="med" w="med" type="triangle"/>
          </a:ln>
        </p:spPr>
      </p:cxnSp>
      <p:sp>
        <p:nvSpPr>
          <p:cNvPr id="521" name="Google Shape;521;p33"/>
          <p:cNvSpPr/>
          <p:nvPr/>
        </p:nvSpPr>
        <p:spPr>
          <a:xfrm>
            <a:off x="6574306" y="337800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cxnSp>
        <p:nvCxnSpPr>
          <p:cNvPr id="522" name="Google Shape;522;p33"/>
          <p:cNvCxnSpPr/>
          <p:nvPr/>
        </p:nvCxnSpPr>
        <p:spPr>
          <a:xfrm>
            <a:off x="6769900" y="2244852"/>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33"/>
          <p:cNvCxnSpPr/>
          <p:nvPr/>
        </p:nvCxnSpPr>
        <p:spPr>
          <a:xfrm rot="10800000">
            <a:off x="8062925" y="1837652"/>
            <a:ext cx="0" cy="17145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33"/>
          <p:cNvSpPr/>
          <p:nvPr/>
        </p:nvSpPr>
        <p:spPr>
          <a:xfrm>
            <a:off x="7876850" y="206355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cxnSp>
        <p:nvCxnSpPr>
          <p:cNvPr id="525" name="Google Shape;525;p33"/>
          <p:cNvCxnSpPr/>
          <p:nvPr/>
        </p:nvCxnSpPr>
        <p:spPr>
          <a:xfrm>
            <a:off x="6762750" y="2687758"/>
            <a:ext cx="1293000" cy="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33"/>
          <p:cNvCxnSpPr/>
          <p:nvPr/>
        </p:nvCxnSpPr>
        <p:spPr>
          <a:xfrm>
            <a:off x="7177038" y="2248427"/>
            <a:ext cx="0" cy="13149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33"/>
          <p:cNvCxnSpPr/>
          <p:nvPr/>
        </p:nvCxnSpPr>
        <p:spPr>
          <a:xfrm>
            <a:off x="7175775" y="3123527"/>
            <a:ext cx="887100" cy="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33"/>
          <p:cNvCxnSpPr/>
          <p:nvPr/>
        </p:nvCxnSpPr>
        <p:spPr>
          <a:xfrm rot="10800000">
            <a:off x="7612819" y="2694702"/>
            <a:ext cx="0" cy="864600"/>
          </a:xfrm>
          <a:prstGeom prst="straightConnector1">
            <a:avLst/>
          </a:prstGeom>
          <a:noFill/>
          <a:ln cap="flat" cmpd="sng" w="9525">
            <a:solidFill>
              <a:schemeClr val="dk2"/>
            </a:solidFill>
            <a:prstDash val="solid"/>
            <a:round/>
            <a:headEnd len="med" w="med" type="none"/>
            <a:tailEnd len="med" w="med" type="none"/>
          </a:ln>
        </p:spPr>
      </p:cxnSp>
      <p:sp>
        <p:nvSpPr>
          <p:cNvPr id="529" name="Google Shape;529;p33"/>
          <p:cNvSpPr/>
          <p:nvPr/>
        </p:nvSpPr>
        <p:spPr>
          <a:xfrm>
            <a:off x="7445838" y="2929146"/>
            <a:ext cx="348300" cy="3483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D</a:t>
            </a:r>
            <a:endParaRPr b="1">
              <a:solidFill>
                <a:schemeClr val="lt1"/>
              </a:solidFill>
              <a:latin typeface="Roboto"/>
              <a:ea typeface="Roboto"/>
              <a:cs typeface="Roboto"/>
              <a:sym typeface="Roboto"/>
            </a:endParaRPr>
          </a:p>
        </p:txBody>
      </p:sp>
      <p:cxnSp>
        <p:nvCxnSpPr>
          <p:cNvPr id="530" name="Google Shape;530;p33"/>
          <p:cNvCxnSpPr/>
          <p:nvPr/>
        </p:nvCxnSpPr>
        <p:spPr>
          <a:xfrm>
            <a:off x="5669750" y="4002202"/>
            <a:ext cx="1089300" cy="0"/>
          </a:xfrm>
          <a:prstGeom prst="straightConnector1">
            <a:avLst/>
          </a:prstGeom>
          <a:noFill/>
          <a:ln cap="flat" cmpd="sng" w="9525">
            <a:solidFill>
              <a:schemeClr val="dk2"/>
            </a:solidFill>
            <a:prstDash val="solid"/>
            <a:round/>
            <a:headEnd len="med" w="med" type="triangle"/>
            <a:tailEnd len="med" w="med" type="none"/>
          </a:ln>
        </p:spPr>
      </p:cxnSp>
      <p:cxnSp>
        <p:nvCxnSpPr>
          <p:cNvPr id="531" name="Google Shape;531;p33"/>
          <p:cNvCxnSpPr/>
          <p:nvPr/>
        </p:nvCxnSpPr>
        <p:spPr>
          <a:xfrm>
            <a:off x="6084100" y="3562090"/>
            <a:ext cx="0" cy="861600"/>
          </a:xfrm>
          <a:prstGeom prst="straightConnector1">
            <a:avLst/>
          </a:prstGeom>
          <a:noFill/>
          <a:ln cap="flat" cmpd="sng" w="9525">
            <a:solidFill>
              <a:schemeClr val="dk2"/>
            </a:solidFill>
            <a:prstDash val="solid"/>
            <a:round/>
            <a:headEnd len="med" w="med" type="none"/>
            <a:tailEnd len="med" w="med" type="triangle"/>
          </a:ln>
        </p:spPr>
      </p:cxnSp>
      <p:sp>
        <p:nvSpPr>
          <p:cNvPr id="532" name="Google Shape;532;p33"/>
          <p:cNvSpPr/>
          <p:nvPr/>
        </p:nvSpPr>
        <p:spPr>
          <a:xfrm>
            <a:off x="5912656" y="3801433"/>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533" name="Google Shape;533;p33"/>
          <p:cNvSpPr/>
          <p:nvPr/>
        </p:nvSpPr>
        <p:spPr>
          <a:xfrm>
            <a:off x="2109206" y="337800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534" name="Google Shape;534;p33"/>
          <p:cNvSpPr/>
          <p:nvPr/>
        </p:nvSpPr>
        <p:spPr>
          <a:xfrm>
            <a:off x="3411750" y="206355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535" name="Google Shape;535;p33"/>
          <p:cNvSpPr/>
          <p:nvPr/>
        </p:nvSpPr>
        <p:spPr>
          <a:xfrm>
            <a:off x="2544950" y="252075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536" name="Google Shape;536;p33"/>
          <p:cNvSpPr/>
          <p:nvPr/>
        </p:nvSpPr>
        <p:spPr>
          <a:xfrm>
            <a:off x="2980738" y="2929146"/>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537" name="Google Shape;537;p33"/>
          <p:cNvSpPr/>
          <p:nvPr/>
        </p:nvSpPr>
        <p:spPr>
          <a:xfrm>
            <a:off x="1447556" y="3801433"/>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538" name="Google Shape;538;p33"/>
          <p:cNvSpPr/>
          <p:nvPr/>
        </p:nvSpPr>
        <p:spPr>
          <a:xfrm>
            <a:off x="464100" y="1597150"/>
            <a:ext cx="21030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Uniform Partitioning</a:t>
            </a:r>
            <a:endParaRPr b="1" sz="1600">
              <a:solidFill>
                <a:schemeClr val="lt1"/>
              </a:solidFill>
              <a:latin typeface="Roboto"/>
              <a:ea typeface="Roboto"/>
              <a:cs typeface="Roboto"/>
              <a:sym typeface="Roboto"/>
            </a:endParaRPr>
          </a:p>
        </p:txBody>
      </p:sp>
      <p:sp>
        <p:nvSpPr>
          <p:cNvPr id="539" name="Google Shape;539;p33"/>
          <p:cNvSpPr/>
          <p:nvPr/>
        </p:nvSpPr>
        <p:spPr>
          <a:xfrm>
            <a:off x="4929200" y="1597150"/>
            <a:ext cx="10974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Quadtree</a:t>
            </a:r>
            <a:endParaRPr b="1" sz="1600">
              <a:solidFill>
                <a:schemeClr val="lt1"/>
              </a:solidFill>
              <a:latin typeface="Roboto"/>
              <a:ea typeface="Roboto"/>
              <a:cs typeface="Roboto"/>
              <a:sym typeface="Roboto"/>
            </a:endParaRPr>
          </a:p>
        </p:txBody>
      </p:sp>
      <p:sp>
        <p:nvSpPr>
          <p:cNvPr id="540" name="Google Shape;540;p33"/>
          <p:cNvSpPr/>
          <p:nvPr/>
        </p:nvSpPr>
        <p:spPr>
          <a:xfrm>
            <a:off x="7010050" y="252075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34"/>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Quadtree Range Searching</a:t>
            </a:r>
            <a:endParaRPr/>
          </a:p>
        </p:txBody>
      </p:sp>
      <p:sp>
        <p:nvSpPr>
          <p:cNvPr id="546" name="Google Shape;546;p34"/>
          <p:cNvSpPr txBox="1"/>
          <p:nvPr>
            <p:ph idx="1" type="body"/>
          </p:nvPr>
        </p:nvSpPr>
        <p:spPr>
          <a:xfrm>
            <a:off x="311700" y="1152144"/>
            <a:ext cx="3950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We can prune</a:t>
            </a:r>
            <a:r>
              <a:rPr lang="en"/>
              <a:t> unnecessary subspaces!</a:t>
            </a:r>
            <a:endParaRPr/>
          </a:p>
        </p:txBody>
      </p:sp>
      <p:sp>
        <p:nvSpPr>
          <p:cNvPr id="547" name="Google Shape;54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34"/>
          <p:cNvSpPr/>
          <p:nvPr/>
        </p:nvSpPr>
        <p:spPr>
          <a:xfrm>
            <a:off x="1851208" y="1887475"/>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549" name="Google Shape;549;p34"/>
          <p:cNvCxnSpPr>
            <a:stCxn id="548" idx="3"/>
          </p:cNvCxnSpPr>
          <p:nvPr/>
        </p:nvCxnSpPr>
        <p:spPr>
          <a:xfrm flipH="1">
            <a:off x="615056" y="2259027"/>
            <a:ext cx="1299900" cy="348300"/>
          </a:xfrm>
          <a:prstGeom prst="straightConnector1">
            <a:avLst/>
          </a:prstGeom>
          <a:noFill/>
          <a:ln cap="flat" cmpd="sng" w="19050">
            <a:solidFill>
              <a:srgbClr val="666666"/>
            </a:solidFill>
            <a:prstDash val="solid"/>
            <a:round/>
            <a:headEnd len="med" w="med" type="none"/>
            <a:tailEnd len="med" w="med" type="none"/>
          </a:ln>
        </p:spPr>
      </p:cxnSp>
      <p:cxnSp>
        <p:nvCxnSpPr>
          <p:cNvPr id="550" name="Google Shape;550;p34"/>
          <p:cNvCxnSpPr>
            <a:stCxn id="548" idx="4"/>
            <a:endCxn id="551" idx="0"/>
          </p:cNvCxnSpPr>
          <p:nvPr/>
        </p:nvCxnSpPr>
        <p:spPr>
          <a:xfrm flipH="1">
            <a:off x="1521358" y="2322775"/>
            <a:ext cx="547500" cy="309900"/>
          </a:xfrm>
          <a:prstGeom prst="straightConnector1">
            <a:avLst/>
          </a:prstGeom>
          <a:noFill/>
          <a:ln cap="flat" cmpd="sng" w="19050">
            <a:solidFill>
              <a:srgbClr val="666666"/>
            </a:solidFill>
            <a:prstDash val="dot"/>
            <a:round/>
            <a:headEnd len="med" w="med" type="none"/>
            <a:tailEnd len="med" w="med" type="none"/>
          </a:ln>
        </p:spPr>
      </p:cxnSp>
      <p:cxnSp>
        <p:nvCxnSpPr>
          <p:cNvPr id="552" name="Google Shape;552;p34"/>
          <p:cNvCxnSpPr>
            <a:stCxn id="548" idx="4"/>
          </p:cNvCxnSpPr>
          <p:nvPr/>
        </p:nvCxnSpPr>
        <p:spPr>
          <a:xfrm>
            <a:off x="2068858" y="2322775"/>
            <a:ext cx="500100" cy="282600"/>
          </a:xfrm>
          <a:prstGeom prst="straightConnector1">
            <a:avLst/>
          </a:prstGeom>
          <a:noFill/>
          <a:ln cap="flat" cmpd="sng" w="19050">
            <a:solidFill>
              <a:srgbClr val="666666"/>
            </a:solidFill>
            <a:prstDash val="dot"/>
            <a:round/>
            <a:headEnd len="med" w="med" type="none"/>
            <a:tailEnd len="med" w="med" type="none"/>
          </a:ln>
        </p:spPr>
      </p:cxnSp>
      <p:cxnSp>
        <p:nvCxnSpPr>
          <p:cNvPr id="553" name="Google Shape;553;p34"/>
          <p:cNvCxnSpPr>
            <a:stCxn id="548" idx="5"/>
            <a:endCxn id="554" idx="0"/>
          </p:cNvCxnSpPr>
          <p:nvPr/>
        </p:nvCxnSpPr>
        <p:spPr>
          <a:xfrm>
            <a:off x="2222760" y="2259027"/>
            <a:ext cx="1260900" cy="351300"/>
          </a:xfrm>
          <a:prstGeom prst="straightConnector1">
            <a:avLst/>
          </a:prstGeom>
          <a:noFill/>
          <a:ln cap="flat" cmpd="sng" w="19050">
            <a:solidFill>
              <a:srgbClr val="666666"/>
            </a:solidFill>
            <a:prstDash val="solid"/>
            <a:round/>
            <a:headEnd len="med" w="med" type="none"/>
            <a:tailEnd len="med" w="med" type="none"/>
          </a:ln>
        </p:spPr>
      </p:cxnSp>
      <p:sp>
        <p:nvSpPr>
          <p:cNvPr id="555" name="Google Shape;555;p34"/>
          <p:cNvSpPr txBox="1"/>
          <p:nvPr/>
        </p:nvSpPr>
        <p:spPr>
          <a:xfrm>
            <a:off x="723900" y="218360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NW</a:t>
            </a:r>
            <a:endParaRPr>
              <a:solidFill>
                <a:schemeClr val="dk2"/>
              </a:solidFill>
              <a:latin typeface="Roboto"/>
              <a:ea typeface="Roboto"/>
              <a:cs typeface="Roboto"/>
              <a:sym typeface="Roboto"/>
            </a:endParaRPr>
          </a:p>
        </p:txBody>
      </p:sp>
      <p:sp>
        <p:nvSpPr>
          <p:cNvPr id="556" name="Google Shape;556;p34"/>
          <p:cNvSpPr txBox="1"/>
          <p:nvPr/>
        </p:nvSpPr>
        <p:spPr>
          <a:xfrm>
            <a:off x="1188244" y="2321713"/>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NE</a:t>
            </a:r>
            <a:endParaRPr>
              <a:solidFill>
                <a:schemeClr val="dk2"/>
              </a:solidFill>
              <a:latin typeface="Roboto"/>
              <a:ea typeface="Roboto"/>
              <a:cs typeface="Roboto"/>
              <a:sym typeface="Roboto"/>
            </a:endParaRPr>
          </a:p>
        </p:txBody>
      </p:sp>
      <p:sp>
        <p:nvSpPr>
          <p:cNvPr id="557" name="Google Shape;557;p34"/>
          <p:cNvSpPr txBox="1"/>
          <p:nvPr/>
        </p:nvSpPr>
        <p:spPr>
          <a:xfrm>
            <a:off x="2495531" y="239315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a:t>
            </a:r>
            <a:endParaRPr>
              <a:solidFill>
                <a:schemeClr val="dk2"/>
              </a:solidFill>
              <a:latin typeface="Roboto"/>
              <a:ea typeface="Roboto"/>
              <a:cs typeface="Roboto"/>
              <a:sym typeface="Roboto"/>
            </a:endParaRPr>
          </a:p>
        </p:txBody>
      </p:sp>
      <p:sp>
        <p:nvSpPr>
          <p:cNvPr id="558" name="Google Shape;558;p34"/>
          <p:cNvSpPr txBox="1"/>
          <p:nvPr/>
        </p:nvSpPr>
        <p:spPr>
          <a:xfrm>
            <a:off x="3070856" y="221693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SW</a:t>
            </a:r>
            <a:endParaRPr>
              <a:solidFill>
                <a:schemeClr val="dk2"/>
              </a:solidFill>
              <a:latin typeface="Roboto"/>
              <a:ea typeface="Roboto"/>
              <a:cs typeface="Roboto"/>
              <a:sym typeface="Roboto"/>
            </a:endParaRPr>
          </a:p>
        </p:txBody>
      </p:sp>
      <p:sp>
        <p:nvSpPr>
          <p:cNvPr id="551" name="Google Shape;551;p34"/>
          <p:cNvSpPr/>
          <p:nvPr/>
        </p:nvSpPr>
        <p:spPr>
          <a:xfrm>
            <a:off x="1303614" y="2632813"/>
            <a:ext cx="435300" cy="435300"/>
          </a:xfrm>
          <a:prstGeom prst="ellipse">
            <a:avLst/>
          </a:prstGeom>
          <a:solidFill>
            <a:schemeClr val="lt1"/>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B</a:t>
            </a:r>
            <a:endParaRPr sz="1800">
              <a:solidFill>
                <a:schemeClr val="dk2"/>
              </a:solidFill>
              <a:latin typeface="Roboto Mono"/>
              <a:ea typeface="Roboto Mono"/>
              <a:cs typeface="Roboto Mono"/>
              <a:sym typeface="Roboto Mono"/>
            </a:endParaRPr>
          </a:p>
        </p:txBody>
      </p:sp>
      <p:cxnSp>
        <p:nvCxnSpPr>
          <p:cNvPr id="559" name="Google Shape;559;p34"/>
          <p:cNvCxnSpPr>
            <a:stCxn id="551" idx="3"/>
          </p:cNvCxnSpPr>
          <p:nvPr/>
        </p:nvCxnSpPr>
        <p:spPr>
          <a:xfrm flipH="1">
            <a:off x="995363" y="3004364"/>
            <a:ext cx="372000" cy="99600"/>
          </a:xfrm>
          <a:prstGeom prst="straightConnector1">
            <a:avLst/>
          </a:prstGeom>
          <a:noFill/>
          <a:ln cap="flat" cmpd="sng" w="19050">
            <a:solidFill>
              <a:srgbClr val="666666"/>
            </a:solidFill>
            <a:prstDash val="solid"/>
            <a:round/>
            <a:headEnd len="med" w="med" type="none"/>
            <a:tailEnd len="med" w="med" type="none"/>
          </a:ln>
        </p:spPr>
      </p:cxnSp>
      <p:cxnSp>
        <p:nvCxnSpPr>
          <p:cNvPr id="560" name="Google Shape;560;p34"/>
          <p:cNvCxnSpPr>
            <a:stCxn id="551" idx="4"/>
          </p:cNvCxnSpPr>
          <p:nvPr/>
        </p:nvCxnSpPr>
        <p:spPr>
          <a:xfrm flipH="1">
            <a:off x="1386264" y="3068113"/>
            <a:ext cx="135000" cy="135000"/>
          </a:xfrm>
          <a:prstGeom prst="straightConnector1">
            <a:avLst/>
          </a:prstGeom>
          <a:noFill/>
          <a:ln cap="flat" cmpd="sng" w="19050">
            <a:solidFill>
              <a:srgbClr val="666666"/>
            </a:solidFill>
            <a:prstDash val="solid"/>
            <a:round/>
            <a:headEnd len="med" w="med" type="none"/>
            <a:tailEnd len="med" w="med" type="none"/>
          </a:ln>
        </p:spPr>
      </p:cxnSp>
      <p:cxnSp>
        <p:nvCxnSpPr>
          <p:cNvPr id="561" name="Google Shape;561;p34"/>
          <p:cNvCxnSpPr>
            <a:stCxn id="551" idx="4"/>
          </p:cNvCxnSpPr>
          <p:nvPr/>
        </p:nvCxnSpPr>
        <p:spPr>
          <a:xfrm>
            <a:off x="1521264" y="3068113"/>
            <a:ext cx="188700" cy="108900"/>
          </a:xfrm>
          <a:prstGeom prst="straightConnector1">
            <a:avLst/>
          </a:prstGeom>
          <a:noFill/>
          <a:ln cap="flat" cmpd="sng" w="19050">
            <a:solidFill>
              <a:srgbClr val="666666"/>
            </a:solidFill>
            <a:prstDash val="solid"/>
            <a:round/>
            <a:headEnd len="med" w="med" type="none"/>
            <a:tailEnd len="med" w="med" type="none"/>
          </a:ln>
        </p:spPr>
      </p:cxnSp>
      <p:cxnSp>
        <p:nvCxnSpPr>
          <p:cNvPr id="562" name="Google Shape;562;p34"/>
          <p:cNvCxnSpPr>
            <a:stCxn id="551" idx="5"/>
            <a:endCxn id="563" idx="0"/>
          </p:cNvCxnSpPr>
          <p:nvPr/>
        </p:nvCxnSpPr>
        <p:spPr>
          <a:xfrm>
            <a:off x="1675166" y="3004364"/>
            <a:ext cx="1234500" cy="343500"/>
          </a:xfrm>
          <a:prstGeom prst="straightConnector1">
            <a:avLst/>
          </a:prstGeom>
          <a:noFill/>
          <a:ln cap="flat" cmpd="sng" w="19050">
            <a:solidFill>
              <a:srgbClr val="666666"/>
            </a:solidFill>
            <a:prstDash val="solid"/>
            <a:round/>
            <a:headEnd len="med" w="med" type="none"/>
            <a:tailEnd len="med" w="med" type="none"/>
          </a:ln>
        </p:spPr>
      </p:cxnSp>
      <p:sp>
        <p:nvSpPr>
          <p:cNvPr id="563" name="Google Shape;563;p34"/>
          <p:cNvSpPr/>
          <p:nvPr/>
        </p:nvSpPr>
        <p:spPr>
          <a:xfrm>
            <a:off x="2691889" y="3347881"/>
            <a:ext cx="435300" cy="435300"/>
          </a:xfrm>
          <a:prstGeom prst="ellipse">
            <a:avLst/>
          </a:prstGeom>
          <a:solidFill>
            <a:schemeClr val="lt1"/>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564" name="Google Shape;564;p34"/>
          <p:cNvCxnSpPr>
            <a:stCxn id="563" idx="3"/>
          </p:cNvCxnSpPr>
          <p:nvPr/>
        </p:nvCxnSpPr>
        <p:spPr>
          <a:xfrm flipH="1">
            <a:off x="2444538" y="3719433"/>
            <a:ext cx="311100" cy="83400"/>
          </a:xfrm>
          <a:prstGeom prst="straightConnector1">
            <a:avLst/>
          </a:prstGeom>
          <a:noFill/>
          <a:ln cap="flat" cmpd="sng" w="19050">
            <a:solidFill>
              <a:srgbClr val="666666"/>
            </a:solidFill>
            <a:prstDash val="solid"/>
            <a:round/>
            <a:headEnd len="med" w="med" type="none"/>
            <a:tailEnd len="med" w="med" type="none"/>
          </a:ln>
        </p:spPr>
      </p:cxnSp>
      <p:cxnSp>
        <p:nvCxnSpPr>
          <p:cNvPr id="565" name="Google Shape;565;p34"/>
          <p:cNvCxnSpPr>
            <a:stCxn id="563" idx="4"/>
          </p:cNvCxnSpPr>
          <p:nvPr/>
        </p:nvCxnSpPr>
        <p:spPr>
          <a:xfrm flipH="1">
            <a:off x="2683939" y="3783181"/>
            <a:ext cx="225600" cy="130200"/>
          </a:xfrm>
          <a:prstGeom prst="straightConnector1">
            <a:avLst/>
          </a:prstGeom>
          <a:noFill/>
          <a:ln cap="flat" cmpd="sng" w="19050">
            <a:solidFill>
              <a:srgbClr val="666666"/>
            </a:solidFill>
            <a:prstDash val="solid"/>
            <a:round/>
            <a:headEnd len="med" w="med" type="none"/>
            <a:tailEnd len="med" w="med" type="none"/>
          </a:ln>
        </p:spPr>
      </p:cxnSp>
      <p:cxnSp>
        <p:nvCxnSpPr>
          <p:cNvPr id="566" name="Google Shape;566;p34"/>
          <p:cNvCxnSpPr>
            <a:stCxn id="563" idx="4"/>
            <a:endCxn id="567" idx="0"/>
          </p:cNvCxnSpPr>
          <p:nvPr/>
        </p:nvCxnSpPr>
        <p:spPr>
          <a:xfrm>
            <a:off x="2909539" y="3783181"/>
            <a:ext cx="533400" cy="271800"/>
          </a:xfrm>
          <a:prstGeom prst="straightConnector1">
            <a:avLst/>
          </a:prstGeom>
          <a:noFill/>
          <a:ln cap="flat" cmpd="sng" w="19050">
            <a:solidFill>
              <a:srgbClr val="666666"/>
            </a:solidFill>
            <a:prstDash val="solid"/>
            <a:round/>
            <a:headEnd len="med" w="med" type="none"/>
            <a:tailEnd len="med" w="med" type="none"/>
          </a:ln>
        </p:spPr>
      </p:cxnSp>
      <p:cxnSp>
        <p:nvCxnSpPr>
          <p:cNvPr id="568" name="Google Shape;568;p34"/>
          <p:cNvCxnSpPr>
            <a:stCxn id="563" idx="5"/>
          </p:cNvCxnSpPr>
          <p:nvPr/>
        </p:nvCxnSpPr>
        <p:spPr>
          <a:xfrm>
            <a:off x="3063441" y="3719433"/>
            <a:ext cx="308100" cy="82500"/>
          </a:xfrm>
          <a:prstGeom prst="straightConnector1">
            <a:avLst/>
          </a:prstGeom>
          <a:noFill/>
          <a:ln cap="flat" cmpd="sng" w="19050">
            <a:solidFill>
              <a:srgbClr val="666666"/>
            </a:solidFill>
            <a:prstDash val="solid"/>
            <a:round/>
            <a:headEnd len="med" w="med" type="none"/>
            <a:tailEnd len="med" w="med" type="none"/>
          </a:ln>
        </p:spPr>
      </p:cxnSp>
      <p:sp>
        <p:nvSpPr>
          <p:cNvPr id="569" name="Google Shape;569;p34"/>
          <p:cNvSpPr txBox="1"/>
          <p:nvPr/>
        </p:nvSpPr>
        <p:spPr>
          <a:xfrm>
            <a:off x="2140502" y="287048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SW</a:t>
            </a:r>
            <a:endParaRPr>
              <a:solidFill>
                <a:schemeClr val="dk2"/>
              </a:solidFill>
              <a:latin typeface="Roboto"/>
              <a:ea typeface="Roboto"/>
              <a:cs typeface="Roboto"/>
              <a:sym typeface="Roboto"/>
            </a:endParaRPr>
          </a:p>
        </p:txBody>
      </p:sp>
      <p:sp>
        <p:nvSpPr>
          <p:cNvPr id="570" name="Google Shape;570;p34"/>
          <p:cNvSpPr txBox="1"/>
          <p:nvPr/>
        </p:nvSpPr>
        <p:spPr>
          <a:xfrm>
            <a:off x="3328042" y="376473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a:t>
            </a:r>
            <a:endParaRPr>
              <a:solidFill>
                <a:schemeClr val="dk2"/>
              </a:solidFill>
              <a:latin typeface="Roboto"/>
              <a:ea typeface="Roboto"/>
              <a:cs typeface="Roboto"/>
              <a:sym typeface="Roboto"/>
            </a:endParaRPr>
          </a:p>
        </p:txBody>
      </p:sp>
      <p:sp>
        <p:nvSpPr>
          <p:cNvPr id="567" name="Google Shape;567;p34"/>
          <p:cNvSpPr/>
          <p:nvPr/>
        </p:nvSpPr>
        <p:spPr>
          <a:xfrm>
            <a:off x="3225289" y="4055113"/>
            <a:ext cx="435300" cy="435300"/>
          </a:xfrm>
          <a:prstGeom prst="ellipse">
            <a:avLst/>
          </a:prstGeom>
          <a:solidFill>
            <a:schemeClr val="lt1"/>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cxnSp>
        <p:nvCxnSpPr>
          <p:cNvPr id="571" name="Google Shape;571;p34"/>
          <p:cNvCxnSpPr>
            <a:stCxn id="567" idx="3"/>
          </p:cNvCxnSpPr>
          <p:nvPr/>
        </p:nvCxnSpPr>
        <p:spPr>
          <a:xfrm flipH="1">
            <a:off x="2985438" y="4426664"/>
            <a:ext cx="303600" cy="81300"/>
          </a:xfrm>
          <a:prstGeom prst="straightConnector1">
            <a:avLst/>
          </a:prstGeom>
          <a:noFill/>
          <a:ln cap="flat" cmpd="sng" w="19050">
            <a:solidFill>
              <a:srgbClr val="666666"/>
            </a:solidFill>
            <a:prstDash val="solid"/>
            <a:round/>
            <a:headEnd len="med" w="med" type="none"/>
            <a:tailEnd len="med" w="med" type="none"/>
          </a:ln>
        </p:spPr>
      </p:cxnSp>
      <p:cxnSp>
        <p:nvCxnSpPr>
          <p:cNvPr id="572" name="Google Shape;572;p34"/>
          <p:cNvCxnSpPr>
            <a:stCxn id="567" idx="4"/>
          </p:cNvCxnSpPr>
          <p:nvPr/>
        </p:nvCxnSpPr>
        <p:spPr>
          <a:xfrm flipH="1">
            <a:off x="3212839" y="4490413"/>
            <a:ext cx="230100" cy="132900"/>
          </a:xfrm>
          <a:prstGeom prst="straightConnector1">
            <a:avLst/>
          </a:prstGeom>
          <a:noFill/>
          <a:ln cap="flat" cmpd="sng" w="19050">
            <a:solidFill>
              <a:srgbClr val="666666"/>
            </a:solidFill>
            <a:prstDash val="solid"/>
            <a:round/>
            <a:headEnd len="med" w="med" type="none"/>
            <a:tailEnd len="med" w="med" type="none"/>
          </a:ln>
        </p:spPr>
      </p:cxnSp>
      <p:cxnSp>
        <p:nvCxnSpPr>
          <p:cNvPr id="573" name="Google Shape;573;p34"/>
          <p:cNvCxnSpPr>
            <a:stCxn id="567" idx="4"/>
          </p:cNvCxnSpPr>
          <p:nvPr/>
        </p:nvCxnSpPr>
        <p:spPr>
          <a:xfrm>
            <a:off x="3442939" y="4490413"/>
            <a:ext cx="239100" cy="138000"/>
          </a:xfrm>
          <a:prstGeom prst="straightConnector1">
            <a:avLst/>
          </a:prstGeom>
          <a:noFill/>
          <a:ln cap="flat" cmpd="sng" w="19050">
            <a:solidFill>
              <a:srgbClr val="666666"/>
            </a:solidFill>
            <a:prstDash val="solid"/>
            <a:round/>
            <a:headEnd len="med" w="med" type="none"/>
            <a:tailEnd len="med" w="med" type="none"/>
          </a:ln>
        </p:spPr>
      </p:cxnSp>
      <p:cxnSp>
        <p:nvCxnSpPr>
          <p:cNvPr id="574" name="Google Shape;574;p34"/>
          <p:cNvCxnSpPr>
            <a:stCxn id="567" idx="5"/>
          </p:cNvCxnSpPr>
          <p:nvPr/>
        </p:nvCxnSpPr>
        <p:spPr>
          <a:xfrm>
            <a:off x="3596841" y="4426664"/>
            <a:ext cx="351300" cy="94200"/>
          </a:xfrm>
          <a:prstGeom prst="straightConnector1">
            <a:avLst/>
          </a:prstGeom>
          <a:noFill/>
          <a:ln cap="flat" cmpd="sng" w="19050">
            <a:solidFill>
              <a:srgbClr val="666666"/>
            </a:solidFill>
            <a:prstDash val="solid"/>
            <a:round/>
            <a:headEnd len="med" w="med" type="none"/>
            <a:tailEnd len="med" w="med" type="none"/>
          </a:ln>
        </p:spPr>
      </p:cxnSp>
      <p:sp>
        <p:nvSpPr>
          <p:cNvPr id="554" name="Google Shape;554;p34"/>
          <p:cNvSpPr/>
          <p:nvPr/>
        </p:nvSpPr>
        <p:spPr>
          <a:xfrm>
            <a:off x="3266158" y="2610425"/>
            <a:ext cx="435300" cy="4353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cxnSp>
        <p:nvCxnSpPr>
          <p:cNvPr id="575" name="Google Shape;575;p34"/>
          <p:cNvCxnSpPr/>
          <p:nvPr/>
        </p:nvCxnSpPr>
        <p:spPr>
          <a:xfrm>
            <a:off x="3578745" y="3029600"/>
            <a:ext cx="325200" cy="87000"/>
          </a:xfrm>
          <a:prstGeom prst="straightConnector1">
            <a:avLst/>
          </a:prstGeom>
          <a:noFill/>
          <a:ln cap="flat" cmpd="sng" w="19050">
            <a:solidFill>
              <a:srgbClr val="666666"/>
            </a:solidFill>
            <a:prstDash val="solid"/>
            <a:round/>
            <a:headEnd len="med" w="med" type="none"/>
            <a:tailEnd len="med" w="med" type="none"/>
          </a:ln>
        </p:spPr>
      </p:cxnSp>
      <p:cxnSp>
        <p:nvCxnSpPr>
          <p:cNvPr id="576" name="Google Shape;576;p34"/>
          <p:cNvCxnSpPr/>
          <p:nvPr/>
        </p:nvCxnSpPr>
        <p:spPr>
          <a:xfrm>
            <a:off x="3492664" y="3065258"/>
            <a:ext cx="279600" cy="158100"/>
          </a:xfrm>
          <a:prstGeom prst="straightConnector1">
            <a:avLst/>
          </a:prstGeom>
          <a:noFill/>
          <a:ln cap="flat" cmpd="sng" w="19050">
            <a:solidFill>
              <a:srgbClr val="666666"/>
            </a:solidFill>
            <a:prstDash val="solid"/>
            <a:round/>
            <a:headEnd len="med" w="med" type="none"/>
            <a:tailEnd len="med" w="med" type="none"/>
          </a:ln>
        </p:spPr>
      </p:cxnSp>
      <p:cxnSp>
        <p:nvCxnSpPr>
          <p:cNvPr id="577" name="Google Shape;577;p34"/>
          <p:cNvCxnSpPr/>
          <p:nvPr/>
        </p:nvCxnSpPr>
        <p:spPr>
          <a:xfrm flipH="1">
            <a:off x="3202564" y="3065258"/>
            <a:ext cx="290100" cy="168600"/>
          </a:xfrm>
          <a:prstGeom prst="straightConnector1">
            <a:avLst/>
          </a:prstGeom>
          <a:noFill/>
          <a:ln cap="flat" cmpd="sng" w="19050">
            <a:solidFill>
              <a:srgbClr val="666666"/>
            </a:solidFill>
            <a:prstDash val="solid"/>
            <a:round/>
            <a:headEnd len="med" w="med" type="none"/>
            <a:tailEnd len="med" w="med" type="none"/>
          </a:ln>
        </p:spPr>
      </p:cxnSp>
      <p:cxnSp>
        <p:nvCxnSpPr>
          <p:cNvPr id="578" name="Google Shape;578;p34"/>
          <p:cNvCxnSpPr/>
          <p:nvPr/>
        </p:nvCxnSpPr>
        <p:spPr>
          <a:xfrm flipH="1">
            <a:off x="3055583" y="3029600"/>
            <a:ext cx="351000" cy="94200"/>
          </a:xfrm>
          <a:prstGeom prst="straightConnector1">
            <a:avLst/>
          </a:prstGeom>
          <a:noFill/>
          <a:ln cap="flat" cmpd="sng" w="19050">
            <a:solidFill>
              <a:srgbClr val="666666"/>
            </a:solidFill>
            <a:prstDash val="solid"/>
            <a:round/>
            <a:headEnd len="med" w="med" type="none"/>
            <a:tailEnd len="med" w="med" type="none"/>
          </a:ln>
        </p:spPr>
      </p:cxnSp>
      <p:sp>
        <p:nvSpPr>
          <p:cNvPr id="579" name="Google Shape;579;p34"/>
          <p:cNvSpPr/>
          <p:nvPr/>
        </p:nvSpPr>
        <p:spPr>
          <a:xfrm>
            <a:off x="5005400" y="1124712"/>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34"/>
          <p:cNvCxnSpPr/>
          <p:nvPr/>
        </p:nvCxnSpPr>
        <p:spPr>
          <a:xfrm>
            <a:off x="6755600" y="1274737"/>
            <a:ext cx="0" cy="2564700"/>
          </a:xfrm>
          <a:prstGeom prst="straightConnector1">
            <a:avLst/>
          </a:prstGeom>
          <a:noFill/>
          <a:ln cap="flat" cmpd="sng" w="19050">
            <a:solidFill>
              <a:schemeClr val="dk2"/>
            </a:solidFill>
            <a:prstDash val="solid"/>
            <a:round/>
            <a:headEnd len="med" w="med" type="triangle"/>
            <a:tailEnd len="med" w="med" type="triangle"/>
          </a:ln>
        </p:spPr>
      </p:cxnSp>
      <p:cxnSp>
        <p:nvCxnSpPr>
          <p:cNvPr id="581" name="Google Shape;581;p34"/>
          <p:cNvCxnSpPr/>
          <p:nvPr/>
        </p:nvCxnSpPr>
        <p:spPr>
          <a:xfrm>
            <a:off x="5912650" y="3010662"/>
            <a:ext cx="2543100" cy="0"/>
          </a:xfrm>
          <a:prstGeom prst="straightConnector1">
            <a:avLst/>
          </a:prstGeom>
          <a:noFill/>
          <a:ln cap="flat" cmpd="sng" w="19050">
            <a:solidFill>
              <a:schemeClr val="dk2"/>
            </a:solidFill>
            <a:prstDash val="solid"/>
            <a:round/>
            <a:headEnd len="med" w="med" type="triangle"/>
            <a:tailEnd len="med" w="med" type="triangle"/>
          </a:ln>
        </p:spPr>
      </p:cxnSp>
      <p:sp>
        <p:nvSpPr>
          <p:cNvPr id="582" name="Google Shape;582;p34"/>
          <p:cNvSpPr/>
          <p:nvPr/>
        </p:nvSpPr>
        <p:spPr>
          <a:xfrm>
            <a:off x="6574306" y="282936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583" name="Google Shape;583;p34"/>
          <p:cNvSpPr txBox="1"/>
          <p:nvPr/>
        </p:nvSpPr>
        <p:spPr>
          <a:xfrm>
            <a:off x="6933111" y="3016223"/>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584" name="Google Shape;584;p34"/>
          <p:cNvSpPr txBox="1"/>
          <p:nvPr/>
        </p:nvSpPr>
        <p:spPr>
          <a:xfrm>
            <a:off x="8074800" y="1855418"/>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cxnSp>
        <p:nvCxnSpPr>
          <p:cNvPr id="585" name="Google Shape;585;p34"/>
          <p:cNvCxnSpPr/>
          <p:nvPr/>
        </p:nvCxnSpPr>
        <p:spPr>
          <a:xfrm>
            <a:off x="6769900" y="1696212"/>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586" name="Google Shape;586;p34"/>
          <p:cNvCxnSpPr/>
          <p:nvPr/>
        </p:nvCxnSpPr>
        <p:spPr>
          <a:xfrm rot="10800000">
            <a:off x="8062925" y="1289012"/>
            <a:ext cx="0" cy="1714500"/>
          </a:xfrm>
          <a:prstGeom prst="straightConnector1">
            <a:avLst/>
          </a:prstGeom>
          <a:noFill/>
          <a:ln cap="flat" cmpd="sng" w="9525">
            <a:solidFill>
              <a:schemeClr val="dk2"/>
            </a:solidFill>
            <a:prstDash val="solid"/>
            <a:round/>
            <a:headEnd len="med" w="med" type="none"/>
            <a:tailEnd len="med" w="med" type="triangle"/>
          </a:ln>
        </p:spPr>
      </p:cxnSp>
      <p:sp>
        <p:nvSpPr>
          <p:cNvPr id="587" name="Google Shape;587;p34"/>
          <p:cNvSpPr/>
          <p:nvPr/>
        </p:nvSpPr>
        <p:spPr>
          <a:xfrm>
            <a:off x="7876850" y="151491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588" name="Google Shape;588;p34"/>
          <p:cNvSpPr txBox="1"/>
          <p:nvPr/>
        </p:nvSpPr>
        <p:spPr>
          <a:xfrm>
            <a:off x="7189599" y="1744993"/>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cxnSp>
        <p:nvCxnSpPr>
          <p:cNvPr id="589" name="Google Shape;589;p34"/>
          <p:cNvCxnSpPr/>
          <p:nvPr/>
        </p:nvCxnSpPr>
        <p:spPr>
          <a:xfrm>
            <a:off x="6762750" y="2139118"/>
            <a:ext cx="1293000" cy="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34"/>
          <p:cNvCxnSpPr/>
          <p:nvPr/>
        </p:nvCxnSpPr>
        <p:spPr>
          <a:xfrm>
            <a:off x="7177038" y="1699787"/>
            <a:ext cx="0" cy="1312200"/>
          </a:xfrm>
          <a:prstGeom prst="straightConnector1">
            <a:avLst/>
          </a:prstGeom>
          <a:noFill/>
          <a:ln cap="flat" cmpd="sng" w="9525">
            <a:solidFill>
              <a:schemeClr val="dk2"/>
            </a:solidFill>
            <a:prstDash val="solid"/>
            <a:round/>
            <a:headEnd len="med" w="med" type="none"/>
            <a:tailEnd len="med" w="med" type="none"/>
          </a:ln>
        </p:spPr>
      </p:cxnSp>
      <p:sp>
        <p:nvSpPr>
          <p:cNvPr id="591" name="Google Shape;591;p34"/>
          <p:cNvSpPr/>
          <p:nvPr/>
        </p:nvSpPr>
        <p:spPr>
          <a:xfrm>
            <a:off x="7010050" y="1972118"/>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cxnSp>
        <p:nvCxnSpPr>
          <p:cNvPr id="592" name="Google Shape;592;p34"/>
          <p:cNvCxnSpPr/>
          <p:nvPr/>
        </p:nvCxnSpPr>
        <p:spPr>
          <a:xfrm>
            <a:off x="7175775" y="2574887"/>
            <a:ext cx="887100" cy="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34"/>
          <p:cNvCxnSpPr/>
          <p:nvPr/>
        </p:nvCxnSpPr>
        <p:spPr>
          <a:xfrm rot="10800000">
            <a:off x="7612819" y="2146062"/>
            <a:ext cx="0" cy="864600"/>
          </a:xfrm>
          <a:prstGeom prst="straightConnector1">
            <a:avLst/>
          </a:prstGeom>
          <a:noFill/>
          <a:ln cap="flat" cmpd="sng" w="9525">
            <a:solidFill>
              <a:schemeClr val="dk2"/>
            </a:solidFill>
            <a:prstDash val="solid"/>
            <a:round/>
            <a:headEnd len="med" w="med" type="none"/>
            <a:tailEnd len="med" w="med" type="none"/>
          </a:ln>
        </p:spPr>
      </p:cxnSp>
      <p:sp>
        <p:nvSpPr>
          <p:cNvPr id="594" name="Google Shape;594;p34"/>
          <p:cNvSpPr/>
          <p:nvPr/>
        </p:nvSpPr>
        <p:spPr>
          <a:xfrm>
            <a:off x="7445838" y="2380506"/>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595" name="Google Shape;595;p34"/>
          <p:cNvSpPr txBox="1"/>
          <p:nvPr/>
        </p:nvSpPr>
        <p:spPr>
          <a:xfrm>
            <a:off x="7622962" y="2719292"/>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cxnSp>
        <p:nvCxnSpPr>
          <p:cNvPr id="596" name="Google Shape;596;p34"/>
          <p:cNvCxnSpPr/>
          <p:nvPr/>
        </p:nvCxnSpPr>
        <p:spPr>
          <a:xfrm>
            <a:off x="5669750" y="3453562"/>
            <a:ext cx="1089300" cy="0"/>
          </a:xfrm>
          <a:prstGeom prst="straightConnector1">
            <a:avLst/>
          </a:prstGeom>
          <a:noFill/>
          <a:ln cap="flat" cmpd="sng" w="9525">
            <a:solidFill>
              <a:schemeClr val="dk2"/>
            </a:solidFill>
            <a:prstDash val="solid"/>
            <a:round/>
            <a:headEnd len="med" w="med" type="triangle"/>
            <a:tailEnd len="med" w="med" type="none"/>
          </a:ln>
        </p:spPr>
      </p:cxnSp>
      <p:cxnSp>
        <p:nvCxnSpPr>
          <p:cNvPr id="597" name="Google Shape;597;p34"/>
          <p:cNvCxnSpPr/>
          <p:nvPr/>
        </p:nvCxnSpPr>
        <p:spPr>
          <a:xfrm>
            <a:off x="6084100" y="3013450"/>
            <a:ext cx="0" cy="861600"/>
          </a:xfrm>
          <a:prstGeom prst="straightConnector1">
            <a:avLst/>
          </a:prstGeom>
          <a:noFill/>
          <a:ln cap="flat" cmpd="sng" w="9525">
            <a:solidFill>
              <a:schemeClr val="dk2"/>
            </a:solidFill>
            <a:prstDash val="solid"/>
            <a:round/>
            <a:headEnd len="med" w="med" type="none"/>
            <a:tailEnd len="med" w="med" type="triangle"/>
          </a:ln>
        </p:spPr>
      </p:cxnSp>
      <p:sp>
        <p:nvSpPr>
          <p:cNvPr id="598" name="Google Shape;598;p34"/>
          <p:cNvSpPr/>
          <p:nvPr/>
        </p:nvSpPr>
        <p:spPr>
          <a:xfrm>
            <a:off x="5912656" y="3252793"/>
            <a:ext cx="348300" cy="34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599" name="Google Shape;599;p34"/>
          <p:cNvSpPr txBox="1"/>
          <p:nvPr/>
        </p:nvSpPr>
        <p:spPr>
          <a:xfrm>
            <a:off x="6104882" y="358808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600" name="Google Shape;600;p34">
            <a:hlinkClick r:id="rId3"/>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
        <p:nvSpPr>
          <p:cNvPr id="601" name="Google Shape;601;p34"/>
          <p:cNvSpPr/>
          <p:nvPr/>
        </p:nvSpPr>
        <p:spPr>
          <a:xfrm>
            <a:off x="4992025" y="1124400"/>
            <a:ext cx="1397700" cy="2894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34"/>
          <p:cNvCxnSpPr/>
          <p:nvPr/>
        </p:nvCxnSpPr>
        <p:spPr>
          <a:xfrm flipH="1" rot="10800000">
            <a:off x="6919275" y="1134650"/>
            <a:ext cx="1708800" cy="1705200"/>
          </a:xfrm>
          <a:prstGeom prst="straightConnector1">
            <a:avLst/>
          </a:prstGeom>
          <a:noFill/>
          <a:ln cap="flat" cmpd="sng" w="28575">
            <a:solidFill>
              <a:schemeClr val="accent2"/>
            </a:solidFill>
            <a:prstDash val="solid"/>
            <a:round/>
            <a:headEnd len="med" w="med" type="none"/>
            <a:tailEnd len="med" w="med" type="none"/>
          </a:ln>
        </p:spPr>
      </p:cxnSp>
      <p:cxnSp>
        <p:nvCxnSpPr>
          <p:cNvPr id="603" name="Google Shape;603;p34"/>
          <p:cNvCxnSpPr/>
          <p:nvPr/>
        </p:nvCxnSpPr>
        <p:spPr>
          <a:xfrm>
            <a:off x="6919275" y="3176225"/>
            <a:ext cx="1709400" cy="8331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9" name="Google Shape;609;p35"/>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3-dimensional Data (Octree)</a:t>
            </a:r>
            <a:endParaRPr/>
          </a:p>
        </p:txBody>
      </p:sp>
      <p:pic>
        <p:nvPicPr>
          <p:cNvPr id="610" name="Google Shape;610;p35"/>
          <p:cNvPicPr preferRelativeResize="0"/>
          <p:nvPr/>
        </p:nvPicPr>
        <p:blipFill>
          <a:blip r:embed="rId3">
            <a:alphaModFix/>
          </a:blip>
          <a:stretch>
            <a:fillRect/>
          </a:stretch>
        </p:blipFill>
        <p:spPr>
          <a:xfrm>
            <a:off x="1139525" y="152400"/>
            <a:ext cx="6864938" cy="3941976"/>
          </a:xfrm>
          <a:prstGeom prst="rect">
            <a:avLst/>
          </a:prstGeom>
          <a:noFill/>
          <a:ln>
            <a:noFill/>
          </a:ln>
        </p:spPr>
      </p:pic>
      <p:sp>
        <p:nvSpPr>
          <p:cNvPr id="611" name="Google Shape;611;p35"/>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Octree (WhiteTimberwolf/Wikimedia)</a:t>
            </a:r>
            <a:endParaRPr sz="600">
              <a:solidFill>
                <a:srgbClr val="595959"/>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K-d Tree</a:t>
            </a:r>
            <a:endParaRPr/>
          </a:p>
        </p:txBody>
      </p:sp>
      <p:sp>
        <p:nvSpPr>
          <p:cNvPr id="617" name="Google Shape;61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Idea from Tries</a:t>
            </a:r>
            <a:r>
              <a:rPr lang="en"/>
              <a:t>.</a:t>
            </a:r>
            <a:endParaRPr/>
          </a:p>
          <a:p>
            <a:pPr indent="-365760" lvl="0" marL="365760" rtl="0" algn="l">
              <a:spcBef>
                <a:spcPts val="0"/>
              </a:spcBef>
              <a:spcAft>
                <a:spcPts val="0"/>
              </a:spcAft>
              <a:buNone/>
            </a:pPr>
            <a:r>
              <a:rPr lang="en"/>
              <a:t>Compare on first char, then on second char…</a:t>
            </a:r>
            <a:endParaRPr/>
          </a:p>
        </p:txBody>
      </p:sp>
      <p:sp>
        <p:nvSpPr>
          <p:cNvPr id="623" name="Google Shape;62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Partitioning</a:t>
            </a:r>
            <a:endParaRPr/>
          </a:p>
        </p:txBody>
      </p:sp>
      <p:sp>
        <p:nvSpPr>
          <p:cNvPr id="629" name="Google Shape;62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0" name="Google Shape;630;p38"/>
          <p:cNvSpPr txBox="1"/>
          <p:nvPr>
            <p:ph idx="2" type="body"/>
          </p:nvPr>
        </p:nvSpPr>
        <p:spPr>
          <a:xfrm>
            <a:off x="311700" y="1152475"/>
            <a:ext cx="3999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2-dimensional data</a:t>
            </a:r>
            <a:r>
              <a:rPr lang="en"/>
              <a:t> (Quadtree)</a:t>
            </a:r>
            <a:endParaRPr/>
          </a:p>
          <a:p>
            <a:pPr indent="0" lvl="0" marL="0" rtl="0" algn="l">
              <a:spcBef>
                <a:spcPts val="800"/>
              </a:spcBef>
              <a:spcAft>
                <a:spcPts val="0"/>
              </a:spcAft>
              <a:buNone/>
            </a:pPr>
            <a:r>
              <a:rPr lang="en"/>
              <a:t>Keys are located on a plane.</a:t>
            </a:r>
            <a:endParaRPr/>
          </a:p>
          <a:p>
            <a:pPr indent="0" lvl="0" marL="0" rtl="0" algn="l">
              <a:spcBef>
                <a:spcPts val="800"/>
              </a:spcBef>
              <a:spcAft>
                <a:spcPts val="800"/>
              </a:spcAft>
              <a:buNone/>
            </a:pPr>
            <a:r>
              <a:rPr lang="en"/>
              <a:t>Recursive decision: </a:t>
            </a:r>
            <a:r>
              <a:rPr b="1" lang="en">
                <a:solidFill>
                  <a:schemeClr val="accent2"/>
                </a:solidFill>
              </a:rPr>
              <a:t>NE</a:t>
            </a:r>
            <a:r>
              <a:rPr lang="en"/>
              <a:t>, </a:t>
            </a:r>
            <a:r>
              <a:rPr b="1" lang="en">
                <a:solidFill>
                  <a:schemeClr val="accent2"/>
                </a:solidFill>
              </a:rPr>
              <a:t>SE</a:t>
            </a:r>
            <a:r>
              <a:rPr lang="en"/>
              <a:t>, </a:t>
            </a:r>
            <a:r>
              <a:rPr b="1" lang="en">
                <a:solidFill>
                  <a:schemeClr val="accent2"/>
                </a:solidFill>
              </a:rPr>
              <a:t>SW</a:t>
            </a:r>
            <a:r>
              <a:rPr lang="en"/>
              <a:t>, or </a:t>
            </a:r>
            <a:r>
              <a:rPr b="1" lang="en">
                <a:solidFill>
                  <a:schemeClr val="accent2"/>
                </a:solidFill>
              </a:rPr>
              <a:t>NW</a:t>
            </a:r>
            <a:r>
              <a:rPr lang="en"/>
              <a:t>.</a:t>
            </a:r>
            <a:endParaRPr/>
          </a:p>
        </p:txBody>
      </p:sp>
      <p:sp>
        <p:nvSpPr>
          <p:cNvPr id="631" name="Google Shape;631;p38"/>
          <p:cNvSpPr/>
          <p:nvPr/>
        </p:nvSpPr>
        <p:spPr>
          <a:xfrm>
            <a:off x="497100" y="2496100"/>
            <a:ext cx="3629100" cy="20121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txBox="1"/>
          <p:nvPr/>
        </p:nvSpPr>
        <p:spPr>
          <a:xfrm>
            <a:off x="497100" y="249610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NW</a:t>
            </a:r>
            <a:endParaRPr b="1" sz="1600">
              <a:solidFill>
                <a:schemeClr val="accent2"/>
              </a:solidFill>
              <a:latin typeface="Roboto"/>
              <a:ea typeface="Roboto"/>
              <a:cs typeface="Roboto"/>
              <a:sym typeface="Roboto"/>
            </a:endParaRPr>
          </a:p>
        </p:txBody>
      </p:sp>
      <p:sp>
        <p:nvSpPr>
          <p:cNvPr id="633" name="Google Shape;633;p38"/>
          <p:cNvSpPr txBox="1"/>
          <p:nvPr/>
        </p:nvSpPr>
        <p:spPr>
          <a:xfrm>
            <a:off x="497100" y="350215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SW</a:t>
            </a:r>
            <a:endParaRPr b="1" sz="1600">
              <a:solidFill>
                <a:schemeClr val="accent2"/>
              </a:solidFill>
              <a:latin typeface="Roboto"/>
              <a:ea typeface="Roboto"/>
              <a:cs typeface="Roboto"/>
              <a:sym typeface="Roboto"/>
            </a:endParaRPr>
          </a:p>
        </p:txBody>
      </p:sp>
      <p:sp>
        <p:nvSpPr>
          <p:cNvPr id="634" name="Google Shape;634;p38"/>
          <p:cNvSpPr txBox="1"/>
          <p:nvPr/>
        </p:nvSpPr>
        <p:spPr>
          <a:xfrm>
            <a:off x="2315700" y="249610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NE</a:t>
            </a:r>
            <a:endParaRPr b="1" sz="1600">
              <a:solidFill>
                <a:schemeClr val="accent2"/>
              </a:solidFill>
              <a:latin typeface="Roboto"/>
              <a:ea typeface="Roboto"/>
              <a:cs typeface="Roboto"/>
              <a:sym typeface="Roboto"/>
            </a:endParaRPr>
          </a:p>
        </p:txBody>
      </p:sp>
      <p:sp>
        <p:nvSpPr>
          <p:cNvPr id="635" name="Google Shape;635;p38"/>
          <p:cNvSpPr txBox="1"/>
          <p:nvPr/>
        </p:nvSpPr>
        <p:spPr>
          <a:xfrm>
            <a:off x="2315700" y="3502150"/>
            <a:ext cx="1810500" cy="10059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2"/>
                </a:solidFill>
                <a:latin typeface="Roboto"/>
                <a:ea typeface="Roboto"/>
                <a:cs typeface="Roboto"/>
                <a:sym typeface="Roboto"/>
              </a:rPr>
              <a:t>SE</a:t>
            </a:r>
            <a:endParaRPr b="1" sz="1600">
              <a:solidFill>
                <a:schemeClr val="accent2"/>
              </a:solidFill>
              <a:latin typeface="Roboto"/>
              <a:ea typeface="Roboto"/>
              <a:cs typeface="Roboto"/>
              <a:sym typeface="Roboto"/>
            </a:endParaRPr>
          </a:p>
        </p:txBody>
      </p:sp>
      <p:cxnSp>
        <p:nvCxnSpPr>
          <p:cNvPr id="636" name="Google Shape;636;p38"/>
          <p:cNvCxnSpPr/>
          <p:nvPr/>
        </p:nvCxnSpPr>
        <p:spPr>
          <a:xfrm>
            <a:off x="1427564" y="3502117"/>
            <a:ext cx="1768200" cy="0"/>
          </a:xfrm>
          <a:prstGeom prst="straightConnector1">
            <a:avLst/>
          </a:prstGeom>
          <a:noFill/>
          <a:ln cap="flat" cmpd="sng" w="38100">
            <a:solidFill>
              <a:schemeClr val="dk2"/>
            </a:solidFill>
            <a:prstDash val="solid"/>
            <a:round/>
            <a:headEnd len="med" w="med" type="triangle"/>
            <a:tailEnd len="med" w="med" type="triangle"/>
          </a:ln>
        </p:spPr>
      </p:cxnSp>
      <p:cxnSp>
        <p:nvCxnSpPr>
          <p:cNvPr id="637" name="Google Shape;637;p38"/>
          <p:cNvCxnSpPr/>
          <p:nvPr/>
        </p:nvCxnSpPr>
        <p:spPr>
          <a:xfrm rot="5400000">
            <a:off x="1427564" y="3502117"/>
            <a:ext cx="1768200" cy="0"/>
          </a:xfrm>
          <a:prstGeom prst="straightConnector1">
            <a:avLst/>
          </a:prstGeom>
          <a:noFill/>
          <a:ln cap="flat" cmpd="sng" w="38100">
            <a:solidFill>
              <a:schemeClr val="dk2"/>
            </a:solidFill>
            <a:prstDash val="solid"/>
            <a:round/>
            <a:headEnd len="med" w="med" type="triangle"/>
            <a:tailEnd len="med" w="med" type="triangle"/>
          </a:ln>
        </p:spPr>
      </p:cxnSp>
      <p:sp>
        <p:nvSpPr>
          <p:cNvPr id="638" name="Google Shape;638;p38"/>
          <p:cNvSpPr/>
          <p:nvPr/>
        </p:nvSpPr>
        <p:spPr>
          <a:xfrm>
            <a:off x="2137506" y="33280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639" name="Google Shape;639;p38"/>
          <p:cNvSpPr txBox="1"/>
          <p:nvPr>
            <p:ph idx="2" type="body"/>
          </p:nvPr>
        </p:nvSpPr>
        <p:spPr>
          <a:xfrm>
            <a:off x="4832400" y="1152475"/>
            <a:ext cx="3999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2-dimensional data</a:t>
            </a:r>
            <a:r>
              <a:rPr lang="en"/>
              <a:t> (2-d tree)</a:t>
            </a:r>
            <a:endParaRPr/>
          </a:p>
          <a:p>
            <a:pPr indent="0" lvl="0" marL="0" rtl="0" algn="l">
              <a:spcBef>
                <a:spcPts val="800"/>
              </a:spcBef>
              <a:spcAft>
                <a:spcPts val="0"/>
              </a:spcAft>
              <a:buNone/>
            </a:pPr>
            <a:r>
              <a:rPr lang="en"/>
              <a:t>Recursive decision 1: </a:t>
            </a:r>
            <a:r>
              <a:rPr b="1" lang="en">
                <a:solidFill>
                  <a:schemeClr val="accent2"/>
                </a:solidFill>
              </a:rPr>
              <a:t>left</a:t>
            </a:r>
            <a:r>
              <a:rPr lang="en"/>
              <a:t> or </a:t>
            </a:r>
            <a:r>
              <a:rPr b="1" lang="en">
                <a:solidFill>
                  <a:schemeClr val="accent2"/>
                </a:solidFill>
              </a:rPr>
              <a:t>right</a:t>
            </a:r>
            <a:r>
              <a:rPr lang="en"/>
              <a:t>.</a:t>
            </a:r>
            <a:endParaRPr/>
          </a:p>
          <a:p>
            <a:pPr indent="0" lvl="0" marL="0" rtl="0" algn="l">
              <a:spcBef>
                <a:spcPts val="800"/>
              </a:spcBef>
              <a:spcAft>
                <a:spcPts val="800"/>
              </a:spcAft>
              <a:buNone/>
            </a:pPr>
            <a:r>
              <a:rPr lang="en"/>
              <a:t>Recursive decision 2: </a:t>
            </a:r>
            <a:r>
              <a:rPr b="1" lang="en">
                <a:solidFill>
                  <a:srgbClr val="3C78D8"/>
                </a:solidFill>
              </a:rPr>
              <a:t>up</a:t>
            </a:r>
            <a:r>
              <a:rPr lang="en"/>
              <a:t> or </a:t>
            </a:r>
            <a:r>
              <a:rPr b="1" lang="en">
                <a:solidFill>
                  <a:srgbClr val="3C78D8"/>
                </a:solidFill>
              </a:rPr>
              <a:t>down</a:t>
            </a:r>
            <a:r>
              <a:rPr lang="en"/>
              <a:t>.</a:t>
            </a:r>
            <a:endParaRPr/>
          </a:p>
        </p:txBody>
      </p:sp>
      <p:sp>
        <p:nvSpPr>
          <p:cNvPr id="640" name="Google Shape;640;p38"/>
          <p:cNvSpPr/>
          <p:nvPr/>
        </p:nvSpPr>
        <p:spPr>
          <a:xfrm>
            <a:off x="5017800" y="2496100"/>
            <a:ext cx="3629100" cy="20121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1" name="Google Shape;641;p38"/>
          <p:cNvCxnSpPr/>
          <p:nvPr/>
        </p:nvCxnSpPr>
        <p:spPr>
          <a:xfrm>
            <a:off x="5948250" y="3502150"/>
            <a:ext cx="1768200" cy="0"/>
          </a:xfrm>
          <a:prstGeom prst="straightConnector1">
            <a:avLst/>
          </a:prstGeom>
          <a:noFill/>
          <a:ln cap="flat" cmpd="sng" w="38100">
            <a:solidFill>
              <a:schemeClr val="accent2"/>
            </a:solidFill>
            <a:prstDash val="solid"/>
            <a:round/>
            <a:headEnd len="med" w="med" type="triangle"/>
            <a:tailEnd len="med" w="med" type="triangle"/>
          </a:ln>
        </p:spPr>
      </p:cxnSp>
      <p:cxnSp>
        <p:nvCxnSpPr>
          <p:cNvPr id="642" name="Google Shape;642;p38"/>
          <p:cNvCxnSpPr/>
          <p:nvPr/>
        </p:nvCxnSpPr>
        <p:spPr>
          <a:xfrm rot="5400000">
            <a:off x="5948250" y="3502150"/>
            <a:ext cx="1768200" cy="0"/>
          </a:xfrm>
          <a:prstGeom prst="straightConnector1">
            <a:avLst/>
          </a:prstGeom>
          <a:noFill/>
          <a:ln cap="flat" cmpd="sng" w="38100">
            <a:solidFill>
              <a:srgbClr val="3C78D8"/>
            </a:solidFill>
            <a:prstDash val="solid"/>
            <a:round/>
            <a:headEnd len="med" w="med" type="triangle"/>
            <a:tailEnd len="med" w="med" type="triangle"/>
          </a:ln>
        </p:spPr>
      </p:cxnSp>
      <p:sp>
        <p:nvSpPr>
          <p:cNvPr id="643" name="Google Shape;643;p38"/>
          <p:cNvSpPr/>
          <p:nvPr/>
        </p:nvSpPr>
        <p:spPr>
          <a:xfrm>
            <a:off x="6658206" y="33280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644" name="Google Shape;644;p38"/>
          <p:cNvSpPr txBox="1"/>
          <p:nvPr/>
        </p:nvSpPr>
        <p:spPr>
          <a:xfrm>
            <a:off x="6832350" y="249625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C78D8"/>
                </a:solidFill>
                <a:latin typeface="Roboto"/>
                <a:ea typeface="Roboto"/>
                <a:cs typeface="Roboto"/>
                <a:sym typeface="Roboto"/>
              </a:rPr>
              <a:t>up</a:t>
            </a:r>
            <a:endParaRPr/>
          </a:p>
        </p:txBody>
      </p:sp>
      <p:sp>
        <p:nvSpPr>
          <p:cNvPr id="645" name="Google Shape;645;p38"/>
          <p:cNvSpPr txBox="1"/>
          <p:nvPr/>
        </p:nvSpPr>
        <p:spPr>
          <a:xfrm>
            <a:off x="6832350" y="409645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C78D8"/>
                </a:solidFill>
                <a:latin typeface="Roboto"/>
                <a:ea typeface="Roboto"/>
                <a:cs typeface="Roboto"/>
                <a:sym typeface="Roboto"/>
              </a:rPr>
              <a:t>down</a:t>
            </a:r>
            <a:endParaRPr/>
          </a:p>
        </p:txBody>
      </p:sp>
      <p:sp>
        <p:nvSpPr>
          <p:cNvPr id="646" name="Google Shape;646;p38"/>
          <p:cNvSpPr txBox="1"/>
          <p:nvPr/>
        </p:nvSpPr>
        <p:spPr>
          <a:xfrm>
            <a:off x="5490641" y="329640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left</a:t>
            </a:r>
            <a:endParaRPr>
              <a:solidFill>
                <a:schemeClr val="accent2"/>
              </a:solidFill>
            </a:endParaRPr>
          </a:p>
        </p:txBody>
      </p:sp>
      <p:sp>
        <p:nvSpPr>
          <p:cNvPr id="647" name="Google Shape;647;p38"/>
          <p:cNvSpPr txBox="1"/>
          <p:nvPr/>
        </p:nvSpPr>
        <p:spPr>
          <a:xfrm>
            <a:off x="7692300" y="3296350"/>
            <a:ext cx="914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2"/>
                </a:solidFill>
                <a:latin typeface="Roboto"/>
                <a:ea typeface="Roboto"/>
                <a:cs typeface="Roboto"/>
                <a:sym typeface="Roboto"/>
              </a:rPr>
              <a:t>right</a:t>
            </a:r>
            <a:endParaRPr>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39"/>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Tree</a:t>
            </a:r>
            <a:endParaRPr/>
          </a:p>
        </p:txBody>
      </p:sp>
      <p:sp>
        <p:nvSpPr>
          <p:cNvPr id="653" name="Google Shape;653;p39"/>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Clr>
                <a:schemeClr val="dk1"/>
              </a:buClr>
              <a:buSzPts val="1100"/>
              <a:buFont typeface="Arial"/>
              <a:buNone/>
            </a:pPr>
            <a:r>
              <a:rPr b="1" lang="en"/>
              <a:t>Idea</a:t>
            </a:r>
            <a:r>
              <a:rPr lang="en"/>
              <a:t>. R</a:t>
            </a:r>
            <a:r>
              <a:rPr lang="en"/>
              <a:t>oot node partitions entire space </a:t>
            </a:r>
            <a:r>
              <a:rPr b="1" lang="en">
                <a:solidFill>
                  <a:schemeClr val="accent2"/>
                </a:solidFill>
              </a:rPr>
              <a:t>left</a:t>
            </a:r>
            <a:r>
              <a:rPr lang="en"/>
              <a:t> and </a:t>
            </a:r>
            <a:r>
              <a:rPr b="1" lang="en">
                <a:solidFill>
                  <a:schemeClr val="accent2"/>
                </a:solidFill>
              </a:rPr>
              <a:t>right</a:t>
            </a:r>
            <a:r>
              <a:rPr lang="en"/>
              <a:t> (by x-coordinate).</a:t>
            </a:r>
            <a:endParaRPr/>
          </a:p>
          <a:p>
            <a:pPr indent="-228600" lvl="0" marL="228600" rtl="0" algn="l">
              <a:spcBef>
                <a:spcPts val="800"/>
              </a:spcBef>
              <a:spcAft>
                <a:spcPts val="0"/>
              </a:spcAft>
              <a:buClr>
                <a:schemeClr val="dk1"/>
              </a:buClr>
              <a:buSzPts val="1100"/>
              <a:buFont typeface="Arial"/>
              <a:buNone/>
            </a:pPr>
            <a:r>
              <a:rPr lang="en"/>
              <a:t>All depth 1 nodes partition subspace into </a:t>
            </a:r>
            <a:r>
              <a:rPr b="1" lang="en">
                <a:solidFill>
                  <a:srgbClr val="3C78D8"/>
                </a:solidFill>
              </a:rPr>
              <a:t>up</a:t>
            </a:r>
            <a:r>
              <a:rPr lang="en"/>
              <a:t> and </a:t>
            </a:r>
            <a:r>
              <a:rPr b="1" lang="en">
                <a:solidFill>
                  <a:srgbClr val="3C78D8"/>
                </a:solidFill>
              </a:rPr>
              <a:t>down</a:t>
            </a:r>
            <a:r>
              <a:rPr lang="en"/>
              <a:t> (by y-coordinate).</a:t>
            </a:r>
            <a:endParaRPr/>
          </a:p>
          <a:p>
            <a:pPr indent="-228600" lvl="0" marL="228600" rtl="0" algn="l">
              <a:spcBef>
                <a:spcPts val="800"/>
              </a:spcBef>
              <a:spcAft>
                <a:spcPts val="0"/>
              </a:spcAft>
              <a:buNone/>
            </a:pPr>
            <a:r>
              <a:rPr lang="en"/>
              <a:t>All depth 2 nodes partition subspace into </a:t>
            </a:r>
            <a:r>
              <a:rPr b="1" lang="en">
                <a:solidFill>
                  <a:schemeClr val="accent2"/>
                </a:solidFill>
              </a:rPr>
              <a:t>left</a:t>
            </a:r>
            <a:r>
              <a:rPr lang="en"/>
              <a:t> and </a:t>
            </a:r>
            <a:r>
              <a:rPr b="1" lang="en">
                <a:solidFill>
                  <a:schemeClr val="accent2"/>
                </a:solidFill>
              </a:rPr>
              <a:t>right</a:t>
            </a:r>
            <a:r>
              <a:rPr lang="en"/>
              <a:t> (by x-coordinate).</a:t>
            </a:r>
            <a:endParaRPr/>
          </a:p>
          <a:p>
            <a:pPr indent="-228600" lvl="0" marL="228600" rtl="0" algn="l">
              <a:spcBef>
                <a:spcPts val="800"/>
              </a:spcBef>
              <a:spcAft>
                <a:spcPts val="0"/>
              </a:spcAft>
              <a:buNone/>
            </a:pPr>
            <a:r>
              <a:rPr lang="en"/>
              <a:t>…</a:t>
            </a:r>
            <a:endParaRPr/>
          </a:p>
          <a:p>
            <a:pPr indent="-228600" lvl="0" marL="228600" rtl="0" algn="l">
              <a:spcBef>
                <a:spcPts val="800"/>
              </a:spcBef>
              <a:spcAft>
                <a:spcPts val="0"/>
              </a:spcAft>
              <a:buNone/>
            </a:pPr>
            <a:r>
              <a:rPr lang="en"/>
              <a:t>Each point owns </a:t>
            </a:r>
            <a:r>
              <a:rPr b="1" lang="en">
                <a:solidFill>
                  <a:srgbClr val="3C78D8"/>
                </a:solidFill>
              </a:rPr>
              <a:t>2 subspaces</a:t>
            </a:r>
            <a:r>
              <a:rPr lang="en"/>
              <a:t>.</a:t>
            </a:r>
            <a:endParaRPr/>
          </a:p>
          <a:p>
            <a:pPr indent="-228600" lvl="0" marL="228600" rtl="0" algn="l">
              <a:spcBef>
                <a:spcPts val="800"/>
              </a:spcBef>
              <a:spcAft>
                <a:spcPts val="800"/>
              </a:spcAft>
              <a:buNone/>
            </a:pPr>
            <a:r>
              <a:rPr lang="en"/>
              <a:t>The subspace above </a:t>
            </a:r>
            <a:r>
              <a:rPr b="1" lang="en"/>
              <a:t>D</a:t>
            </a:r>
            <a:r>
              <a:rPr lang="en"/>
              <a:t> is infinitely large.</a:t>
            </a:r>
            <a:endParaRPr/>
          </a:p>
        </p:txBody>
      </p:sp>
      <p:sp>
        <p:nvSpPr>
          <p:cNvPr id="654" name="Google Shape;65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5" name="Google Shape;655;p39"/>
          <p:cNvSpPr/>
          <p:nvPr/>
        </p:nvSpPr>
        <p:spPr>
          <a:xfrm>
            <a:off x="5001768" y="1124712"/>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a:off x="6148750" y="1138375"/>
            <a:ext cx="1052100" cy="2254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7" name="Google Shape;657;p39"/>
          <p:cNvCxnSpPr/>
          <p:nvPr/>
        </p:nvCxnSpPr>
        <p:spPr>
          <a:xfrm rot="10800000">
            <a:off x="7204293" y="2452161"/>
            <a:ext cx="1328100" cy="0"/>
          </a:xfrm>
          <a:prstGeom prst="straightConnector1">
            <a:avLst/>
          </a:prstGeom>
          <a:noFill/>
          <a:ln cap="flat" cmpd="sng" w="19050">
            <a:solidFill>
              <a:srgbClr val="0000FF"/>
            </a:solidFill>
            <a:prstDash val="solid"/>
            <a:round/>
            <a:headEnd len="med" w="med" type="triangle"/>
            <a:tailEnd len="med" w="med" type="none"/>
          </a:ln>
        </p:spPr>
      </p:cxnSp>
      <p:cxnSp>
        <p:nvCxnSpPr>
          <p:cNvPr id="658" name="Google Shape;658;p39"/>
          <p:cNvCxnSpPr/>
          <p:nvPr/>
        </p:nvCxnSpPr>
        <p:spPr>
          <a:xfrm>
            <a:off x="5090393" y="1979262"/>
            <a:ext cx="1052100" cy="0"/>
          </a:xfrm>
          <a:prstGeom prst="straightConnector1">
            <a:avLst/>
          </a:prstGeom>
          <a:noFill/>
          <a:ln cap="flat" cmpd="sng" w="19050">
            <a:solidFill>
              <a:srgbClr val="0000FF"/>
            </a:solidFill>
            <a:prstDash val="solid"/>
            <a:round/>
            <a:headEnd len="med" w="med" type="triangle"/>
            <a:tailEnd len="med" w="med" type="none"/>
          </a:ln>
        </p:spPr>
      </p:cxnSp>
      <p:cxnSp>
        <p:nvCxnSpPr>
          <p:cNvPr id="659" name="Google Shape;659;p39"/>
          <p:cNvCxnSpPr/>
          <p:nvPr/>
        </p:nvCxnSpPr>
        <p:spPr>
          <a:xfrm rot="10800000">
            <a:off x="6110618" y="2937112"/>
            <a:ext cx="1090800" cy="0"/>
          </a:xfrm>
          <a:prstGeom prst="straightConnector1">
            <a:avLst/>
          </a:prstGeom>
          <a:noFill/>
          <a:ln cap="flat" cmpd="sng" w="19050">
            <a:solidFill>
              <a:srgbClr val="0000FF"/>
            </a:solidFill>
            <a:prstDash val="solid"/>
            <a:round/>
            <a:headEnd len="med" w="med" type="none"/>
            <a:tailEnd len="med" w="med" type="none"/>
          </a:ln>
        </p:spPr>
      </p:cxnSp>
      <p:cxnSp>
        <p:nvCxnSpPr>
          <p:cNvPr id="660" name="Google Shape;660;p39"/>
          <p:cNvCxnSpPr/>
          <p:nvPr/>
        </p:nvCxnSpPr>
        <p:spPr>
          <a:xfrm>
            <a:off x="6142368" y="1198537"/>
            <a:ext cx="0" cy="2769900"/>
          </a:xfrm>
          <a:prstGeom prst="straightConnector1">
            <a:avLst/>
          </a:prstGeom>
          <a:noFill/>
          <a:ln cap="flat" cmpd="sng" w="19050">
            <a:solidFill>
              <a:srgbClr val="FF0000"/>
            </a:solidFill>
            <a:prstDash val="solid"/>
            <a:round/>
            <a:headEnd len="med" w="med" type="triangle"/>
            <a:tailEnd len="med" w="med" type="triangle"/>
          </a:ln>
        </p:spPr>
      </p:cxnSp>
      <p:sp>
        <p:nvSpPr>
          <p:cNvPr id="661" name="Google Shape;661;p39"/>
          <p:cNvSpPr/>
          <p:nvPr/>
        </p:nvSpPr>
        <p:spPr>
          <a:xfrm>
            <a:off x="5961074" y="27531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a:t>
            </a:r>
            <a:endParaRPr b="1">
              <a:latin typeface="Roboto"/>
              <a:ea typeface="Roboto"/>
              <a:cs typeface="Roboto"/>
              <a:sym typeface="Roboto"/>
            </a:endParaRPr>
          </a:p>
        </p:txBody>
      </p:sp>
      <p:sp>
        <p:nvSpPr>
          <p:cNvPr id="662" name="Google Shape;662;p39"/>
          <p:cNvSpPr txBox="1"/>
          <p:nvPr/>
        </p:nvSpPr>
        <p:spPr>
          <a:xfrm>
            <a:off x="6168193" y="3023813"/>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b="1" lang="en">
                <a:solidFill>
                  <a:srgbClr val="FF0000"/>
                </a:solidFill>
                <a:latin typeface="Roboto"/>
                <a:ea typeface="Roboto"/>
                <a:cs typeface="Roboto"/>
                <a:sym typeface="Roboto"/>
              </a:rPr>
              <a:t>2</a:t>
            </a:r>
            <a:r>
              <a:rPr lang="en">
                <a:latin typeface="Roboto"/>
                <a:ea typeface="Roboto"/>
                <a:cs typeface="Roboto"/>
                <a:sym typeface="Roboto"/>
              </a:rPr>
              <a:t>, 3)</a:t>
            </a:r>
            <a:endParaRPr>
              <a:latin typeface="Roboto"/>
              <a:ea typeface="Roboto"/>
              <a:cs typeface="Roboto"/>
              <a:sym typeface="Roboto"/>
            </a:endParaRPr>
          </a:p>
        </p:txBody>
      </p:sp>
      <p:cxnSp>
        <p:nvCxnSpPr>
          <p:cNvPr id="663" name="Google Shape;663;p39"/>
          <p:cNvCxnSpPr/>
          <p:nvPr/>
        </p:nvCxnSpPr>
        <p:spPr>
          <a:xfrm rot="10800000">
            <a:off x="6148218" y="3393112"/>
            <a:ext cx="2418300" cy="0"/>
          </a:xfrm>
          <a:prstGeom prst="straightConnector1">
            <a:avLst/>
          </a:prstGeom>
          <a:noFill/>
          <a:ln cap="flat" cmpd="sng" w="19050">
            <a:solidFill>
              <a:srgbClr val="0000FF"/>
            </a:solidFill>
            <a:prstDash val="solid"/>
            <a:round/>
            <a:headEnd len="med" w="med" type="triangle"/>
            <a:tailEnd len="med" w="med" type="none"/>
          </a:ln>
        </p:spPr>
      </p:cxnSp>
      <p:sp>
        <p:nvSpPr>
          <p:cNvPr id="664" name="Google Shape;664;p39"/>
          <p:cNvSpPr/>
          <p:nvPr/>
        </p:nvSpPr>
        <p:spPr>
          <a:xfrm>
            <a:off x="7025149" y="32219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B</a:t>
            </a:r>
            <a:endParaRPr b="1">
              <a:latin typeface="Roboto"/>
              <a:ea typeface="Roboto"/>
              <a:cs typeface="Roboto"/>
              <a:sym typeface="Roboto"/>
            </a:endParaRPr>
          </a:p>
        </p:txBody>
      </p:sp>
      <p:sp>
        <p:nvSpPr>
          <p:cNvPr id="665" name="Google Shape;665;p39"/>
          <p:cNvSpPr txBox="1"/>
          <p:nvPr/>
        </p:nvSpPr>
        <p:spPr>
          <a:xfrm>
            <a:off x="7214068" y="3512613"/>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a:t>
            </a:r>
            <a:r>
              <a:rPr b="1" lang="en">
                <a:solidFill>
                  <a:srgbClr val="0000FF"/>
                </a:solidFill>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p:txBody>
      </p:sp>
      <p:sp>
        <p:nvSpPr>
          <p:cNvPr id="666" name="Google Shape;666;p39"/>
          <p:cNvSpPr txBox="1"/>
          <p:nvPr/>
        </p:nvSpPr>
        <p:spPr>
          <a:xfrm>
            <a:off x="7179941" y="1400136"/>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b="1" lang="en">
                <a:solidFill>
                  <a:srgbClr val="FF0000"/>
                </a:solidFill>
                <a:latin typeface="Roboto"/>
                <a:ea typeface="Roboto"/>
                <a:cs typeface="Roboto"/>
                <a:sym typeface="Roboto"/>
              </a:rPr>
              <a:t>4</a:t>
            </a:r>
            <a:r>
              <a:rPr lang="en">
                <a:latin typeface="Roboto"/>
                <a:ea typeface="Roboto"/>
                <a:cs typeface="Roboto"/>
                <a:sym typeface="Roboto"/>
              </a:rPr>
              <a:t>, 5)</a:t>
            </a:r>
            <a:endParaRPr>
              <a:latin typeface="Roboto"/>
              <a:ea typeface="Roboto"/>
              <a:cs typeface="Roboto"/>
              <a:sym typeface="Roboto"/>
            </a:endParaRPr>
          </a:p>
        </p:txBody>
      </p:sp>
      <p:cxnSp>
        <p:nvCxnSpPr>
          <p:cNvPr id="667" name="Google Shape;667;p39"/>
          <p:cNvCxnSpPr>
            <a:endCxn id="664" idx="0"/>
          </p:cNvCxnSpPr>
          <p:nvPr/>
        </p:nvCxnSpPr>
        <p:spPr>
          <a:xfrm>
            <a:off x="7199299" y="1242868"/>
            <a:ext cx="0" cy="1979100"/>
          </a:xfrm>
          <a:prstGeom prst="straightConnector1">
            <a:avLst/>
          </a:prstGeom>
          <a:noFill/>
          <a:ln cap="flat" cmpd="sng" w="19050">
            <a:solidFill>
              <a:srgbClr val="FF0000"/>
            </a:solidFill>
            <a:prstDash val="solid"/>
            <a:round/>
            <a:headEnd len="med" w="med" type="triangle"/>
            <a:tailEnd len="med" w="med" type="none"/>
          </a:ln>
        </p:spPr>
      </p:cxnSp>
      <p:sp>
        <p:nvSpPr>
          <p:cNvPr id="668" name="Google Shape;668;p39"/>
          <p:cNvSpPr/>
          <p:nvPr/>
        </p:nvSpPr>
        <p:spPr>
          <a:xfrm>
            <a:off x="7025149" y="18129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C</a:t>
            </a:r>
            <a:endParaRPr b="1">
              <a:latin typeface="Roboto"/>
              <a:ea typeface="Roboto"/>
              <a:cs typeface="Roboto"/>
              <a:sym typeface="Roboto"/>
            </a:endParaRPr>
          </a:p>
        </p:txBody>
      </p:sp>
      <p:sp>
        <p:nvSpPr>
          <p:cNvPr id="669" name="Google Shape;669;p39"/>
          <p:cNvSpPr/>
          <p:nvPr/>
        </p:nvSpPr>
        <p:spPr>
          <a:xfrm>
            <a:off x="6496688" y="2752302"/>
            <a:ext cx="348300" cy="348300"/>
          </a:xfrm>
          <a:prstGeom prst="rect">
            <a:avLst/>
          </a:prstGeom>
          <a:solidFill>
            <a:srgbClr val="3C78D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D</a:t>
            </a:r>
            <a:endParaRPr b="1">
              <a:solidFill>
                <a:schemeClr val="lt1"/>
              </a:solidFill>
              <a:latin typeface="Roboto"/>
              <a:ea typeface="Roboto"/>
              <a:cs typeface="Roboto"/>
              <a:sym typeface="Roboto"/>
            </a:endParaRPr>
          </a:p>
        </p:txBody>
      </p:sp>
      <p:sp>
        <p:nvSpPr>
          <p:cNvPr id="670" name="Google Shape;670;p39"/>
          <p:cNvSpPr txBox="1"/>
          <p:nvPr/>
        </p:nvSpPr>
        <p:spPr>
          <a:xfrm>
            <a:off x="6496693" y="2422687"/>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 </a:t>
            </a:r>
            <a:r>
              <a:rPr b="1" lang="en">
                <a:solidFill>
                  <a:srgbClr val="0000FF"/>
                </a:solidFill>
                <a:latin typeface="Roboto"/>
                <a:ea typeface="Roboto"/>
                <a:cs typeface="Roboto"/>
                <a:sym typeface="Roboto"/>
              </a:rPr>
              <a:t>3</a:t>
            </a:r>
            <a:r>
              <a:rPr lang="en">
                <a:latin typeface="Roboto"/>
                <a:ea typeface="Roboto"/>
                <a:cs typeface="Roboto"/>
                <a:sym typeface="Roboto"/>
              </a:rPr>
              <a:t>)</a:t>
            </a:r>
            <a:endParaRPr>
              <a:latin typeface="Roboto"/>
              <a:ea typeface="Roboto"/>
              <a:cs typeface="Roboto"/>
              <a:sym typeface="Roboto"/>
            </a:endParaRPr>
          </a:p>
        </p:txBody>
      </p:sp>
      <p:sp>
        <p:nvSpPr>
          <p:cNvPr id="671" name="Google Shape;671;p39"/>
          <p:cNvSpPr/>
          <p:nvPr/>
        </p:nvSpPr>
        <p:spPr>
          <a:xfrm>
            <a:off x="5443088" y="181296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E</a:t>
            </a:r>
            <a:endParaRPr b="1">
              <a:latin typeface="Roboto"/>
              <a:ea typeface="Roboto"/>
              <a:cs typeface="Roboto"/>
              <a:sym typeface="Roboto"/>
            </a:endParaRPr>
          </a:p>
        </p:txBody>
      </p:sp>
      <p:sp>
        <p:nvSpPr>
          <p:cNvPr id="672" name="Google Shape;672;p39"/>
          <p:cNvSpPr txBox="1"/>
          <p:nvPr/>
        </p:nvSpPr>
        <p:spPr>
          <a:xfrm>
            <a:off x="5014193" y="1454162"/>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 </a:t>
            </a:r>
            <a:r>
              <a:rPr b="1" lang="en">
                <a:solidFill>
                  <a:srgbClr val="0000FF"/>
                </a:solidFill>
                <a:latin typeface="Roboto"/>
                <a:ea typeface="Roboto"/>
                <a:cs typeface="Roboto"/>
                <a:sym typeface="Roboto"/>
              </a:rPr>
              <a:t>5</a:t>
            </a:r>
            <a:r>
              <a:rPr lang="en">
                <a:latin typeface="Roboto"/>
                <a:ea typeface="Roboto"/>
                <a:cs typeface="Roboto"/>
                <a:sym typeface="Roboto"/>
              </a:rPr>
              <a:t>)</a:t>
            </a:r>
            <a:endParaRPr>
              <a:latin typeface="Roboto"/>
              <a:ea typeface="Roboto"/>
              <a:cs typeface="Roboto"/>
              <a:sym typeface="Roboto"/>
            </a:endParaRPr>
          </a:p>
        </p:txBody>
      </p:sp>
      <p:sp>
        <p:nvSpPr>
          <p:cNvPr id="673" name="Google Shape;673;p39"/>
          <p:cNvSpPr/>
          <p:nvPr/>
        </p:nvSpPr>
        <p:spPr>
          <a:xfrm>
            <a:off x="7024246" y="2282635"/>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a:t>
            </a:r>
            <a:endParaRPr b="1">
              <a:latin typeface="Roboto"/>
              <a:ea typeface="Roboto"/>
              <a:cs typeface="Roboto"/>
              <a:sym typeface="Roboto"/>
            </a:endParaRPr>
          </a:p>
        </p:txBody>
      </p:sp>
      <p:sp>
        <p:nvSpPr>
          <p:cNvPr id="674" name="Google Shape;674;p39"/>
          <p:cNvSpPr txBox="1"/>
          <p:nvPr/>
        </p:nvSpPr>
        <p:spPr>
          <a:xfrm>
            <a:off x="7325966" y="2128308"/>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a:t>
            </a:r>
            <a:r>
              <a:rPr b="1" lang="en">
                <a:solidFill>
                  <a:srgbClr val="0000FF"/>
                </a:solidFill>
                <a:latin typeface="Roboto"/>
                <a:ea typeface="Roboto"/>
                <a:cs typeface="Roboto"/>
                <a:sym typeface="Roboto"/>
              </a:rPr>
              <a:t>4</a:t>
            </a:r>
            <a:r>
              <a:rPr lang="en">
                <a:latin typeface="Roboto"/>
                <a:ea typeface="Roboto"/>
                <a:cs typeface="Roboto"/>
                <a:sym typeface="Roboto"/>
              </a:rPr>
              <a:t>)</a:t>
            </a:r>
            <a:endParaRPr>
              <a:latin typeface="Roboto"/>
              <a:ea typeface="Roboto"/>
              <a:cs typeface="Roboto"/>
              <a:sym typeface="Roboto"/>
            </a:endParaRPr>
          </a:p>
        </p:txBody>
      </p:sp>
      <p:sp>
        <p:nvSpPr>
          <p:cNvPr id="675" name="Google Shape;675;p39">
            <a:hlinkClick r:id="rId3"/>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
        <p:nvSpPr>
          <p:cNvPr id="676" name="Google Shape;676;p39"/>
          <p:cNvSpPr/>
          <p:nvPr/>
        </p:nvSpPr>
        <p:spPr>
          <a:xfrm>
            <a:off x="5222825" y="2816425"/>
            <a:ext cx="685800" cy="365700"/>
          </a:xfrm>
          <a:prstGeom prst="wedgeRoundRectCallout">
            <a:avLst>
              <a:gd fmla="val 58625" name="adj1"/>
              <a:gd fmla="val -21821"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Root</a:t>
            </a:r>
            <a:endParaRPr b="1" sz="160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680" name="Shape 680"/>
        <p:cNvGrpSpPr/>
        <p:nvPr/>
      </p:nvGrpSpPr>
      <p:grpSpPr>
        <a:xfrm>
          <a:off x="0" y="0"/>
          <a:ext cx="0" cy="0"/>
          <a:chOff x="0" y="0"/>
          <a:chExt cx="0" cy="0"/>
        </a:xfrm>
      </p:grpSpPr>
      <p:sp>
        <p:nvSpPr>
          <p:cNvPr id="681" name="Google Shape;681;p40"/>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Tree Insertion</a:t>
            </a:r>
            <a:endParaRPr/>
          </a:p>
        </p:txBody>
      </p:sp>
      <p:sp>
        <p:nvSpPr>
          <p:cNvPr id="682" name="Google Shape;682;p40"/>
          <p:cNvSpPr txBox="1"/>
          <p:nvPr>
            <p:ph idx="1" type="body"/>
          </p:nvPr>
        </p:nvSpPr>
        <p:spPr>
          <a:xfrm>
            <a:off x="311700" y="1152144"/>
            <a:ext cx="3950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Where would </a:t>
            </a:r>
            <a:r>
              <a:rPr b="1" lang="en"/>
              <a:t>G</a:t>
            </a:r>
            <a:r>
              <a:rPr lang="en"/>
              <a:t> go in the 2-d tree?</a:t>
            </a:r>
            <a:endParaRPr/>
          </a:p>
        </p:txBody>
      </p:sp>
      <p:sp>
        <p:nvSpPr>
          <p:cNvPr id="683" name="Google Shape;68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4" name="Google Shape;684;p40"/>
          <p:cNvSpPr/>
          <p:nvPr/>
        </p:nvSpPr>
        <p:spPr>
          <a:xfrm>
            <a:off x="5001768" y="1124712"/>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5" name="Google Shape;685;p40"/>
          <p:cNvCxnSpPr/>
          <p:nvPr/>
        </p:nvCxnSpPr>
        <p:spPr>
          <a:xfrm rot="10800000">
            <a:off x="7204293" y="2452161"/>
            <a:ext cx="1328100" cy="0"/>
          </a:xfrm>
          <a:prstGeom prst="straightConnector1">
            <a:avLst/>
          </a:prstGeom>
          <a:noFill/>
          <a:ln cap="flat" cmpd="sng" w="19050">
            <a:solidFill>
              <a:srgbClr val="0000FF"/>
            </a:solidFill>
            <a:prstDash val="solid"/>
            <a:round/>
            <a:headEnd len="med" w="med" type="triangle"/>
            <a:tailEnd len="med" w="med" type="none"/>
          </a:ln>
        </p:spPr>
      </p:cxnSp>
      <p:cxnSp>
        <p:nvCxnSpPr>
          <p:cNvPr id="686" name="Google Shape;686;p40"/>
          <p:cNvCxnSpPr/>
          <p:nvPr/>
        </p:nvCxnSpPr>
        <p:spPr>
          <a:xfrm>
            <a:off x="5090393" y="1979262"/>
            <a:ext cx="1052100" cy="0"/>
          </a:xfrm>
          <a:prstGeom prst="straightConnector1">
            <a:avLst/>
          </a:prstGeom>
          <a:noFill/>
          <a:ln cap="flat" cmpd="sng" w="19050">
            <a:solidFill>
              <a:srgbClr val="0000FF"/>
            </a:solidFill>
            <a:prstDash val="solid"/>
            <a:round/>
            <a:headEnd len="med" w="med" type="triangle"/>
            <a:tailEnd len="med" w="med" type="none"/>
          </a:ln>
        </p:spPr>
      </p:cxnSp>
      <p:cxnSp>
        <p:nvCxnSpPr>
          <p:cNvPr id="687" name="Google Shape;687;p40"/>
          <p:cNvCxnSpPr/>
          <p:nvPr/>
        </p:nvCxnSpPr>
        <p:spPr>
          <a:xfrm rot="10800000">
            <a:off x="6110618" y="2937112"/>
            <a:ext cx="1090800" cy="0"/>
          </a:xfrm>
          <a:prstGeom prst="straightConnector1">
            <a:avLst/>
          </a:prstGeom>
          <a:noFill/>
          <a:ln cap="flat" cmpd="sng" w="19050">
            <a:solidFill>
              <a:srgbClr val="0000FF"/>
            </a:solidFill>
            <a:prstDash val="solid"/>
            <a:round/>
            <a:headEnd len="med" w="med" type="none"/>
            <a:tailEnd len="med" w="med" type="none"/>
          </a:ln>
        </p:spPr>
      </p:cxnSp>
      <p:cxnSp>
        <p:nvCxnSpPr>
          <p:cNvPr id="688" name="Google Shape;688;p40"/>
          <p:cNvCxnSpPr/>
          <p:nvPr/>
        </p:nvCxnSpPr>
        <p:spPr>
          <a:xfrm>
            <a:off x="6142368" y="1198537"/>
            <a:ext cx="0" cy="2769900"/>
          </a:xfrm>
          <a:prstGeom prst="straightConnector1">
            <a:avLst/>
          </a:prstGeom>
          <a:noFill/>
          <a:ln cap="flat" cmpd="sng" w="19050">
            <a:solidFill>
              <a:srgbClr val="FF0000"/>
            </a:solidFill>
            <a:prstDash val="solid"/>
            <a:round/>
            <a:headEnd len="med" w="med" type="triangle"/>
            <a:tailEnd len="med" w="med" type="triangle"/>
          </a:ln>
        </p:spPr>
      </p:cxnSp>
      <p:sp>
        <p:nvSpPr>
          <p:cNvPr id="689" name="Google Shape;689;p40"/>
          <p:cNvSpPr/>
          <p:nvPr/>
        </p:nvSpPr>
        <p:spPr>
          <a:xfrm>
            <a:off x="5961074" y="27531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a:t>
            </a:r>
            <a:endParaRPr b="1">
              <a:latin typeface="Roboto"/>
              <a:ea typeface="Roboto"/>
              <a:cs typeface="Roboto"/>
              <a:sym typeface="Roboto"/>
            </a:endParaRPr>
          </a:p>
        </p:txBody>
      </p:sp>
      <p:sp>
        <p:nvSpPr>
          <p:cNvPr id="690" name="Google Shape;690;p40"/>
          <p:cNvSpPr txBox="1"/>
          <p:nvPr/>
        </p:nvSpPr>
        <p:spPr>
          <a:xfrm>
            <a:off x="6168193" y="3023813"/>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b="1" lang="en">
                <a:solidFill>
                  <a:srgbClr val="FF0000"/>
                </a:solidFill>
                <a:latin typeface="Roboto"/>
                <a:ea typeface="Roboto"/>
                <a:cs typeface="Roboto"/>
                <a:sym typeface="Roboto"/>
              </a:rPr>
              <a:t>2</a:t>
            </a:r>
            <a:r>
              <a:rPr lang="en">
                <a:latin typeface="Roboto"/>
                <a:ea typeface="Roboto"/>
                <a:cs typeface="Roboto"/>
                <a:sym typeface="Roboto"/>
              </a:rPr>
              <a:t>, 3)</a:t>
            </a:r>
            <a:endParaRPr>
              <a:latin typeface="Roboto"/>
              <a:ea typeface="Roboto"/>
              <a:cs typeface="Roboto"/>
              <a:sym typeface="Roboto"/>
            </a:endParaRPr>
          </a:p>
        </p:txBody>
      </p:sp>
      <p:cxnSp>
        <p:nvCxnSpPr>
          <p:cNvPr id="691" name="Google Shape;691;p40"/>
          <p:cNvCxnSpPr/>
          <p:nvPr/>
        </p:nvCxnSpPr>
        <p:spPr>
          <a:xfrm rot="10800000">
            <a:off x="6148218" y="3393112"/>
            <a:ext cx="2418300" cy="0"/>
          </a:xfrm>
          <a:prstGeom prst="straightConnector1">
            <a:avLst/>
          </a:prstGeom>
          <a:noFill/>
          <a:ln cap="flat" cmpd="sng" w="19050">
            <a:solidFill>
              <a:srgbClr val="0000FF"/>
            </a:solidFill>
            <a:prstDash val="solid"/>
            <a:round/>
            <a:headEnd len="med" w="med" type="triangle"/>
            <a:tailEnd len="med" w="med" type="none"/>
          </a:ln>
        </p:spPr>
      </p:cxnSp>
      <p:sp>
        <p:nvSpPr>
          <p:cNvPr id="692" name="Google Shape;692;p40"/>
          <p:cNvSpPr/>
          <p:nvPr/>
        </p:nvSpPr>
        <p:spPr>
          <a:xfrm>
            <a:off x="7025149" y="32219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B</a:t>
            </a:r>
            <a:endParaRPr b="1">
              <a:latin typeface="Roboto"/>
              <a:ea typeface="Roboto"/>
              <a:cs typeface="Roboto"/>
              <a:sym typeface="Roboto"/>
            </a:endParaRPr>
          </a:p>
        </p:txBody>
      </p:sp>
      <p:sp>
        <p:nvSpPr>
          <p:cNvPr id="693" name="Google Shape;693;p40"/>
          <p:cNvSpPr txBox="1"/>
          <p:nvPr/>
        </p:nvSpPr>
        <p:spPr>
          <a:xfrm>
            <a:off x="7214068" y="3512613"/>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a:t>
            </a:r>
            <a:r>
              <a:rPr b="1" lang="en">
                <a:solidFill>
                  <a:srgbClr val="0000FF"/>
                </a:solidFill>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p:txBody>
      </p:sp>
      <p:sp>
        <p:nvSpPr>
          <p:cNvPr id="694" name="Google Shape;694;p40"/>
          <p:cNvSpPr txBox="1"/>
          <p:nvPr/>
        </p:nvSpPr>
        <p:spPr>
          <a:xfrm>
            <a:off x="7179941" y="1400136"/>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b="1" lang="en">
                <a:solidFill>
                  <a:srgbClr val="FF0000"/>
                </a:solidFill>
                <a:latin typeface="Roboto"/>
                <a:ea typeface="Roboto"/>
                <a:cs typeface="Roboto"/>
                <a:sym typeface="Roboto"/>
              </a:rPr>
              <a:t>4</a:t>
            </a:r>
            <a:r>
              <a:rPr lang="en">
                <a:latin typeface="Roboto"/>
                <a:ea typeface="Roboto"/>
                <a:cs typeface="Roboto"/>
                <a:sym typeface="Roboto"/>
              </a:rPr>
              <a:t>, 5)</a:t>
            </a:r>
            <a:endParaRPr>
              <a:latin typeface="Roboto"/>
              <a:ea typeface="Roboto"/>
              <a:cs typeface="Roboto"/>
              <a:sym typeface="Roboto"/>
            </a:endParaRPr>
          </a:p>
        </p:txBody>
      </p:sp>
      <p:cxnSp>
        <p:nvCxnSpPr>
          <p:cNvPr id="695" name="Google Shape;695;p40"/>
          <p:cNvCxnSpPr>
            <a:endCxn id="692" idx="0"/>
          </p:cNvCxnSpPr>
          <p:nvPr/>
        </p:nvCxnSpPr>
        <p:spPr>
          <a:xfrm>
            <a:off x="7199299" y="1242868"/>
            <a:ext cx="0" cy="1979100"/>
          </a:xfrm>
          <a:prstGeom prst="straightConnector1">
            <a:avLst/>
          </a:prstGeom>
          <a:noFill/>
          <a:ln cap="flat" cmpd="sng" w="19050">
            <a:solidFill>
              <a:srgbClr val="FF0000"/>
            </a:solidFill>
            <a:prstDash val="solid"/>
            <a:round/>
            <a:headEnd len="med" w="med" type="triangle"/>
            <a:tailEnd len="med" w="med" type="none"/>
          </a:ln>
        </p:spPr>
      </p:cxnSp>
      <p:sp>
        <p:nvSpPr>
          <p:cNvPr id="696" name="Google Shape;696;p40"/>
          <p:cNvSpPr/>
          <p:nvPr/>
        </p:nvSpPr>
        <p:spPr>
          <a:xfrm>
            <a:off x="7025149" y="18129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C</a:t>
            </a:r>
            <a:endParaRPr b="1">
              <a:latin typeface="Roboto"/>
              <a:ea typeface="Roboto"/>
              <a:cs typeface="Roboto"/>
              <a:sym typeface="Roboto"/>
            </a:endParaRPr>
          </a:p>
        </p:txBody>
      </p:sp>
      <p:sp>
        <p:nvSpPr>
          <p:cNvPr id="697" name="Google Shape;697;p40"/>
          <p:cNvSpPr/>
          <p:nvPr/>
        </p:nvSpPr>
        <p:spPr>
          <a:xfrm>
            <a:off x="6496688" y="2752302"/>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D</a:t>
            </a:r>
            <a:endParaRPr b="1">
              <a:latin typeface="Roboto"/>
              <a:ea typeface="Roboto"/>
              <a:cs typeface="Roboto"/>
              <a:sym typeface="Roboto"/>
            </a:endParaRPr>
          </a:p>
        </p:txBody>
      </p:sp>
      <p:sp>
        <p:nvSpPr>
          <p:cNvPr id="698" name="Google Shape;698;p40"/>
          <p:cNvSpPr txBox="1"/>
          <p:nvPr/>
        </p:nvSpPr>
        <p:spPr>
          <a:xfrm>
            <a:off x="6496693" y="2422687"/>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 </a:t>
            </a:r>
            <a:r>
              <a:rPr b="1" lang="en">
                <a:solidFill>
                  <a:srgbClr val="0000FF"/>
                </a:solidFill>
                <a:latin typeface="Roboto"/>
                <a:ea typeface="Roboto"/>
                <a:cs typeface="Roboto"/>
                <a:sym typeface="Roboto"/>
              </a:rPr>
              <a:t>3</a:t>
            </a:r>
            <a:r>
              <a:rPr lang="en">
                <a:latin typeface="Roboto"/>
                <a:ea typeface="Roboto"/>
                <a:cs typeface="Roboto"/>
                <a:sym typeface="Roboto"/>
              </a:rPr>
              <a:t>)</a:t>
            </a:r>
            <a:endParaRPr>
              <a:latin typeface="Roboto"/>
              <a:ea typeface="Roboto"/>
              <a:cs typeface="Roboto"/>
              <a:sym typeface="Roboto"/>
            </a:endParaRPr>
          </a:p>
        </p:txBody>
      </p:sp>
      <p:sp>
        <p:nvSpPr>
          <p:cNvPr id="699" name="Google Shape;699;p40"/>
          <p:cNvSpPr/>
          <p:nvPr/>
        </p:nvSpPr>
        <p:spPr>
          <a:xfrm>
            <a:off x="5443088" y="181296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E</a:t>
            </a:r>
            <a:endParaRPr b="1">
              <a:latin typeface="Roboto"/>
              <a:ea typeface="Roboto"/>
              <a:cs typeface="Roboto"/>
              <a:sym typeface="Roboto"/>
            </a:endParaRPr>
          </a:p>
        </p:txBody>
      </p:sp>
      <p:sp>
        <p:nvSpPr>
          <p:cNvPr id="700" name="Google Shape;700;p40"/>
          <p:cNvSpPr txBox="1"/>
          <p:nvPr/>
        </p:nvSpPr>
        <p:spPr>
          <a:xfrm>
            <a:off x="5014193" y="1454162"/>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 </a:t>
            </a:r>
            <a:r>
              <a:rPr b="1" lang="en">
                <a:solidFill>
                  <a:srgbClr val="0000FF"/>
                </a:solidFill>
                <a:latin typeface="Roboto"/>
                <a:ea typeface="Roboto"/>
                <a:cs typeface="Roboto"/>
                <a:sym typeface="Roboto"/>
              </a:rPr>
              <a:t>5</a:t>
            </a:r>
            <a:r>
              <a:rPr lang="en">
                <a:latin typeface="Roboto"/>
                <a:ea typeface="Roboto"/>
                <a:cs typeface="Roboto"/>
                <a:sym typeface="Roboto"/>
              </a:rPr>
              <a:t>)</a:t>
            </a:r>
            <a:endParaRPr>
              <a:latin typeface="Roboto"/>
              <a:ea typeface="Roboto"/>
              <a:cs typeface="Roboto"/>
              <a:sym typeface="Roboto"/>
            </a:endParaRPr>
          </a:p>
        </p:txBody>
      </p:sp>
      <p:sp>
        <p:nvSpPr>
          <p:cNvPr id="701" name="Google Shape;701;p40"/>
          <p:cNvSpPr/>
          <p:nvPr/>
        </p:nvSpPr>
        <p:spPr>
          <a:xfrm>
            <a:off x="7024246" y="2282635"/>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a:t>
            </a:r>
            <a:endParaRPr b="1">
              <a:latin typeface="Roboto"/>
              <a:ea typeface="Roboto"/>
              <a:cs typeface="Roboto"/>
              <a:sym typeface="Roboto"/>
            </a:endParaRPr>
          </a:p>
        </p:txBody>
      </p:sp>
      <p:sp>
        <p:nvSpPr>
          <p:cNvPr id="702" name="Google Shape;702;p40"/>
          <p:cNvSpPr txBox="1"/>
          <p:nvPr/>
        </p:nvSpPr>
        <p:spPr>
          <a:xfrm>
            <a:off x="7325966" y="2128308"/>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a:t>
            </a:r>
            <a:r>
              <a:rPr b="1" lang="en">
                <a:solidFill>
                  <a:srgbClr val="0000FF"/>
                </a:solidFill>
                <a:latin typeface="Roboto"/>
                <a:ea typeface="Roboto"/>
                <a:cs typeface="Roboto"/>
                <a:sym typeface="Roboto"/>
              </a:rPr>
              <a:t>4</a:t>
            </a:r>
            <a:r>
              <a:rPr lang="en">
                <a:latin typeface="Roboto"/>
                <a:ea typeface="Roboto"/>
                <a:cs typeface="Roboto"/>
                <a:sym typeface="Roboto"/>
              </a:rPr>
              <a:t>)</a:t>
            </a:r>
            <a:endParaRPr>
              <a:latin typeface="Roboto"/>
              <a:ea typeface="Roboto"/>
              <a:cs typeface="Roboto"/>
              <a:sym typeface="Roboto"/>
            </a:endParaRPr>
          </a:p>
        </p:txBody>
      </p:sp>
      <p:sp>
        <p:nvSpPr>
          <p:cNvPr id="703" name="Google Shape;703;p40"/>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
        <p:nvSpPr>
          <p:cNvPr id="704" name="Google Shape;704;p40"/>
          <p:cNvSpPr/>
          <p:nvPr/>
        </p:nvSpPr>
        <p:spPr>
          <a:xfrm>
            <a:off x="7553596" y="2748485"/>
            <a:ext cx="348300" cy="348300"/>
          </a:xfrm>
          <a:prstGeom prst="rect">
            <a:avLst/>
          </a:prstGeom>
          <a:solidFill>
            <a:srgbClr val="3C78D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G</a:t>
            </a:r>
            <a:endParaRPr b="1">
              <a:solidFill>
                <a:schemeClr val="lt1"/>
              </a:solidFill>
              <a:latin typeface="Roboto"/>
              <a:ea typeface="Roboto"/>
              <a:cs typeface="Roboto"/>
              <a:sym typeface="Roboto"/>
            </a:endParaRPr>
          </a:p>
        </p:txBody>
      </p:sp>
      <p:sp>
        <p:nvSpPr>
          <p:cNvPr id="705" name="Google Shape;705;p40"/>
          <p:cNvSpPr txBox="1"/>
          <p:nvPr/>
        </p:nvSpPr>
        <p:spPr>
          <a:xfrm>
            <a:off x="7845018" y="2647437"/>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(5, 3)</a:t>
            </a:r>
            <a:endParaRPr>
              <a:solidFill>
                <a:schemeClr val="dk2"/>
              </a:solidFill>
              <a:latin typeface="Roboto"/>
              <a:ea typeface="Roboto"/>
              <a:cs typeface="Roboto"/>
              <a:sym typeface="Roboto"/>
            </a:endParaRPr>
          </a:p>
        </p:txBody>
      </p:sp>
      <p:cxnSp>
        <p:nvCxnSpPr>
          <p:cNvPr id="706" name="Google Shape;706;p40"/>
          <p:cNvCxnSpPr/>
          <p:nvPr/>
        </p:nvCxnSpPr>
        <p:spPr>
          <a:xfrm rot="10800000">
            <a:off x="473500" y="2711550"/>
            <a:ext cx="1126200" cy="0"/>
          </a:xfrm>
          <a:prstGeom prst="straightConnector1">
            <a:avLst/>
          </a:prstGeom>
          <a:noFill/>
          <a:ln cap="flat" cmpd="sng" w="38100">
            <a:solidFill>
              <a:srgbClr val="3C78D8"/>
            </a:solidFill>
            <a:prstDash val="solid"/>
            <a:round/>
            <a:headEnd len="med" w="med" type="none"/>
            <a:tailEnd len="med" w="med" type="none"/>
          </a:ln>
        </p:spPr>
      </p:cxnSp>
      <p:cxnSp>
        <p:nvCxnSpPr>
          <p:cNvPr id="707" name="Google Shape;707;p40"/>
          <p:cNvCxnSpPr/>
          <p:nvPr/>
        </p:nvCxnSpPr>
        <p:spPr>
          <a:xfrm rot="10800000">
            <a:off x="1817825" y="4170825"/>
            <a:ext cx="1126200" cy="0"/>
          </a:xfrm>
          <a:prstGeom prst="straightConnector1">
            <a:avLst/>
          </a:prstGeom>
          <a:noFill/>
          <a:ln cap="flat" cmpd="sng" w="38100">
            <a:solidFill>
              <a:srgbClr val="3C78D8"/>
            </a:solidFill>
            <a:prstDash val="solid"/>
            <a:round/>
            <a:headEnd len="med" w="med" type="none"/>
            <a:tailEnd len="med" w="med" type="none"/>
          </a:ln>
        </p:spPr>
      </p:cxnSp>
      <p:cxnSp>
        <p:nvCxnSpPr>
          <p:cNvPr id="708" name="Google Shape;708;p40"/>
          <p:cNvCxnSpPr/>
          <p:nvPr/>
        </p:nvCxnSpPr>
        <p:spPr>
          <a:xfrm rot="10800000">
            <a:off x="1923300" y="1659013"/>
            <a:ext cx="0" cy="692400"/>
          </a:xfrm>
          <a:prstGeom prst="straightConnector1">
            <a:avLst/>
          </a:prstGeom>
          <a:noFill/>
          <a:ln cap="flat" cmpd="sng" w="38100">
            <a:solidFill>
              <a:schemeClr val="accent2"/>
            </a:solidFill>
            <a:prstDash val="solid"/>
            <a:round/>
            <a:headEnd len="med" w="med" type="none"/>
            <a:tailEnd len="med" w="med" type="none"/>
          </a:ln>
        </p:spPr>
      </p:cxnSp>
      <p:cxnSp>
        <p:nvCxnSpPr>
          <p:cNvPr id="709" name="Google Shape;709;p40"/>
          <p:cNvCxnSpPr>
            <a:endCxn id="710" idx="0"/>
          </p:cNvCxnSpPr>
          <p:nvPr/>
        </p:nvCxnSpPr>
        <p:spPr>
          <a:xfrm flipH="1">
            <a:off x="1036600" y="2208012"/>
            <a:ext cx="883500" cy="285900"/>
          </a:xfrm>
          <a:prstGeom prst="straightConnector1">
            <a:avLst/>
          </a:prstGeom>
          <a:noFill/>
          <a:ln cap="flat" cmpd="sng" w="19050">
            <a:solidFill>
              <a:schemeClr val="dk2"/>
            </a:solidFill>
            <a:prstDash val="solid"/>
            <a:round/>
            <a:headEnd len="med" w="med" type="none"/>
            <a:tailEnd len="med" w="med" type="none"/>
          </a:ln>
        </p:spPr>
      </p:cxnSp>
      <p:cxnSp>
        <p:nvCxnSpPr>
          <p:cNvPr id="711" name="Google Shape;711;p40"/>
          <p:cNvCxnSpPr/>
          <p:nvPr/>
        </p:nvCxnSpPr>
        <p:spPr>
          <a:xfrm>
            <a:off x="1920183" y="2207963"/>
            <a:ext cx="500100" cy="282600"/>
          </a:xfrm>
          <a:prstGeom prst="straightConnector1">
            <a:avLst/>
          </a:prstGeom>
          <a:noFill/>
          <a:ln cap="flat" cmpd="sng" w="19050">
            <a:solidFill>
              <a:schemeClr val="dk2"/>
            </a:solidFill>
            <a:prstDash val="solid"/>
            <a:round/>
            <a:headEnd len="med" w="med" type="none"/>
            <a:tailEnd len="med" w="med" type="none"/>
          </a:ln>
        </p:spPr>
      </p:cxnSp>
      <p:sp>
        <p:nvSpPr>
          <p:cNvPr id="712" name="Google Shape;712;p40"/>
          <p:cNvSpPr txBox="1"/>
          <p:nvPr/>
        </p:nvSpPr>
        <p:spPr>
          <a:xfrm>
            <a:off x="1026913" y="20965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a:t>
            </a:r>
            <a:endParaRPr>
              <a:latin typeface="Roboto"/>
              <a:ea typeface="Roboto"/>
              <a:cs typeface="Roboto"/>
              <a:sym typeface="Roboto"/>
            </a:endParaRPr>
          </a:p>
        </p:txBody>
      </p:sp>
      <p:sp>
        <p:nvSpPr>
          <p:cNvPr id="713" name="Google Shape;713;p40"/>
          <p:cNvSpPr txBox="1"/>
          <p:nvPr/>
        </p:nvSpPr>
        <p:spPr>
          <a:xfrm>
            <a:off x="2265778" y="21418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a:t>
            </a:r>
            <a:endParaRPr>
              <a:latin typeface="Roboto"/>
              <a:ea typeface="Roboto"/>
              <a:cs typeface="Roboto"/>
              <a:sym typeface="Roboto"/>
            </a:endParaRPr>
          </a:p>
        </p:txBody>
      </p:sp>
      <p:cxnSp>
        <p:nvCxnSpPr>
          <p:cNvPr id="714" name="Google Shape;714;p40"/>
          <p:cNvCxnSpPr/>
          <p:nvPr/>
        </p:nvCxnSpPr>
        <p:spPr>
          <a:xfrm rot="10800000">
            <a:off x="1886225" y="2721350"/>
            <a:ext cx="1126200" cy="0"/>
          </a:xfrm>
          <a:prstGeom prst="straightConnector1">
            <a:avLst/>
          </a:prstGeom>
          <a:noFill/>
          <a:ln cap="flat" cmpd="sng" w="38100">
            <a:solidFill>
              <a:srgbClr val="3C78D8"/>
            </a:solidFill>
            <a:prstDash val="solid"/>
            <a:round/>
            <a:headEnd len="med" w="med" type="none"/>
            <a:tailEnd len="med" w="med" type="none"/>
          </a:ln>
        </p:spPr>
      </p:cxnSp>
      <p:cxnSp>
        <p:nvCxnSpPr>
          <p:cNvPr id="715" name="Google Shape;715;p40"/>
          <p:cNvCxnSpPr/>
          <p:nvPr/>
        </p:nvCxnSpPr>
        <p:spPr>
          <a:xfrm flipH="1">
            <a:off x="1931107" y="2927714"/>
            <a:ext cx="518700" cy="301200"/>
          </a:xfrm>
          <a:prstGeom prst="straightConnector1">
            <a:avLst/>
          </a:prstGeom>
          <a:noFill/>
          <a:ln cap="flat" cmpd="sng" w="19050">
            <a:solidFill>
              <a:schemeClr val="dk2"/>
            </a:solidFill>
            <a:prstDash val="solid"/>
            <a:round/>
            <a:headEnd len="med" w="med" type="none"/>
            <a:tailEnd len="med" w="med" type="none"/>
          </a:ln>
        </p:spPr>
      </p:cxnSp>
      <p:cxnSp>
        <p:nvCxnSpPr>
          <p:cNvPr id="716" name="Google Shape;716;p40"/>
          <p:cNvCxnSpPr/>
          <p:nvPr/>
        </p:nvCxnSpPr>
        <p:spPr>
          <a:xfrm>
            <a:off x="2449807" y="2927714"/>
            <a:ext cx="500100" cy="282600"/>
          </a:xfrm>
          <a:prstGeom prst="straightConnector1">
            <a:avLst/>
          </a:prstGeom>
          <a:noFill/>
          <a:ln cap="flat" cmpd="sng" w="19050">
            <a:solidFill>
              <a:schemeClr val="dk2"/>
            </a:solidFill>
            <a:prstDash val="solid"/>
            <a:round/>
            <a:headEnd len="med" w="med" type="none"/>
            <a:tailEnd len="med" w="med" type="none"/>
          </a:ln>
        </p:spPr>
      </p:cxnSp>
      <p:sp>
        <p:nvSpPr>
          <p:cNvPr id="717" name="Google Shape;717;p40"/>
          <p:cNvSpPr txBox="1"/>
          <p:nvPr/>
        </p:nvSpPr>
        <p:spPr>
          <a:xfrm>
            <a:off x="1933091" y="28267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718" name="Google Shape;718;p40"/>
          <p:cNvSpPr txBox="1"/>
          <p:nvPr/>
        </p:nvSpPr>
        <p:spPr>
          <a:xfrm>
            <a:off x="2682602" y="28268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a:t>
            </a:r>
            <a:endParaRPr>
              <a:latin typeface="Roboto"/>
              <a:ea typeface="Roboto"/>
              <a:cs typeface="Roboto"/>
              <a:sym typeface="Roboto"/>
            </a:endParaRPr>
          </a:p>
        </p:txBody>
      </p:sp>
      <p:cxnSp>
        <p:nvCxnSpPr>
          <p:cNvPr id="719" name="Google Shape;719;p40"/>
          <p:cNvCxnSpPr/>
          <p:nvPr/>
        </p:nvCxnSpPr>
        <p:spPr>
          <a:xfrm rot="10800000">
            <a:off x="2965348" y="3103437"/>
            <a:ext cx="0" cy="692400"/>
          </a:xfrm>
          <a:prstGeom prst="straightConnector1">
            <a:avLst/>
          </a:prstGeom>
          <a:noFill/>
          <a:ln cap="flat" cmpd="sng" w="38100">
            <a:solidFill>
              <a:schemeClr val="accent2"/>
            </a:solidFill>
            <a:prstDash val="solid"/>
            <a:round/>
            <a:headEnd len="med" w="med" type="none"/>
            <a:tailEnd len="med" w="med" type="none"/>
          </a:ln>
        </p:spPr>
      </p:cxnSp>
      <p:cxnSp>
        <p:nvCxnSpPr>
          <p:cNvPr id="720" name="Google Shape;720;p40"/>
          <p:cNvCxnSpPr/>
          <p:nvPr/>
        </p:nvCxnSpPr>
        <p:spPr>
          <a:xfrm flipH="1">
            <a:off x="2443531" y="3652387"/>
            <a:ext cx="518700" cy="301200"/>
          </a:xfrm>
          <a:prstGeom prst="straightConnector1">
            <a:avLst/>
          </a:prstGeom>
          <a:noFill/>
          <a:ln cap="flat" cmpd="sng" w="19050">
            <a:solidFill>
              <a:schemeClr val="dk2"/>
            </a:solidFill>
            <a:prstDash val="solid"/>
            <a:round/>
            <a:headEnd len="med" w="med" type="none"/>
            <a:tailEnd len="med" w="med" type="none"/>
          </a:ln>
        </p:spPr>
      </p:cxnSp>
      <p:cxnSp>
        <p:nvCxnSpPr>
          <p:cNvPr id="721" name="Google Shape;721;p40"/>
          <p:cNvCxnSpPr>
            <a:endCxn id="722" idx="0"/>
          </p:cNvCxnSpPr>
          <p:nvPr/>
        </p:nvCxnSpPr>
        <p:spPr>
          <a:xfrm>
            <a:off x="2973173" y="3652337"/>
            <a:ext cx="774600" cy="306900"/>
          </a:xfrm>
          <a:prstGeom prst="straightConnector1">
            <a:avLst/>
          </a:prstGeom>
          <a:noFill/>
          <a:ln cap="flat" cmpd="sng" w="19050">
            <a:solidFill>
              <a:schemeClr val="dk2"/>
            </a:solidFill>
            <a:prstDash val="solid"/>
            <a:round/>
            <a:headEnd len="med" w="med" type="none"/>
            <a:tailEnd len="med" w="med" type="none"/>
          </a:ln>
        </p:spPr>
      </p:cxnSp>
      <p:sp>
        <p:nvSpPr>
          <p:cNvPr id="723" name="Google Shape;723;p40"/>
          <p:cNvSpPr txBox="1"/>
          <p:nvPr/>
        </p:nvSpPr>
        <p:spPr>
          <a:xfrm>
            <a:off x="2435168" y="353920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a:t>
            </a:r>
            <a:endParaRPr>
              <a:latin typeface="Roboto"/>
              <a:ea typeface="Roboto"/>
              <a:cs typeface="Roboto"/>
              <a:sym typeface="Roboto"/>
            </a:endParaRPr>
          </a:p>
        </p:txBody>
      </p:sp>
      <p:sp>
        <p:nvSpPr>
          <p:cNvPr id="724" name="Google Shape;724;p40"/>
          <p:cNvSpPr txBox="1"/>
          <p:nvPr/>
        </p:nvSpPr>
        <p:spPr>
          <a:xfrm>
            <a:off x="3338901" y="353918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a:t>
            </a:r>
            <a:endParaRPr>
              <a:latin typeface="Roboto"/>
              <a:ea typeface="Roboto"/>
              <a:cs typeface="Roboto"/>
              <a:sym typeface="Roboto"/>
            </a:endParaRPr>
          </a:p>
        </p:txBody>
      </p:sp>
      <p:sp>
        <p:nvSpPr>
          <p:cNvPr id="725" name="Google Shape;725;p40"/>
          <p:cNvSpPr/>
          <p:nvPr/>
        </p:nvSpPr>
        <p:spPr>
          <a:xfrm>
            <a:off x="2028150" y="2493900"/>
            <a:ext cx="85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 (4, </a:t>
            </a:r>
            <a:r>
              <a:rPr b="1" lang="en">
                <a:solidFill>
                  <a:srgbClr val="0000FF"/>
                </a:solidFill>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p:txBody>
      </p:sp>
      <p:sp>
        <p:nvSpPr>
          <p:cNvPr id="726" name="Google Shape;726;p40"/>
          <p:cNvSpPr/>
          <p:nvPr/>
        </p:nvSpPr>
        <p:spPr>
          <a:xfrm>
            <a:off x="1497450" y="1772675"/>
            <a:ext cx="85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 (</a:t>
            </a:r>
            <a:r>
              <a:rPr b="1" lang="en">
                <a:solidFill>
                  <a:srgbClr val="FF0000"/>
                </a:solidFill>
                <a:latin typeface="Roboto"/>
                <a:ea typeface="Roboto"/>
                <a:cs typeface="Roboto"/>
                <a:sym typeface="Roboto"/>
              </a:rPr>
              <a:t>2</a:t>
            </a:r>
            <a:r>
              <a:rPr lang="en">
                <a:latin typeface="Roboto"/>
                <a:ea typeface="Roboto"/>
                <a:cs typeface="Roboto"/>
                <a:sym typeface="Roboto"/>
              </a:rPr>
              <a:t>, 3)</a:t>
            </a:r>
            <a:endParaRPr>
              <a:latin typeface="Roboto"/>
              <a:ea typeface="Roboto"/>
              <a:cs typeface="Roboto"/>
              <a:sym typeface="Roboto"/>
            </a:endParaRPr>
          </a:p>
        </p:txBody>
      </p:sp>
      <p:sp>
        <p:nvSpPr>
          <p:cNvPr id="727" name="Google Shape;727;p40"/>
          <p:cNvSpPr/>
          <p:nvPr/>
        </p:nvSpPr>
        <p:spPr>
          <a:xfrm>
            <a:off x="2577850" y="3212563"/>
            <a:ext cx="85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 (</a:t>
            </a:r>
            <a:r>
              <a:rPr b="1" lang="en">
                <a:solidFill>
                  <a:srgbClr val="FF0000"/>
                </a:solidFill>
                <a:latin typeface="Roboto"/>
                <a:ea typeface="Roboto"/>
                <a:cs typeface="Roboto"/>
                <a:sym typeface="Roboto"/>
              </a:rPr>
              <a:t>4</a:t>
            </a:r>
            <a:r>
              <a:rPr lang="en">
                <a:latin typeface="Roboto"/>
                <a:ea typeface="Roboto"/>
                <a:cs typeface="Roboto"/>
                <a:sym typeface="Roboto"/>
              </a:rPr>
              <a:t>, 5)</a:t>
            </a:r>
            <a:endParaRPr>
              <a:latin typeface="Roboto"/>
              <a:ea typeface="Roboto"/>
              <a:cs typeface="Roboto"/>
              <a:sym typeface="Roboto"/>
            </a:endParaRPr>
          </a:p>
        </p:txBody>
      </p:sp>
      <p:sp>
        <p:nvSpPr>
          <p:cNvPr id="728" name="Google Shape;728;p40"/>
          <p:cNvSpPr/>
          <p:nvPr/>
        </p:nvSpPr>
        <p:spPr>
          <a:xfrm>
            <a:off x="1955075" y="3953187"/>
            <a:ext cx="85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 (3, </a:t>
            </a:r>
            <a:r>
              <a:rPr b="1" lang="en">
                <a:solidFill>
                  <a:srgbClr val="0000FF"/>
                </a:solidFill>
                <a:latin typeface="Roboto"/>
                <a:ea typeface="Roboto"/>
                <a:cs typeface="Roboto"/>
                <a:sym typeface="Roboto"/>
              </a:rPr>
              <a:t>3</a:t>
            </a:r>
            <a:r>
              <a:rPr lang="en">
                <a:latin typeface="Roboto"/>
                <a:ea typeface="Roboto"/>
                <a:cs typeface="Roboto"/>
                <a:sym typeface="Roboto"/>
              </a:rPr>
              <a:t>)</a:t>
            </a:r>
            <a:endParaRPr>
              <a:latin typeface="Roboto"/>
              <a:ea typeface="Roboto"/>
              <a:cs typeface="Roboto"/>
              <a:sym typeface="Roboto"/>
            </a:endParaRPr>
          </a:p>
        </p:txBody>
      </p:sp>
      <p:cxnSp>
        <p:nvCxnSpPr>
          <p:cNvPr id="729" name="Google Shape;729;p40"/>
          <p:cNvCxnSpPr/>
          <p:nvPr/>
        </p:nvCxnSpPr>
        <p:spPr>
          <a:xfrm flipH="1">
            <a:off x="1835405" y="4390140"/>
            <a:ext cx="518700" cy="301200"/>
          </a:xfrm>
          <a:prstGeom prst="straightConnector1">
            <a:avLst/>
          </a:prstGeom>
          <a:noFill/>
          <a:ln cap="flat" cmpd="sng" w="19050">
            <a:solidFill>
              <a:schemeClr val="dk2"/>
            </a:solidFill>
            <a:prstDash val="solid"/>
            <a:round/>
            <a:headEnd len="med" w="med" type="none"/>
            <a:tailEnd len="med" w="med" type="none"/>
          </a:ln>
        </p:spPr>
      </p:cxnSp>
      <p:cxnSp>
        <p:nvCxnSpPr>
          <p:cNvPr id="730" name="Google Shape;730;p40"/>
          <p:cNvCxnSpPr/>
          <p:nvPr/>
        </p:nvCxnSpPr>
        <p:spPr>
          <a:xfrm>
            <a:off x="2354105" y="4390140"/>
            <a:ext cx="500100" cy="282600"/>
          </a:xfrm>
          <a:prstGeom prst="straightConnector1">
            <a:avLst/>
          </a:prstGeom>
          <a:noFill/>
          <a:ln cap="flat" cmpd="sng" w="19050">
            <a:solidFill>
              <a:schemeClr val="dk2"/>
            </a:solidFill>
            <a:prstDash val="solid"/>
            <a:round/>
            <a:headEnd len="med" w="med" type="none"/>
            <a:tailEnd len="med" w="med" type="none"/>
          </a:ln>
        </p:spPr>
      </p:cxnSp>
      <p:sp>
        <p:nvSpPr>
          <p:cNvPr id="731" name="Google Shape;731;p40"/>
          <p:cNvSpPr txBox="1"/>
          <p:nvPr/>
        </p:nvSpPr>
        <p:spPr>
          <a:xfrm>
            <a:off x="1837389" y="428912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732" name="Google Shape;732;p40"/>
          <p:cNvSpPr txBox="1"/>
          <p:nvPr/>
        </p:nvSpPr>
        <p:spPr>
          <a:xfrm>
            <a:off x="2586900" y="428924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a:t>
            </a:r>
            <a:endParaRPr>
              <a:latin typeface="Roboto"/>
              <a:ea typeface="Roboto"/>
              <a:cs typeface="Roboto"/>
              <a:sym typeface="Roboto"/>
            </a:endParaRPr>
          </a:p>
        </p:txBody>
      </p:sp>
      <p:sp>
        <p:nvSpPr>
          <p:cNvPr id="710" name="Google Shape;710;p40"/>
          <p:cNvSpPr/>
          <p:nvPr/>
        </p:nvSpPr>
        <p:spPr>
          <a:xfrm>
            <a:off x="610750" y="2493912"/>
            <a:ext cx="85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 (1, </a:t>
            </a:r>
            <a:r>
              <a:rPr b="1" lang="en">
                <a:solidFill>
                  <a:srgbClr val="0000FF"/>
                </a:solidFill>
                <a:latin typeface="Roboto"/>
                <a:ea typeface="Roboto"/>
                <a:cs typeface="Roboto"/>
                <a:sym typeface="Roboto"/>
              </a:rPr>
              <a:t>5</a:t>
            </a:r>
            <a:r>
              <a:rPr lang="en">
                <a:latin typeface="Roboto"/>
                <a:ea typeface="Roboto"/>
                <a:cs typeface="Roboto"/>
                <a:sym typeface="Roboto"/>
              </a:rPr>
              <a:t>)</a:t>
            </a:r>
            <a:endParaRPr>
              <a:latin typeface="Roboto"/>
              <a:ea typeface="Roboto"/>
              <a:cs typeface="Roboto"/>
              <a:sym typeface="Roboto"/>
            </a:endParaRPr>
          </a:p>
        </p:txBody>
      </p:sp>
      <p:cxnSp>
        <p:nvCxnSpPr>
          <p:cNvPr id="733" name="Google Shape;733;p40"/>
          <p:cNvCxnSpPr/>
          <p:nvPr/>
        </p:nvCxnSpPr>
        <p:spPr>
          <a:xfrm flipH="1">
            <a:off x="510557" y="2944263"/>
            <a:ext cx="518700" cy="301200"/>
          </a:xfrm>
          <a:prstGeom prst="straightConnector1">
            <a:avLst/>
          </a:prstGeom>
          <a:noFill/>
          <a:ln cap="flat" cmpd="sng" w="19050">
            <a:solidFill>
              <a:schemeClr val="dk2"/>
            </a:solidFill>
            <a:prstDash val="solid"/>
            <a:round/>
            <a:headEnd len="med" w="med" type="none"/>
            <a:tailEnd len="med" w="med" type="none"/>
          </a:ln>
        </p:spPr>
      </p:cxnSp>
      <p:cxnSp>
        <p:nvCxnSpPr>
          <p:cNvPr id="734" name="Google Shape;734;p40"/>
          <p:cNvCxnSpPr/>
          <p:nvPr/>
        </p:nvCxnSpPr>
        <p:spPr>
          <a:xfrm>
            <a:off x="1029257" y="2944263"/>
            <a:ext cx="500100" cy="282600"/>
          </a:xfrm>
          <a:prstGeom prst="straightConnector1">
            <a:avLst/>
          </a:prstGeom>
          <a:noFill/>
          <a:ln cap="flat" cmpd="sng" w="19050">
            <a:solidFill>
              <a:schemeClr val="dk2"/>
            </a:solidFill>
            <a:prstDash val="solid"/>
            <a:round/>
            <a:headEnd len="med" w="med" type="none"/>
            <a:tailEnd len="med" w="med" type="none"/>
          </a:ln>
        </p:spPr>
      </p:cxnSp>
      <p:sp>
        <p:nvSpPr>
          <p:cNvPr id="735" name="Google Shape;735;p40"/>
          <p:cNvSpPr txBox="1"/>
          <p:nvPr/>
        </p:nvSpPr>
        <p:spPr>
          <a:xfrm>
            <a:off x="512541" y="284325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736" name="Google Shape;736;p40"/>
          <p:cNvSpPr txBox="1"/>
          <p:nvPr/>
        </p:nvSpPr>
        <p:spPr>
          <a:xfrm>
            <a:off x="1262052" y="284336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a:t>
            </a:r>
            <a:endParaRPr>
              <a:latin typeface="Roboto"/>
              <a:ea typeface="Roboto"/>
              <a:cs typeface="Roboto"/>
              <a:sym typeface="Roboto"/>
            </a:endParaRPr>
          </a:p>
        </p:txBody>
      </p:sp>
      <p:cxnSp>
        <p:nvCxnSpPr>
          <p:cNvPr id="737" name="Google Shape;737;p40"/>
          <p:cNvCxnSpPr/>
          <p:nvPr/>
        </p:nvCxnSpPr>
        <p:spPr>
          <a:xfrm rot="10800000">
            <a:off x="3184673" y="4176875"/>
            <a:ext cx="1126200" cy="0"/>
          </a:xfrm>
          <a:prstGeom prst="straightConnector1">
            <a:avLst/>
          </a:prstGeom>
          <a:noFill/>
          <a:ln cap="flat" cmpd="sng" w="38100">
            <a:solidFill>
              <a:srgbClr val="3C78D8"/>
            </a:solidFill>
            <a:prstDash val="solid"/>
            <a:round/>
            <a:headEnd len="med" w="med" type="none"/>
            <a:tailEnd len="med" w="med" type="none"/>
          </a:ln>
        </p:spPr>
      </p:cxnSp>
      <p:sp>
        <p:nvSpPr>
          <p:cNvPr id="722" name="Google Shape;722;p40"/>
          <p:cNvSpPr/>
          <p:nvPr/>
        </p:nvSpPr>
        <p:spPr>
          <a:xfrm>
            <a:off x="3321923" y="3959237"/>
            <a:ext cx="851700" cy="4353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 (4, </a:t>
            </a:r>
            <a:r>
              <a:rPr b="1" lang="en">
                <a:solidFill>
                  <a:srgbClr val="0000FF"/>
                </a:solidFill>
                <a:latin typeface="Roboto"/>
                <a:ea typeface="Roboto"/>
                <a:cs typeface="Roboto"/>
                <a:sym typeface="Roboto"/>
              </a:rPr>
              <a:t>4</a:t>
            </a:r>
            <a:r>
              <a:rPr lang="en">
                <a:latin typeface="Roboto"/>
                <a:ea typeface="Roboto"/>
                <a:cs typeface="Roboto"/>
                <a:sym typeface="Roboto"/>
              </a:rPr>
              <a:t>)</a:t>
            </a:r>
            <a:endParaRPr>
              <a:latin typeface="Roboto"/>
              <a:ea typeface="Roboto"/>
              <a:cs typeface="Roboto"/>
              <a:sym typeface="Roboto"/>
            </a:endParaRPr>
          </a:p>
        </p:txBody>
      </p:sp>
      <p:cxnSp>
        <p:nvCxnSpPr>
          <p:cNvPr id="738" name="Google Shape;738;p40"/>
          <p:cNvCxnSpPr/>
          <p:nvPr/>
        </p:nvCxnSpPr>
        <p:spPr>
          <a:xfrm flipH="1">
            <a:off x="3202253" y="4396190"/>
            <a:ext cx="518700" cy="301200"/>
          </a:xfrm>
          <a:prstGeom prst="straightConnector1">
            <a:avLst/>
          </a:prstGeom>
          <a:noFill/>
          <a:ln cap="flat" cmpd="sng" w="19050">
            <a:solidFill>
              <a:schemeClr val="dk2"/>
            </a:solidFill>
            <a:prstDash val="solid"/>
            <a:round/>
            <a:headEnd len="med" w="med" type="none"/>
            <a:tailEnd len="med" w="med" type="none"/>
          </a:ln>
        </p:spPr>
      </p:cxnSp>
      <p:cxnSp>
        <p:nvCxnSpPr>
          <p:cNvPr id="739" name="Google Shape;739;p40"/>
          <p:cNvCxnSpPr/>
          <p:nvPr/>
        </p:nvCxnSpPr>
        <p:spPr>
          <a:xfrm>
            <a:off x="3720953" y="4396190"/>
            <a:ext cx="500100" cy="282600"/>
          </a:xfrm>
          <a:prstGeom prst="straightConnector1">
            <a:avLst/>
          </a:prstGeom>
          <a:noFill/>
          <a:ln cap="flat" cmpd="sng" w="19050">
            <a:solidFill>
              <a:schemeClr val="dk2"/>
            </a:solidFill>
            <a:prstDash val="solid"/>
            <a:round/>
            <a:headEnd len="med" w="med" type="none"/>
            <a:tailEnd len="med" w="med" type="none"/>
          </a:ln>
        </p:spPr>
      </p:cxnSp>
      <p:sp>
        <p:nvSpPr>
          <p:cNvPr id="740" name="Google Shape;740;p40"/>
          <p:cNvSpPr txBox="1"/>
          <p:nvPr/>
        </p:nvSpPr>
        <p:spPr>
          <a:xfrm>
            <a:off x="3204238" y="429517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741" name="Google Shape;741;p40"/>
          <p:cNvSpPr txBox="1"/>
          <p:nvPr/>
        </p:nvSpPr>
        <p:spPr>
          <a:xfrm>
            <a:off x="3953748" y="429529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would point G go in the 2-d tree?</a:t>
            </a:r>
            <a:endParaRPr/>
          </a:p>
        </p:txBody>
      </p:sp>
      <p:sp>
        <p:nvSpPr>
          <p:cNvPr id="747" name="Google Shape;747;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8" name="Google Shape;748;p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42"/>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Tree Nearest Neighbors</a:t>
            </a:r>
            <a:endParaRPr/>
          </a:p>
        </p:txBody>
      </p:sp>
      <p:sp>
        <p:nvSpPr>
          <p:cNvPr id="754" name="Google Shape;754;p42"/>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Optimization</a:t>
            </a:r>
            <a:r>
              <a:rPr lang="en"/>
              <a:t>. Do not explore subspaces that can’t possibly have a better answer than the current best.</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Find the nearest point to (0, 7).</a:t>
            </a:r>
            <a:endParaRPr/>
          </a:p>
        </p:txBody>
      </p:sp>
      <p:sp>
        <p:nvSpPr>
          <p:cNvPr id="755" name="Google Shape;75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6" name="Google Shape;756;p42"/>
          <p:cNvSpPr/>
          <p:nvPr/>
        </p:nvSpPr>
        <p:spPr>
          <a:xfrm>
            <a:off x="5001768" y="1124712"/>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7" name="Google Shape;757;p42"/>
          <p:cNvCxnSpPr/>
          <p:nvPr/>
        </p:nvCxnSpPr>
        <p:spPr>
          <a:xfrm rot="10800000">
            <a:off x="7204293" y="2452161"/>
            <a:ext cx="1328100" cy="0"/>
          </a:xfrm>
          <a:prstGeom prst="straightConnector1">
            <a:avLst/>
          </a:prstGeom>
          <a:noFill/>
          <a:ln cap="flat" cmpd="sng" w="19050">
            <a:solidFill>
              <a:srgbClr val="0000FF"/>
            </a:solidFill>
            <a:prstDash val="solid"/>
            <a:round/>
            <a:headEnd len="med" w="med" type="triangle"/>
            <a:tailEnd len="med" w="med" type="none"/>
          </a:ln>
        </p:spPr>
      </p:cxnSp>
      <p:cxnSp>
        <p:nvCxnSpPr>
          <p:cNvPr id="758" name="Google Shape;758;p42"/>
          <p:cNvCxnSpPr/>
          <p:nvPr/>
        </p:nvCxnSpPr>
        <p:spPr>
          <a:xfrm>
            <a:off x="5090393" y="1979262"/>
            <a:ext cx="1052100" cy="0"/>
          </a:xfrm>
          <a:prstGeom prst="straightConnector1">
            <a:avLst/>
          </a:prstGeom>
          <a:noFill/>
          <a:ln cap="flat" cmpd="sng" w="19050">
            <a:solidFill>
              <a:srgbClr val="0000FF"/>
            </a:solidFill>
            <a:prstDash val="solid"/>
            <a:round/>
            <a:headEnd len="med" w="med" type="triangle"/>
            <a:tailEnd len="med" w="med" type="none"/>
          </a:ln>
        </p:spPr>
      </p:cxnSp>
      <p:cxnSp>
        <p:nvCxnSpPr>
          <p:cNvPr id="759" name="Google Shape;759;p42"/>
          <p:cNvCxnSpPr/>
          <p:nvPr/>
        </p:nvCxnSpPr>
        <p:spPr>
          <a:xfrm rot="10800000">
            <a:off x="6110618" y="2937112"/>
            <a:ext cx="1090800" cy="0"/>
          </a:xfrm>
          <a:prstGeom prst="straightConnector1">
            <a:avLst/>
          </a:prstGeom>
          <a:noFill/>
          <a:ln cap="flat" cmpd="sng" w="19050">
            <a:solidFill>
              <a:srgbClr val="0000FF"/>
            </a:solidFill>
            <a:prstDash val="solid"/>
            <a:round/>
            <a:headEnd len="med" w="med" type="none"/>
            <a:tailEnd len="med" w="med" type="none"/>
          </a:ln>
        </p:spPr>
      </p:cxnSp>
      <p:cxnSp>
        <p:nvCxnSpPr>
          <p:cNvPr id="760" name="Google Shape;760;p42"/>
          <p:cNvCxnSpPr/>
          <p:nvPr/>
        </p:nvCxnSpPr>
        <p:spPr>
          <a:xfrm>
            <a:off x="6142368" y="1198537"/>
            <a:ext cx="0" cy="2769900"/>
          </a:xfrm>
          <a:prstGeom prst="straightConnector1">
            <a:avLst/>
          </a:prstGeom>
          <a:noFill/>
          <a:ln cap="flat" cmpd="sng" w="19050">
            <a:solidFill>
              <a:srgbClr val="FF0000"/>
            </a:solidFill>
            <a:prstDash val="solid"/>
            <a:round/>
            <a:headEnd len="med" w="med" type="triangle"/>
            <a:tailEnd len="med" w="med" type="triangle"/>
          </a:ln>
        </p:spPr>
      </p:cxnSp>
      <p:sp>
        <p:nvSpPr>
          <p:cNvPr id="761" name="Google Shape;761;p42"/>
          <p:cNvSpPr/>
          <p:nvPr/>
        </p:nvSpPr>
        <p:spPr>
          <a:xfrm>
            <a:off x="5961074" y="27531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a:t>
            </a:r>
            <a:endParaRPr b="1">
              <a:latin typeface="Roboto"/>
              <a:ea typeface="Roboto"/>
              <a:cs typeface="Roboto"/>
              <a:sym typeface="Roboto"/>
            </a:endParaRPr>
          </a:p>
        </p:txBody>
      </p:sp>
      <p:sp>
        <p:nvSpPr>
          <p:cNvPr id="762" name="Google Shape;762;p42"/>
          <p:cNvSpPr txBox="1"/>
          <p:nvPr/>
        </p:nvSpPr>
        <p:spPr>
          <a:xfrm>
            <a:off x="6168193" y="3023813"/>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b="1" lang="en">
                <a:solidFill>
                  <a:srgbClr val="FF0000"/>
                </a:solidFill>
                <a:latin typeface="Roboto"/>
                <a:ea typeface="Roboto"/>
                <a:cs typeface="Roboto"/>
                <a:sym typeface="Roboto"/>
              </a:rPr>
              <a:t>2</a:t>
            </a:r>
            <a:r>
              <a:rPr lang="en">
                <a:latin typeface="Roboto"/>
                <a:ea typeface="Roboto"/>
                <a:cs typeface="Roboto"/>
                <a:sym typeface="Roboto"/>
              </a:rPr>
              <a:t>, 3)</a:t>
            </a:r>
            <a:endParaRPr>
              <a:latin typeface="Roboto"/>
              <a:ea typeface="Roboto"/>
              <a:cs typeface="Roboto"/>
              <a:sym typeface="Roboto"/>
            </a:endParaRPr>
          </a:p>
        </p:txBody>
      </p:sp>
      <p:cxnSp>
        <p:nvCxnSpPr>
          <p:cNvPr id="763" name="Google Shape;763;p42"/>
          <p:cNvCxnSpPr/>
          <p:nvPr/>
        </p:nvCxnSpPr>
        <p:spPr>
          <a:xfrm rot="10800000">
            <a:off x="6148218" y="3393112"/>
            <a:ext cx="2418300" cy="0"/>
          </a:xfrm>
          <a:prstGeom prst="straightConnector1">
            <a:avLst/>
          </a:prstGeom>
          <a:noFill/>
          <a:ln cap="flat" cmpd="sng" w="19050">
            <a:solidFill>
              <a:srgbClr val="0000FF"/>
            </a:solidFill>
            <a:prstDash val="solid"/>
            <a:round/>
            <a:headEnd len="med" w="med" type="triangle"/>
            <a:tailEnd len="med" w="med" type="none"/>
          </a:ln>
        </p:spPr>
      </p:cxnSp>
      <p:sp>
        <p:nvSpPr>
          <p:cNvPr id="764" name="Google Shape;764;p42"/>
          <p:cNvSpPr/>
          <p:nvPr/>
        </p:nvSpPr>
        <p:spPr>
          <a:xfrm>
            <a:off x="7025149" y="32219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B</a:t>
            </a:r>
            <a:endParaRPr b="1">
              <a:latin typeface="Roboto"/>
              <a:ea typeface="Roboto"/>
              <a:cs typeface="Roboto"/>
              <a:sym typeface="Roboto"/>
            </a:endParaRPr>
          </a:p>
        </p:txBody>
      </p:sp>
      <p:sp>
        <p:nvSpPr>
          <p:cNvPr id="765" name="Google Shape;765;p42"/>
          <p:cNvSpPr txBox="1"/>
          <p:nvPr/>
        </p:nvSpPr>
        <p:spPr>
          <a:xfrm>
            <a:off x="7214068" y="3512613"/>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a:t>
            </a:r>
            <a:r>
              <a:rPr b="1" lang="en">
                <a:solidFill>
                  <a:srgbClr val="0000FF"/>
                </a:solidFill>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p:txBody>
      </p:sp>
      <p:sp>
        <p:nvSpPr>
          <p:cNvPr id="766" name="Google Shape;766;p42"/>
          <p:cNvSpPr txBox="1"/>
          <p:nvPr/>
        </p:nvSpPr>
        <p:spPr>
          <a:xfrm>
            <a:off x="7179941" y="1400136"/>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b="1" lang="en">
                <a:solidFill>
                  <a:srgbClr val="FF0000"/>
                </a:solidFill>
                <a:latin typeface="Roboto"/>
                <a:ea typeface="Roboto"/>
                <a:cs typeface="Roboto"/>
                <a:sym typeface="Roboto"/>
              </a:rPr>
              <a:t>4</a:t>
            </a:r>
            <a:r>
              <a:rPr lang="en">
                <a:latin typeface="Roboto"/>
                <a:ea typeface="Roboto"/>
                <a:cs typeface="Roboto"/>
                <a:sym typeface="Roboto"/>
              </a:rPr>
              <a:t>, 5)</a:t>
            </a:r>
            <a:endParaRPr>
              <a:latin typeface="Roboto"/>
              <a:ea typeface="Roboto"/>
              <a:cs typeface="Roboto"/>
              <a:sym typeface="Roboto"/>
            </a:endParaRPr>
          </a:p>
        </p:txBody>
      </p:sp>
      <p:cxnSp>
        <p:nvCxnSpPr>
          <p:cNvPr id="767" name="Google Shape;767;p42"/>
          <p:cNvCxnSpPr>
            <a:endCxn id="764" idx="0"/>
          </p:cNvCxnSpPr>
          <p:nvPr/>
        </p:nvCxnSpPr>
        <p:spPr>
          <a:xfrm>
            <a:off x="7199299" y="1242868"/>
            <a:ext cx="0" cy="1979100"/>
          </a:xfrm>
          <a:prstGeom prst="straightConnector1">
            <a:avLst/>
          </a:prstGeom>
          <a:noFill/>
          <a:ln cap="flat" cmpd="sng" w="19050">
            <a:solidFill>
              <a:srgbClr val="FF0000"/>
            </a:solidFill>
            <a:prstDash val="solid"/>
            <a:round/>
            <a:headEnd len="med" w="med" type="triangle"/>
            <a:tailEnd len="med" w="med" type="none"/>
          </a:ln>
        </p:spPr>
      </p:cxnSp>
      <p:sp>
        <p:nvSpPr>
          <p:cNvPr id="768" name="Google Shape;768;p42"/>
          <p:cNvSpPr/>
          <p:nvPr/>
        </p:nvSpPr>
        <p:spPr>
          <a:xfrm>
            <a:off x="7025149" y="1812968"/>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C</a:t>
            </a:r>
            <a:endParaRPr b="1">
              <a:latin typeface="Roboto"/>
              <a:ea typeface="Roboto"/>
              <a:cs typeface="Roboto"/>
              <a:sym typeface="Roboto"/>
            </a:endParaRPr>
          </a:p>
        </p:txBody>
      </p:sp>
      <p:sp>
        <p:nvSpPr>
          <p:cNvPr id="769" name="Google Shape;769;p42"/>
          <p:cNvSpPr/>
          <p:nvPr/>
        </p:nvSpPr>
        <p:spPr>
          <a:xfrm>
            <a:off x="6496688" y="2752302"/>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D</a:t>
            </a:r>
            <a:endParaRPr b="1">
              <a:latin typeface="Roboto"/>
              <a:ea typeface="Roboto"/>
              <a:cs typeface="Roboto"/>
              <a:sym typeface="Roboto"/>
            </a:endParaRPr>
          </a:p>
        </p:txBody>
      </p:sp>
      <p:sp>
        <p:nvSpPr>
          <p:cNvPr id="770" name="Google Shape;770;p42"/>
          <p:cNvSpPr txBox="1"/>
          <p:nvPr/>
        </p:nvSpPr>
        <p:spPr>
          <a:xfrm>
            <a:off x="6496693" y="2422687"/>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 </a:t>
            </a:r>
            <a:r>
              <a:rPr b="1" lang="en">
                <a:solidFill>
                  <a:srgbClr val="0000FF"/>
                </a:solidFill>
                <a:latin typeface="Roboto"/>
                <a:ea typeface="Roboto"/>
                <a:cs typeface="Roboto"/>
                <a:sym typeface="Roboto"/>
              </a:rPr>
              <a:t>3</a:t>
            </a:r>
            <a:r>
              <a:rPr lang="en">
                <a:latin typeface="Roboto"/>
                <a:ea typeface="Roboto"/>
                <a:cs typeface="Roboto"/>
                <a:sym typeface="Roboto"/>
              </a:rPr>
              <a:t>)</a:t>
            </a:r>
            <a:endParaRPr>
              <a:latin typeface="Roboto"/>
              <a:ea typeface="Roboto"/>
              <a:cs typeface="Roboto"/>
              <a:sym typeface="Roboto"/>
            </a:endParaRPr>
          </a:p>
        </p:txBody>
      </p:sp>
      <p:sp>
        <p:nvSpPr>
          <p:cNvPr id="771" name="Google Shape;771;p42"/>
          <p:cNvSpPr/>
          <p:nvPr/>
        </p:nvSpPr>
        <p:spPr>
          <a:xfrm>
            <a:off x="5443088" y="181296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E</a:t>
            </a:r>
            <a:endParaRPr b="1">
              <a:latin typeface="Roboto"/>
              <a:ea typeface="Roboto"/>
              <a:cs typeface="Roboto"/>
              <a:sym typeface="Roboto"/>
            </a:endParaRPr>
          </a:p>
        </p:txBody>
      </p:sp>
      <p:sp>
        <p:nvSpPr>
          <p:cNvPr id="772" name="Google Shape;772;p42"/>
          <p:cNvSpPr txBox="1"/>
          <p:nvPr/>
        </p:nvSpPr>
        <p:spPr>
          <a:xfrm>
            <a:off x="5014193" y="1454162"/>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 </a:t>
            </a:r>
            <a:r>
              <a:rPr b="1" lang="en">
                <a:solidFill>
                  <a:srgbClr val="0000FF"/>
                </a:solidFill>
                <a:latin typeface="Roboto"/>
                <a:ea typeface="Roboto"/>
                <a:cs typeface="Roboto"/>
                <a:sym typeface="Roboto"/>
              </a:rPr>
              <a:t>5</a:t>
            </a:r>
            <a:r>
              <a:rPr lang="en">
                <a:latin typeface="Roboto"/>
                <a:ea typeface="Roboto"/>
                <a:cs typeface="Roboto"/>
                <a:sym typeface="Roboto"/>
              </a:rPr>
              <a:t>)</a:t>
            </a:r>
            <a:endParaRPr>
              <a:latin typeface="Roboto"/>
              <a:ea typeface="Roboto"/>
              <a:cs typeface="Roboto"/>
              <a:sym typeface="Roboto"/>
            </a:endParaRPr>
          </a:p>
        </p:txBody>
      </p:sp>
      <p:sp>
        <p:nvSpPr>
          <p:cNvPr id="773" name="Google Shape;773;p42"/>
          <p:cNvSpPr/>
          <p:nvPr/>
        </p:nvSpPr>
        <p:spPr>
          <a:xfrm>
            <a:off x="7024246" y="2282635"/>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a:t>
            </a:r>
            <a:endParaRPr b="1">
              <a:latin typeface="Roboto"/>
              <a:ea typeface="Roboto"/>
              <a:cs typeface="Roboto"/>
              <a:sym typeface="Roboto"/>
            </a:endParaRPr>
          </a:p>
        </p:txBody>
      </p:sp>
      <p:sp>
        <p:nvSpPr>
          <p:cNvPr id="774" name="Google Shape;774;p42"/>
          <p:cNvSpPr txBox="1"/>
          <p:nvPr/>
        </p:nvSpPr>
        <p:spPr>
          <a:xfrm>
            <a:off x="7325966" y="2128308"/>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a:t>
            </a:r>
            <a:r>
              <a:rPr b="1" lang="en">
                <a:solidFill>
                  <a:srgbClr val="0000FF"/>
                </a:solidFill>
                <a:latin typeface="Roboto"/>
                <a:ea typeface="Roboto"/>
                <a:cs typeface="Roboto"/>
                <a:sym typeface="Roboto"/>
              </a:rPr>
              <a:t>4</a:t>
            </a:r>
            <a:r>
              <a:rPr lang="en">
                <a:latin typeface="Roboto"/>
                <a:ea typeface="Roboto"/>
                <a:cs typeface="Roboto"/>
                <a:sym typeface="Roboto"/>
              </a:rPr>
              <a:t>)</a:t>
            </a:r>
            <a:endParaRPr>
              <a:latin typeface="Roboto"/>
              <a:ea typeface="Roboto"/>
              <a:cs typeface="Roboto"/>
              <a:sym typeface="Roboto"/>
            </a:endParaRPr>
          </a:p>
        </p:txBody>
      </p:sp>
      <p:sp>
        <p:nvSpPr>
          <p:cNvPr id="775" name="Google Shape;775;p42">
            <a:hlinkClick r:id="rId3"/>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
        <p:nvSpPr>
          <p:cNvPr id="776" name="Google Shape;776;p42"/>
          <p:cNvSpPr/>
          <p:nvPr/>
        </p:nvSpPr>
        <p:spPr>
          <a:xfrm>
            <a:off x="4952655" y="1075578"/>
            <a:ext cx="274200" cy="2742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Data Structures</a:t>
            </a:r>
            <a:endParaRPr/>
          </a:p>
        </p:txBody>
      </p:sp>
      <p:sp>
        <p:nvSpPr>
          <p:cNvPr id="85" name="Google Shape;85;p16"/>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 help us to avoid looking at all of the data all of the time.</a:t>
            </a:r>
            <a:endParaRPr/>
          </a:p>
          <a:p>
            <a:pPr indent="0" lvl="0" marL="0" rtl="0" algn="l">
              <a:spcBef>
                <a:spcPts val="800"/>
              </a:spcBef>
              <a:spcAft>
                <a:spcPts val="0"/>
              </a:spcAft>
              <a:buNone/>
            </a:pPr>
            <a:r>
              <a:rPr b="1" lang="en"/>
              <a:t>Binary search tree</a:t>
            </a:r>
            <a:r>
              <a:rPr lang="en"/>
              <a:t>.</a:t>
            </a:r>
            <a:r>
              <a:rPr lang="en"/>
              <a:t> Make a decision to ignore data based on key comparison.</a:t>
            </a:r>
            <a:endParaRPr/>
          </a:p>
          <a:p>
            <a:pPr indent="0" lvl="0" marL="0" rtl="0" algn="l">
              <a:spcBef>
                <a:spcPts val="800"/>
              </a:spcBef>
              <a:spcAft>
                <a:spcPts val="0"/>
              </a:spcAft>
              <a:buNone/>
            </a:pPr>
            <a:r>
              <a:rPr b="1" lang="en"/>
              <a:t>Binary heap</a:t>
            </a:r>
            <a:r>
              <a:rPr lang="en"/>
              <a:t>. Optimize for access to the smallest or largest items.</a:t>
            </a:r>
            <a:endParaRPr/>
          </a:p>
          <a:p>
            <a:pPr indent="0" lvl="0" marL="0" rtl="0" algn="l">
              <a:spcBef>
                <a:spcPts val="800"/>
              </a:spcBef>
              <a:spcAft>
                <a:spcPts val="0"/>
              </a:spcAft>
              <a:buNone/>
            </a:pPr>
            <a:r>
              <a:rPr b="1" lang="en"/>
              <a:t>Hash table</a:t>
            </a:r>
            <a:r>
              <a:rPr lang="en"/>
              <a:t>. Make a decision to ignore data based on hash code, bucket index.</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Invariant</a:t>
            </a:r>
            <a:r>
              <a:rPr lang="en"/>
              <a:t>s ensure </a:t>
            </a:r>
            <a:r>
              <a:rPr lang="en"/>
              <a:t>consistency.</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7" name="Google Shape;87;p16"/>
          <p:cNvGrpSpPr/>
          <p:nvPr/>
        </p:nvGrpSpPr>
        <p:grpSpPr>
          <a:xfrm>
            <a:off x="4679150" y="1024039"/>
            <a:ext cx="1762689" cy="1113742"/>
            <a:chOff x="5260075" y="3265176"/>
            <a:chExt cx="1762689" cy="1113742"/>
          </a:xfrm>
        </p:grpSpPr>
        <p:sp>
          <p:nvSpPr>
            <p:cNvPr id="88" name="Google Shape;88;p16"/>
            <p:cNvSpPr/>
            <p:nvPr/>
          </p:nvSpPr>
          <p:spPr>
            <a:xfrm>
              <a:off x="5974475" y="3265176"/>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4</a:t>
              </a:r>
              <a:endParaRPr b="1" sz="1600">
                <a:solidFill>
                  <a:srgbClr val="595959"/>
                </a:solidFill>
                <a:latin typeface="Roboto"/>
                <a:ea typeface="Roboto"/>
                <a:cs typeface="Roboto"/>
                <a:sym typeface="Roboto"/>
              </a:endParaRPr>
            </a:p>
          </p:txBody>
        </p:sp>
        <p:sp>
          <p:nvSpPr>
            <p:cNvPr id="89" name="Google Shape;89;p16"/>
            <p:cNvSpPr/>
            <p:nvPr/>
          </p:nvSpPr>
          <p:spPr>
            <a:xfrm>
              <a:off x="5517275" y="3682574"/>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2</a:t>
              </a:r>
              <a:endParaRPr b="1" sz="1600">
                <a:solidFill>
                  <a:srgbClr val="595959"/>
                </a:solidFill>
                <a:latin typeface="Roboto"/>
                <a:ea typeface="Roboto"/>
                <a:cs typeface="Roboto"/>
                <a:sym typeface="Roboto"/>
              </a:endParaRPr>
            </a:p>
          </p:txBody>
        </p:sp>
        <p:sp>
          <p:nvSpPr>
            <p:cNvPr id="90" name="Google Shape;90;p16"/>
            <p:cNvSpPr/>
            <p:nvPr/>
          </p:nvSpPr>
          <p:spPr>
            <a:xfrm>
              <a:off x="6431675" y="3682574"/>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6</a:t>
              </a:r>
              <a:endParaRPr b="1" sz="1600">
                <a:solidFill>
                  <a:srgbClr val="595959"/>
                </a:solidFill>
                <a:latin typeface="Roboto"/>
                <a:ea typeface="Roboto"/>
                <a:cs typeface="Roboto"/>
                <a:sym typeface="Roboto"/>
              </a:endParaRPr>
            </a:p>
          </p:txBody>
        </p:sp>
        <p:sp>
          <p:nvSpPr>
            <p:cNvPr id="91" name="Google Shape;91;p16"/>
            <p:cNvSpPr/>
            <p:nvPr/>
          </p:nvSpPr>
          <p:spPr>
            <a:xfrm>
              <a:off x="5260075" y="4114341"/>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1</a:t>
              </a:r>
              <a:endParaRPr b="1" sz="1600">
                <a:solidFill>
                  <a:srgbClr val="595959"/>
                </a:solidFill>
                <a:latin typeface="Roboto"/>
                <a:ea typeface="Roboto"/>
                <a:cs typeface="Roboto"/>
                <a:sym typeface="Roboto"/>
              </a:endParaRPr>
            </a:p>
          </p:txBody>
        </p:sp>
        <p:sp>
          <p:nvSpPr>
            <p:cNvPr id="92" name="Google Shape;92;p16"/>
            <p:cNvSpPr/>
            <p:nvPr/>
          </p:nvSpPr>
          <p:spPr>
            <a:xfrm>
              <a:off x="5738618" y="4114618"/>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3</a:t>
              </a:r>
              <a:endParaRPr b="1" sz="1600">
                <a:solidFill>
                  <a:srgbClr val="595959"/>
                </a:solidFill>
                <a:latin typeface="Roboto"/>
                <a:ea typeface="Roboto"/>
                <a:cs typeface="Roboto"/>
                <a:sym typeface="Roboto"/>
              </a:endParaRPr>
            </a:p>
          </p:txBody>
        </p:sp>
        <p:sp>
          <p:nvSpPr>
            <p:cNvPr id="93" name="Google Shape;93;p16"/>
            <p:cNvSpPr/>
            <p:nvPr/>
          </p:nvSpPr>
          <p:spPr>
            <a:xfrm>
              <a:off x="6181900" y="4114618"/>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5</a:t>
              </a:r>
              <a:endParaRPr b="1" sz="1600">
                <a:solidFill>
                  <a:srgbClr val="595959"/>
                </a:solidFill>
                <a:latin typeface="Roboto"/>
                <a:ea typeface="Roboto"/>
                <a:cs typeface="Roboto"/>
                <a:sym typeface="Roboto"/>
              </a:endParaRPr>
            </a:p>
          </p:txBody>
        </p:sp>
        <p:sp>
          <p:nvSpPr>
            <p:cNvPr id="94" name="Google Shape;94;p16"/>
            <p:cNvSpPr/>
            <p:nvPr/>
          </p:nvSpPr>
          <p:spPr>
            <a:xfrm>
              <a:off x="6688864" y="4114618"/>
              <a:ext cx="333900" cy="2643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7</a:t>
              </a:r>
              <a:endParaRPr b="1" sz="1600">
                <a:solidFill>
                  <a:srgbClr val="595959"/>
                </a:solidFill>
                <a:latin typeface="Roboto"/>
                <a:ea typeface="Roboto"/>
                <a:cs typeface="Roboto"/>
                <a:sym typeface="Roboto"/>
              </a:endParaRPr>
            </a:p>
          </p:txBody>
        </p:sp>
        <p:cxnSp>
          <p:nvCxnSpPr>
            <p:cNvPr id="95" name="Google Shape;95;p16"/>
            <p:cNvCxnSpPr>
              <a:stCxn id="89" idx="0"/>
              <a:endCxn id="88" idx="2"/>
            </p:cNvCxnSpPr>
            <p:nvPr/>
          </p:nvCxnSpPr>
          <p:spPr>
            <a:xfrm flipH="1" rot="10800000">
              <a:off x="5684225" y="3529574"/>
              <a:ext cx="457200" cy="153000"/>
            </a:xfrm>
            <a:prstGeom prst="straightConnector1">
              <a:avLst/>
            </a:prstGeom>
            <a:noFill/>
            <a:ln cap="flat" cmpd="sng" w="19050">
              <a:solidFill>
                <a:srgbClr val="595959"/>
              </a:solidFill>
              <a:prstDash val="solid"/>
              <a:round/>
              <a:headEnd len="med" w="med" type="none"/>
              <a:tailEnd len="med" w="med" type="none"/>
            </a:ln>
          </p:spPr>
        </p:cxnSp>
        <p:cxnSp>
          <p:nvCxnSpPr>
            <p:cNvPr id="96" name="Google Shape;96;p16"/>
            <p:cNvCxnSpPr>
              <a:stCxn id="90" idx="0"/>
              <a:endCxn id="88" idx="2"/>
            </p:cNvCxnSpPr>
            <p:nvPr/>
          </p:nvCxnSpPr>
          <p:spPr>
            <a:xfrm rot="10800000">
              <a:off x="6141425" y="3529574"/>
              <a:ext cx="457200" cy="153000"/>
            </a:xfrm>
            <a:prstGeom prst="straightConnector1">
              <a:avLst/>
            </a:prstGeom>
            <a:noFill/>
            <a:ln cap="flat" cmpd="sng" w="19050">
              <a:solidFill>
                <a:srgbClr val="595959"/>
              </a:solidFill>
              <a:prstDash val="solid"/>
              <a:round/>
              <a:headEnd len="med" w="med" type="none"/>
              <a:tailEnd len="med" w="med" type="none"/>
            </a:ln>
          </p:spPr>
        </p:cxnSp>
        <p:cxnSp>
          <p:nvCxnSpPr>
            <p:cNvPr id="97" name="Google Shape;97;p16"/>
            <p:cNvCxnSpPr>
              <a:stCxn id="91" idx="0"/>
              <a:endCxn id="89" idx="2"/>
            </p:cNvCxnSpPr>
            <p:nvPr/>
          </p:nvCxnSpPr>
          <p:spPr>
            <a:xfrm flipH="1" rot="10800000">
              <a:off x="5427025" y="3946941"/>
              <a:ext cx="257100" cy="167400"/>
            </a:xfrm>
            <a:prstGeom prst="straightConnector1">
              <a:avLst/>
            </a:prstGeom>
            <a:noFill/>
            <a:ln cap="flat" cmpd="sng" w="19050">
              <a:solidFill>
                <a:srgbClr val="595959"/>
              </a:solidFill>
              <a:prstDash val="solid"/>
              <a:round/>
              <a:headEnd len="med" w="med" type="none"/>
              <a:tailEnd len="med" w="med" type="none"/>
            </a:ln>
          </p:spPr>
        </p:cxnSp>
        <p:cxnSp>
          <p:nvCxnSpPr>
            <p:cNvPr id="98" name="Google Shape;98;p16"/>
            <p:cNvCxnSpPr>
              <a:stCxn id="89" idx="2"/>
              <a:endCxn id="92" idx="0"/>
            </p:cNvCxnSpPr>
            <p:nvPr/>
          </p:nvCxnSpPr>
          <p:spPr>
            <a:xfrm>
              <a:off x="5684225" y="3946874"/>
              <a:ext cx="221400" cy="167700"/>
            </a:xfrm>
            <a:prstGeom prst="straightConnector1">
              <a:avLst/>
            </a:prstGeom>
            <a:noFill/>
            <a:ln cap="flat" cmpd="sng" w="19050">
              <a:solidFill>
                <a:srgbClr val="595959"/>
              </a:solidFill>
              <a:prstDash val="solid"/>
              <a:round/>
              <a:headEnd len="med" w="med" type="none"/>
              <a:tailEnd len="med" w="med" type="none"/>
            </a:ln>
          </p:spPr>
        </p:cxnSp>
        <p:cxnSp>
          <p:nvCxnSpPr>
            <p:cNvPr id="99" name="Google Shape;99;p16"/>
            <p:cNvCxnSpPr>
              <a:stCxn id="90" idx="2"/>
              <a:endCxn id="93" idx="0"/>
            </p:cNvCxnSpPr>
            <p:nvPr/>
          </p:nvCxnSpPr>
          <p:spPr>
            <a:xfrm flipH="1">
              <a:off x="6348725" y="3946874"/>
              <a:ext cx="249900" cy="167700"/>
            </a:xfrm>
            <a:prstGeom prst="straightConnector1">
              <a:avLst/>
            </a:prstGeom>
            <a:noFill/>
            <a:ln cap="flat" cmpd="sng" w="19050">
              <a:solidFill>
                <a:srgbClr val="595959"/>
              </a:solidFill>
              <a:prstDash val="solid"/>
              <a:round/>
              <a:headEnd len="med" w="med" type="none"/>
              <a:tailEnd len="med" w="med" type="none"/>
            </a:ln>
          </p:spPr>
        </p:cxnSp>
        <p:cxnSp>
          <p:nvCxnSpPr>
            <p:cNvPr id="100" name="Google Shape;100;p16"/>
            <p:cNvCxnSpPr>
              <a:stCxn id="90" idx="2"/>
              <a:endCxn id="94" idx="0"/>
            </p:cNvCxnSpPr>
            <p:nvPr/>
          </p:nvCxnSpPr>
          <p:spPr>
            <a:xfrm>
              <a:off x="6598625" y="3946874"/>
              <a:ext cx="257100" cy="167700"/>
            </a:xfrm>
            <a:prstGeom prst="straightConnector1">
              <a:avLst/>
            </a:prstGeom>
            <a:noFill/>
            <a:ln cap="flat" cmpd="sng" w="19050">
              <a:solidFill>
                <a:srgbClr val="595959"/>
              </a:solidFill>
              <a:prstDash val="solid"/>
              <a:round/>
              <a:headEnd len="med" w="med" type="none"/>
              <a:tailEnd len="med" w="med" type="none"/>
            </a:ln>
          </p:spPr>
        </p:cxnSp>
      </p:grpSp>
      <p:grpSp>
        <p:nvGrpSpPr>
          <p:cNvPr id="101" name="Google Shape;101;p16"/>
          <p:cNvGrpSpPr/>
          <p:nvPr/>
        </p:nvGrpSpPr>
        <p:grpSpPr>
          <a:xfrm>
            <a:off x="6536358" y="1292601"/>
            <a:ext cx="1714775" cy="1767500"/>
            <a:chOff x="2783600" y="3184614"/>
            <a:chExt cx="1714775" cy="1767500"/>
          </a:xfrm>
        </p:grpSpPr>
        <p:sp>
          <p:nvSpPr>
            <p:cNvPr id="102" name="Google Shape;102;p16"/>
            <p:cNvSpPr/>
            <p:nvPr/>
          </p:nvSpPr>
          <p:spPr>
            <a:xfrm>
              <a:off x="3085175" y="3804539"/>
              <a:ext cx="435300" cy="435300"/>
            </a:xfrm>
            <a:prstGeom prst="ellipse">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6</a:t>
              </a:r>
              <a:endParaRPr b="1" sz="1600">
                <a:solidFill>
                  <a:srgbClr val="595959"/>
                </a:solidFill>
                <a:latin typeface="Roboto"/>
                <a:ea typeface="Roboto"/>
                <a:cs typeface="Roboto"/>
                <a:sym typeface="Roboto"/>
              </a:endParaRPr>
            </a:p>
          </p:txBody>
        </p:sp>
        <p:cxnSp>
          <p:nvCxnSpPr>
            <p:cNvPr id="103" name="Google Shape;103;p16"/>
            <p:cNvCxnSpPr>
              <a:stCxn id="104" idx="0"/>
              <a:endCxn id="102" idx="5"/>
            </p:cNvCxnSpPr>
            <p:nvPr/>
          </p:nvCxnSpPr>
          <p:spPr>
            <a:xfrm rot="10800000">
              <a:off x="3456675" y="4176014"/>
              <a:ext cx="55800" cy="340800"/>
            </a:xfrm>
            <a:prstGeom prst="straightConnector1">
              <a:avLst/>
            </a:prstGeom>
            <a:noFill/>
            <a:ln cap="flat" cmpd="sng" w="19050">
              <a:solidFill>
                <a:srgbClr val="595959"/>
              </a:solidFill>
              <a:prstDash val="solid"/>
              <a:round/>
              <a:headEnd len="med" w="med" type="none"/>
              <a:tailEnd len="med" w="med" type="none"/>
            </a:ln>
          </p:spPr>
        </p:cxnSp>
        <p:cxnSp>
          <p:nvCxnSpPr>
            <p:cNvPr id="105" name="Google Shape;105;p16"/>
            <p:cNvCxnSpPr>
              <a:stCxn id="102" idx="0"/>
              <a:endCxn id="106" idx="3"/>
            </p:cNvCxnSpPr>
            <p:nvPr/>
          </p:nvCxnSpPr>
          <p:spPr>
            <a:xfrm flipH="1" rot="10800000">
              <a:off x="3302825" y="3556139"/>
              <a:ext cx="395700" cy="248400"/>
            </a:xfrm>
            <a:prstGeom prst="straightConnector1">
              <a:avLst/>
            </a:prstGeom>
            <a:noFill/>
            <a:ln cap="flat" cmpd="sng" w="19050">
              <a:solidFill>
                <a:srgbClr val="595959"/>
              </a:solidFill>
              <a:prstDash val="solid"/>
              <a:round/>
              <a:headEnd len="med" w="med" type="none"/>
              <a:tailEnd len="med" w="med" type="none"/>
            </a:ln>
          </p:spPr>
        </p:cxnSp>
        <p:sp>
          <p:nvSpPr>
            <p:cNvPr id="104" name="Google Shape;104;p16"/>
            <p:cNvSpPr/>
            <p:nvPr/>
          </p:nvSpPr>
          <p:spPr>
            <a:xfrm>
              <a:off x="3294825" y="4516814"/>
              <a:ext cx="435300" cy="435300"/>
            </a:xfrm>
            <a:prstGeom prst="ellipse">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5</a:t>
              </a:r>
              <a:endParaRPr b="1" sz="1600">
                <a:solidFill>
                  <a:srgbClr val="595959"/>
                </a:solidFill>
                <a:latin typeface="Roboto"/>
                <a:ea typeface="Roboto"/>
                <a:cs typeface="Roboto"/>
                <a:sym typeface="Roboto"/>
              </a:endParaRPr>
            </a:p>
          </p:txBody>
        </p:sp>
        <p:sp>
          <p:nvSpPr>
            <p:cNvPr id="106" name="Google Shape;106;p16"/>
            <p:cNvSpPr/>
            <p:nvPr/>
          </p:nvSpPr>
          <p:spPr>
            <a:xfrm>
              <a:off x="3634775" y="3184614"/>
              <a:ext cx="435300" cy="435300"/>
            </a:xfrm>
            <a:prstGeom prst="ellipse">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8</a:t>
              </a:r>
              <a:endParaRPr b="1" sz="1600">
                <a:solidFill>
                  <a:srgbClr val="595959"/>
                </a:solidFill>
                <a:latin typeface="Roboto"/>
                <a:ea typeface="Roboto"/>
                <a:cs typeface="Roboto"/>
                <a:sym typeface="Roboto"/>
              </a:endParaRPr>
            </a:p>
          </p:txBody>
        </p:sp>
        <p:sp>
          <p:nvSpPr>
            <p:cNvPr id="107" name="Google Shape;107;p16"/>
            <p:cNvSpPr/>
            <p:nvPr/>
          </p:nvSpPr>
          <p:spPr>
            <a:xfrm>
              <a:off x="2783600" y="4516814"/>
              <a:ext cx="435300" cy="435300"/>
            </a:xfrm>
            <a:prstGeom prst="ellipse">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4</a:t>
              </a:r>
              <a:endParaRPr b="1" sz="1600">
                <a:solidFill>
                  <a:srgbClr val="595959"/>
                </a:solidFill>
                <a:latin typeface="Roboto"/>
                <a:ea typeface="Roboto"/>
                <a:cs typeface="Roboto"/>
                <a:sym typeface="Roboto"/>
              </a:endParaRPr>
            </a:p>
          </p:txBody>
        </p:sp>
        <p:cxnSp>
          <p:nvCxnSpPr>
            <p:cNvPr id="108" name="Google Shape;108;p16"/>
            <p:cNvCxnSpPr>
              <a:stCxn id="102" idx="3"/>
              <a:endCxn id="107" idx="0"/>
            </p:cNvCxnSpPr>
            <p:nvPr/>
          </p:nvCxnSpPr>
          <p:spPr>
            <a:xfrm flipH="1">
              <a:off x="3001323" y="4176091"/>
              <a:ext cx="147600" cy="340800"/>
            </a:xfrm>
            <a:prstGeom prst="straightConnector1">
              <a:avLst/>
            </a:prstGeom>
            <a:noFill/>
            <a:ln cap="flat" cmpd="sng" w="19050">
              <a:solidFill>
                <a:srgbClr val="595959"/>
              </a:solidFill>
              <a:prstDash val="solid"/>
              <a:round/>
              <a:headEnd len="med" w="med" type="none"/>
              <a:tailEnd len="med" w="med" type="none"/>
            </a:ln>
          </p:spPr>
        </p:cxnSp>
        <p:sp>
          <p:nvSpPr>
            <p:cNvPr id="109" name="Google Shape;109;p16"/>
            <p:cNvSpPr/>
            <p:nvPr/>
          </p:nvSpPr>
          <p:spPr>
            <a:xfrm>
              <a:off x="4063075" y="3804539"/>
              <a:ext cx="435300" cy="435300"/>
            </a:xfrm>
            <a:prstGeom prst="ellipse">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7</a:t>
              </a:r>
              <a:endParaRPr b="1" sz="1600">
                <a:solidFill>
                  <a:srgbClr val="595959"/>
                </a:solidFill>
                <a:latin typeface="Roboto"/>
                <a:ea typeface="Roboto"/>
                <a:cs typeface="Roboto"/>
                <a:sym typeface="Roboto"/>
              </a:endParaRPr>
            </a:p>
          </p:txBody>
        </p:sp>
        <p:cxnSp>
          <p:nvCxnSpPr>
            <p:cNvPr id="110" name="Google Shape;110;p16"/>
            <p:cNvCxnSpPr>
              <a:stCxn id="109" idx="0"/>
              <a:endCxn id="106" idx="5"/>
            </p:cNvCxnSpPr>
            <p:nvPr/>
          </p:nvCxnSpPr>
          <p:spPr>
            <a:xfrm rot="10800000">
              <a:off x="4006225" y="3556139"/>
              <a:ext cx="274500" cy="2484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6"/>
            <p:cNvSpPr/>
            <p:nvPr/>
          </p:nvSpPr>
          <p:spPr>
            <a:xfrm>
              <a:off x="3826450" y="4503841"/>
              <a:ext cx="435300" cy="435300"/>
            </a:xfrm>
            <a:prstGeom prst="ellipse">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Roboto"/>
                  <a:ea typeface="Roboto"/>
                  <a:cs typeface="Roboto"/>
                  <a:sym typeface="Roboto"/>
                </a:rPr>
                <a:t>1</a:t>
              </a:r>
              <a:endParaRPr b="1" sz="1600">
                <a:solidFill>
                  <a:srgbClr val="595959"/>
                </a:solidFill>
                <a:latin typeface="Roboto"/>
                <a:ea typeface="Roboto"/>
                <a:cs typeface="Roboto"/>
                <a:sym typeface="Roboto"/>
              </a:endParaRPr>
            </a:p>
          </p:txBody>
        </p:sp>
        <p:cxnSp>
          <p:nvCxnSpPr>
            <p:cNvPr id="112" name="Google Shape;112;p16"/>
            <p:cNvCxnSpPr>
              <a:stCxn id="109" idx="3"/>
              <a:endCxn id="111" idx="0"/>
            </p:cNvCxnSpPr>
            <p:nvPr/>
          </p:nvCxnSpPr>
          <p:spPr>
            <a:xfrm flipH="1">
              <a:off x="4044023" y="4176091"/>
              <a:ext cx="82800" cy="327600"/>
            </a:xfrm>
            <a:prstGeom prst="straightConnector1">
              <a:avLst/>
            </a:prstGeom>
            <a:noFill/>
            <a:ln cap="flat" cmpd="sng" w="19050">
              <a:solidFill>
                <a:srgbClr val="595959"/>
              </a:solidFill>
              <a:prstDash val="solid"/>
              <a:round/>
              <a:headEnd len="med" w="med" type="none"/>
              <a:tailEnd len="med" w="med" type="none"/>
            </a:ln>
          </p:spPr>
        </p:cxnSp>
      </p:grpSp>
      <p:grpSp>
        <p:nvGrpSpPr>
          <p:cNvPr id="113" name="Google Shape;113;p16"/>
          <p:cNvGrpSpPr/>
          <p:nvPr/>
        </p:nvGrpSpPr>
        <p:grpSpPr>
          <a:xfrm>
            <a:off x="5145775" y="3363612"/>
            <a:ext cx="3435915" cy="1208537"/>
            <a:chOff x="455775" y="2465825"/>
            <a:chExt cx="3435915" cy="1208537"/>
          </a:xfrm>
        </p:grpSpPr>
        <p:sp>
          <p:nvSpPr>
            <p:cNvPr id="114" name="Google Shape;114;p16"/>
            <p:cNvSpPr/>
            <p:nvPr/>
          </p:nvSpPr>
          <p:spPr>
            <a:xfrm>
              <a:off x="738250" y="2954242"/>
              <a:ext cx="335400" cy="237000"/>
            </a:xfrm>
            <a:prstGeom prst="rect">
              <a:avLst/>
            </a:prstGeom>
            <a:solidFill>
              <a:srgbClr val="D9D9D9"/>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5" name="Google Shape;115;p16"/>
            <p:cNvSpPr/>
            <p:nvPr/>
          </p:nvSpPr>
          <p:spPr>
            <a:xfrm>
              <a:off x="1308500" y="3420985"/>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738250" y="3416302"/>
              <a:ext cx="335400" cy="237000"/>
            </a:xfrm>
            <a:prstGeom prst="rect">
              <a:avLst/>
            </a:prstGeom>
            <a:solidFill>
              <a:srgbClr val="D9D9D9"/>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117" name="Google Shape;117;p16"/>
            <p:cNvCxnSpPr>
              <a:endCxn id="115" idx="1"/>
            </p:cNvCxnSpPr>
            <p:nvPr/>
          </p:nvCxnSpPr>
          <p:spPr>
            <a:xfrm>
              <a:off x="931100" y="3540985"/>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18" name="Google Shape;118;p16"/>
            <p:cNvSpPr/>
            <p:nvPr/>
          </p:nvSpPr>
          <p:spPr>
            <a:xfrm>
              <a:off x="738250" y="3188097"/>
              <a:ext cx="335400" cy="237000"/>
            </a:xfrm>
            <a:prstGeom prst="rect">
              <a:avLst/>
            </a:prstGeom>
            <a:solidFill>
              <a:srgbClr val="D9D9D9"/>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9" name="Google Shape;119;p16"/>
            <p:cNvSpPr/>
            <p:nvPr/>
          </p:nvSpPr>
          <p:spPr>
            <a:xfrm>
              <a:off x="738250" y="2713818"/>
              <a:ext cx="335400" cy="237000"/>
            </a:xfrm>
            <a:prstGeom prst="rect">
              <a:avLst/>
            </a:prstGeom>
            <a:solidFill>
              <a:srgbClr val="D9D9D9"/>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20" name="Google Shape;120;p16"/>
            <p:cNvSpPr/>
            <p:nvPr/>
          </p:nvSpPr>
          <p:spPr>
            <a:xfrm>
              <a:off x="738250" y="2479963"/>
              <a:ext cx="335400" cy="237000"/>
            </a:xfrm>
            <a:prstGeom prst="rect">
              <a:avLst/>
            </a:prstGeom>
            <a:solidFill>
              <a:srgbClr val="D9D9D9"/>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21" name="Google Shape;121;p16"/>
            <p:cNvSpPr/>
            <p:nvPr/>
          </p:nvSpPr>
          <p:spPr>
            <a:xfrm>
              <a:off x="1308500" y="3183124"/>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6"/>
            <p:cNvCxnSpPr>
              <a:endCxn id="121" idx="1"/>
            </p:cNvCxnSpPr>
            <p:nvPr/>
          </p:nvCxnSpPr>
          <p:spPr>
            <a:xfrm>
              <a:off x="931100" y="3303124"/>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23" name="Google Shape;123;p16"/>
            <p:cNvSpPr/>
            <p:nvPr/>
          </p:nvSpPr>
          <p:spPr>
            <a:xfrm>
              <a:off x="1308500" y="2940308"/>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6"/>
            <p:cNvCxnSpPr>
              <a:endCxn id="123" idx="1"/>
            </p:cNvCxnSpPr>
            <p:nvPr/>
          </p:nvCxnSpPr>
          <p:spPr>
            <a:xfrm>
              <a:off x="931100" y="3060308"/>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25" name="Google Shape;125;p16"/>
            <p:cNvSpPr/>
            <p:nvPr/>
          </p:nvSpPr>
          <p:spPr>
            <a:xfrm>
              <a:off x="1308500" y="2697492"/>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6"/>
            <p:cNvCxnSpPr>
              <a:endCxn id="125" idx="1"/>
            </p:cNvCxnSpPr>
            <p:nvPr/>
          </p:nvCxnSpPr>
          <p:spPr>
            <a:xfrm>
              <a:off x="931100" y="2817492"/>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27" name="Google Shape;127;p16"/>
            <p:cNvSpPr/>
            <p:nvPr/>
          </p:nvSpPr>
          <p:spPr>
            <a:xfrm>
              <a:off x="1308500" y="2465825"/>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6"/>
            <p:cNvCxnSpPr>
              <a:endCxn id="127" idx="1"/>
            </p:cNvCxnSpPr>
            <p:nvPr/>
          </p:nvCxnSpPr>
          <p:spPr>
            <a:xfrm>
              <a:off x="931100" y="2585825"/>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29" name="Google Shape;129;p16"/>
            <p:cNvSpPr/>
            <p:nvPr/>
          </p:nvSpPr>
          <p:spPr>
            <a:xfrm>
              <a:off x="3100640" y="3193060"/>
              <a:ext cx="251400" cy="2481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3640290" y="3183595"/>
              <a:ext cx="251400" cy="2481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100640" y="2950244"/>
              <a:ext cx="251400" cy="2481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3100766" y="2707428"/>
              <a:ext cx="251400" cy="2481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a:stCxn id="134" idx="3"/>
              <a:endCxn id="132" idx="1"/>
            </p:cNvCxnSpPr>
            <p:nvPr/>
          </p:nvCxnSpPr>
          <p:spPr>
            <a:xfrm>
              <a:off x="2850641" y="2830869"/>
              <a:ext cx="250200" cy="600"/>
            </a:xfrm>
            <a:prstGeom prst="straightConnector1">
              <a:avLst/>
            </a:prstGeom>
            <a:noFill/>
            <a:ln cap="flat" cmpd="sng" w="19050">
              <a:solidFill>
                <a:srgbClr val="595959"/>
              </a:solidFill>
              <a:prstDash val="solid"/>
              <a:round/>
              <a:headEnd len="med" w="med" type="none"/>
              <a:tailEnd len="med" w="med" type="triangle"/>
            </a:ln>
          </p:spPr>
        </p:cxnSp>
        <p:cxnSp>
          <p:nvCxnSpPr>
            <p:cNvPr id="135" name="Google Shape;135;p16"/>
            <p:cNvCxnSpPr>
              <a:stCxn id="136" idx="3"/>
              <a:endCxn id="131" idx="1"/>
            </p:cNvCxnSpPr>
            <p:nvPr/>
          </p:nvCxnSpPr>
          <p:spPr>
            <a:xfrm>
              <a:off x="2850641" y="3073685"/>
              <a:ext cx="249900" cy="600"/>
            </a:xfrm>
            <a:prstGeom prst="straightConnector1">
              <a:avLst/>
            </a:prstGeom>
            <a:noFill/>
            <a:ln cap="flat" cmpd="sng" w="19050">
              <a:solidFill>
                <a:srgbClr val="595959"/>
              </a:solidFill>
              <a:prstDash val="solid"/>
              <a:round/>
              <a:headEnd len="med" w="med" type="none"/>
              <a:tailEnd len="med" w="med" type="triangle"/>
            </a:ln>
          </p:spPr>
        </p:cxnSp>
        <p:cxnSp>
          <p:nvCxnSpPr>
            <p:cNvPr id="137" name="Google Shape;137;p16"/>
            <p:cNvCxnSpPr>
              <a:stCxn id="138" idx="3"/>
              <a:endCxn id="129" idx="1"/>
            </p:cNvCxnSpPr>
            <p:nvPr/>
          </p:nvCxnSpPr>
          <p:spPr>
            <a:xfrm>
              <a:off x="2850641" y="3316502"/>
              <a:ext cx="249900" cy="600"/>
            </a:xfrm>
            <a:prstGeom prst="straightConnector1">
              <a:avLst/>
            </a:prstGeom>
            <a:noFill/>
            <a:ln cap="flat" cmpd="sng" w="19050">
              <a:solidFill>
                <a:srgbClr val="595959"/>
              </a:solidFill>
              <a:prstDash val="solid"/>
              <a:round/>
              <a:headEnd len="med" w="med" type="none"/>
              <a:tailEnd len="med" w="med" type="triangle"/>
            </a:ln>
          </p:spPr>
        </p:cxnSp>
        <p:cxnSp>
          <p:nvCxnSpPr>
            <p:cNvPr id="139" name="Google Shape;139;p16"/>
            <p:cNvCxnSpPr>
              <a:endCxn id="130" idx="1"/>
            </p:cNvCxnSpPr>
            <p:nvPr/>
          </p:nvCxnSpPr>
          <p:spPr>
            <a:xfrm>
              <a:off x="3351990" y="3307645"/>
              <a:ext cx="288300" cy="0"/>
            </a:xfrm>
            <a:prstGeom prst="straightConnector1">
              <a:avLst/>
            </a:prstGeom>
            <a:noFill/>
            <a:ln cap="flat" cmpd="sng" w="19050">
              <a:solidFill>
                <a:srgbClr val="595959"/>
              </a:solidFill>
              <a:prstDash val="solid"/>
              <a:round/>
              <a:headEnd len="med" w="med" type="none"/>
              <a:tailEnd len="med" w="med" type="triangle"/>
            </a:ln>
          </p:spPr>
        </p:cxnSp>
        <p:sp>
          <p:nvSpPr>
            <p:cNvPr id="140" name="Google Shape;140;p16"/>
            <p:cNvSpPr txBox="1"/>
            <p:nvPr/>
          </p:nvSpPr>
          <p:spPr>
            <a:xfrm>
              <a:off x="455775" y="2479975"/>
              <a:ext cx="288300" cy="1181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0</a:t>
              </a:r>
              <a:endParaRPr>
                <a:solidFill>
                  <a:srgbClr val="595959"/>
                </a:solidFill>
                <a:latin typeface="Roboto Mono"/>
                <a:ea typeface="Roboto Mono"/>
                <a:cs typeface="Roboto Mono"/>
                <a:sym typeface="Roboto Mono"/>
              </a:endParaRPr>
            </a:p>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1</a:t>
              </a:r>
              <a:endParaRPr>
                <a:solidFill>
                  <a:srgbClr val="595959"/>
                </a:solidFill>
                <a:latin typeface="Roboto Mono"/>
                <a:ea typeface="Roboto Mono"/>
                <a:cs typeface="Roboto Mono"/>
                <a:sym typeface="Roboto Mono"/>
              </a:endParaRPr>
            </a:p>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2</a:t>
              </a:r>
              <a:endParaRPr>
                <a:solidFill>
                  <a:srgbClr val="595959"/>
                </a:solidFill>
                <a:latin typeface="Roboto Mono"/>
                <a:ea typeface="Roboto Mono"/>
                <a:cs typeface="Roboto Mono"/>
                <a:sym typeface="Roboto Mono"/>
              </a:endParaRPr>
            </a:p>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3</a:t>
              </a:r>
              <a:endParaRPr>
                <a:solidFill>
                  <a:srgbClr val="595959"/>
                </a:solidFill>
                <a:latin typeface="Roboto Mono"/>
                <a:ea typeface="Roboto Mono"/>
                <a:cs typeface="Roboto Mono"/>
                <a:sym typeface="Roboto Mono"/>
              </a:endParaRPr>
            </a:p>
            <a:p>
              <a:pPr indent="0" lvl="0" marL="0" rtl="0" algn="r">
                <a:lnSpc>
                  <a:spcPct val="100000"/>
                </a:lnSpc>
                <a:spcBef>
                  <a:spcPts val="0"/>
                </a:spcBef>
                <a:spcAft>
                  <a:spcPts val="0"/>
                </a:spcAft>
                <a:buNone/>
              </a:pPr>
              <a:r>
                <a:rPr lang="en">
                  <a:solidFill>
                    <a:srgbClr val="595959"/>
                  </a:solidFill>
                  <a:latin typeface="Roboto Mono"/>
                  <a:ea typeface="Roboto Mono"/>
                  <a:cs typeface="Roboto Mono"/>
                  <a:sym typeface="Roboto Mono"/>
                </a:rPr>
                <a:t>4</a:t>
              </a:r>
              <a:endParaRPr>
                <a:solidFill>
                  <a:srgbClr val="595959"/>
                </a:solidFill>
                <a:latin typeface="Roboto Mono"/>
                <a:ea typeface="Roboto Mono"/>
                <a:cs typeface="Roboto Mono"/>
                <a:sym typeface="Roboto Mono"/>
              </a:endParaRPr>
            </a:p>
          </p:txBody>
        </p:sp>
        <p:sp>
          <p:nvSpPr>
            <p:cNvPr id="141" name="Google Shape;141;p16"/>
            <p:cNvSpPr/>
            <p:nvPr/>
          </p:nvSpPr>
          <p:spPr>
            <a:xfrm>
              <a:off x="1954169" y="3420985"/>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6"/>
            <p:cNvCxnSpPr>
              <a:stCxn id="115" idx="3"/>
              <a:endCxn id="141" idx="1"/>
            </p:cNvCxnSpPr>
            <p:nvPr/>
          </p:nvCxnSpPr>
          <p:spPr>
            <a:xfrm>
              <a:off x="1559900" y="3540985"/>
              <a:ext cx="394200" cy="0"/>
            </a:xfrm>
            <a:prstGeom prst="straightConnector1">
              <a:avLst/>
            </a:prstGeom>
            <a:noFill/>
            <a:ln cap="flat" cmpd="sng" w="19050">
              <a:solidFill>
                <a:srgbClr val="595959"/>
              </a:solidFill>
              <a:prstDash val="solid"/>
              <a:round/>
              <a:headEnd len="med" w="med" type="none"/>
              <a:tailEnd len="med" w="med" type="triangle"/>
            </a:ln>
          </p:spPr>
        </p:cxnSp>
        <p:sp>
          <p:nvSpPr>
            <p:cNvPr id="143" name="Google Shape;143;p16"/>
            <p:cNvSpPr/>
            <p:nvPr/>
          </p:nvSpPr>
          <p:spPr>
            <a:xfrm>
              <a:off x="1954169" y="3183124"/>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16"/>
            <p:cNvCxnSpPr>
              <a:stCxn id="121" idx="3"/>
              <a:endCxn id="143" idx="1"/>
            </p:cNvCxnSpPr>
            <p:nvPr/>
          </p:nvCxnSpPr>
          <p:spPr>
            <a:xfrm>
              <a:off x="1559900" y="3303124"/>
              <a:ext cx="394200" cy="0"/>
            </a:xfrm>
            <a:prstGeom prst="straightConnector1">
              <a:avLst/>
            </a:prstGeom>
            <a:noFill/>
            <a:ln cap="flat" cmpd="sng" w="19050">
              <a:solidFill>
                <a:srgbClr val="595959"/>
              </a:solidFill>
              <a:prstDash val="solid"/>
              <a:round/>
              <a:headEnd len="med" w="med" type="none"/>
              <a:tailEnd len="med" w="med" type="triangle"/>
            </a:ln>
          </p:spPr>
        </p:cxnSp>
        <p:sp>
          <p:nvSpPr>
            <p:cNvPr id="145" name="Google Shape;145;p16"/>
            <p:cNvSpPr/>
            <p:nvPr/>
          </p:nvSpPr>
          <p:spPr>
            <a:xfrm>
              <a:off x="1954169" y="2940308"/>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16"/>
            <p:cNvCxnSpPr>
              <a:stCxn id="123" idx="3"/>
              <a:endCxn id="145" idx="1"/>
            </p:cNvCxnSpPr>
            <p:nvPr/>
          </p:nvCxnSpPr>
          <p:spPr>
            <a:xfrm>
              <a:off x="1559900" y="3060308"/>
              <a:ext cx="394200" cy="0"/>
            </a:xfrm>
            <a:prstGeom prst="straightConnector1">
              <a:avLst/>
            </a:prstGeom>
            <a:noFill/>
            <a:ln cap="flat" cmpd="sng" w="19050">
              <a:solidFill>
                <a:srgbClr val="595959"/>
              </a:solidFill>
              <a:prstDash val="solid"/>
              <a:round/>
              <a:headEnd len="med" w="med" type="none"/>
              <a:tailEnd len="med" w="med" type="triangle"/>
            </a:ln>
          </p:spPr>
        </p:cxnSp>
        <p:sp>
          <p:nvSpPr>
            <p:cNvPr id="147" name="Google Shape;147;p16"/>
            <p:cNvSpPr/>
            <p:nvPr/>
          </p:nvSpPr>
          <p:spPr>
            <a:xfrm>
              <a:off x="1954169" y="2697492"/>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a:stCxn id="125" idx="3"/>
              <a:endCxn id="147" idx="1"/>
            </p:cNvCxnSpPr>
            <p:nvPr/>
          </p:nvCxnSpPr>
          <p:spPr>
            <a:xfrm>
              <a:off x="1559900" y="2817492"/>
              <a:ext cx="394200" cy="0"/>
            </a:xfrm>
            <a:prstGeom prst="straightConnector1">
              <a:avLst/>
            </a:prstGeom>
            <a:noFill/>
            <a:ln cap="flat" cmpd="sng" w="19050">
              <a:solidFill>
                <a:srgbClr val="595959"/>
              </a:solidFill>
              <a:prstDash val="solid"/>
              <a:round/>
              <a:headEnd len="med" w="med" type="none"/>
              <a:tailEnd len="med" w="med" type="triangle"/>
            </a:ln>
          </p:spPr>
        </p:cxnSp>
        <p:sp>
          <p:nvSpPr>
            <p:cNvPr id="149" name="Google Shape;149;p16"/>
            <p:cNvSpPr/>
            <p:nvPr/>
          </p:nvSpPr>
          <p:spPr>
            <a:xfrm>
              <a:off x="1954169" y="2465825"/>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6"/>
            <p:cNvCxnSpPr>
              <a:stCxn id="127" idx="3"/>
              <a:endCxn id="149" idx="1"/>
            </p:cNvCxnSpPr>
            <p:nvPr/>
          </p:nvCxnSpPr>
          <p:spPr>
            <a:xfrm>
              <a:off x="1559900" y="2585825"/>
              <a:ext cx="394200" cy="0"/>
            </a:xfrm>
            <a:prstGeom prst="straightConnector1">
              <a:avLst/>
            </a:prstGeom>
            <a:noFill/>
            <a:ln cap="flat" cmpd="sng" w="19050">
              <a:solidFill>
                <a:srgbClr val="595959"/>
              </a:solidFill>
              <a:prstDash val="solid"/>
              <a:round/>
              <a:headEnd len="med" w="med" type="none"/>
              <a:tailEnd len="med" w="med" type="triangle"/>
            </a:ln>
          </p:spPr>
        </p:cxnSp>
        <p:sp>
          <p:nvSpPr>
            <p:cNvPr id="151" name="Google Shape;151;p16"/>
            <p:cNvSpPr/>
            <p:nvPr/>
          </p:nvSpPr>
          <p:spPr>
            <a:xfrm>
              <a:off x="2599241" y="3434362"/>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16"/>
            <p:cNvCxnSpPr/>
            <p:nvPr/>
          </p:nvCxnSpPr>
          <p:spPr>
            <a:xfrm>
              <a:off x="2207864" y="3554362"/>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38" name="Google Shape;138;p16"/>
            <p:cNvSpPr/>
            <p:nvPr/>
          </p:nvSpPr>
          <p:spPr>
            <a:xfrm>
              <a:off x="2599241" y="3196502"/>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16"/>
            <p:cNvCxnSpPr/>
            <p:nvPr/>
          </p:nvCxnSpPr>
          <p:spPr>
            <a:xfrm>
              <a:off x="2207864" y="3316502"/>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36" name="Google Shape;136;p16"/>
            <p:cNvSpPr/>
            <p:nvPr/>
          </p:nvSpPr>
          <p:spPr>
            <a:xfrm>
              <a:off x="2599241" y="2953685"/>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16"/>
            <p:cNvCxnSpPr/>
            <p:nvPr/>
          </p:nvCxnSpPr>
          <p:spPr>
            <a:xfrm>
              <a:off x="2207864" y="3073685"/>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34" name="Google Shape;134;p16"/>
            <p:cNvSpPr/>
            <p:nvPr/>
          </p:nvSpPr>
          <p:spPr>
            <a:xfrm>
              <a:off x="2599241" y="2710869"/>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6"/>
            <p:cNvCxnSpPr/>
            <p:nvPr/>
          </p:nvCxnSpPr>
          <p:spPr>
            <a:xfrm>
              <a:off x="2207864" y="2830869"/>
              <a:ext cx="377400" cy="0"/>
            </a:xfrm>
            <a:prstGeom prst="straightConnector1">
              <a:avLst/>
            </a:prstGeom>
            <a:noFill/>
            <a:ln cap="flat" cmpd="sng" w="19050">
              <a:solidFill>
                <a:srgbClr val="595959"/>
              </a:solidFill>
              <a:prstDash val="solid"/>
              <a:round/>
              <a:headEnd len="med" w="med" type="none"/>
              <a:tailEnd len="med" w="med" type="triangle"/>
            </a:ln>
          </p:spPr>
        </p:cxnSp>
        <p:sp>
          <p:nvSpPr>
            <p:cNvPr id="156" name="Google Shape;156;p16"/>
            <p:cNvSpPr/>
            <p:nvPr/>
          </p:nvSpPr>
          <p:spPr>
            <a:xfrm>
              <a:off x="2599241" y="2479202"/>
              <a:ext cx="251400" cy="240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6"/>
            <p:cNvCxnSpPr/>
            <p:nvPr/>
          </p:nvCxnSpPr>
          <p:spPr>
            <a:xfrm>
              <a:off x="2207864" y="2599202"/>
              <a:ext cx="377400" cy="0"/>
            </a:xfrm>
            <a:prstGeom prst="straightConnector1">
              <a:avLst/>
            </a:prstGeom>
            <a:noFill/>
            <a:ln cap="flat" cmpd="sng" w="19050">
              <a:solidFill>
                <a:srgbClr val="595959"/>
              </a:solidFill>
              <a:prstDash val="solid"/>
              <a:round/>
              <a:headEnd len="med" w="med" type="none"/>
              <a:tailEnd len="med" w="med" type="triangl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82" name="Google Shape;78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Range Searching</a:t>
            </a:r>
            <a:r>
              <a:rPr lang="en"/>
              <a:t>. What are all the objects inside this (rectangular) subspace?</a:t>
            </a:r>
            <a:endParaRPr/>
          </a:p>
          <a:p>
            <a:pPr indent="0" lvl="0" marL="0" rtl="0" algn="l">
              <a:spcBef>
                <a:spcPts val="800"/>
              </a:spcBef>
              <a:spcAft>
                <a:spcPts val="0"/>
              </a:spcAft>
              <a:buClr>
                <a:schemeClr val="dk1"/>
              </a:buClr>
              <a:buSzPts val="1100"/>
              <a:buFont typeface="Arial"/>
              <a:buNone/>
            </a:pPr>
            <a:r>
              <a:rPr b="1" lang="en"/>
              <a:t>Nearest</a:t>
            </a:r>
            <a:r>
              <a:rPr lang="en"/>
              <a:t>. What is the closest object to a specific point? </a:t>
            </a:r>
            <a:r>
              <a:rPr b="1" lang="en"/>
              <a:t>k-nearest</a:t>
            </a:r>
            <a:r>
              <a:rPr lang="en"/>
              <a:t> often in machine learning.</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b="1" lang="en"/>
              <a:t>Spatial partitioning</a:t>
            </a:r>
            <a:r>
              <a:rPr lang="en"/>
              <a:t>. </a:t>
            </a:r>
            <a:r>
              <a:rPr lang="en"/>
              <a:t>How to divide space into non-overlapping </a:t>
            </a:r>
            <a:r>
              <a:rPr b="1" lang="en"/>
              <a:t>subspaces</a:t>
            </a:r>
            <a:r>
              <a:rPr lang="en"/>
              <a:t>.</a:t>
            </a:r>
            <a:endParaRPr/>
          </a:p>
          <a:p>
            <a:pPr indent="-330200" lvl="0" marL="457200" rtl="0" algn="l">
              <a:spcBef>
                <a:spcPts val="800"/>
              </a:spcBef>
              <a:spcAft>
                <a:spcPts val="0"/>
              </a:spcAft>
              <a:buSzPts val="1600"/>
              <a:buChar char="•"/>
            </a:pPr>
            <a:r>
              <a:rPr b="1" lang="en"/>
              <a:t>Uniform Partitioning</a:t>
            </a:r>
            <a:r>
              <a:rPr lang="en"/>
              <a:t>. Analogous to hashing with a fixed number of M buckets.</a:t>
            </a:r>
            <a:endParaRPr/>
          </a:p>
          <a:p>
            <a:pPr indent="-330200" lvl="0" marL="457200" rtl="0" algn="l">
              <a:spcBef>
                <a:spcPts val="0"/>
              </a:spcBef>
              <a:spcAft>
                <a:spcPts val="0"/>
              </a:spcAft>
              <a:buSzPts val="1600"/>
              <a:buChar char="•"/>
            </a:pPr>
            <a:r>
              <a:rPr b="1" lang="en"/>
              <a:t>Quadtree</a:t>
            </a:r>
            <a:r>
              <a:rPr lang="en"/>
              <a:t>. Generalization of BST where each point owns 4 subspaces.</a:t>
            </a:r>
            <a:endParaRPr/>
          </a:p>
          <a:p>
            <a:pPr indent="-330200" lvl="0" marL="457200" rtl="0" algn="l">
              <a:spcBef>
                <a:spcPts val="0"/>
              </a:spcBef>
              <a:spcAft>
                <a:spcPts val="0"/>
              </a:spcAft>
              <a:buSzPts val="1600"/>
              <a:buChar char="•"/>
            </a:pPr>
            <a:r>
              <a:rPr b="1" lang="en"/>
              <a:t>K-d Tree</a:t>
            </a:r>
            <a:r>
              <a:rPr lang="en"/>
              <a:t>. Generalization of BST where each point owns 2 subspaces. Generalizes to higher dimensions: dimension ownership cycles with each level of depth in the tree.</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rPr lang="en"/>
              <a:t>Spatial partitioning allows for </a:t>
            </a:r>
            <a:r>
              <a:rPr b="1" lang="en"/>
              <a:t>pruning</a:t>
            </a:r>
            <a:r>
              <a:rPr lang="en"/>
              <a:t> of the search space.</a:t>
            </a:r>
            <a:endParaRPr/>
          </a:p>
        </p:txBody>
      </p:sp>
      <p:sp>
        <p:nvSpPr>
          <p:cNvPr id="783" name="Google Shape;78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Specialized Data Structures</a:t>
            </a:r>
            <a:endParaRPr/>
          </a:p>
        </p:txBody>
      </p:sp>
      <p:sp>
        <p:nvSpPr>
          <p:cNvPr id="163" name="Google Shape;163;p1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Data-Indexed Array</a:t>
            </a:r>
            <a:r>
              <a:rPr lang="en"/>
              <a:t>. Keys must be small.</a:t>
            </a:r>
            <a:endParaRPr/>
          </a:p>
          <a:p>
            <a:pPr indent="0" lvl="0" marL="0" rtl="0" algn="l">
              <a:spcBef>
                <a:spcPts val="800"/>
              </a:spcBef>
              <a:spcAft>
                <a:spcPts val="0"/>
              </a:spcAft>
              <a:buNone/>
            </a:pPr>
            <a:r>
              <a:rPr b="1" lang="en"/>
              <a:t>Tries</a:t>
            </a:r>
            <a:r>
              <a:rPr lang="en"/>
              <a:t>. Keys must be subdivisible (strings).</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Today: </a:t>
            </a:r>
            <a:r>
              <a:rPr b="1" lang="en"/>
              <a:t>multi-dimensional keys</a:t>
            </a:r>
            <a:r>
              <a:rPr lang="en"/>
              <a:t>.</a:t>
            </a:r>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17"/>
          <p:cNvSpPr/>
          <p:nvPr/>
        </p:nvSpPr>
        <p:spPr>
          <a:xfrm>
            <a:off x="7012205" y="416325"/>
            <a:ext cx="432900" cy="432900"/>
          </a:xfrm>
          <a:prstGeom prst="ellipse">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6" name="Google Shape;166;p17"/>
          <p:cNvSpPr/>
          <p:nvPr/>
        </p:nvSpPr>
        <p:spPr>
          <a:xfrm>
            <a:off x="7687750" y="1169246"/>
            <a:ext cx="432900" cy="432900"/>
          </a:xfrm>
          <a:prstGeom prst="ellipse">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s</a:t>
            </a:r>
            <a:endParaRPr sz="1800">
              <a:solidFill>
                <a:srgbClr val="595959"/>
              </a:solidFill>
              <a:latin typeface="Roboto Mono"/>
              <a:ea typeface="Roboto Mono"/>
              <a:cs typeface="Roboto Mono"/>
              <a:sym typeface="Roboto Mono"/>
            </a:endParaRPr>
          </a:p>
        </p:txBody>
      </p:sp>
      <p:sp>
        <p:nvSpPr>
          <p:cNvPr id="167" name="Google Shape;167;p17"/>
          <p:cNvSpPr/>
          <p:nvPr/>
        </p:nvSpPr>
        <p:spPr>
          <a:xfrm>
            <a:off x="7687750" y="1804523"/>
            <a:ext cx="432900" cy="432900"/>
          </a:xfrm>
          <a:prstGeom prst="ellipse">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a</a:t>
            </a:r>
            <a:endParaRPr sz="1800">
              <a:solidFill>
                <a:srgbClr val="595959"/>
              </a:solidFill>
              <a:latin typeface="Roboto Mono"/>
              <a:ea typeface="Roboto Mono"/>
              <a:cs typeface="Roboto Mono"/>
              <a:sym typeface="Roboto Mono"/>
            </a:endParaRPr>
          </a:p>
        </p:txBody>
      </p:sp>
      <p:sp>
        <p:nvSpPr>
          <p:cNvPr id="168" name="Google Shape;168;p17"/>
          <p:cNvSpPr/>
          <p:nvPr/>
        </p:nvSpPr>
        <p:spPr>
          <a:xfrm>
            <a:off x="7687750" y="2439802"/>
            <a:ext cx="432900" cy="432900"/>
          </a:xfrm>
          <a:prstGeom prst="ellipse">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m</a:t>
            </a:r>
            <a:endParaRPr sz="1800">
              <a:solidFill>
                <a:srgbClr val="595959"/>
              </a:solidFill>
              <a:latin typeface="Roboto Mono"/>
              <a:ea typeface="Roboto Mono"/>
              <a:cs typeface="Roboto Mono"/>
              <a:sym typeface="Roboto Mono"/>
            </a:endParaRPr>
          </a:p>
        </p:txBody>
      </p:sp>
      <p:sp>
        <p:nvSpPr>
          <p:cNvPr id="169" name="Google Shape;169;p17"/>
          <p:cNvSpPr/>
          <p:nvPr/>
        </p:nvSpPr>
        <p:spPr>
          <a:xfrm>
            <a:off x="7058250" y="2439802"/>
            <a:ext cx="432900" cy="432900"/>
          </a:xfrm>
          <a:prstGeom prst="ellipse">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d</a:t>
            </a:r>
            <a:endParaRPr sz="1800">
              <a:solidFill>
                <a:srgbClr val="595959"/>
              </a:solidFill>
              <a:latin typeface="Roboto Mono"/>
              <a:ea typeface="Roboto Mono"/>
              <a:cs typeface="Roboto Mono"/>
              <a:sym typeface="Roboto Mono"/>
            </a:endParaRPr>
          </a:p>
        </p:txBody>
      </p:sp>
      <p:sp>
        <p:nvSpPr>
          <p:cNvPr id="170" name="Google Shape;170;p17"/>
          <p:cNvSpPr/>
          <p:nvPr/>
        </p:nvSpPr>
        <p:spPr>
          <a:xfrm>
            <a:off x="8317250" y="2439802"/>
            <a:ext cx="432900" cy="432900"/>
          </a:xfrm>
          <a:prstGeom prst="ellipse">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p</a:t>
            </a:r>
            <a:endParaRPr sz="1800">
              <a:solidFill>
                <a:srgbClr val="595959"/>
              </a:solidFill>
              <a:latin typeface="Roboto Mono"/>
              <a:ea typeface="Roboto Mono"/>
              <a:cs typeface="Roboto Mono"/>
              <a:sym typeface="Roboto Mono"/>
            </a:endParaRPr>
          </a:p>
        </p:txBody>
      </p:sp>
      <p:sp>
        <p:nvSpPr>
          <p:cNvPr id="171" name="Google Shape;171;p17"/>
          <p:cNvSpPr/>
          <p:nvPr/>
        </p:nvSpPr>
        <p:spPr>
          <a:xfrm>
            <a:off x="7687750" y="3075077"/>
            <a:ext cx="432900" cy="432900"/>
          </a:xfrm>
          <a:prstGeom prst="ellipse">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e</a:t>
            </a:r>
            <a:endParaRPr sz="1800">
              <a:solidFill>
                <a:srgbClr val="595959"/>
              </a:solidFill>
              <a:latin typeface="Roboto Mono"/>
              <a:ea typeface="Roboto Mono"/>
              <a:cs typeface="Roboto Mono"/>
              <a:sym typeface="Roboto Mono"/>
            </a:endParaRPr>
          </a:p>
        </p:txBody>
      </p:sp>
      <p:sp>
        <p:nvSpPr>
          <p:cNvPr id="172" name="Google Shape;172;p17"/>
          <p:cNvSpPr/>
          <p:nvPr/>
        </p:nvSpPr>
        <p:spPr>
          <a:xfrm>
            <a:off x="6362175" y="1169261"/>
            <a:ext cx="432900" cy="432900"/>
          </a:xfrm>
          <a:prstGeom prst="ellipse">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a</a:t>
            </a:r>
            <a:endParaRPr sz="1800">
              <a:solidFill>
                <a:srgbClr val="595959"/>
              </a:solidFill>
              <a:latin typeface="Roboto Mono"/>
              <a:ea typeface="Roboto Mono"/>
              <a:cs typeface="Roboto Mono"/>
              <a:sym typeface="Roboto Mono"/>
            </a:endParaRPr>
          </a:p>
        </p:txBody>
      </p:sp>
      <p:sp>
        <p:nvSpPr>
          <p:cNvPr id="173" name="Google Shape;173;p17"/>
          <p:cNvSpPr/>
          <p:nvPr/>
        </p:nvSpPr>
        <p:spPr>
          <a:xfrm>
            <a:off x="6362175" y="1804536"/>
            <a:ext cx="432900" cy="432900"/>
          </a:xfrm>
          <a:prstGeom prst="ellipse">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w</a:t>
            </a:r>
            <a:endParaRPr sz="1800">
              <a:solidFill>
                <a:srgbClr val="595959"/>
              </a:solidFill>
              <a:latin typeface="Roboto Mono"/>
              <a:ea typeface="Roboto Mono"/>
              <a:cs typeface="Roboto Mono"/>
              <a:sym typeface="Roboto Mono"/>
            </a:endParaRPr>
          </a:p>
        </p:txBody>
      </p:sp>
      <p:sp>
        <p:nvSpPr>
          <p:cNvPr id="174" name="Google Shape;174;p17"/>
          <p:cNvSpPr/>
          <p:nvPr/>
        </p:nvSpPr>
        <p:spPr>
          <a:xfrm>
            <a:off x="6362175" y="2439811"/>
            <a:ext cx="432900" cy="432900"/>
          </a:xfrm>
          <a:prstGeom prst="ellipse">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l</a:t>
            </a:r>
            <a:endParaRPr sz="1800">
              <a:solidFill>
                <a:srgbClr val="595959"/>
              </a:solidFill>
              <a:latin typeface="Roboto Mono"/>
              <a:ea typeface="Roboto Mono"/>
              <a:cs typeface="Roboto Mono"/>
              <a:sym typeface="Roboto Mono"/>
            </a:endParaRPr>
          </a:p>
        </p:txBody>
      </p:sp>
      <p:cxnSp>
        <p:nvCxnSpPr>
          <p:cNvPr id="175" name="Google Shape;175;p17"/>
          <p:cNvCxnSpPr/>
          <p:nvPr/>
        </p:nvCxnSpPr>
        <p:spPr>
          <a:xfrm>
            <a:off x="7904200" y="2872702"/>
            <a:ext cx="0" cy="0"/>
          </a:xfrm>
          <a:prstGeom prst="straightConnector1">
            <a:avLst/>
          </a:prstGeom>
          <a:noFill/>
          <a:ln cap="flat" cmpd="sng" w="19050">
            <a:solidFill>
              <a:srgbClr val="595959"/>
            </a:solidFill>
            <a:prstDash val="solid"/>
            <a:round/>
            <a:headEnd len="med" w="med" type="none"/>
            <a:tailEnd len="med" w="med" type="none"/>
          </a:ln>
        </p:spPr>
      </p:cxnSp>
      <p:cxnSp>
        <p:nvCxnSpPr>
          <p:cNvPr id="176" name="Google Shape;176;p17"/>
          <p:cNvCxnSpPr>
            <a:stCxn id="165" idx="5"/>
            <a:endCxn id="166" idx="0"/>
          </p:cNvCxnSpPr>
          <p:nvPr/>
        </p:nvCxnSpPr>
        <p:spPr>
          <a:xfrm>
            <a:off x="7381708" y="785828"/>
            <a:ext cx="522600" cy="383400"/>
          </a:xfrm>
          <a:prstGeom prst="straightConnector1">
            <a:avLst/>
          </a:prstGeom>
          <a:noFill/>
          <a:ln cap="flat" cmpd="sng" w="28575">
            <a:solidFill>
              <a:srgbClr val="595959"/>
            </a:solidFill>
            <a:prstDash val="solid"/>
            <a:round/>
            <a:headEnd len="med" w="med" type="none"/>
            <a:tailEnd len="med" w="med" type="none"/>
          </a:ln>
        </p:spPr>
      </p:cxnSp>
      <p:cxnSp>
        <p:nvCxnSpPr>
          <p:cNvPr id="177" name="Google Shape;177;p17"/>
          <p:cNvCxnSpPr>
            <a:stCxn id="166" idx="4"/>
            <a:endCxn id="167" idx="0"/>
          </p:cNvCxnSpPr>
          <p:nvPr/>
        </p:nvCxnSpPr>
        <p:spPr>
          <a:xfrm>
            <a:off x="7904200" y="1602146"/>
            <a:ext cx="0" cy="202500"/>
          </a:xfrm>
          <a:prstGeom prst="straightConnector1">
            <a:avLst/>
          </a:prstGeom>
          <a:noFill/>
          <a:ln cap="flat" cmpd="sng" w="28575">
            <a:solidFill>
              <a:srgbClr val="595959"/>
            </a:solidFill>
            <a:prstDash val="solid"/>
            <a:round/>
            <a:headEnd len="med" w="med" type="none"/>
            <a:tailEnd len="med" w="med" type="none"/>
          </a:ln>
        </p:spPr>
      </p:cxnSp>
      <p:cxnSp>
        <p:nvCxnSpPr>
          <p:cNvPr id="178" name="Google Shape;178;p17"/>
          <p:cNvCxnSpPr>
            <a:stCxn id="167" idx="4"/>
            <a:endCxn id="168" idx="0"/>
          </p:cNvCxnSpPr>
          <p:nvPr/>
        </p:nvCxnSpPr>
        <p:spPr>
          <a:xfrm>
            <a:off x="7904200" y="2237423"/>
            <a:ext cx="0" cy="202500"/>
          </a:xfrm>
          <a:prstGeom prst="straightConnector1">
            <a:avLst/>
          </a:prstGeom>
          <a:noFill/>
          <a:ln cap="flat" cmpd="sng" w="28575">
            <a:solidFill>
              <a:srgbClr val="595959"/>
            </a:solidFill>
            <a:prstDash val="solid"/>
            <a:round/>
            <a:headEnd len="med" w="med" type="none"/>
            <a:tailEnd len="med" w="med" type="none"/>
          </a:ln>
        </p:spPr>
      </p:cxnSp>
      <p:cxnSp>
        <p:nvCxnSpPr>
          <p:cNvPr id="179" name="Google Shape;179;p17"/>
          <p:cNvCxnSpPr>
            <a:stCxn id="167" idx="3"/>
            <a:endCxn id="169" idx="0"/>
          </p:cNvCxnSpPr>
          <p:nvPr/>
        </p:nvCxnSpPr>
        <p:spPr>
          <a:xfrm flipH="1">
            <a:off x="7274747" y="2174027"/>
            <a:ext cx="476400" cy="265800"/>
          </a:xfrm>
          <a:prstGeom prst="straightConnector1">
            <a:avLst/>
          </a:prstGeom>
          <a:noFill/>
          <a:ln cap="flat" cmpd="sng" w="28575">
            <a:solidFill>
              <a:srgbClr val="595959"/>
            </a:solidFill>
            <a:prstDash val="solid"/>
            <a:round/>
            <a:headEnd len="med" w="med" type="none"/>
            <a:tailEnd len="med" w="med" type="none"/>
          </a:ln>
        </p:spPr>
      </p:cxnSp>
      <p:cxnSp>
        <p:nvCxnSpPr>
          <p:cNvPr id="180" name="Google Shape;180;p17"/>
          <p:cNvCxnSpPr>
            <a:stCxn id="167" idx="5"/>
            <a:endCxn id="170" idx="0"/>
          </p:cNvCxnSpPr>
          <p:nvPr/>
        </p:nvCxnSpPr>
        <p:spPr>
          <a:xfrm>
            <a:off x="8057253" y="2174027"/>
            <a:ext cx="476400" cy="265800"/>
          </a:xfrm>
          <a:prstGeom prst="straightConnector1">
            <a:avLst/>
          </a:prstGeom>
          <a:noFill/>
          <a:ln cap="flat" cmpd="sng" w="28575">
            <a:solidFill>
              <a:srgbClr val="595959"/>
            </a:solidFill>
            <a:prstDash val="solid"/>
            <a:round/>
            <a:headEnd len="med" w="med" type="none"/>
            <a:tailEnd len="med" w="med" type="none"/>
          </a:ln>
        </p:spPr>
      </p:cxnSp>
      <p:cxnSp>
        <p:nvCxnSpPr>
          <p:cNvPr id="181" name="Google Shape;181;p17"/>
          <p:cNvCxnSpPr>
            <a:stCxn id="168" idx="4"/>
            <a:endCxn id="171" idx="0"/>
          </p:cNvCxnSpPr>
          <p:nvPr/>
        </p:nvCxnSpPr>
        <p:spPr>
          <a:xfrm>
            <a:off x="7904200" y="2872702"/>
            <a:ext cx="0" cy="202500"/>
          </a:xfrm>
          <a:prstGeom prst="straightConnector1">
            <a:avLst/>
          </a:prstGeom>
          <a:noFill/>
          <a:ln cap="flat" cmpd="sng" w="28575">
            <a:solidFill>
              <a:srgbClr val="595959"/>
            </a:solidFill>
            <a:prstDash val="solid"/>
            <a:round/>
            <a:headEnd len="med" w="med" type="none"/>
            <a:tailEnd len="med" w="med" type="none"/>
          </a:ln>
        </p:spPr>
      </p:cxnSp>
      <p:cxnSp>
        <p:nvCxnSpPr>
          <p:cNvPr id="182" name="Google Shape;182;p17"/>
          <p:cNvCxnSpPr>
            <a:stCxn id="165" idx="3"/>
            <a:endCxn id="172" idx="0"/>
          </p:cNvCxnSpPr>
          <p:nvPr/>
        </p:nvCxnSpPr>
        <p:spPr>
          <a:xfrm flipH="1">
            <a:off x="6578501" y="785828"/>
            <a:ext cx="497100" cy="383400"/>
          </a:xfrm>
          <a:prstGeom prst="straightConnector1">
            <a:avLst/>
          </a:prstGeom>
          <a:noFill/>
          <a:ln cap="flat" cmpd="sng" w="28575">
            <a:solidFill>
              <a:srgbClr val="595959"/>
            </a:solidFill>
            <a:prstDash val="solid"/>
            <a:round/>
            <a:headEnd len="med" w="med" type="none"/>
            <a:tailEnd len="med" w="med" type="none"/>
          </a:ln>
        </p:spPr>
      </p:cxnSp>
      <p:cxnSp>
        <p:nvCxnSpPr>
          <p:cNvPr id="183" name="Google Shape;183;p17"/>
          <p:cNvCxnSpPr>
            <a:endCxn id="173" idx="0"/>
          </p:cNvCxnSpPr>
          <p:nvPr/>
        </p:nvCxnSpPr>
        <p:spPr>
          <a:xfrm>
            <a:off x="6578625" y="1602036"/>
            <a:ext cx="0" cy="202500"/>
          </a:xfrm>
          <a:prstGeom prst="straightConnector1">
            <a:avLst/>
          </a:prstGeom>
          <a:noFill/>
          <a:ln cap="flat" cmpd="sng" w="28575">
            <a:solidFill>
              <a:srgbClr val="595959"/>
            </a:solidFill>
            <a:prstDash val="solid"/>
            <a:round/>
            <a:headEnd len="med" w="med" type="none"/>
            <a:tailEnd len="med" w="med" type="none"/>
          </a:ln>
        </p:spPr>
      </p:cxnSp>
      <p:cxnSp>
        <p:nvCxnSpPr>
          <p:cNvPr id="184" name="Google Shape;184;p17"/>
          <p:cNvCxnSpPr>
            <a:endCxn id="174" idx="0"/>
          </p:cNvCxnSpPr>
          <p:nvPr/>
        </p:nvCxnSpPr>
        <p:spPr>
          <a:xfrm>
            <a:off x="6578625" y="2237311"/>
            <a:ext cx="0" cy="202500"/>
          </a:xfrm>
          <a:prstGeom prst="straightConnector1">
            <a:avLst/>
          </a:prstGeom>
          <a:noFill/>
          <a:ln cap="flat" cmpd="sng" w="28575">
            <a:solidFill>
              <a:srgbClr val="595959"/>
            </a:solidFill>
            <a:prstDash val="solid"/>
            <a:round/>
            <a:headEnd len="med" w="med" type="none"/>
            <a:tailEnd len="med" w="med" type="none"/>
          </a:ln>
        </p:spPr>
      </p:cxnSp>
      <p:sp>
        <p:nvSpPr>
          <p:cNvPr id="185" name="Google Shape;185;p17"/>
          <p:cNvSpPr/>
          <p:nvPr/>
        </p:nvSpPr>
        <p:spPr>
          <a:xfrm>
            <a:off x="6362175" y="3075086"/>
            <a:ext cx="432900" cy="432900"/>
          </a:xfrm>
          <a:prstGeom prst="ellipse">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Mono"/>
                <a:ea typeface="Roboto Mono"/>
                <a:cs typeface="Roboto Mono"/>
                <a:sym typeface="Roboto Mono"/>
              </a:rPr>
              <a:t>s</a:t>
            </a:r>
            <a:endParaRPr sz="1800">
              <a:solidFill>
                <a:srgbClr val="595959"/>
              </a:solidFill>
              <a:latin typeface="Roboto Mono"/>
              <a:ea typeface="Roboto Mono"/>
              <a:cs typeface="Roboto Mono"/>
              <a:sym typeface="Roboto Mono"/>
            </a:endParaRPr>
          </a:p>
        </p:txBody>
      </p:sp>
      <p:cxnSp>
        <p:nvCxnSpPr>
          <p:cNvPr id="186" name="Google Shape;186;p17"/>
          <p:cNvCxnSpPr>
            <a:stCxn id="174" idx="4"/>
            <a:endCxn id="185" idx="0"/>
          </p:cNvCxnSpPr>
          <p:nvPr/>
        </p:nvCxnSpPr>
        <p:spPr>
          <a:xfrm>
            <a:off x="6578625" y="2872711"/>
            <a:ext cx="0" cy="202500"/>
          </a:xfrm>
          <a:prstGeom prst="straightConnector1">
            <a:avLst/>
          </a:prstGeom>
          <a:noFill/>
          <a:ln cap="flat" cmpd="sng" w="28575">
            <a:solidFill>
              <a:srgbClr val="595959"/>
            </a:solidFill>
            <a:prstDash val="solid"/>
            <a:round/>
            <a:headEnd len="med" w="med" type="none"/>
            <a:tailEnd len="med" w="med" type="none"/>
          </a:ln>
        </p:spPr>
      </p:cxnSp>
      <p:grpSp>
        <p:nvGrpSpPr>
          <p:cNvPr id="187" name="Google Shape;187;p17"/>
          <p:cNvGrpSpPr/>
          <p:nvPr/>
        </p:nvGrpSpPr>
        <p:grpSpPr>
          <a:xfrm>
            <a:off x="2929913" y="3161264"/>
            <a:ext cx="3284175" cy="1227600"/>
            <a:chOff x="5180250" y="3701214"/>
            <a:chExt cx="3284175" cy="1227600"/>
          </a:xfrm>
        </p:grpSpPr>
        <p:sp>
          <p:nvSpPr>
            <p:cNvPr id="188" name="Google Shape;188;p17"/>
            <p:cNvSpPr/>
            <p:nvPr/>
          </p:nvSpPr>
          <p:spPr>
            <a:xfrm>
              <a:off x="7302821" y="4525500"/>
              <a:ext cx="335400" cy="237000"/>
            </a:xfrm>
            <a:prstGeom prst="rect">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95959"/>
                  </a:solidFill>
                  <a:latin typeface="Roboto Mono"/>
                  <a:ea typeface="Roboto Mono"/>
                  <a:cs typeface="Roboto Mono"/>
                  <a:sym typeface="Roboto Mono"/>
                </a:rPr>
                <a:t>F</a:t>
              </a:r>
              <a:endParaRPr>
                <a:solidFill>
                  <a:srgbClr val="595959"/>
                </a:solidFill>
                <a:latin typeface="Roboto Mono"/>
                <a:ea typeface="Roboto Mono"/>
                <a:cs typeface="Roboto Mono"/>
                <a:sym typeface="Roboto Mono"/>
              </a:endParaRPr>
            </a:p>
          </p:txBody>
        </p:sp>
        <p:sp>
          <p:nvSpPr>
            <p:cNvPr id="189" name="Google Shape;189;p17"/>
            <p:cNvSpPr txBox="1"/>
            <p:nvPr/>
          </p:nvSpPr>
          <p:spPr>
            <a:xfrm>
              <a:off x="7638225" y="4081325"/>
              <a:ext cx="826200" cy="709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latin typeface="Roboto Mono"/>
                  <a:ea typeface="Roboto Mono"/>
                  <a:cs typeface="Roboto Mono"/>
                  <a:sym typeface="Roboto Mono"/>
                </a:rPr>
                <a:t>守门呗</a:t>
              </a:r>
              <a:endParaRPr>
                <a:solidFill>
                  <a:srgbClr val="595959"/>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595959"/>
                  </a:solidFill>
                  <a:latin typeface="Roboto Mono"/>
                  <a:ea typeface="Roboto Mono"/>
                  <a:cs typeface="Roboto Mono"/>
                  <a:sym typeface="Roboto Mono"/>
                </a:rPr>
                <a:t>守门员</a:t>
              </a:r>
              <a:endParaRPr>
                <a:solidFill>
                  <a:srgbClr val="595959"/>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595959"/>
                  </a:solidFill>
                  <a:latin typeface="Roboto Mono"/>
                  <a:ea typeface="Roboto Mono"/>
                  <a:cs typeface="Roboto Mono"/>
                  <a:sym typeface="Roboto Mono"/>
                </a:rPr>
                <a:t>守门呙</a:t>
              </a:r>
              <a:endParaRPr>
                <a:solidFill>
                  <a:srgbClr val="595959"/>
                </a:solidFill>
                <a:latin typeface="Roboto Mono"/>
                <a:ea typeface="Roboto Mono"/>
                <a:cs typeface="Roboto Mono"/>
                <a:sym typeface="Roboto Mono"/>
              </a:endParaRPr>
            </a:p>
          </p:txBody>
        </p:sp>
        <p:sp>
          <p:nvSpPr>
            <p:cNvPr id="190" name="Google Shape;190;p17"/>
            <p:cNvSpPr txBox="1"/>
            <p:nvPr/>
          </p:nvSpPr>
          <p:spPr>
            <a:xfrm>
              <a:off x="5180250" y="4031125"/>
              <a:ext cx="2122800" cy="795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39,312,024,869,367</a:t>
              </a:r>
              <a:endParaRPr>
                <a:solidFill>
                  <a:srgbClr val="595959"/>
                </a:solidFill>
                <a:latin typeface="Roboto Mono"/>
                <a:ea typeface="Roboto Mono"/>
                <a:cs typeface="Roboto Mono"/>
                <a:sym typeface="Roboto Mono"/>
              </a:endParaRPr>
            </a:p>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39,312,024,869,368</a:t>
              </a:r>
              <a:endParaRPr>
                <a:solidFill>
                  <a:srgbClr val="595959"/>
                </a:solidFill>
                <a:latin typeface="Roboto Mono"/>
                <a:ea typeface="Roboto Mono"/>
                <a:cs typeface="Roboto Mono"/>
                <a:sym typeface="Roboto Mono"/>
              </a:endParaRPr>
            </a:p>
            <a:p>
              <a:pPr indent="0" lvl="0" marL="0" rtl="0" algn="r">
                <a:lnSpc>
                  <a:spcPct val="115000"/>
                </a:lnSpc>
                <a:spcBef>
                  <a:spcPts val="0"/>
                </a:spcBef>
                <a:spcAft>
                  <a:spcPts val="0"/>
                </a:spcAft>
                <a:buNone/>
              </a:pPr>
              <a:r>
                <a:rPr lang="en">
                  <a:solidFill>
                    <a:srgbClr val="595959"/>
                  </a:solidFill>
                  <a:latin typeface="Roboto Mono"/>
                  <a:ea typeface="Roboto Mono"/>
                  <a:cs typeface="Roboto Mono"/>
                  <a:sym typeface="Roboto Mono"/>
                </a:rPr>
                <a:t>39,312,024,869,369</a:t>
              </a:r>
              <a:endParaRPr>
                <a:solidFill>
                  <a:srgbClr val="595959"/>
                </a:solidFill>
                <a:latin typeface="Roboto Mono"/>
                <a:ea typeface="Roboto Mono"/>
                <a:cs typeface="Roboto Mono"/>
                <a:sym typeface="Roboto Mono"/>
              </a:endParaRPr>
            </a:p>
          </p:txBody>
        </p:sp>
        <p:sp>
          <p:nvSpPr>
            <p:cNvPr id="191" name="Google Shape;191;p17"/>
            <p:cNvSpPr txBox="1"/>
            <p:nvPr/>
          </p:nvSpPr>
          <p:spPr>
            <a:xfrm>
              <a:off x="7302825" y="4691814"/>
              <a:ext cx="3354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Roboto"/>
                  <a:ea typeface="Roboto"/>
                  <a:cs typeface="Roboto"/>
                  <a:sym typeface="Roboto"/>
                </a:rPr>
                <a:t>...</a:t>
              </a:r>
              <a:endParaRPr>
                <a:solidFill>
                  <a:srgbClr val="595959"/>
                </a:solidFill>
                <a:latin typeface="Roboto"/>
                <a:ea typeface="Roboto"/>
                <a:cs typeface="Roboto"/>
                <a:sym typeface="Roboto"/>
              </a:endParaRPr>
            </a:p>
          </p:txBody>
        </p:sp>
        <p:sp>
          <p:nvSpPr>
            <p:cNvPr id="192" name="Google Shape;192;p17"/>
            <p:cNvSpPr/>
            <p:nvPr/>
          </p:nvSpPr>
          <p:spPr>
            <a:xfrm>
              <a:off x="7302821" y="4059900"/>
              <a:ext cx="335400" cy="237000"/>
            </a:xfrm>
            <a:prstGeom prst="rect">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95959"/>
                  </a:solidFill>
                  <a:latin typeface="Roboto Mono"/>
                  <a:ea typeface="Roboto Mono"/>
                  <a:cs typeface="Roboto Mono"/>
                  <a:sym typeface="Roboto Mono"/>
                </a:rPr>
                <a:t>F</a:t>
              </a:r>
              <a:endParaRPr>
                <a:solidFill>
                  <a:srgbClr val="595959"/>
                </a:solidFill>
                <a:latin typeface="Roboto Mono"/>
                <a:ea typeface="Roboto Mono"/>
                <a:cs typeface="Roboto Mono"/>
                <a:sym typeface="Roboto Mono"/>
              </a:endParaRPr>
            </a:p>
          </p:txBody>
        </p:sp>
        <p:sp>
          <p:nvSpPr>
            <p:cNvPr id="193" name="Google Shape;193;p17"/>
            <p:cNvSpPr txBox="1"/>
            <p:nvPr/>
          </p:nvSpPr>
          <p:spPr>
            <a:xfrm>
              <a:off x="7302825" y="3701214"/>
              <a:ext cx="3354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Roboto"/>
                  <a:ea typeface="Roboto"/>
                  <a:cs typeface="Roboto"/>
                  <a:sym typeface="Roboto"/>
                </a:rPr>
                <a:t>...</a:t>
              </a:r>
              <a:endParaRPr>
                <a:solidFill>
                  <a:srgbClr val="595959"/>
                </a:solidFill>
                <a:latin typeface="Roboto"/>
                <a:ea typeface="Roboto"/>
                <a:cs typeface="Roboto"/>
                <a:sym typeface="Roboto"/>
              </a:endParaRPr>
            </a:p>
          </p:txBody>
        </p:sp>
        <p:sp>
          <p:nvSpPr>
            <p:cNvPr id="194" name="Google Shape;194;p17"/>
            <p:cNvSpPr/>
            <p:nvPr/>
          </p:nvSpPr>
          <p:spPr>
            <a:xfrm>
              <a:off x="7302821" y="4296900"/>
              <a:ext cx="335400" cy="237000"/>
            </a:xfrm>
            <a:prstGeom prst="rect">
              <a:avLst/>
            </a:prstGeom>
            <a:solidFill>
              <a:srgbClr val="B6D7A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95959"/>
                  </a:solidFill>
                  <a:latin typeface="Roboto Mono"/>
                  <a:ea typeface="Roboto Mono"/>
                  <a:cs typeface="Roboto Mono"/>
                  <a:sym typeface="Roboto Mono"/>
                </a:rPr>
                <a:t>T</a:t>
              </a:r>
              <a:endParaRPr>
                <a:solidFill>
                  <a:srgbClr val="595959"/>
                </a:solidFill>
                <a:latin typeface="Roboto Mono"/>
                <a:ea typeface="Roboto Mono"/>
                <a:cs typeface="Roboto Mono"/>
                <a:sym typeface="Roboto Mon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8"/>
          <p:cNvSpPr/>
          <p:nvPr/>
        </p:nvSpPr>
        <p:spPr>
          <a:xfrm>
            <a:off x="5005400" y="1124400"/>
            <a:ext cx="3629100" cy="2894700"/>
          </a:xfrm>
          <a:prstGeom prst="rect">
            <a:avLst/>
          </a:prstGeom>
          <a:solidFill>
            <a:schemeClr val="lt1"/>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Linear Range Search</a:t>
            </a:r>
            <a:endParaRPr/>
          </a:p>
        </p:txBody>
      </p:sp>
      <p:sp>
        <p:nvSpPr>
          <p:cNvPr id="201" name="Google Shape;201;p1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range search: a simple baseline.</a:t>
            </a:r>
            <a:endParaRPr/>
          </a:p>
          <a:p>
            <a:pPr indent="0" lvl="0" marL="0" rtl="0" algn="l">
              <a:spcBef>
                <a:spcPts val="800"/>
              </a:spcBef>
              <a:spcAft>
                <a:spcPts val="0"/>
              </a:spcAft>
              <a:buNone/>
            </a:pPr>
            <a:r>
              <a:t/>
            </a:r>
            <a:endParaRPr/>
          </a:p>
          <a:p>
            <a:pPr indent="-228600" lvl="0" marL="228600" rtl="0" algn="l">
              <a:spcBef>
                <a:spcPts val="800"/>
              </a:spcBef>
              <a:spcAft>
                <a:spcPts val="0"/>
              </a:spcAft>
              <a:buNone/>
            </a:pPr>
            <a:r>
              <a:rPr b="1" lang="en"/>
              <a:t>2-d </a:t>
            </a:r>
            <a:r>
              <a:rPr b="1" lang="en"/>
              <a:t>Range Search</a:t>
            </a:r>
            <a:r>
              <a:rPr lang="en"/>
              <a:t>: O(N). Scan through all the keys and collect matching results.</a:t>
            </a:r>
            <a:endParaRPr/>
          </a:p>
          <a:p>
            <a:pPr indent="-228600" lvl="0" marL="228600" rtl="0" algn="l">
              <a:spcBef>
                <a:spcPts val="800"/>
              </a:spcBef>
              <a:spcAft>
                <a:spcPts val="0"/>
              </a:spcAft>
              <a:buNone/>
            </a:pPr>
            <a:r>
              <a:rPr b="1" lang="en"/>
              <a:t>Insert a 2-d key</a:t>
            </a:r>
            <a:r>
              <a:rPr lang="en"/>
              <a:t>: O(1). Put key anywhere.</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Because keys can be anywhere, insertion is fast but </a:t>
            </a:r>
            <a:r>
              <a:rPr lang="en"/>
              <a:t>search is unacceptably slow</a:t>
            </a:r>
            <a:r>
              <a:rPr lang="en"/>
              <a:t>.</a:t>
            </a:r>
            <a:endParaRPr/>
          </a:p>
          <a:p>
            <a:pPr indent="0" lvl="0" marL="0" rtl="0" algn="l">
              <a:spcBef>
                <a:spcPts val="800"/>
              </a:spcBef>
              <a:spcAft>
                <a:spcPts val="800"/>
              </a:spcAft>
              <a:buNone/>
            </a:pPr>
            <a:r>
              <a:rPr b="1" lang="en"/>
              <a:t>Goal</a:t>
            </a:r>
            <a:r>
              <a:rPr lang="en"/>
              <a:t>: a logarithmic time solution.</a:t>
            </a:r>
            <a:endParaRPr/>
          </a:p>
        </p:txBody>
      </p:sp>
      <p:sp>
        <p:nvSpPr>
          <p:cNvPr id="202" name="Google Shape;2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18"/>
          <p:cNvSpPr/>
          <p:nvPr/>
        </p:nvSpPr>
        <p:spPr>
          <a:xfrm>
            <a:off x="6574306" y="282905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204" name="Google Shape;204;p18"/>
          <p:cNvSpPr txBox="1"/>
          <p:nvPr/>
        </p:nvSpPr>
        <p:spPr>
          <a:xfrm>
            <a:off x="6997537" y="3068459"/>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205" name="Google Shape;205;p18"/>
          <p:cNvSpPr txBox="1"/>
          <p:nvPr/>
        </p:nvSpPr>
        <p:spPr>
          <a:xfrm>
            <a:off x="8074800" y="187690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206" name="Google Shape;206;p18"/>
          <p:cNvSpPr/>
          <p:nvPr/>
        </p:nvSpPr>
        <p:spPr>
          <a:xfrm>
            <a:off x="7876850" y="15146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207" name="Google Shape;207;p18"/>
          <p:cNvSpPr txBox="1"/>
          <p:nvPr/>
        </p:nvSpPr>
        <p:spPr>
          <a:xfrm>
            <a:off x="7119944" y="1710225"/>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sp>
        <p:nvSpPr>
          <p:cNvPr id="208" name="Google Shape;208;p18"/>
          <p:cNvSpPr/>
          <p:nvPr/>
        </p:nvSpPr>
        <p:spPr>
          <a:xfrm>
            <a:off x="7010050" y="19718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209" name="Google Shape;209;p18"/>
          <p:cNvSpPr/>
          <p:nvPr/>
        </p:nvSpPr>
        <p:spPr>
          <a:xfrm>
            <a:off x="7445838" y="2380194"/>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210" name="Google Shape;210;p18"/>
          <p:cNvSpPr txBox="1"/>
          <p:nvPr/>
        </p:nvSpPr>
        <p:spPr>
          <a:xfrm>
            <a:off x="7838919" y="26825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sp>
        <p:nvSpPr>
          <p:cNvPr id="211" name="Google Shape;211;p18"/>
          <p:cNvSpPr/>
          <p:nvPr/>
        </p:nvSpPr>
        <p:spPr>
          <a:xfrm>
            <a:off x="5912656" y="3252481"/>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212" name="Google Shape;212;p18"/>
          <p:cNvSpPr txBox="1"/>
          <p:nvPr/>
        </p:nvSpPr>
        <p:spPr>
          <a:xfrm>
            <a:off x="6041238" y="36193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213" name="Google Shape;213;p18"/>
          <p:cNvSpPr/>
          <p:nvPr/>
        </p:nvSpPr>
        <p:spPr>
          <a:xfrm>
            <a:off x="5210481" y="117757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F</a:t>
            </a:r>
            <a:endParaRPr b="1">
              <a:solidFill>
                <a:schemeClr val="dk2"/>
              </a:solidFill>
              <a:latin typeface="Roboto"/>
              <a:ea typeface="Roboto"/>
              <a:cs typeface="Roboto"/>
              <a:sym typeface="Roboto"/>
            </a:endParaRPr>
          </a:p>
        </p:txBody>
      </p:sp>
      <p:sp>
        <p:nvSpPr>
          <p:cNvPr id="214" name="Google Shape;214;p18"/>
          <p:cNvSpPr txBox="1"/>
          <p:nvPr/>
        </p:nvSpPr>
        <p:spPr>
          <a:xfrm>
            <a:off x="5360002" y="1545708"/>
            <a:ext cx="817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 2.5)</a:t>
            </a:r>
            <a:endParaRPr b="1">
              <a:solidFill>
                <a:schemeClr val="dk2"/>
              </a:solidFill>
              <a:latin typeface="Roboto"/>
              <a:ea typeface="Roboto"/>
              <a:cs typeface="Roboto"/>
              <a:sym typeface="Roboto"/>
            </a:endParaRPr>
          </a:p>
        </p:txBody>
      </p:sp>
      <p:sp>
        <p:nvSpPr>
          <p:cNvPr id="215" name="Google Shape;215;p18"/>
          <p:cNvSpPr/>
          <p:nvPr/>
        </p:nvSpPr>
        <p:spPr>
          <a:xfrm>
            <a:off x="6526650" y="1848075"/>
            <a:ext cx="1397700" cy="1274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Uniform Partitioning</a:t>
            </a:r>
            <a:endParaRPr/>
          </a:p>
        </p:txBody>
      </p:sp>
      <p:sp>
        <p:nvSpPr>
          <p:cNvPr id="221" name="Google Shape;22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graphicFrame>
        <p:nvGraphicFramePr>
          <p:cNvPr id="226" name="Google Shape;226;p20"/>
          <p:cNvGraphicFramePr/>
          <p:nvPr/>
        </p:nvGraphicFramePr>
        <p:xfrm>
          <a:off x="5005400" y="1124400"/>
          <a:ext cx="3000000" cy="3000000"/>
        </p:xfrm>
        <a:graphic>
          <a:graphicData uri="http://schemas.openxmlformats.org/drawingml/2006/table">
            <a:tbl>
              <a:tblPr>
                <a:noFill/>
                <a:tableStyleId>{C1C6080E-C6A8-41FB-B314-89CA3846920A}</a:tableStyleId>
              </a:tblPr>
              <a:tblGrid>
                <a:gridCol w="907275"/>
                <a:gridCol w="907275"/>
                <a:gridCol w="907275"/>
                <a:gridCol w="907275"/>
              </a:tblGrid>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bl>
          </a:graphicData>
        </a:graphic>
      </p:graphicFrame>
      <p:sp>
        <p:nvSpPr>
          <p:cNvPr id="227" name="Google Shape;227;p20"/>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Partitioning</a:t>
            </a:r>
            <a:endParaRPr/>
          </a:p>
        </p:txBody>
      </p:sp>
      <p:sp>
        <p:nvSpPr>
          <p:cNvPr id="228" name="Google Shape;228;p20"/>
          <p:cNvSpPr txBox="1"/>
          <p:nvPr>
            <p:ph idx="1" type="body"/>
          </p:nvPr>
        </p:nvSpPr>
        <p:spPr>
          <a:xfrm>
            <a:off x="311700" y="1152144"/>
            <a:ext cx="43890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Spatial partitioning problem</a:t>
            </a:r>
            <a:r>
              <a:rPr lang="en"/>
              <a:t>. How to divide space into non-overlapping </a:t>
            </a:r>
            <a:r>
              <a:rPr b="1" lang="en"/>
              <a:t>subspaces</a:t>
            </a:r>
            <a:r>
              <a:rPr lang="en"/>
              <a:t>.</a:t>
            </a:r>
            <a:endParaRPr/>
          </a:p>
          <a:p>
            <a:pPr indent="0" lvl="0" marL="0" rtl="0" algn="l">
              <a:spcBef>
                <a:spcPts val="800"/>
              </a:spcBef>
              <a:spcAft>
                <a:spcPts val="0"/>
              </a:spcAft>
              <a:buClr>
                <a:schemeClr val="dk1"/>
              </a:buClr>
              <a:buSzPts val="1100"/>
              <a:buFont typeface="Arial"/>
              <a:buNone/>
            </a:pPr>
            <a:r>
              <a:rPr b="1" lang="en">
                <a:solidFill>
                  <a:schemeClr val="accent1"/>
                </a:solidFill>
              </a:rPr>
              <a:t>Uniform partitioning strategy</a:t>
            </a:r>
            <a:r>
              <a:rPr lang="en"/>
              <a:t>. Partition space into uniform rectangular buckets (“bins”).</a:t>
            </a:r>
            <a:endParaRPr b="1"/>
          </a:p>
          <a:p>
            <a:pPr indent="0" lvl="0" marL="0" rtl="0" algn="l">
              <a:spcBef>
                <a:spcPts val="800"/>
              </a:spcBef>
              <a:spcAft>
                <a:spcPts val="0"/>
              </a:spcAft>
              <a:buNone/>
            </a:pPr>
            <a:r>
              <a:t/>
            </a:r>
            <a:endParaRPr/>
          </a:p>
          <a:p>
            <a:pPr indent="0" lvl="0" marL="0" rtl="0" algn="l">
              <a:spcBef>
                <a:spcPts val="800"/>
              </a:spcBef>
              <a:spcAft>
                <a:spcPts val="800"/>
              </a:spcAft>
              <a:buNone/>
            </a:pPr>
            <a:r>
              <a:rPr lang="en"/>
              <a:t>Right example: 4x4 grid of such buckets.</a:t>
            </a:r>
            <a:endParaRPr/>
          </a:p>
        </p:txBody>
      </p:sp>
      <p:sp>
        <p:nvSpPr>
          <p:cNvPr id="229" name="Google Shape;22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0"/>
          <p:cNvSpPr/>
          <p:nvPr/>
        </p:nvSpPr>
        <p:spPr>
          <a:xfrm>
            <a:off x="6574306" y="282905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231" name="Google Shape;231;p20"/>
          <p:cNvSpPr txBox="1"/>
          <p:nvPr/>
        </p:nvSpPr>
        <p:spPr>
          <a:xfrm>
            <a:off x="6997537" y="3068459"/>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232" name="Google Shape;232;p20"/>
          <p:cNvSpPr txBox="1"/>
          <p:nvPr/>
        </p:nvSpPr>
        <p:spPr>
          <a:xfrm>
            <a:off x="8074800" y="187690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233" name="Google Shape;233;p20"/>
          <p:cNvSpPr/>
          <p:nvPr/>
        </p:nvSpPr>
        <p:spPr>
          <a:xfrm>
            <a:off x="7876850" y="15146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234" name="Google Shape;234;p20"/>
          <p:cNvSpPr txBox="1"/>
          <p:nvPr/>
        </p:nvSpPr>
        <p:spPr>
          <a:xfrm>
            <a:off x="7119944" y="1710225"/>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sp>
        <p:nvSpPr>
          <p:cNvPr id="235" name="Google Shape;235;p20"/>
          <p:cNvSpPr/>
          <p:nvPr/>
        </p:nvSpPr>
        <p:spPr>
          <a:xfrm>
            <a:off x="7010050" y="19718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236" name="Google Shape;236;p20"/>
          <p:cNvSpPr/>
          <p:nvPr/>
        </p:nvSpPr>
        <p:spPr>
          <a:xfrm>
            <a:off x="7445838" y="2380194"/>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237" name="Google Shape;237;p20"/>
          <p:cNvSpPr txBox="1"/>
          <p:nvPr/>
        </p:nvSpPr>
        <p:spPr>
          <a:xfrm>
            <a:off x="7838919" y="26825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sp>
        <p:nvSpPr>
          <p:cNvPr id="238" name="Google Shape;238;p20"/>
          <p:cNvSpPr/>
          <p:nvPr/>
        </p:nvSpPr>
        <p:spPr>
          <a:xfrm>
            <a:off x="5912656" y="3252481"/>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239" name="Google Shape;239;p20"/>
          <p:cNvSpPr txBox="1"/>
          <p:nvPr/>
        </p:nvSpPr>
        <p:spPr>
          <a:xfrm>
            <a:off x="6041238" y="36193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240" name="Google Shape;240;p20"/>
          <p:cNvSpPr/>
          <p:nvPr/>
        </p:nvSpPr>
        <p:spPr>
          <a:xfrm>
            <a:off x="5210481" y="117757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F</a:t>
            </a:r>
            <a:endParaRPr b="1">
              <a:solidFill>
                <a:schemeClr val="dk2"/>
              </a:solidFill>
              <a:latin typeface="Roboto"/>
              <a:ea typeface="Roboto"/>
              <a:cs typeface="Roboto"/>
              <a:sym typeface="Roboto"/>
            </a:endParaRPr>
          </a:p>
        </p:txBody>
      </p:sp>
      <p:sp>
        <p:nvSpPr>
          <p:cNvPr id="241" name="Google Shape;241;p20"/>
          <p:cNvSpPr txBox="1"/>
          <p:nvPr/>
        </p:nvSpPr>
        <p:spPr>
          <a:xfrm>
            <a:off x="5360002" y="1545708"/>
            <a:ext cx="817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 2.5)</a:t>
            </a:r>
            <a:endParaRPr b="1">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45" name="Shape 245"/>
        <p:cNvGrpSpPr/>
        <p:nvPr/>
      </p:nvGrpSpPr>
      <p:grpSpPr>
        <a:xfrm>
          <a:off x="0" y="0"/>
          <a:ext cx="0" cy="0"/>
          <a:chOff x="0" y="0"/>
          <a:chExt cx="0" cy="0"/>
        </a:xfrm>
      </p:grpSpPr>
      <p:graphicFrame>
        <p:nvGraphicFramePr>
          <p:cNvPr id="246" name="Google Shape;246;p21"/>
          <p:cNvGraphicFramePr/>
          <p:nvPr/>
        </p:nvGraphicFramePr>
        <p:xfrm>
          <a:off x="5005400" y="1124400"/>
          <a:ext cx="3000000" cy="3000000"/>
        </p:xfrm>
        <a:graphic>
          <a:graphicData uri="http://schemas.openxmlformats.org/drawingml/2006/table">
            <a:tbl>
              <a:tblPr>
                <a:noFill/>
                <a:tableStyleId>{C1C6080E-C6A8-41FB-B314-89CA3846920A}</a:tableStyleId>
              </a:tblPr>
              <a:tblGrid>
                <a:gridCol w="907275"/>
                <a:gridCol w="907275"/>
                <a:gridCol w="907275"/>
                <a:gridCol w="907275"/>
              </a:tblGrid>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r h="723675">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CCCCCC"/>
                      </a:solidFill>
                      <a:prstDash val="solid"/>
                      <a:round/>
                      <a:headEnd len="sm" w="sm" type="none"/>
                      <a:tailEnd len="sm" w="sm" type="none"/>
                    </a:lnL>
                    <a:lnR cap="flat" cmpd="sng" w="28575">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solidFill>
                      <a:schemeClr val="lt1"/>
                    </a:solidFill>
                  </a:tcPr>
                </a:tc>
              </a:tr>
            </a:tbl>
          </a:graphicData>
        </a:graphic>
      </p:graphicFrame>
      <p:sp>
        <p:nvSpPr>
          <p:cNvPr id="247" name="Google Shape;247;p21"/>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Partitioning</a:t>
            </a:r>
            <a:endParaRPr/>
          </a:p>
        </p:txBody>
      </p:sp>
      <p:sp>
        <p:nvSpPr>
          <p:cNvPr id="248" name="Google Shape;248;p21"/>
          <p:cNvSpPr txBox="1"/>
          <p:nvPr>
            <p:ph idx="1" type="body"/>
          </p:nvPr>
        </p:nvSpPr>
        <p:spPr>
          <a:xfrm>
            <a:off x="311700" y="1152144"/>
            <a:ext cx="43890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Spatial partitioning problem</a:t>
            </a:r>
            <a:r>
              <a:rPr lang="en"/>
              <a:t>. How to divide space into non-overlapping </a:t>
            </a:r>
            <a:r>
              <a:rPr b="1" lang="en"/>
              <a:t>subspaces</a:t>
            </a:r>
            <a:r>
              <a:rPr lang="en"/>
              <a:t>.</a:t>
            </a:r>
            <a:endParaRPr/>
          </a:p>
          <a:p>
            <a:pPr indent="0" lvl="0" marL="0" rtl="0" algn="l">
              <a:spcBef>
                <a:spcPts val="800"/>
              </a:spcBef>
              <a:spcAft>
                <a:spcPts val="0"/>
              </a:spcAft>
              <a:buClr>
                <a:schemeClr val="dk1"/>
              </a:buClr>
              <a:buSzPts val="1100"/>
              <a:buFont typeface="Arial"/>
              <a:buNone/>
            </a:pPr>
            <a:r>
              <a:rPr b="1" lang="en">
                <a:solidFill>
                  <a:schemeClr val="accent1"/>
                </a:solidFill>
              </a:rPr>
              <a:t>Uniform partitioning strategy</a:t>
            </a:r>
            <a:r>
              <a:rPr lang="en"/>
              <a:t>. Partition space into uniform rectangular buckets (“bins”).</a:t>
            </a:r>
            <a:endParaRPr b="1">
              <a:solidFill>
                <a:schemeClr val="accent1"/>
              </a:solidFill>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How many bins do we need to scan to collect all the points in the green rectangle?</a:t>
            </a:r>
            <a:endParaRPr/>
          </a:p>
        </p:txBody>
      </p:sp>
      <p:sp>
        <p:nvSpPr>
          <p:cNvPr id="249" name="Google Shape;24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21"/>
          <p:cNvSpPr/>
          <p:nvPr/>
        </p:nvSpPr>
        <p:spPr>
          <a:xfrm>
            <a:off x="6574306" y="282905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a:t>
            </a:r>
            <a:endParaRPr b="1">
              <a:solidFill>
                <a:schemeClr val="dk2"/>
              </a:solidFill>
              <a:latin typeface="Roboto"/>
              <a:ea typeface="Roboto"/>
              <a:cs typeface="Roboto"/>
              <a:sym typeface="Roboto"/>
            </a:endParaRPr>
          </a:p>
        </p:txBody>
      </p:sp>
      <p:sp>
        <p:nvSpPr>
          <p:cNvPr id="251" name="Google Shape;251;p21"/>
          <p:cNvSpPr txBox="1"/>
          <p:nvPr/>
        </p:nvSpPr>
        <p:spPr>
          <a:xfrm>
            <a:off x="6997537" y="3068459"/>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-1)</a:t>
            </a:r>
            <a:endParaRPr b="1">
              <a:solidFill>
                <a:schemeClr val="dk2"/>
              </a:solidFill>
              <a:latin typeface="Roboto"/>
              <a:ea typeface="Roboto"/>
              <a:cs typeface="Roboto"/>
              <a:sym typeface="Roboto"/>
            </a:endParaRPr>
          </a:p>
        </p:txBody>
      </p:sp>
      <p:sp>
        <p:nvSpPr>
          <p:cNvPr id="252" name="Google Shape;252;p21"/>
          <p:cNvSpPr txBox="1"/>
          <p:nvPr/>
        </p:nvSpPr>
        <p:spPr>
          <a:xfrm>
            <a:off x="8074800" y="1876900"/>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253" name="Google Shape;253;p21"/>
          <p:cNvSpPr/>
          <p:nvPr/>
        </p:nvSpPr>
        <p:spPr>
          <a:xfrm>
            <a:off x="7876850" y="15146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a:t>
            </a:r>
            <a:endParaRPr b="1">
              <a:solidFill>
                <a:schemeClr val="dk2"/>
              </a:solidFill>
              <a:latin typeface="Roboto"/>
              <a:ea typeface="Roboto"/>
              <a:cs typeface="Roboto"/>
              <a:sym typeface="Roboto"/>
            </a:endParaRPr>
          </a:p>
        </p:txBody>
      </p:sp>
      <p:sp>
        <p:nvSpPr>
          <p:cNvPr id="254" name="Google Shape;254;p21"/>
          <p:cNvSpPr txBox="1"/>
          <p:nvPr/>
        </p:nvSpPr>
        <p:spPr>
          <a:xfrm>
            <a:off x="7119944" y="1710225"/>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(0, 1)</a:t>
            </a:r>
            <a:endParaRPr b="1">
              <a:solidFill>
                <a:schemeClr val="dk2"/>
              </a:solidFill>
              <a:latin typeface="Roboto"/>
              <a:ea typeface="Roboto"/>
              <a:cs typeface="Roboto"/>
              <a:sym typeface="Roboto"/>
            </a:endParaRPr>
          </a:p>
        </p:txBody>
      </p:sp>
      <p:sp>
        <p:nvSpPr>
          <p:cNvPr id="255" name="Google Shape;255;p21"/>
          <p:cNvSpPr/>
          <p:nvPr/>
        </p:nvSpPr>
        <p:spPr>
          <a:xfrm>
            <a:off x="7010050" y="1971806"/>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a:t>
            </a:r>
            <a:endParaRPr b="1">
              <a:solidFill>
                <a:schemeClr val="dk2"/>
              </a:solidFill>
              <a:latin typeface="Roboto"/>
              <a:ea typeface="Roboto"/>
              <a:cs typeface="Roboto"/>
              <a:sym typeface="Roboto"/>
            </a:endParaRPr>
          </a:p>
        </p:txBody>
      </p:sp>
      <p:sp>
        <p:nvSpPr>
          <p:cNvPr id="256" name="Google Shape;256;p21"/>
          <p:cNvSpPr/>
          <p:nvPr/>
        </p:nvSpPr>
        <p:spPr>
          <a:xfrm>
            <a:off x="7445838" y="2380194"/>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a:t>
            </a:r>
            <a:endParaRPr b="1">
              <a:solidFill>
                <a:schemeClr val="dk2"/>
              </a:solidFill>
              <a:latin typeface="Roboto"/>
              <a:ea typeface="Roboto"/>
              <a:cs typeface="Roboto"/>
              <a:sym typeface="Roboto"/>
            </a:endParaRPr>
          </a:p>
        </p:txBody>
      </p:sp>
      <p:sp>
        <p:nvSpPr>
          <p:cNvPr id="257" name="Google Shape;257;p21"/>
          <p:cNvSpPr txBox="1"/>
          <p:nvPr/>
        </p:nvSpPr>
        <p:spPr>
          <a:xfrm>
            <a:off x="7838919" y="26825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(1, 0)</a:t>
            </a:r>
            <a:endParaRPr b="1">
              <a:solidFill>
                <a:schemeClr val="dk2"/>
              </a:solidFill>
              <a:latin typeface="Roboto"/>
              <a:ea typeface="Roboto"/>
              <a:cs typeface="Roboto"/>
              <a:sym typeface="Roboto"/>
            </a:endParaRPr>
          </a:p>
        </p:txBody>
      </p:sp>
      <p:sp>
        <p:nvSpPr>
          <p:cNvPr id="258" name="Google Shape;258;p21"/>
          <p:cNvSpPr/>
          <p:nvPr/>
        </p:nvSpPr>
        <p:spPr>
          <a:xfrm>
            <a:off x="5912656" y="3252481"/>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E</a:t>
            </a:r>
            <a:endParaRPr b="1">
              <a:solidFill>
                <a:schemeClr val="dk2"/>
              </a:solidFill>
              <a:latin typeface="Roboto"/>
              <a:ea typeface="Roboto"/>
              <a:cs typeface="Roboto"/>
              <a:sym typeface="Roboto"/>
            </a:endParaRPr>
          </a:p>
        </p:txBody>
      </p:sp>
      <p:sp>
        <p:nvSpPr>
          <p:cNvPr id="259" name="Google Shape;259;p21"/>
          <p:cNvSpPr txBox="1"/>
          <p:nvPr/>
        </p:nvSpPr>
        <p:spPr>
          <a:xfrm>
            <a:off x="6041238" y="3619391"/>
            <a:ext cx="721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 -2)</a:t>
            </a:r>
            <a:endParaRPr b="1">
              <a:solidFill>
                <a:schemeClr val="dk2"/>
              </a:solidFill>
              <a:latin typeface="Roboto"/>
              <a:ea typeface="Roboto"/>
              <a:cs typeface="Roboto"/>
              <a:sym typeface="Roboto"/>
            </a:endParaRPr>
          </a:p>
        </p:txBody>
      </p:sp>
      <p:sp>
        <p:nvSpPr>
          <p:cNvPr id="260" name="Google Shape;260;p21"/>
          <p:cNvSpPr/>
          <p:nvPr/>
        </p:nvSpPr>
        <p:spPr>
          <a:xfrm>
            <a:off x="5210481" y="1177579"/>
            <a:ext cx="348300" cy="348300"/>
          </a:xfrm>
          <a:prstGeom prst="rect">
            <a:avLst/>
          </a:prstGeom>
          <a:solidFill>
            <a:schemeClr val="l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F</a:t>
            </a:r>
            <a:endParaRPr b="1">
              <a:solidFill>
                <a:schemeClr val="dk2"/>
              </a:solidFill>
              <a:latin typeface="Roboto"/>
              <a:ea typeface="Roboto"/>
              <a:cs typeface="Roboto"/>
              <a:sym typeface="Roboto"/>
            </a:endParaRPr>
          </a:p>
        </p:txBody>
      </p:sp>
      <p:sp>
        <p:nvSpPr>
          <p:cNvPr id="261" name="Google Shape;261;p21"/>
          <p:cNvSpPr txBox="1"/>
          <p:nvPr/>
        </p:nvSpPr>
        <p:spPr>
          <a:xfrm>
            <a:off x="5360002" y="1545708"/>
            <a:ext cx="817500" cy="28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 2.5)</a:t>
            </a:r>
            <a:endParaRPr b="1">
              <a:solidFill>
                <a:schemeClr val="dk2"/>
              </a:solidFill>
              <a:latin typeface="Roboto"/>
              <a:ea typeface="Roboto"/>
              <a:cs typeface="Roboto"/>
              <a:sym typeface="Roboto"/>
            </a:endParaRPr>
          </a:p>
        </p:txBody>
      </p:sp>
      <p:sp>
        <p:nvSpPr>
          <p:cNvPr id="262" name="Google Shape;262;p21"/>
          <p:cNvSpPr/>
          <p:nvPr/>
        </p:nvSpPr>
        <p:spPr>
          <a:xfrm>
            <a:off x="6526650" y="1848075"/>
            <a:ext cx="1397700" cy="1274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bins do we need to scan to collect all the points in the green rectangle?</a:t>
            </a:r>
            <a:endParaRPr/>
          </a:p>
        </p:txBody>
      </p:sp>
      <p:sp>
        <p:nvSpPr>
          <p:cNvPr id="269" name="Google Shape;26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