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lecture is much shorter than usual due to the midterm survey.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4e3479f3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4e3479f3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4e3479f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4e3479f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4e3479f3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4e3479f3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4e3479f35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4e3479f35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4e3479f3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4e3479f3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4e3479f3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4e3479f3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64e3479f3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64e3479f3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64e3479f35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64e3479f35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4e3479f35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4e3479f35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4e3479f3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4e3479f3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Try to come up with an algorithm for connected(</a:t>
            </a:r>
            <a:r>
              <a:rPr b="1" lang="en"/>
              <a:t>s</a:t>
            </a:r>
            <a:r>
              <a:rPr lang="en"/>
              <a:t>, </a:t>
            </a:r>
            <a:r>
              <a:rPr b="1" lang="en"/>
              <a:t>t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e3479f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e3479f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64e3479f35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64e3479f35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What is wrong with this algorithm?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4e3479f35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4e3479f35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4e3479f35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4e3479f35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4e3479f35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4e3479f35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64e3479f35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64e3479f35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e3479f3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e3479f3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4e3479f3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4e3479f3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e3479f3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e3479f3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e3479f3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e3479f3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Give the postorder traversal for the graph.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e3479f3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e3479f3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e3479f3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e3479f3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4e3479f3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4e3479f3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presentation/d/1OHRI7Q_f8hlwjRJc8NPBUc1cMu5KhINH1xGXWDfs_dA/edit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and Graph Traversals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traversals: a data structure-specific operation, and how they generalize to the Graph data type.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Tree</a:t>
            </a:r>
            <a:endParaRPr/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Preorder traversal can print the files in a directory. Postorder can summarize file sizes.</a:t>
            </a:r>
            <a:endParaRPr/>
          </a:p>
        </p:txBody>
      </p:sp>
      <p:sp>
        <p:nvSpPr>
          <p:cNvPr id="257" name="Google Shape;2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516000" y="2995175"/>
            <a:ext cx="9852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words.txt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64795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23"/>
          <p:cNvCxnSpPr>
            <a:stCxn id="259" idx="2"/>
            <a:endCxn id="258" idx="0"/>
          </p:cNvCxnSpPr>
          <p:nvPr/>
        </p:nvCxnSpPr>
        <p:spPr>
          <a:xfrm>
            <a:off x="69721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23"/>
          <p:cNvSpPr/>
          <p:nvPr/>
        </p:nvSpPr>
        <p:spPr>
          <a:xfrm>
            <a:off x="41876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tiles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23"/>
          <p:cNvCxnSpPr>
            <a:stCxn id="259" idx="2"/>
            <a:endCxn id="261" idx="0"/>
          </p:cNvCxnSpPr>
          <p:nvPr/>
        </p:nvCxnSpPr>
        <p:spPr>
          <a:xfrm flipH="1">
            <a:off x="49810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3"/>
          <p:cNvCxnSpPr>
            <a:stCxn id="259" idx="2"/>
            <a:endCxn id="264" idx="0"/>
          </p:cNvCxnSpPr>
          <p:nvPr/>
        </p:nvCxnSpPr>
        <p:spPr>
          <a:xfrm flipH="1">
            <a:off x="6819434" y="2586220"/>
            <a:ext cx="1527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3"/>
          <p:cNvSpPr/>
          <p:nvPr/>
        </p:nvSpPr>
        <p:spPr>
          <a:xfrm>
            <a:off x="6326975" y="2995050"/>
            <a:ext cx="9852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cities.txt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3"/>
          <p:cNvSpPr/>
          <p:nvPr/>
        </p:nvSpPr>
        <p:spPr>
          <a:xfrm>
            <a:off x="5818804" y="3744750"/>
            <a:ext cx="12486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d1_x0_y0.jpg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358604" y="3744750"/>
            <a:ext cx="12486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d0_x1_y0.jpg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2877979" y="3744750"/>
            <a:ext cx="12486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d0_x0_y0.jpg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23"/>
          <p:cNvCxnSpPr>
            <a:stCxn id="261" idx="2"/>
            <a:endCxn id="265" idx="0"/>
          </p:cNvCxnSpPr>
          <p:nvPr/>
        </p:nvCxnSpPr>
        <p:spPr>
          <a:xfrm>
            <a:off x="4981044" y="3368375"/>
            <a:ext cx="14622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3"/>
          <p:cNvCxnSpPr>
            <a:stCxn id="261" idx="2"/>
            <a:endCxn id="266" idx="0"/>
          </p:cNvCxnSpPr>
          <p:nvPr/>
        </p:nvCxnSpPr>
        <p:spPr>
          <a:xfrm>
            <a:off x="4981044" y="3368375"/>
            <a:ext cx="18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3"/>
          <p:cNvCxnSpPr>
            <a:stCxn id="261" idx="2"/>
            <a:endCxn id="267" idx="0"/>
          </p:cNvCxnSpPr>
          <p:nvPr/>
        </p:nvCxnSpPr>
        <p:spPr>
          <a:xfrm flipH="1">
            <a:off x="3502344" y="3368375"/>
            <a:ext cx="1478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3"/>
          <p:cNvCxnSpPr>
            <a:stCxn id="261" idx="2"/>
          </p:cNvCxnSpPr>
          <p:nvPr/>
        </p:nvCxnSpPr>
        <p:spPr>
          <a:xfrm>
            <a:off x="4981044" y="3368375"/>
            <a:ext cx="1149900" cy="13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3"/>
          <p:cNvCxnSpPr>
            <a:stCxn id="261" idx="2"/>
          </p:cNvCxnSpPr>
          <p:nvPr/>
        </p:nvCxnSpPr>
        <p:spPr>
          <a:xfrm flipH="1">
            <a:off x="3807144" y="3368375"/>
            <a:ext cx="1173900" cy="10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3"/>
          <p:cNvCxnSpPr>
            <a:stCxn id="261" idx="2"/>
          </p:cNvCxnSpPr>
          <p:nvPr/>
        </p:nvCxnSpPr>
        <p:spPr>
          <a:xfrm flipH="1">
            <a:off x="4626444" y="3368375"/>
            <a:ext cx="354600" cy="19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3"/>
          <p:cNvCxnSpPr>
            <a:stCxn id="261" idx="2"/>
          </p:cNvCxnSpPr>
          <p:nvPr/>
        </p:nvCxnSpPr>
        <p:spPr>
          <a:xfrm>
            <a:off x="4981044" y="3368375"/>
            <a:ext cx="347400" cy="19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3"/>
          <p:cNvSpPr txBox="1"/>
          <p:nvPr/>
        </p:nvSpPr>
        <p:spPr>
          <a:xfrm>
            <a:off x="359375" y="1662875"/>
            <a:ext cx="2286000" cy="300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ata/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tiles/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0_x0_y0.jpg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0_x1_y0.jpg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d1</a:t>
            </a: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_x0_y0.jpg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cities.txt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 words.txt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2877975" y="411795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13 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7515988" y="3373775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587 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6326975" y="3373775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3502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346550" y="4118096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5815125" y="4118096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 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286" name="Google Shape;2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4331" l="1793" r="21554" t="1311"/>
          <a:stretch/>
        </p:blipFill>
        <p:spPr>
          <a:xfrm>
            <a:off x="4346650" y="1029638"/>
            <a:ext cx="4049600" cy="3084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Trees</a:t>
            </a:r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Trees are fantastic for representing ordered data or hierarchical data.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Real-world example: Paris Metro map.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This is not a tree as it contains </a:t>
            </a:r>
            <a:r>
              <a:rPr b="1" lang="en">
                <a:solidFill>
                  <a:schemeClr val="accent1"/>
                </a:solidFill>
              </a:rPr>
              <a:t>cycles</a:t>
            </a:r>
            <a:r>
              <a:rPr lang="en"/>
              <a:t>! More than one way to get from A to B.</a:t>
            </a:r>
            <a:endParaRPr/>
          </a:p>
        </p:txBody>
      </p:sp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Alternate Tree Definition</a:t>
            </a:r>
            <a:endParaRPr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Tree</a:t>
            </a:r>
            <a:r>
              <a:rPr lang="en"/>
              <a:t>. Consists of a set of nodes and a set of edges that connect those nodes.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Invariant</a:t>
            </a:r>
            <a:r>
              <a:rPr lang="en"/>
              <a:t>. There is exactly one path between any two nodes.</a:t>
            </a:r>
            <a:endParaRPr/>
          </a:p>
        </p:txBody>
      </p:sp>
      <p:sp>
        <p:nvSpPr>
          <p:cNvPr id="301" name="Google Shape;3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Google Shape;302;p26"/>
          <p:cNvGrpSpPr/>
          <p:nvPr/>
        </p:nvGrpSpPr>
        <p:grpSpPr>
          <a:xfrm>
            <a:off x="4391788" y="2483075"/>
            <a:ext cx="1430074" cy="1721325"/>
            <a:chOff x="4696588" y="2940275"/>
            <a:chExt cx="1430074" cy="1721325"/>
          </a:xfrm>
        </p:grpSpPr>
        <p:sp>
          <p:nvSpPr>
            <p:cNvPr id="303" name="Google Shape;303;p26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4" name="Google Shape;304;p26"/>
            <p:cNvCxnSpPr>
              <a:stCxn id="305" idx="1"/>
              <a:endCxn id="306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26"/>
            <p:cNvCxnSpPr>
              <a:stCxn id="306" idx="7"/>
              <a:endCxn id="303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26"/>
            <p:cNvCxnSpPr>
              <a:stCxn id="309" idx="1"/>
              <a:endCxn id="303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5" name="Google Shape;305;p26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0" name="Google Shape;310;p26"/>
            <p:cNvCxnSpPr>
              <a:stCxn id="309" idx="3"/>
              <a:endCxn id="305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26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11" name="Google Shape;311;p26"/>
          <p:cNvGrpSpPr/>
          <p:nvPr/>
        </p:nvGrpSpPr>
        <p:grpSpPr>
          <a:xfrm>
            <a:off x="6653088" y="2413813"/>
            <a:ext cx="1865374" cy="1790575"/>
            <a:chOff x="6653088" y="2871013"/>
            <a:chExt cx="1865374" cy="1790575"/>
          </a:xfrm>
        </p:grpSpPr>
        <p:sp>
          <p:nvSpPr>
            <p:cNvPr id="312" name="Google Shape;312;p26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3" name="Google Shape;313;p26"/>
            <p:cNvCxnSpPr>
              <a:stCxn id="314" idx="0"/>
              <a:endCxn id="315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6"/>
            <p:cNvCxnSpPr>
              <a:stCxn id="315" idx="7"/>
              <a:endCxn id="312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6"/>
            <p:cNvCxnSpPr>
              <a:stCxn id="318" idx="1"/>
              <a:endCxn id="312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26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19" name="Google Shape;319;p26"/>
            <p:cNvCxnSpPr>
              <a:stCxn id="314" idx="3"/>
              <a:endCxn id="312" idx="0"/>
            </p:cNvCxnSpPr>
            <p:nvPr/>
          </p:nvCxnSpPr>
          <p:spPr>
            <a:xfrm rot="-5400000">
              <a:off x="6406186" y="3181689"/>
              <a:ext cx="1726800" cy="1105500"/>
            </a:xfrm>
            <a:prstGeom prst="curvedConnector5">
              <a:avLst>
                <a:gd fmla="val -5417" name="adj1"/>
                <a:gd fmla="val -45069" name="adj2"/>
                <a:gd fmla="val 106637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26"/>
          <p:cNvGrpSpPr/>
          <p:nvPr/>
        </p:nvGrpSpPr>
        <p:grpSpPr>
          <a:xfrm>
            <a:off x="2050225" y="2589300"/>
            <a:ext cx="1943375" cy="1767500"/>
            <a:chOff x="2507425" y="3046500"/>
            <a:chExt cx="1943375" cy="1767500"/>
          </a:xfrm>
        </p:grpSpPr>
        <p:sp>
          <p:nvSpPr>
            <p:cNvPr id="321" name="Google Shape;321;p26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2" name="Google Shape;322;p26"/>
            <p:cNvCxnSpPr>
              <a:stCxn id="323" idx="0"/>
              <a:endCxn id="321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6"/>
            <p:cNvCxnSpPr>
              <a:stCxn id="321" idx="0"/>
              <a:endCxn id="325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26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8" name="Google Shape;328;p26"/>
            <p:cNvCxnSpPr>
              <a:stCxn id="321" idx="3"/>
              <a:endCxn id="326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6"/>
            <p:cNvCxnSpPr>
              <a:stCxn id="321" idx="4"/>
              <a:endCxn id="327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Google Shape;330;p26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1" name="Google Shape;331;p26"/>
            <p:cNvCxnSpPr>
              <a:stCxn id="330" idx="0"/>
              <a:endCxn id="325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2" name="Google Shape;332;p26"/>
          <p:cNvGrpSpPr/>
          <p:nvPr/>
        </p:nvGrpSpPr>
        <p:grpSpPr>
          <a:xfrm>
            <a:off x="504622" y="2951088"/>
            <a:ext cx="1184600" cy="979025"/>
            <a:chOff x="3266200" y="3122700"/>
            <a:chExt cx="1184600" cy="979025"/>
          </a:xfrm>
        </p:grpSpPr>
        <p:sp>
          <p:nvSpPr>
            <p:cNvPr id="333" name="Google Shape;333;p26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6" name="Google Shape;336;p26"/>
            <p:cNvCxnSpPr>
              <a:stCxn id="335" idx="0"/>
              <a:endCxn id="334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" name="Google Shape;337;p26"/>
          <p:cNvSpPr/>
          <p:nvPr/>
        </p:nvSpPr>
        <p:spPr>
          <a:xfrm>
            <a:off x="4321250" y="2332675"/>
            <a:ext cx="720600" cy="7206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6057550" y="2332675"/>
            <a:ext cx="720600" cy="7206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04625" y="2332675"/>
            <a:ext cx="720600" cy="7206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</a:t>
            </a:r>
            <a:r>
              <a:rPr lang="en"/>
              <a:t> Definition</a:t>
            </a:r>
            <a:endParaRPr/>
          </a:p>
        </p:txBody>
      </p:sp>
      <p:sp>
        <p:nvSpPr>
          <p:cNvPr id="345" name="Google Shape;345;p27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Graph</a:t>
            </a:r>
            <a:r>
              <a:rPr lang="en"/>
              <a:t>. Consists of a set of nodes and a set of zero or more edges.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Each edge connects any two nodes. Not all nodes need to be connected.</a:t>
            </a:r>
            <a:endParaRPr/>
          </a:p>
        </p:txBody>
      </p:sp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7" name="Google Shape;347;p27"/>
          <p:cNvGrpSpPr/>
          <p:nvPr/>
        </p:nvGrpSpPr>
        <p:grpSpPr>
          <a:xfrm>
            <a:off x="4391788" y="2483075"/>
            <a:ext cx="1430074" cy="1721325"/>
            <a:chOff x="4696588" y="2940275"/>
            <a:chExt cx="1430074" cy="1721325"/>
          </a:xfrm>
        </p:grpSpPr>
        <p:sp>
          <p:nvSpPr>
            <p:cNvPr id="348" name="Google Shape;348;p27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9" name="Google Shape;349;p27"/>
            <p:cNvCxnSpPr>
              <a:stCxn id="350" idx="1"/>
              <a:endCxn id="351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7"/>
            <p:cNvCxnSpPr>
              <a:stCxn id="351" idx="7"/>
              <a:endCxn id="348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7"/>
            <p:cNvCxnSpPr>
              <a:stCxn id="354" idx="1"/>
              <a:endCxn id="348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27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5" name="Google Shape;355;p27"/>
            <p:cNvCxnSpPr>
              <a:stCxn id="354" idx="3"/>
              <a:endCxn id="350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4" name="Google Shape;354;p27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6" name="Google Shape;356;p27"/>
          <p:cNvGrpSpPr/>
          <p:nvPr/>
        </p:nvGrpSpPr>
        <p:grpSpPr>
          <a:xfrm>
            <a:off x="6653088" y="2413813"/>
            <a:ext cx="1865374" cy="1790575"/>
            <a:chOff x="6653088" y="2871013"/>
            <a:chExt cx="1865374" cy="1790575"/>
          </a:xfrm>
        </p:grpSpPr>
        <p:sp>
          <p:nvSpPr>
            <p:cNvPr id="357" name="Google Shape;357;p27"/>
            <p:cNvSpPr/>
            <p:nvPr/>
          </p:nvSpPr>
          <p:spPr>
            <a:xfrm>
              <a:off x="7604763" y="287101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8" name="Google Shape;358;p27"/>
            <p:cNvCxnSpPr>
              <a:stCxn id="359" idx="0"/>
              <a:endCxn id="360" idx="3"/>
            </p:cNvCxnSpPr>
            <p:nvPr/>
          </p:nvCxnSpPr>
          <p:spPr>
            <a:xfrm flipH="1" rot="10800000">
              <a:off x="6870738" y="3892388"/>
              <a:ext cx="281400" cy="333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7"/>
            <p:cNvCxnSpPr>
              <a:stCxn id="360" idx="7"/>
              <a:endCxn id="357" idx="3"/>
            </p:cNvCxnSpPr>
            <p:nvPr/>
          </p:nvCxnSpPr>
          <p:spPr>
            <a:xfrm flipH="1" rot="10800000">
              <a:off x="7459940" y="3242711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7"/>
            <p:cNvCxnSpPr>
              <a:stCxn id="363" idx="1"/>
              <a:endCxn id="357" idx="5"/>
            </p:cNvCxnSpPr>
            <p:nvPr/>
          </p:nvCxnSpPr>
          <p:spPr>
            <a:xfrm rot="10800000">
              <a:off x="7976211" y="3242711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3" name="Google Shape;363;p27"/>
            <p:cNvSpPr/>
            <p:nvPr/>
          </p:nvSpPr>
          <p:spPr>
            <a:xfrm>
              <a:off x="8083163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7088388" y="3520963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6653088" y="4226288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4" name="Google Shape;364;p27"/>
            <p:cNvCxnSpPr>
              <a:stCxn id="359" idx="3"/>
              <a:endCxn id="357" idx="0"/>
            </p:cNvCxnSpPr>
            <p:nvPr/>
          </p:nvCxnSpPr>
          <p:spPr>
            <a:xfrm rot="-5400000">
              <a:off x="6406186" y="3181689"/>
              <a:ext cx="1726800" cy="1105500"/>
            </a:xfrm>
            <a:prstGeom prst="curvedConnector5">
              <a:avLst>
                <a:gd fmla="val -5417" name="adj1"/>
                <a:gd fmla="val -45069" name="adj2"/>
                <a:gd fmla="val 106637" name="adj3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5" name="Google Shape;365;p27"/>
          <p:cNvGrpSpPr/>
          <p:nvPr/>
        </p:nvGrpSpPr>
        <p:grpSpPr>
          <a:xfrm>
            <a:off x="2050225" y="2589300"/>
            <a:ext cx="1943375" cy="1767500"/>
            <a:chOff x="2507425" y="3046500"/>
            <a:chExt cx="1943375" cy="1767500"/>
          </a:xfrm>
        </p:grpSpPr>
        <p:sp>
          <p:nvSpPr>
            <p:cNvPr id="366" name="Google Shape;366;p27"/>
            <p:cNvSpPr/>
            <p:nvPr/>
          </p:nvSpPr>
          <p:spPr>
            <a:xfrm>
              <a:off x="30376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7" name="Google Shape;367;p27"/>
            <p:cNvCxnSpPr>
              <a:stCxn id="368" idx="0"/>
              <a:endCxn id="366" idx="5"/>
            </p:cNvCxnSpPr>
            <p:nvPr/>
          </p:nvCxnSpPr>
          <p:spPr>
            <a:xfrm rot="10800000">
              <a:off x="3409100" y="4037900"/>
              <a:ext cx="3606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7"/>
            <p:cNvCxnSpPr>
              <a:stCxn id="366" idx="0"/>
              <a:endCxn id="370" idx="3"/>
            </p:cNvCxnSpPr>
            <p:nvPr/>
          </p:nvCxnSpPr>
          <p:spPr>
            <a:xfrm flipH="1" rot="10800000">
              <a:off x="3255250" y="3418025"/>
              <a:ext cx="3957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8" name="Google Shape;368;p27"/>
            <p:cNvSpPr/>
            <p:nvPr/>
          </p:nvSpPr>
          <p:spPr>
            <a:xfrm>
              <a:off x="3552050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3587200" y="30465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2507425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3029738" y="4378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3" name="Google Shape;373;p27"/>
            <p:cNvCxnSpPr>
              <a:stCxn id="366" idx="3"/>
              <a:endCxn id="371" idx="0"/>
            </p:cNvCxnSpPr>
            <p:nvPr/>
          </p:nvCxnSpPr>
          <p:spPr>
            <a:xfrm flipH="1">
              <a:off x="2725148" y="4037977"/>
              <a:ext cx="376200" cy="34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7"/>
            <p:cNvCxnSpPr>
              <a:stCxn id="366" idx="4"/>
              <a:endCxn id="372" idx="0"/>
            </p:cNvCxnSpPr>
            <p:nvPr/>
          </p:nvCxnSpPr>
          <p:spPr>
            <a:xfrm flipH="1">
              <a:off x="3247450" y="4101725"/>
              <a:ext cx="7800" cy="276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5" name="Google Shape;375;p2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76" name="Google Shape;376;p27"/>
            <p:cNvCxnSpPr>
              <a:stCxn id="375" idx="0"/>
              <a:endCxn id="370" idx="5"/>
            </p:cNvCxnSpPr>
            <p:nvPr/>
          </p:nvCxnSpPr>
          <p:spPr>
            <a:xfrm rot="10800000">
              <a:off x="3958650" y="3418025"/>
              <a:ext cx="2745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7" name="Google Shape;377;p27"/>
          <p:cNvGrpSpPr/>
          <p:nvPr/>
        </p:nvGrpSpPr>
        <p:grpSpPr>
          <a:xfrm>
            <a:off x="504622" y="2951088"/>
            <a:ext cx="1184600" cy="979025"/>
            <a:chOff x="3266200" y="3122700"/>
            <a:chExt cx="1184600" cy="979025"/>
          </a:xfrm>
        </p:grpSpPr>
        <p:sp>
          <p:nvSpPr>
            <p:cNvPr id="378" name="Google Shape;378;p27"/>
            <p:cNvSpPr/>
            <p:nvPr/>
          </p:nvSpPr>
          <p:spPr>
            <a:xfrm>
              <a:off x="32662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3653649" y="31227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4015500" y="36664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1" name="Google Shape;381;p27"/>
            <p:cNvCxnSpPr>
              <a:stCxn id="380" idx="0"/>
              <a:endCxn id="379" idx="5"/>
            </p:cNvCxnSpPr>
            <p:nvPr/>
          </p:nvCxnSpPr>
          <p:spPr>
            <a:xfrm rot="10800000">
              <a:off x="4025250" y="3494225"/>
              <a:ext cx="207900" cy="17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r>
              <a:rPr lang="en"/>
              <a:t>Graph Definition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Simple </a:t>
            </a:r>
            <a:r>
              <a:rPr b="1" lang="en">
                <a:solidFill>
                  <a:schemeClr val="accent1"/>
                </a:solidFill>
              </a:rPr>
              <a:t>Graph</a:t>
            </a:r>
            <a:r>
              <a:rPr lang="en"/>
              <a:t>. A graph with no </a:t>
            </a:r>
            <a:r>
              <a:rPr b="1" lang="en"/>
              <a:t>self-loops</a:t>
            </a:r>
            <a:r>
              <a:rPr lang="en"/>
              <a:t> and no </a:t>
            </a:r>
            <a:r>
              <a:rPr b="1" lang="en"/>
              <a:t>parallel edges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Unless otherwise stated, </a:t>
            </a:r>
            <a:r>
              <a:rPr b="1" lang="en"/>
              <a:t>all graphs in this course are simple graphs</a:t>
            </a:r>
            <a:r>
              <a:rPr lang="en"/>
              <a:t>.</a:t>
            </a:r>
            <a:endParaRPr/>
          </a:p>
        </p:txBody>
      </p:sp>
      <p:sp>
        <p:nvSpPr>
          <p:cNvPr id="388" name="Google Shape;3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9" name="Google Shape;389;p28"/>
          <p:cNvGrpSpPr/>
          <p:nvPr/>
        </p:nvGrpSpPr>
        <p:grpSpPr>
          <a:xfrm>
            <a:off x="1320313" y="2444075"/>
            <a:ext cx="1430074" cy="1721325"/>
            <a:chOff x="4696588" y="2940275"/>
            <a:chExt cx="1430074" cy="1721325"/>
          </a:xfrm>
        </p:grpSpPr>
        <p:sp>
          <p:nvSpPr>
            <p:cNvPr id="390" name="Google Shape;390;p28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91" name="Google Shape;391;p28"/>
            <p:cNvCxnSpPr>
              <a:stCxn id="392" idx="1"/>
              <a:endCxn id="393" idx="5"/>
            </p:cNvCxnSpPr>
            <p:nvPr/>
          </p:nvCxnSpPr>
          <p:spPr>
            <a:xfrm rot="10800000">
              <a:off x="5068211" y="3961848"/>
              <a:ext cx="170400" cy="32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28"/>
            <p:cNvCxnSpPr>
              <a:stCxn id="393" idx="7"/>
              <a:endCxn id="390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28"/>
            <p:cNvCxnSpPr>
              <a:stCxn id="396" idx="1"/>
              <a:endCxn id="390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" name="Google Shape;392;p28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97" name="Google Shape;397;p28"/>
            <p:cNvCxnSpPr>
              <a:stCxn id="396" idx="3"/>
              <a:endCxn id="392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6" name="Google Shape;396;p28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93C47D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98" name="Google Shape;398;p28"/>
          <p:cNvCxnSpPr>
            <a:stCxn id="399" idx="3"/>
            <a:endCxn id="400" idx="2"/>
          </p:cNvCxnSpPr>
          <p:nvPr/>
        </p:nvCxnSpPr>
        <p:spPr>
          <a:xfrm flipH="1" rot="-5400000">
            <a:off x="3873386" y="3495014"/>
            <a:ext cx="482100" cy="4146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1" name="Google Shape;401;p28"/>
          <p:cNvGrpSpPr/>
          <p:nvPr/>
        </p:nvGrpSpPr>
        <p:grpSpPr>
          <a:xfrm>
            <a:off x="3843388" y="2439763"/>
            <a:ext cx="1430074" cy="1721325"/>
            <a:chOff x="4696588" y="2940275"/>
            <a:chExt cx="1430074" cy="1721325"/>
          </a:xfrm>
        </p:grpSpPr>
        <p:sp>
          <p:nvSpPr>
            <p:cNvPr id="402" name="Google Shape;402;p28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03" name="Google Shape;403;p28"/>
            <p:cNvCxnSpPr>
              <a:stCxn id="399" idx="7"/>
              <a:endCxn id="402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8"/>
            <p:cNvCxnSpPr>
              <a:stCxn id="405" idx="1"/>
              <a:endCxn id="402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0" name="Google Shape;400;p28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06" name="Google Shape;406;p28"/>
            <p:cNvCxnSpPr>
              <a:stCxn id="405" idx="3"/>
              <a:endCxn id="400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5" name="Google Shape;405;p28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07" name="Google Shape;407;p28"/>
          <p:cNvCxnSpPr>
            <a:stCxn id="399" idx="6"/>
            <a:endCxn id="400" idx="0"/>
          </p:cNvCxnSpPr>
          <p:nvPr/>
        </p:nvCxnSpPr>
        <p:spPr>
          <a:xfrm>
            <a:off x="4278688" y="3307363"/>
            <a:ext cx="260700" cy="4185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8"/>
          <p:cNvCxnSpPr>
            <a:stCxn id="409" idx="4"/>
            <a:endCxn id="409" idx="2"/>
          </p:cNvCxnSpPr>
          <p:nvPr/>
        </p:nvCxnSpPr>
        <p:spPr>
          <a:xfrm flipH="1" rot="5400000">
            <a:off x="6857563" y="3939275"/>
            <a:ext cx="217500" cy="217500"/>
          </a:xfrm>
          <a:prstGeom prst="curvedConnector4">
            <a:avLst>
              <a:gd fmla="val -109332" name="adj1"/>
              <a:gd fmla="val 209263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28"/>
          <p:cNvGrpSpPr/>
          <p:nvPr/>
        </p:nvGrpSpPr>
        <p:grpSpPr>
          <a:xfrm>
            <a:off x="6379138" y="2435450"/>
            <a:ext cx="1430074" cy="1721325"/>
            <a:chOff x="4696588" y="2940275"/>
            <a:chExt cx="1430074" cy="1721325"/>
          </a:xfrm>
        </p:grpSpPr>
        <p:sp>
          <p:nvSpPr>
            <p:cNvPr id="411" name="Google Shape;411;p28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28"/>
            <p:cNvCxnSpPr>
              <a:stCxn id="413" idx="7"/>
              <a:endCxn id="411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8"/>
            <p:cNvCxnSpPr>
              <a:stCxn id="415" idx="1"/>
              <a:endCxn id="411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28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6" name="Google Shape;416;p28"/>
            <p:cNvCxnSpPr>
              <a:stCxn id="415" idx="3"/>
              <a:endCxn id="409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" name="Google Shape;415;p28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17" name="Google Shape;417;p28"/>
          <p:cNvCxnSpPr>
            <a:stCxn id="413" idx="5"/>
            <a:endCxn id="409" idx="1"/>
          </p:cNvCxnSpPr>
          <p:nvPr/>
        </p:nvCxnSpPr>
        <p:spPr>
          <a:xfrm>
            <a:off x="6750690" y="3456952"/>
            <a:ext cx="170400" cy="32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8"/>
          <p:cNvSpPr/>
          <p:nvPr/>
        </p:nvSpPr>
        <p:spPr>
          <a:xfrm>
            <a:off x="3787850" y="2332675"/>
            <a:ext cx="720600" cy="7206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"/>
          <p:cNvSpPr/>
          <p:nvPr/>
        </p:nvSpPr>
        <p:spPr>
          <a:xfrm>
            <a:off x="6286150" y="2332675"/>
            <a:ext cx="720600" cy="7206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457158" y="4055250"/>
            <a:ext cx="1097400" cy="365700"/>
          </a:xfrm>
          <a:prstGeom prst="wedgeRoundRectCallout">
            <a:avLst>
              <a:gd fmla="val 55652" name="adj1"/>
              <a:gd fmla="val -20762" name="adj2"/>
              <a:gd fmla="val 0" name="adj3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Self-loop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2976717" y="3536200"/>
            <a:ext cx="914400" cy="365700"/>
          </a:xfrm>
          <a:prstGeom prst="wedgeRoundRectCallout">
            <a:avLst>
              <a:gd fmla="val 55652" name="adj1"/>
              <a:gd fmla="val -20762" name="adj2"/>
              <a:gd fmla="val 0" name="adj3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Parallel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1787775" y="13421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2337350" y="7832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2886926" y="13421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2337350" y="18495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31" name="Google Shape;431;p29"/>
          <p:cNvCxnSpPr>
            <a:stCxn id="427" idx="7"/>
            <a:endCxn id="428" idx="3"/>
          </p:cNvCxnSpPr>
          <p:nvPr/>
        </p:nvCxnSpPr>
        <p:spPr>
          <a:xfrm flipH="1" rot="10800000">
            <a:off x="2123221" y="11185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9"/>
          <p:cNvCxnSpPr>
            <a:stCxn id="427" idx="5"/>
            <a:endCxn id="430" idx="1"/>
          </p:cNvCxnSpPr>
          <p:nvPr/>
        </p:nvCxnSpPr>
        <p:spPr>
          <a:xfrm>
            <a:off x="2123221" y="16775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29"/>
          <p:cNvCxnSpPr>
            <a:stCxn id="428" idx="5"/>
            <a:endCxn id="429" idx="1"/>
          </p:cNvCxnSpPr>
          <p:nvPr/>
        </p:nvCxnSpPr>
        <p:spPr>
          <a:xfrm>
            <a:off x="2672797" y="11186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29"/>
          <p:cNvCxnSpPr>
            <a:stCxn id="430" idx="7"/>
            <a:endCxn id="429" idx="3"/>
          </p:cNvCxnSpPr>
          <p:nvPr/>
        </p:nvCxnSpPr>
        <p:spPr>
          <a:xfrm flipH="1" rot="10800000">
            <a:off x="2672797" y="16775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29"/>
          <p:cNvSpPr/>
          <p:nvPr/>
        </p:nvSpPr>
        <p:spPr>
          <a:xfrm>
            <a:off x="4108310" y="13421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4657886" y="7832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5207461" y="13421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4657886" y="18495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39" name="Google Shape;439;p29"/>
          <p:cNvCxnSpPr>
            <a:stCxn id="435" idx="7"/>
            <a:endCxn id="436" idx="3"/>
          </p:cNvCxnSpPr>
          <p:nvPr/>
        </p:nvCxnSpPr>
        <p:spPr>
          <a:xfrm flipH="1" rot="10800000">
            <a:off x="4443757" y="11185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9"/>
          <p:cNvCxnSpPr>
            <a:stCxn id="436" idx="5"/>
            <a:endCxn id="437" idx="1"/>
          </p:cNvCxnSpPr>
          <p:nvPr/>
        </p:nvCxnSpPr>
        <p:spPr>
          <a:xfrm>
            <a:off x="4993332" y="111867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9"/>
          <p:cNvCxnSpPr>
            <a:stCxn id="438" idx="7"/>
            <a:endCxn id="437" idx="3"/>
          </p:cNvCxnSpPr>
          <p:nvPr/>
        </p:nvCxnSpPr>
        <p:spPr>
          <a:xfrm flipH="1" rot="10800000">
            <a:off x="4993332" y="1677593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9"/>
          <p:cNvSpPr/>
          <p:nvPr/>
        </p:nvSpPr>
        <p:spPr>
          <a:xfrm>
            <a:off x="5658483" y="78322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443" name="Google Shape;443;p29"/>
          <p:cNvCxnSpPr>
            <a:stCxn id="436" idx="6"/>
            <a:endCxn id="442" idx="2"/>
          </p:cNvCxnSpPr>
          <p:nvPr/>
        </p:nvCxnSpPr>
        <p:spPr>
          <a:xfrm>
            <a:off x="5050886" y="979731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29"/>
          <p:cNvSpPr/>
          <p:nvPr/>
        </p:nvSpPr>
        <p:spPr>
          <a:xfrm>
            <a:off x="1787775" y="3075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2337350" y="2516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2886926" y="3075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2337350" y="3582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48" name="Google Shape;448;p29"/>
          <p:cNvCxnSpPr>
            <a:stCxn id="444" idx="7"/>
            <a:endCxn id="445" idx="3"/>
          </p:cNvCxnSpPr>
          <p:nvPr/>
        </p:nvCxnSpPr>
        <p:spPr>
          <a:xfrm flipH="1" rot="10800000">
            <a:off x="2123221" y="2851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29"/>
          <p:cNvCxnSpPr>
            <a:stCxn id="444" idx="5"/>
            <a:endCxn id="447" idx="1"/>
          </p:cNvCxnSpPr>
          <p:nvPr/>
        </p:nvCxnSpPr>
        <p:spPr>
          <a:xfrm>
            <a:off x="2123221" y="3410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50" name="Google Shape;450;p29"/>
          <p:cNvCxnSpPr>
            <a:stCxn id="445" idx="5"/>
            <a:endCxn id="446" idx="1"/>
          </p:cNvCxnSpPr>
          <p:nvPr/>
        </p:nvCxnSpPr>
        <p:spPr>
          <a:xfrm>
            <a:off x="2672797" y="2852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9"/>
          <p:cNvCxnSpPr>
            <a:stCxn id="447" idx="7"/>
            <a:endCxn id="446" idx="3"/>
          </p:cNvCxnSpPr>
          <p:nvPr/>
        </p:nvCxnSpPr>
        <p:spPr>
          <a:xfrm flipH="1" rot="10800000">
            <a:off x="2672797" y="3410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2" name="Google Shape;452;p29"/>
          <p:cNvSpPr/>
          <p:nvPr/>
        </p:nvSpPr>
        <p:spPr>
          <a:xfrm>
            <a:off x="4383072" y="3075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4932648" y="251657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5482223" y="3075455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4932648" y="358288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56" name="Google Shape;456;p29"/>
          <p:cNvCxnSpPr>
            <a:stCxn id="452" idx="7"/>
            <a:endCxn id="453" idx="3"/>
          </p:cNvCxnSpPr>
          <p:nvPr/>
        </p:nvCxnSpPr>
        <p:spPr>
          <a:xfrm flipH="1" rot="10800000">
            <a:off x="4718519" y="2851909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9"/>
          <p:cNvCxnSpPr>
            <a:stCxn id="452" idx="5"/>
            <a:endCxn id="455" idx="1"/>
          </p:cNvCxnSpPr>
          <p:nvPr/>
        </p:nvCxnSpPr>
        <p:spPr>
          <a:xfrm>
            <a:off x="4718519" y="3410902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9"/>
          <p:cNvCxnSpPr>
            <a:stCxn id="453" idx="5"/>
            <a:endCxn id="454" idx="1"/>
          </p:cNvCxnSpPr>
          <p:nvPr/>
        </p:nvCxnSpPr>
        <p:spPr>
          <a:xfrm>
            <a:off x="5268094" y="2852021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9"/>
          <p:cNvCxnSpPr>
            <a:stCxn id="455" idx="7"/>
            <a:endCxn id="454" idx="3"/>
          </p:cNvCxnSpPr>
          <p:nvPr/>
        </p:nvCxnSpPr>
        <p:spPr>
          <a:xfrm flipH="1" rot="10800000">
            <a:off x="5268094" y="341093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29"/>
          <p:cNvSpPr/>
          <p:nvPr/>
        </p:nvSpPr>
        <p:spPr>
          <a:xfrm>
            <a:off x="7367123" y="167755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7916698" y="22364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7367123" y="274386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63" name="Google Shape;463;p29"/>
          <p:cNvCxnSpPr>
            <a:stCxn id="460" idx="5"/>
            <a:endCxn id="461" idx="1"/>
          </p:cNvCxnSpPr>
          <p:nvPr/>
        </p:nvCxnSpPr>
        <p:spPr>
          <a:xfrm>
            <a:off x="7702570" y="2013002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29"/>
          <p:cNvCxnSpPr>
            <a:stCxn id="462" idx="7"/>
            <a:endCxn id="461" idx="3"/>
          </p:cNvCxnSpPr>
          <p:nvPr/>
        </p:nvCxnSpPr>
        <p:spPr>
          <a:xfrm flipH="1" rot="10800000">
            <a:off x="7702570" y="257191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29"/>
          <p:cNvSpPr/>
          <p:nvPr/>
        </p:nvSpPr>
        <p:spPr>
          <a:xfrm>
            <a:off x="8367721" y="1677550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466" name="Google Shape;466;p29"/>
          <p:cNvCxnSpPr>
            <a:stCxn id="460" idx="6"/>
            <a:endCxn id="465" idx="2"/>
          </p:cNvCxnSpPr>
          <p:nvPr/>
        </p:nvCxnSpPr>
        <p:spPr>
          <a:xfrm>
            <a:off x="7760123" y="1874056"/>
            <a:ext cx="6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29"/>
          <p:cNvSpPr/>
          <p:nvPr/>
        </p:nvSpPr>
        <p:spPr>
          <a:xfrm>
            <a:off x="6817548" y="223643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68" name="Google Shape;468;p29"/>
          <p:cNvSpPr txBox="1"/>
          <p:nvPr/>
        </p:nvSpPr>
        <p:spPr>
          <a:xfrm>
            <a:off x="7009550" y="18919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69" name="Google Shape;469;p29"/>
          <p:cNvCxnSpPr>
            <a:stCxn id="467" idx="7"/>
            <a:endCxn id="460" idx="3"/>
          </p:cNvCxnSpPr>
          <p:nvPr/>
        </p:nvCxnSpPr>
        <p:spPr>
          <a:xfrm flipH="1" rot="10800000">
            <a:off x="7152994" y="2012890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29"/>
          <p:cNvSpPr txBox="1"/>
          <p:nvPr/>
        </p:nvSpPr>
        <p:spPr>
          <a:xfrm>
            <a:off x="7653225" y="2356850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1" name="Google Shape;471;p29"/>
          <p:cNvSpPr txBox="1"/>
          <p:nvPr/>
        </p:nvSpPr>
        <p:spPr>
          <a:xfrm>
            <a:off x="7928025" y="1581739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2" name="Google Shape;472;p29"/>
          <p:cNvSpPr txBox="1"/>
          <p:nvPr/>
        </p:nvSpPr>
        <p:spPr>
          <a:xfrm>
            <a:off x="7772992" y="1877328"/>
            <a:ext cx="2718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11700" y="1338050"/>
            <a:ext cx="914400" cy="4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Acyclic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311700" y="3071400"/>
            <a:ext cx="914400" cy="4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yclic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1985150" y="267600"/>
            <a:ext cx="1097400" cy="4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Directed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4501300" y="267600"/>
            <a:ext cx="1280100" cy="4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Undirected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6877825" y="1161925"/>
            <a:ext cx="1463100" cy="40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Edge Labels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29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Graphs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0"/>
          <p:cNvPicPr preferRelativeResize="0"/>
          <p:nvPr/>
        </p:nvPicPr>
        <p:blipFill rotWithShape="1">
          <a:blip r:embed="rId3">
            <a:alphaModFix/>
          </a:blip>
          <a:srcRect b="4331" l="1793" r="21554" t="1311"/>
          <a:stretch/>
        </p:blipFill>
        <p:spPr>
          <a:xfrm>
            <a:off x="4346650" y="1029638"/>
            <a:ext cx="4049600" cy="3084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Trees</a:t>
            </a:r>
            <a:endParaRPr/>
          </a:p>
        </p:txBody>
      </p:sp>
      <p:sp>
        <p:nvSpPr>
          <p:cNvPr id="485" name="Google Shape;4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30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Paris Metro map is a simple graph.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Undirected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Connected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Cyclic</a:t>
            </a:r>
            <a:r>
              <a:rPr lang="en"/>
              <a:t>. Not a tree!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Vertex-labeled</a:t>
            </a:r>
            <a:r>
              <a:rPr lang="en"/>
              <a:t>. Each node has a color.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Connectivity Problem</a:t>
            </a:r>
            <a:endParaRPr/>
          </a:p>
        </p:txBody>
      </p:sp>
      <p:sp>
        <p:nvSpPr>
          <p:cNvPr id="492" name="Google Shape;4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/>
              <a:t>-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/>
              <a:t> Connectivity</a:t>
            </a:r>
            <a:endParaRPr/>
          </a:p>
        </p:txBody>
      </p:sp>
      <p:sp>
        <p:nvSpPr>
          <p:cNvPr id="498" name="Google Shape;4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solve a classic graph problem called the </a:t>
            </a:r>
            <a:r>
              <a:rPr b="1" lang="en">
                <a:solidFill>
                  <a:schemeClr val="accent1"/>
                </a:solidFill>
              </a:rPr>
              <a:t>s-t connectivity problem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Given source vertex </a:t>
            </a:r>
            <a:r>
              <a:rPr b="1" lang="en"/>
              <a:t>s</a:t>
            </a:r>
            <a:r>
              <a:rPr lang="en"/>
              <a:t> and a target vertex </a:t>
            </a:r>
            <a:r>
              <a:rPr b="1" lang="en"/>
              <a:t>t</a:t>
            </a:r>
            <a:r>
              <a:rPr lang="en"/>
              <a:t>, does there exist a path between </a:t>
            </a:r>
            <a:r>
              <a:rPr b="1" lang="en"/>
              <a:t>s</a:t>
            </a:r>
            <a:r>
              <a:rPr lang="en"/>
              <a:t> and </a:t>
            </a:r>
            <a:r>
              <a:rPr b="1" lang="en"/>
              <a:t>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Try to come up with an algorithm for connected(</a:t>
            </a:r>
            <a:r>
              <a:rPr b="1" lang="en"/>
              <a:t>s</a:t>
            </a:r>
            <a:r>
              <a:rPr lang="en"/>
              <a:t>, </a:t>
            </a:r>
            <a:r>
              <a:rPr b="1" lang="en"/>
              <a:t>t</a:t>
            </a:r>
            <a:r>
              <a:rPr lang="en"/>
              <a:t>).</a:t>
            </a:r>
            <a:endParaRPr/>
          </a:p>
        </p:txBody>
      </p:sp>
      <p:sp>
        <p:nvSpPr>
          <p:cNvPr id="499" name="Google Shape;4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0" name="Google Shape;500;p32"/>
          <p:cNvGrpSpPr/>
          <p:nvPr/>
        </p:nvGrpSpPr>
        <p:grpSpPr>
          <a:xfrm>
            <a:off x="5219232" y="2652350"/>
            <a:ext cx="3400743" cy="1945738"/>
            <a:chOff x="5219232" y="2652350"/>
            <a:chExt cx="3400743" cy="1945738"/>
          </a:xfrm>
        </p:grpSpPr>
        <p:sp>
          <p:nvSpPr>
            <p:cNvPr id="501" name="Google Shape;501;p32"/>
            <p:cNvSpPr/>
            <p:nvPr/>
          </p:nvSpPr>
          <p:spPr>
            <a:xfrm>
              <a:off x="608308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6259532" y="39072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7133432" y="265235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71084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7195707" y="38346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7773557" y="31532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8185457" y="38103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7271907" y="4345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09" name="Google Shape;509;p32"/>
            <p:cNvCxnSpPr>
              <a:stCxn id="501" idx="2"/>
              <a:endCxn id="502" idx="0"/>
            </p:cNvCxnSpPr>
            <p:nvPr/>
          </p:nvCxnSpPr>
          <p:spPr>
            <a:xfrm>
              <a:off x="6241782" y="347642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32"/>
            <p:cNvCxnSpPr>
              <a:stCxn id="501" idx="3"/>
              <a:endCxn id="504" idx="1"/>
            </p:cNvCxnSpPr>
            <p:nvPr/>
          </p:nvCxnSpPr>
          <p:spPr>
            <a:xfrm>
              <a:off x="6400482" y="334997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32"/>
            <p:cNvCxnSpPr>
              <a:stCxn id="503" idx="2"/>
              <a:endCxn id="504" idx="0"/>
            </p:cNvCxnSpPr>
            <p:nvPr/>
          </p:nvCxnSpPr>
          <p:spPr>
            <a:xfrm flipH="1">
              <a:off x="7267232" y="290525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32"/>
            <p:cNvCxnSpPr>
              <a:stCxn id="506" idx="2"/>
              <a:endCxn id="507" idx="0"/>
            </p:cNvCxnSpPr>
            <p:nvPr/>
          </p:nvCxnSpPr>
          <p:spPr>
            <a:xfrm>
              <a:off x="7932257" y="340613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32"/>
            <p:cNvCxnSpPr>
              <a:stCxn id="506" idx="2"/>
              <a:endCxn id="505" idx="3"/>
            </p:cNvCxnSpPr>
            <p:nvPr/>
          </p:nvCxnSpPr>
          <p:spPr>
            <a:xfrm flipH="1">
              <a:off x="7513157" y="340613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32"/>
            <p:cNvCxnSpPr>
              <a:stCxn id="504" idx="2"/>
              <a:endCxn id="505" idx="0"/>
            </p:cNvCxnSpPr>
            <p:nvPr/>
          </p:nvCxnSpPr>
          <p:spPr>
            <a:xfrm>
              <a:off x="7267132" y="347642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2"/>
            <p:cNvCxnSpPr>
              <a:stCxn id="502" idx="3"/>
              <a:endCxn id="505" idx="1"/>
            </p:cNvCxnSpPr>
            <p:nvPr/>
          </p:nvCxnSpPr>
          <p:spPr>
            <a:xfrm flipH="1" rot="10800000">
              <a:off x="6576932" y="396107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2"/>
            <p:cNvCxnSpPr>
              <a:stCxn id="505" idx="2"/>
              <a:endCxn id="508" idx="0"/>
            </p:cNvCxnSpPr>
            <p:nvPr/>
          </p:nvCxnSpPr>
          <p:spPr>
            <a:xfrm>
              <a:off x="7354407" y="408751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7" name="Google Shape;517;p32"/>
            <p:cNvSpPr/>
            <p:nvPr/>
          </p:nvSpPr>
          <p:spPr>
            <a:xfrm>
              <a:off x="52192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18" name="Google Shape;518;p32"/>
            <p:cNvCxnSpPr>
              <a:stCxn id="517" idx="3"/>
              <a:endCxn id="501" idx="1"/>
            </p:cNvCxnSpPr>
            <p:nvPr/>
          </p:nvCxnSpPr>
          <p:spPr>
            <a:xfrm>
              <a:off x="5536632" y="3349975"/>
              <a:ext cx="54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9" name="Google Shape;519;p32"/>
            <p:cNvSpPr txBox="1"/>
            <p:nvPr/>
          </p:nvSpPr>
          <p:spPr>
            <a:xfrm>
              <a:off x="5226925" y="3394191"/>
              <a:ext cx="317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32"/>
            <p:cNvSpPr txBox="1"/>
            <p:nvPr/>
          </p:nvSpPr>
          <p:spPr>
            <a:xfrm>
              <a:off x="8208075" y="4021756"/>
              <a:ext cx="411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System Tree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we want to iterate over a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Formally, this is called a </a:t>
            </a:r>
            <a:r>
              <a:rPr b="1" lang="en">
                <a:solidFill>
                  <a:schemeClr val="accent1"/>
                </a:solidFill>
              </a:rPr>
              <a:t>tree traversal</a:t>
            </a:r>
            <a:r>
              <a:rPr lang="en"/>
              <a:t>. There are several different types of tree traversals.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516000" y="2995175"/>
            <a:ext cx="9852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words.txt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479534" y="2213020"/>
            <a:ext cx="9852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5"/>
          <p:cNvCxnSpPr>
            <a:stCxn id="75" idx="2"/>
            <a:endCxn id="74" idx="0"/>
          </p:cNvCxnSpPr>
          <p:nvPr/>
        </p:nvCxnSpPr>
        <p:spPr>
          <a:xfrm>
            <a:off x="6972134" y="2586220"/>
            <a:ext cx="10365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4187694" y="2995175"/>
            <a:ext cx="1586700" cy="3732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tiles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5"/>
          <p:cNvCxnSpPr>
            <a:stCxn id="75" idx="2"/>
            <a:endCxn id="77" idx="0"/>
          </p:cNvCxnSpPr>
          <p:nvPr/>
        </p:nvCxnSpPr>
        <p:spPr>
          <a:xfrm flipH="1">
            <a:off x="4981034" y="2586220"/>
            <a:ext cx="19911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5" idx="2"/>
            <a:endCxn id="80" idx="0"/>
          </p:cNvCxnSpPr>
          <p:nvPr/>
        </p:nvCxnSpPr>
        <p:spPr>
          <a:xfrm flipH="1">
            <a:off x="6819434" y="2586220"/>
            <a:ext cx="152700" cy="4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/>
          <p:nvPr/>
        </p:nvSpPr>
        <p:spPr>
          <a:xfrm>
            <a:off x="6326975" y="2995050"/>
            <a:ext cx="9852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cities.txt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818804" y="3744750"/>
            <a:ext cx="12486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d1_x0_y0.jpg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358604" y="3744750"/>
            <a:ext cx="12486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d0_x1_y0.jpg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877979" y="3744750"/>
            <a:ext cx="1248600" cy="373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d0_x0_y0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.jpg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>
            <a:stCxn id="77" idx="2"/>
            <a:endCxn id="81" idx="0"/>
          </p:cNvCxnSpPr>
          <p:nvPr/>
        </p:nvCxnSpPr>
        <p:spPr>
          <a:xfrm>
            <a:off x="4981044" y="3368375"/>
            <a:ext cx="14622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77" idx="2"/>
            <a:endCxn id="82" idx="0"/>
          </p:cNvCxnSpPr>
          <p:nvPr/>
        </p:nvCxnSpPr>
        <p:spPr>
          <a:xfrm>
            <a:off x="4981044" y="3368375"/>
            <a:ext cx="18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77" idx="2"/>
            <a:endCxn id="83" idx="0"/>
          </p:cNvCxnSpPr>
          <p:nvPr/>
        </p:nvCxnSpPr>
        <p:spPr>
          <a:xfrm flipH="1">
            <a:off x="3502344" y="3368375"/>
            <a:ext cx="1478700" cy="37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stCxn id="77" idx="2"/>
          </p:cNvCxnSpPr>
          <p:nvPr/>
        </p:nvCxnSpPr>
        <p:spPr>
          <a:xfrm>
            <a:off x="4981044" y="3368375"/>
            <a:ext cx="1149900" cy="13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77" idx="2"/>
          </p:cNvCxnSpPr>
          <p:nvPr/>
        </p:nvCxnSpPr>
        <p:spPr>
          <a:xfrm flipH="1">
            <a:off x="3807144" y="3368375"/>
            <a:ext cx="1173900" cy="10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77" idx="2"/>
          </p:cNvCxnSpPr>
          <p:nvPr/>
        </p:nvCxnSpPr>
        <p:spPr>
          <a:xfrm flipH="1">
            <a:off x="4626444" y="3368375"/>
            <a:ext cx="354600" cy="19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77" idx="2"/>
          </p:cNvCxnSpPr>
          <p:nvPr/>
        </p:nvCxnSpPr>
        <p:spPr>
          <a:xfrm>
            <a:off x="4981044" y="3368375"/>
            <a:ext cx="347400" cy="19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Tree Traversal</a:t>
            </a:r>
            <a:endParaRPr/>
          </a:p>
        </p:txBody>
      </p:sp>
      <p:sp>
        <p:nvSpPr>
          <p:cNvPr id="526" name="Google Shape;5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possible recursive algorithm for connected(</a:t>
            </a:r>
            <a:r>
              <a:rPr b="1" lang="en"/>
              <a:t>s</a:t>
            </a:r>
            <a:r>
              <a:rPr lang="en"/>
              <a:t>, </a:t>
            </a:r>
            <a:r>
              <a:rPr b="1" lang="en"/>
              <a:t>t</a:t>
            </a:r>
            <a:r>
              <a:rPr lang="en"/>
              <a:t>).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Does </a:t>
            </a:r>
            <a:r>
              <a:rPr b="1" lang="en"/>
              <a:t>s</a:t>
            </a:r>
            <a:r>
              <a:rPr lang="en"/>
              <a:t> == </a:t>
            </a:r>
            <a:r>
              <a:rPr b="1" lang="en"/>
              <a:t>t</a:t>
            </a:r>
            <a:r>
              <a:rPr lang="en"/>
              <a:t>? If so, return true.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Otherwise, if connected(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t</a:t>
            </a:r>
            <a:r>
              <a:rPr lang="en"/>
              <a:t>) for any neighbor </a:t>
            </a:r>
            <a:r>
              <a:rPr b="1" lang="en"/>
              <a:t>v</a:t>
            </a:r>
            <a:r>
              <a:rPr lang="en"/>
              <a:t> of </a:t>
            </a:r>
            <a:r>
              <a:rPr b="1" lang="en"/>
              <a:t>s</a:t>
            </a:r>
            <a:r>
              <a:rPr lang="en"/>
              <a:t>, return true.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What is problematic about this algorithm?</a:t>
            </a:r>
            <a:endParaRPr b="1"/>
          </a:p>
        </p:txBody>
      </p:sp>
      <p:sp>
        <p:nvSpPr>
          <p:cNvPr id="527" name="Google Shape;5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9" name="Google Shape;529;p33"/>
          <p:cNvGrpSpPr/>
          <p:nvPr/>
        </p:nvGrpSpPr>
        <p:grpSpPr>
          <a:xfrm>
            <a:off x="5219232" y="2652350"/>
            <a:ext cx="3400743" cy="1945738"/>
            <a:chOff x="5219232" y="2652350"/>
            <a:chExt cx="3400743" cy="1945738"/>
          </a:xfrm>
        </p:grpSpPr>
        <p:sp>
          <p:nvSpPr>
            <p:cNvPr id="530" name="Google Shape;530;p33"/>
            <p:cNvSpPr/>
            <p:nvPr/>
          </p:nvSpPr>
          <p:spPr>
            <a:xfrm>
              <a:off x="608308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259532" y="39072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7133432" y="265235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71084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7195707" y="38346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7773557" y="31532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8185457" y="38103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7271907" y="4345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38" name="Google Shape;538;p33"/>
            <p:cNvCxnSpPr>
              <a:stCxn id="530" idx="2"/>
              <a:endCxn id="531" idx="0"/>
            </p:cNvCxnSpPr>
            <p:nvPr/>
          </p:nvCxnSpPr>
          <p:spPr>
            <a:xfrm>
              <a:off x="6241782" y="347642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33"/>
            <p:cNvCxnSpPr>
              <a:stCxn id="530" idx="3"/>
              <a:endCxn id="533" idx="1"/>
            </p:cNvCxnSpPr>
            <p:nvPr/>
          </p:nvCxnSpPr>
          <p:spPr>
            <a:xfrm>
              <a:off x="6400482" y="334997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33"/>
            <p:cNvCxnSpPr>
              <a:stCxn id="532" idx="2"/>
              <a:endCxn id="533" idx="0"/>
            </p:cNvCxnSpPr>
            <p:nvPr/>
          </p:nvCxnSpPr>
          <p:spPr>
            <a:xfrm flipH="1">
              <a:off x="7267232" y="290525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33"/>
            <p:cNvCxnSpPr>
              <a:stCxn id="535" idx="2"/>
              <a:endCxn id="536" idx="0"/>
            </p:cNvCxnSpPr>
            <p:nvPr/>
          </p:nvCxnSpPr>
          <p:spPr>
            <a:xfrm>
              <a:off x="7932257" y="340613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33"/>
            <p:cNvCxnSpPr>
              <a:stCxn id="535" idx="2"/>
              <a:endCxn id="534" idx="3"/>
            </p:cNvCxnSpPr>
            <p:nvPr/>
          </p:nvCxnSpPr>
          <p:spPr>
            <a:xfrm flipH="1">
              <a:off x="7513157" y="340613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33"/>
            <p:cNvCxnSpPr>
              <a:stCxn id="533" idx="2"/>
              <a:endCxn id="534" idx="0"/>
            </p:cNvCxnSpPr>
            <p:nvPr/>
          </p:nvCxnSpPr>
          <p:spPr>
            <a:xfrm>
              <a:off x="7267132" y="347642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33"/>
            <p:cNvCxnSpPr>
              <a:stCxn id="531" idx="3"/>
              <a:endCxn id="534" idx="1"/>
            </p:cNvCxnSpPr>
            <p:nvPr/>
          </p:nvCxnSpPr>
          <p:spPr>
            <a:xfrm flipH="1" rot="10800000">
              <a:off x="6576932" y="396107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33"/>
            <p:cNvCxnSpPr>
              <a:stCxn id="534" idx="2"/>
              <a:endCxn id="537" idx="0"/>
            </p:cNvCxnSpPr>
            <p:nvPr/>
          </p:nvCxnSpPr>
          <p:spPr>
            <a:xfrm>
              <a:off x="7354407" y="408751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6" name="Google Shape;546;p33"/>
            <p:cNvSpPr/>
            <p:nvPr/>
          </p:nvSpPr>
          <p:spPr>
            <a:xfrm>
              <a:off x="52192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47" name="Google Shape;547;p33"/>
            <p:cNvCxnSpPr>
              <a:stCxn id="546" idx="3"/>
              <a:endCxn id="530" idx="1"/>
            </p:cNvCxnSpPr>
            <p:nvPr/>
          </p:nvCxnSpPr>
          <p:spPr>
            <a:xfrm>
              <a:off x="5536632" y="3349975"/>
              <a:ext cx="54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8" name="Google Shape;548;p33"/>
            <p:cNvSpPr txBox="1"/>
            <p:nvPr/>
          </p:nvSpPr>
          <p:spPr>
            <a:xfrm>
              <a:off x="5226925" y="3394191"/>
              <a:ext cx="317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33"/>
            <p:cNvSpPr txBox="1"/>
            <p:nvPr/>
          </p:nvSpPr>
          <p:spPr>
            <a:xfrm>
              <a:off x="8208075" y="4021756"/>
              <a:ext cx="411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Tree Traversal</a:t>
            </a:r>
            <a:endParaRPr/>
          </a:p>
        </p:txBody>
      </p:sp>
      <p:sp>
        <p:nvSpPr>
          <p:cNvPr id="555" name="Google Shape;55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</a:t>
            </a:r>
            <a:r>
              <a:rPr b="1" lang="en"/>
              <a:t>s</a:t>
            </a:r>
            <a:r>
              <a:rPr lang="en"/>
              <a:t>, </a:t>
            </a:r>
            <a:r>
              <a:rPr b="1" lang="en"/>
              <a:t>t</a:t>
            </a:r>
            <a:r>
              <a:rPr lang="en"/>
              <a:t>).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Does </a:t>
            </a:r>
            <a:r>
              <a:rPr b="1" lang="en"/>
              <a:t>s</a:t>
            </a:r>
            <a:r>
              <a:rPr lang="en"/>
              <a:t> == </a:t>
            </a:r>
            <a:r>
              <a:rPr b="1" lang="en"/>
              <a:t>t</a:t>
            </a:r>
            <a:r>
              <a:rPr lang="en"/>
              <a:t>? If so, return true.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Otherwise, if connected(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t</a:t>
            </a:r>
            <a:r>
              <a:rPr lang="en"/>
              <a:t>) for any neighbor </a:t>
            </a:r>
            <a:r>
              <a:rPr b="1" lang="en"/>
              <a:t>v</a:t>
            </a:r>
            <a:r>
              <a:rPr lang="en"/>
              <a:t> of </a:t>
            </a:r>
            <a:r>
              <a:rPr b="1" lang="en"/>
              <a:t>s</a:t>
            </a:r>
            <a:r>
              <a:rPr lang="en"/>
              <a:t>, return true.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What is problematic about this algorithm?</a:t>
            </a:r>
            <a:endParaRPr b="1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Does 0 == 7? No, so…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(connected(1, 7)) return true;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connected(1, 7):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Does 1 == 7? No, so…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if (connected(0, 7)) …</a:t>
            </a:r>
            <a:endParaRPr/>
          </a:p>
        </p:txBody>
      </p:sp>
      <p:sp>
        <p:nvSpPr>
          <p:cNvPr id="556" name="Google Shape;5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8" name="Google Shape;558;p34"/>
          <p:cNvGrpSpPr/>
          <p:nvPr/>
        </p:nvGrpSpPr>
        <p:grpSpPr>
          <a:xfrm>
            <a:off x="5219232" y="2652350"/>
            <a:ext cx="3400743" cy="1945738"/>
            <a:chOff x="5219232" y="2652350"/>
            <a:chExt cx="3400743" cy="1945738"/>
          </a:xfrm>
        </p:grpSpPr>
        <p:sp>
          <p:nvSpPr>
            <p:cNvPr id="559" name="Google Shape;559;p34"/>
            <p:cNvSpPr/>
            <p:nvPr/>
          </p:nvSpPr>
          <p:spPr>
            <a:xfrm>
              <a:off x="608308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6259532" y="39072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7133432" y="265235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71084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7195707" y="38346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7773557" y="31532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8185457" y="38103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7271907" y="4345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67" name="Google Shape;567;p34"/>
            <p:cNvCxnSpPr>
              <a:stCxn id="559" idx="2"/>
              <a:endCxn id="560" idx="0"/>
            </p:cNvCxnSpPr>
            <p:nvPr/>
          </p:nvCxnSpPr>
          <p:spPr>
            <a:xfrm>
              <a:off x="6241782" y="347642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4"/>
            <p:cNvCxnSpPr>
              <a:stCxn id="559" idx="3"/>
              <a:endCxn id="562" idx="1"/>
            </p:cNvCxnSpPr>
            <p:nvPr/>
          </p:nvCxnSpPr>
          <p:spPr>
            <a:xfrm>
              <a:off x="6400482" y="334997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4"/>
            <p:cNvCxnSpPr>
              <a:stCxn id="561" idx="2"/>
              <a:endCxn id="562" idx="0"/>
            </p:cNvCxnSpPr>
            <p:nvPr/>
          </p:nvCxnSpPr>
          <p:spPr>
            <a:xfrm flipH="1">
              <a:off x="7267232" y="290525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4"/>
            <p:cNvCxnSpPr>
              <a:stCxn id="564" idx="2"/>
              <a:endCxn id="565" idx="0"/>
            </p:cNvCxnSpPr>
            <p:nvPr/>
          </p:nvCxnSpPr>
          <p:spPr>
            <a:xfrm>
              <a:off x="7932257" y="340613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4"/>
            <p:cNvCxnSpPr>
              <a:stCxn id="564" idx="2"/>
              <a:endCxn id="563" idx="3"/>
            </p:cNvCxnSpPr>
            <p:nvPr/>
          </p:nvCxnSpPr>
          <p:spPr>
            <a:xfrm flipH="1">
              <a:off x="7513157" y="340613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4"/>
            <p:cNvCxnSpPr>
              <a:stCxn id="562" idx="2"/>
              <a:endCxn id="563" idx="0"/>
            </p:cNvCxnSpPr>
            <p:nvPr/>
          </p:nvCxnSpPr>
          <p:spPr>
            <a:xfrm>
              <a:off x="7267132" y="347642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4"/>
            <p:cNvCxnSpPr>
              <a:stCxn id="560" idx="3"/>
              <a:endCxn id="563" idx="1"/>
            </p:cNvCxnSpPr>
            <p:nvPr/>
          </p:nvCxnSpPr>
          <p:spPr>
            <a:xfrm flipH="1" rot="10800000">
              <a:off x="6576932" y="396107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4"/>
            <p:cNvCxnSpPr>
              <a:stCxn id="563" idx="2"/>
              <a:endCxn id="566" idx="0"/>
            </p:cNvCxnSpPr>
            <p:nvPr/>
          </p:nvCxnSpPr>
          <p:spPr>
            <a:xfrm>
              <a:off x="7354407" y="408751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5" name="Google Shape;575;p34"/>
            <p:cNvSpPr/>
            <p:nvPr/>
          </p:nvSpPr>
          <p:spPr>
            <a:xfrm>
              <a:off x="52192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76" name="Google Shape;576;p34"/>
            <p:cNvCxnSpPr>
              <a:stCxn id="575" idx="3"/>
              <a:endCxn id="559" idx="1"/>
            </p:cNvCxnSpPr>
            <p:nvPr/>
          </p:nvCxnSpPr>
          <p:spPr>
            <a:xfrm>
              <a:off x="5536632" y="3349975"/>
              <a:ext cx="54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7" name="Google Shape;577;p34"/>
            <p:cNvSpPr txBox="1"/>
            <p:nvPr/>
          </p:nvSpPr>
          <p:spPr>
            <a:xfrm>
              <a:off x="5226925" y="3394191"/>
              <a:ext cx="317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8" name="Google Shape;578;p34"/>
            <p:cNvSpPr txBox="1"/>
            <p:nvPr/>
          </p:nvSpPr>
          <p:spPr>
            <a:xfrm>
              <a:off x="8208075" y="4021756"/>
              <a:ext cx="411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584" name="Google Shape;5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possible recursive algorithm for connected(</a:t>
            </a:r>
            <a:r>
              <a:rPr b="1" lang="en"/>
              <a:t>s</a:t>
            </a:r>
            <a:r>
              <a:rPr lang="en"/>
              <a:t>, </a:t>
            </a:r>
            <a:r>
              <a:rPr b="1" lang="en"/>
              <a:t>t</a:t>
            </a:r>
            <a:r>
              <a:rPr lang="en"/>
              <a:t>).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>
                <a:solidFill>
                  <a:schemeClr val="accent1"/>
                </a:solidFill>
              </a:rPr>
              <a:t>Mark</a:t>
            </a:r>
            <a:r>
              <a:rPr lang="en"/>
              <a:t> </a:t>
            </a:r>
            <a:r>
              <a:rPr b="1" lang="en"/>
              <a:t>s</a:t>
            </a:r>
            <a:r>
              <a:rPr lang="en"/>
              <a:t> as visited.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Does </a:t>
            </a:r>
            <a:r>
              <a:rPr b="1" lang="en"/>
              <a:t>s</a:t>
            </a:r>
            <a:r>
              <a:rPr lang="en"/>
              <a:t> == </a:t>
            </a:r>
            <a:r>
              <a:rPr b="1" lang="en"/>
              <a:t>t</a:t>
            </a:r>
            <a:r>
              <a:rPr lang="en"/>
              <a:t>? If so, return true.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Otherwise, if connected(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t</a:t>
            </a:r>
            <a:r>
              <a:rPr lang="en"/>
              <a:t>) for any </a:t>
            </a:r>
            <a:r>
              <a:rPr b="1" lang="en">
                <a:solidFill>
                  <a:schemeClr val="accent1"/>
                </a:solidFill>
              </a:rPr>
              <a:t>unmarked</a:t>
            </a:r>
            <a:r>
              <a:rPr lang="en"/>
              <a:t> neighbor </a:t>
            </a:r>
            <a:r>
              <a:rPr b="1" lang="en"/>
              <a:t>v</a:t>
            </a:r>
            <a:r>
              <a:rPr lang="en"/>
              <a:t> of </a:t>
            </a:r>
            <a:r>
              <a:rPr b="1" lang="en"/>
              <a:t>s</a:t>
            </a:r>
            <a:r>
              <a:rPr lang="en"/>
              <a:t>, return true.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Return false.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Each vertex visited at most once.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Depth-First Search</a:t>
            </a:r>
            <a:r>
              <a:rPr lang="en"/>
              <a:t>.</a:t>
            </a:r>
            <a:endParaRPr/>
          </a:p>
        </p:txBody>
      </p:sp>
      <p:sp>
        <p:nvSpPr>
          <p:cNvPr id="585" name="Google Shape;5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6" name="Google Shape;586;p35"/>
          <p:cNvGrpSpPr/>
          <p:nvPr/>
        </p:nvGrpSpPr>
        <p:grpSpPr>
          <a:xfrm>
            <a:off x="5219232" y="2652350"/>
            <a:ext cx="3400743" cy="1945738"/>
            <a:chOff x="5219232" y="2652350"/>
            <a:chExt cx="3400743" cy="1945738"/>
          </a:xfrm>
        </p:grpSpPr>
        <p:sp>
          <p:nvSpPr>
            <p:cNvPr id="587" name="Google Shape;587;p35"/>
            <p:cNvSpPr/>
            <p:nvPr/>
          </p:nvSpPr>
          <p:spPr>
            <a:xfrm>
              <a:off x="608308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6259532" y="39072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7133432" y="265235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71084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7195707" y="38346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7773557" y="31532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8185457" y="38103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7271907" y="4345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595" name="Google Shape;595;p35"/>
            <p:cNvCxnSpPr>
              <a:stCxn id="587" idx="2"/>
              <a:endCxn id="588" idx="0"/>
            </p:cNvCxnSpPr>
            <p:nvPr/>
          </p:nvCxnSpPr>
          <p:spPr>
            <a:xfrm>
              <a:off x="6241782" y="347642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35"/>
            <p:cNvCxnSpPr>
              <a:stCxn id="587" idx="3"/>
              <a:endCxn id="590" idx="1"/>
            </p:cNvCxnSpPr>
            <p:nvPr/>
          </p:nvCxnSpPr>
          <p:spPr>
            <a:xfrm>
              <a:off x="6400482" y="334997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35"/>
            <p:cNvCxnSpPr>
              <a:stCxn id="589" idx="2"/>
              <a:endCxn id="590" idx="0"/>
            </p:cNvCxnSpPr>
            <p:nvPr/>
          </p:nvCxnSpPr>
          <p:spPr>
            <a:xfrm flipH="1">
              <a:off x="7267232" y="290525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35"/>
            <p:cNvCxnSpPr>
              <a:stCxn id="592" idx="2"/>
              <a:endCxn id="593" idx="0"/>
            </p:cNvCxnSpPr>
            <p:nvPr/>
          </p:nvCxnSpPr>
          <p:spPr>
            <a:xfrm>
              <a:off x="7932257" y="340613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35"/>
            <p:cNvCxnSpPr>
              <a:stCxn id="592" idx="2"/>
              <a:endCxn id="591" idx="3"/>
            </p:cNvCxnSpPr>
            <p:nvPr/>
          </p:nvCxnSpPr>
          <p:spPr>
            <a:xfrm flipH="1">
              <a:off x="7513157" y="340613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35"/>
            <p:cNvCxnSpPr>
              <a:stCxn id="590" idx="2"/>
              <a:endCxn id="591" idx="0"/>
            </p:cNvCxnSpPr>
            <p:nvPr/>
          </p:nvCxnSpPr>
          <p:spPr>
            <a:xfrm>
              <a:off x="7267132" y="347642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5"/>
            <p:cNvCxnSpPr>
              <a:stCxn id="588" idx="3"/>
              <a:endCxn id="591" idx="1"/>
            </p:cNvCxnSpPr>
            <p:nvPr/>
          </p:nvCxnSpPr>
          <p:spPr>
            <a:xfrm flipH="1" rot="10800000">
              <a:off x="6576932" y="396107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35"/>
            <p:cNvCxnSpPr>
              <a:stCxn id="591" idx="2"/>
              <a:endCxn id="594" idx="0"/>
            </p:cNvCxnSpPr>
            <p:nvPr/>
          </p:nvCxnSpPr>
          <p:spPr>
            <a:xfrm>
              <a:off x="7354407" y="408751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3" name="Google Shape;603;p35"/>
            <p:cNvSpPr/>
            <p:nvPr/>
          </p:nvSpPr>
          <p:spPr>
            <a:xfrm>
              <a:off x="52192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604" name="Google Shape;604;p35"/>
            <p:cNvCxnSpPr>
              <a:stCxn id="603" idx="3"/>
              <a:endCxn id="587" idx="1"/>
            </p:cNvCxnSpPr>
            <p:nvPr/>
          </p:nvCxnSpPr>
          <p:spPr>
            <a:xfrm>
              <a:off x="5536632" y="3349975"/>
              <a:ext cx="54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5" name="Google Shape;605;p35"/>
            <p:cNvSpPr txBox="1"/>
            <p:nvPr/>
          </p:nvSpPr>
          <p:spPr>
            <a:xfrm>
              <a:off x="5226925" y="3394191"/>
              <a:ext cx="317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35"/>
            <p:cNvSpPr txBox="1"/>
            <p:nvPr/>
          </p:nvSpPr>
          <p:spPr>
            <a:xfrm>
              <a:off x="8208075" y="4021756"/>
              <a:ext cx="411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7" name="Google Shape;607;p35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3" name="Google Shape;6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are a more general idea than a tree. A tree is a graph where there are no cycles and every vertex is connected.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Trees have </a:t>
            </a:r>
            <a:r>
              <a:rPr b="1" lang="en"/>
              <a:t>level-order traversals</a:t>
            </a:r>
            <a:r>
              <a:rPr lang="en"/>
              <a:t>, and 3 </a:t>
            </a:r>
            <a:r>
              <a:rPr b="1" lang="en"/>
              <a:t>depth-first traversals</a:t>
            </a:r>
            <a:r>
              <a:rPr lang="en"/>
              <a:t>: pre-, in-, and post-order.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r>
              <a:rPr lang="en"/>
              <a:t> is a powerful algorithm that can be used to solve many graph problems by performing actions or setting instance variables during a graph (or tree) traversal.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On graphs, we have </a:t>
            </a:r>
            <a:r>
              <a:rPr b="1" lang="en">
                <a:solidFill>
                  <a:schemeClr val="accent1"/>
                </a:solidFill>
              </a:rPr>
              <a:t>DFS Preorder</a:t>
            </a:r>
            <a:r>
              <a:rPr lang="en"/>
              <a:t> and </a:t>
            </a:r>
            <a:r>
              <a:rPr b="1" lang="en">
                <a:solidFill>
                  <a:schemeClr val="accent1"/>
                </a:solidFill>
              </a:rPr>
              <a:t>DFS Postorder</a:t>
            </a:r>
            <a:r>
              <a:rPr lang="en"/>
              <a:t>.</a:t>
            </a:r>
            <a:endParaRPr/>
          </a:p>
        </p:txBody>
      </p:sp>
      <p:sp>
        <p:nvSpPr>
          <p:cNvPr id="614" name="Google Shape;6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36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75" y="152400"/>
            <a:ext cx="5806841" cy="49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37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xkcd</a:t>
            </a:r>
            <a:endParaRPr/>
          </a:p>
        </p:txBody>
      </p:sp>
      <p:sp>
        <p:nvSpPr>
          <p:cNvPr id="623" name="Google Shape;623;p37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DFS (Randall Munroe/xkcd)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Orderings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Level-Order Traversal</a:t>
            </a:r>
            <a:r>
              <a:rPr lang="en"/>
              <a:t>. Visit top-to-bottom, left-to-right (like reading in English): </a:t>
            </a:r>
            <a:r>
              <a:rPr b="1" lang="en"/>
              <a:t>DBFACEG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Depth-First Traversals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Traverse deep nodes (</a:t>
            </a:r>
            <a:r>
              <a:rPr b="1" lang="en"/>
              <a:t>A</a:t>
            </a:r>
            <a:r>
              <a:rPr lang="en"/>
              <a:t>, </a:t>
            </a:r>
            <a:r>
              <a:rPr b="1" lang="en"/>
              <a:t>C</a:t>
            </a:r>
            <a:r>
              <a:rPr lang="en"/>
              <a:t>, </a:t>
            </a:r>
            <a:r>
              <a:rPr b="1" lang="en"/>
              <a:t>E</a:t>
            </a:r>
            <a:r>
              <a:rPr lang="en"/>
              <a:t>, </a:t>
            </a:r>
            <a:r>
              <a:rPr b="1" lang="en"/>
              <a:t>G</a:t>
            </a:r>
            <a:r>
              <a:rPr lang="en"/>
              <a:t>) before shallow ones (</a:t>
            </a:r>
            <a:r>
              <a:rPr b="1" lang="en"/>
              <a:t>D</a:t>
            </a:r>
            <a:r>
              <a:rPr lang="en"/>
              <a:t>, </a:t>
            </a:r>
            <a:r>
              <a:rPr b="1" lang="en"/>
              <a:t>B</a:t>
            </a:r>
            <a:r>
              <a:rPr lang="en"/>
              <a:t>, </a:t>
            </a:r>
            <a:r>
              <a:rPr b="1" lang="en"/>
              <a:t>F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Note: “Traversing” a node is different than “visiting” a node.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3 types: </a:t>
            </a:r>
            <a:r>
              <a:rPr b="1" lang="en">
                <a:solidFill>
                  <a:schemeClr val="accent1"/>
                </a:solidFill>
              </a:rPr>
              <a:t>Preorder</a:t>
            </a:r>
            <a:r>
              <a:rPr lang="en"/>
              <a:t>, </a:t>
            </a:r>
            <a:r>
              <a:rPr b="1" lang="en">
                <a:solidFill>
                  <a:schemeClr val="accent1"/>
                </a:solidFill>
              </a:rPr>
              <a:t>Inorder</a:t>
            </a:r>
            <a:r>
              <a:rPr lang="en"/>
              <a:t>, </a:t>
            </a:r>
            <a:r>
              <a:rPr b="1" lang="en">
                <a:solidFill>
                  <a:schemeClr val="accent1"/>
                </a:solidFill>
              </a:rPr>
              <a:t>Postorder</a:t>
            </a:r>
            <a:r>
              <a:rPr lang="en"/>
              <a:t>.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551825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884509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218167" y="32773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305625" y="26511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667167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333508" y="33369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7999850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5" name="Google Shape;105;p16"/>
          <p:cNvCxnSpPr>
            <a:stCxn id="98" idx="7"/>
            <a:endCxn id="100" idx="3"/>
          </p:cNvCxnSpPr>
          <p:nvPr/>
        </p:nvCxnSpPr>
        <p:spPr>
          <a:xfrm flipH="1" rot="10800000">
            <a:off x="4974590" y="369997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6" name="Google Shape;106;p16"/>
          <p:cNvCxnSpPr>
            <a:stCxn id="100" idx="5"/>
            <a:endCxn id="99" idx="1"/>
          </p:cNvCxnSpPr>
          <p:nvPr/>
        </p:nvCxnSpPr>
        <p:spPr>
          <a:xfrm>
            <a:off x="5640932" y="370010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102" idx="7"/>
            <a:endCxn id="103" idx="3"/>
          </p:cNvCxnSpPr>
          <p:nvPr/>
        </p:nvCxnSpPr>
        <p:spPr>
          <a:xfrm flipH="1" rot="10800000">
            <a:off x="7089932" y="3759548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8" name="Google Shape;108;p16"/>
          <p:cNvCxnSpPr>
            <a:stCxn id="103" idx="5"/>
            <a:endCxn id="104" idx="1"/>
          </p:cNvCxnSpPr>
          <p:nvPr/>
        </p:nvCxnSpPr>
        <p:spPr>
          <a:xfrm>
            <a:off x="7756273" y="3759677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1" idx="3"/>
            <a:endCxn id="100" idx="7"/>
          </p:cNvCxnSpPr>
          <p:nvPr/>
        </p:nvCxnSpPr>
        <p:spPr>
          <a:xfrm flipH="1">
            <a:off x="5641060" y="3073877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1" idx="5"/>
            <a:endCxn id="103" idx="1"/>
          </p:cNvCxnSpPr>
          <p:nvPr/>
        </p:nvCxnSpPr>
        <p:spPr>
          <a:xfrm>
            <a:off x="6728390" y="3073877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Traversals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152144"/>
            <a:ext cx="39501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Preorder Traversal</a:t>
            </a:r>
            <a:r>
              <a:rPr lang="en"/>
              <a:t>.</a:t>
            </a:r>
            <a:br>
              <a:rPr lang="en"/>
            </a:br>
            <a:r>
              <a:rPr lang="en"/>
              <a:t>“Visit” a node, then traverse its children.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4551825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5884509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218167" y="32773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305625" y="26511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6667167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7333508" y="33369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999850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25" name="Google Shape;125;p17"/>
          <p:cNvCxnSpPr>
            <a:stCxn id="118" idx="7"/>
            <a:endCxn id="120" idx="3"/>
          </p:cNvCxnSpPr>
          <p:nvPr/>
        </p:nvCxnSpPr>
        <p:spPr>
          <a:xfrm flipH="1" rot="10800000">
            <a:off x="4974590" y="369997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" name="Google Shape;126;p17"/>
          <p:cNvCxnSpPr>
            <a:stCxn id="120" idx="5"/>
            <a:endCxn id="119" idx="1"/>
          </p:cNvCxnSpPr>
          <p:nvPr/>
        </p:nvCxnSpPr>
        <p:spPr>
          <a:xfrm>
            <a:off x="5640932" y="370010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22" idx="7"/>
            <a:endCxn id="123" idx="3"/>
          </p:cNvCxnSpPr>
          <p:nvPr/>
        </p:nvCxnSpPr>
        <p:spPr>
          <a:xfrm flipH="1" rot="10800000">
            <a:off x="7089932" y="3759548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8" name="Google Shape;128;p17"/>
          <p:cNvCxnSpPr>
            <a:stCxn id="123" idx="5"/>
            <a:endCxn id="124" idx="1"/>
          </p:cNvCxnSpPr>
          <p:nvPr/>
        </p:nvCxnSpPr>
        <p:spPr>
          <a:xfrm>
            <a:off x="7756273" y="3759677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stCxn id="121" idx="3"/>
            <a:endCxn id="120" idx="7"/>
          </p:cNvCxnSpPr>
          <p:nvPr/>
        </p:nvCxnSpPr>
        <p:spPr>
          <a:xfrm flipH="1">
            <a:off x="5641060" y="3073877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>
            <a:stCxn id="121" idx="5"/>
            <a:endCxn id="123" idx="1"/>
          </p:cNvCxnSpPr>
          <p:nvPr/>
        </p:nvCxnSpPr>
        <p:spPr>
          <a:xfrm>
            <a:off x="6728390" y="3073877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457950" y="2252600"/>
            <a:ext cx="3657600" cy="2240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preOrder(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BSTNode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x)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(x ==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print(x.key)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preOrder(x.left)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preOrder(x.right)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4551825" y="1746450"/>
            <a:ext cx="3943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5182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91752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528297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64867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01412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637982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674527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Traversals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52144"/>
            <a:ext cx="3950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Inorder</a:t>
            </a:r>
            <a:r>
              <a:rPr b="1" lang="en">
                <a:solidFill>
                  <a:schemeClr val="accent1"/>
                </a:solidFill>
              </a:rPr>
              <a:t> Traversal</a:t>
            </a:r>
            <a:r>
              <a:rPr lang="en"/>
              <a:t>.</a:t>
            </a:r>
            <a:br>
              <a:rPr lang="en"/>
            </a:br>
            <a:r>
              <a:rPr lang="en"/>
              <a:t>Traverse left child, “visit”, then traverse right child.</a:t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551825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884509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5218167" y="32773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6305625" y="26511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6667167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7333508" y="33369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7999850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4" name="Google Shape;154;p18"/>
          <p:cNvCxnSpPr>
            <a:stCxn id="147" idx="7"/>
            <a:endCxn id="149" idx="3"/>
          </p:cNvCxnSpPr>
          <p:nvPr/>
        </p:nvCxnSpPr>
        <p:spPr>
          <a:xfrm flipH="1" rot="10800000">
            <a:off x="4974590" y="369997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" name="Google Shape;155;p18"/>
          <p:cNvCxnSpPr>
            <a:stCxn id="149" idx="5"/>
            <a:endCxn id="148" idx="1"/>
          </p:cNvCxnSpPr>
          <p:nvPr/>
        </p:nvCxnSpPr>
        <p:spPr>
          <a:xfrm>
            <a:off x="5640932" y="370010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51" idx="7"/>
            <a:endCxn id="152" idx="3"/>
          </p:cNvCxnSpPr>
          <p:nvPr/>
        </p:nvCxnSpPr>
        <p:spPr>
          <a:xfrm flipH="1" rot="10800000">
            <a:off x="7089932" y="3759548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7" name="Google Shape;157;p18"/>
          <p:cNvCxnSpPr>
            <a:stCxn id="152" idx="5"/>
            <a:endCxn id="153" idx="1"/>
          </p:cNvCxnSpPr>
          <p:nvPr/>
        </p:nvCxnSpPr>
        <p:spPr>
          <a:xfrm>
            <a:off x="7756273" y="3759677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50" idx="3"/>
            <a:endCxn id="149" idx="7"/>
          </p:cNvCxnSpPr>
          <p:nvPr/>
        </p:nvCxnSpPr>
        <p:spPr>
          <a:xfrm flipH="1">
            <a:off x="5641060" y="3073877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>
            <a:stCxn id="150" idx="5"/>
            <a:endCxn id="152" idx="1"/>
          </p:cNvCxnSpPr>
          <p:nvPr/>
        </p:nvCxnSpPr>
        <p:spPr>
          <a:xfrm>
            <a:off x="6728390" y="3073877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8"/>
          <p:cNvSpPr txBox="1"/>
          <p:nvPr/>
        </p:nvSpPr>
        <p:spPr>
          <a:xfrm>
            <a:off x="457950" y="2252600"/>
            <a:ext cx="3657600" cy="2240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inOrder(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BSTNode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x)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(x ==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inOrder(x.left)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print(x.key)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inOrder(x.right)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4551825" y="1746450"/>
            <a:ext cx="3943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55182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91752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28297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564867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01412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637982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6745275" y="1746450"/>
            <a:ext cx="36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Traversals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311700" y="1152144"/>
            <a:ext cx="3950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Postorder</a:t>
            </a:r>
            <a:r>
              <a:rPr b="1" lang="en">
                <a:solidFill>
                  <a:schemeClr val="accent1"/>
                </a:solidFill>
              </a:rPr>
              <a:t> Traversal</a:t>
            </a:r>
            <a:r>
              <a:rPr lang="en"/>
              <a:t>.</a:t>
            </a:r>
            <a:br>
              <a:rPr lang="en"/>
            </a:br>
            <a:r>
              <a:rPr lang="en"/>
              <a:t>Traverse left, traverse right, then “visit.”</a:t>
            </a:r>
            <a:endParaRPr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551825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5884509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5218167" y="32773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6305625" y="26511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6667167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7333508" y="33369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7999850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83" name="Google Shape;183;p19"/>
          <p:cNvCxnSpPr>
            <a:stCxn id="176" idx="7"/>
            <a:endCxn id="178" idx="3"/>
          </p:cNvCxnSpPr>
          <p:nvPr/>
        </p:nvCxnSpPr>
        <p:spPr>
          <a:xfrm flipH="1" rot="10800000">
            <a:off x="4974590" y="369997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4" name="Google Shape;184;p19"/>
          <p:cNvCxnSpPr>
            <a:stCxn id="178" idx="5"/>
            <a:endCxn id="177" idx="1"/>
          </p:cNvCxnSpPr>
          <p:nvPr/>
        </p:nvCxnSpPr>
        <p:spPr>
          <a:xfrm>
            <a:off x="5640932" y="370010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9"/>
          <p:cNvCxnSpPr>
            <a:stCxn id="180" idx="7"/>
            <a:endCxn id="181" idx="3"/>
          </p:cNvCxnSpPr>
          <p:nvPr/>
        </p:nvCxnSpPr>
        <p:spPr>
          <a:xfrm flipH="1" rot="10800000">
            <a:off x="7089932" y="3759548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6" name="Google Shape;186;p19"/>
          <p:cNvCxnSpPr>
            <a:stCxn id="181" idx="5"/>
            <a:endCxn id="182" idx="1"/>
          </p:cNvCxnSpPr>
          <p:nvPr/>
        </p:nvCxnSpPr>
        <p:spPr>
          <a:xfrm>
            <a:off x="7756273" y="3759677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9"/>
          <p:cNvCxnSpPr>
            <a:stCxn id="179" idx="3"/>
            <a:endCxn id="178" idx="7"/>
          </p:cNvCxnSpPr>
          <p:nvPr/>
        </p:nvCxnSpPr>
        <p:spPr>
          <a:xfrm flipH="1">
            <a:off x="5641060" y="3073877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9"/>
          <p:cNvCxnSpPr>
            <a:stCxn id="179" idx="5"/>
            <a:endCxn id="181" idx="1"/>
          </p:cNvCxnSpPr>
          <p:nvPr/>
        </p:nvCxnSpPr>
        <p:spPr>
          <a:xfrm>
            <a:off x="6728390" y="3073877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9"/>
          <p:cNvSpPr txBox="1"/>
          <p:nvPr/>
        </p:nvSpPr>
        <p:spPr>
          <a:xfrm>
            <a:off x="457950" y="2252600"/>
            <a:ext cx="3657600" cy="2240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postOrder(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BSTNode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x)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(x ==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postOrder(x.left)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postOrder(x.right)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print(x.key)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4551825" y="1746450"/>
            <a:ext cx="3943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 following is the postorder traversal of the graph?</a:t>
            </a:r>
            <a:endParaRPr/>
          </a:p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Traversals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11700" y="1152144"/>
            <a:ext cx="3950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Postorder Traversal</a:t>
            </a:r>
            <a:r>
              <a:rPr lang="en"/>
              <a:t>.</a:t>
            </a:r>
            <a:br>
              <a:rPr lang="en"/>
            </a:br>
            <a:r>
              <a:rPr lang="en"/>
              <a:t>Traverse left, traverse right, then “visit.”</a:t>
            </a:r>
            <a:endParaRPr/>
          </a:p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4551825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5884509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5218167" y="32773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6305625" y="26511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6667167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7333508" y="33369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7999850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13" name="Google Shape;213;p21"/>
          <p:cNvCxnSpPr>
            <a:stCxn id="206" idx="7"/>
            <a:endCxn id="208" idx="3"/>
          </p:cNvCxnSpPr>
          <p:nvPr/>
        </p:nvCxnSpPr>
        <p:spPr>
          <a:xfrm flipH="1" rot="10800000">
            <a:off x="4974590" y="369997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4" name="Google Shape;214;p21"/>
          <p:cNvCxnSpPr>
            <a:stCxn id="208" idx="5"/>
            <a:endCxn id="207" idx="1"/>
          </p:cNvCxnSpPr>
          <p:nvPr/>
        </p:nvCxnSpPr>
        <p:spPr>
          <a:xfrm>
            <a:off x="5640932" y="370010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1"/>
          <p:cNvCxnSpPr>
            <a:stCxn id="210" idx="7"/>
            <a:endCxn id="211" idx="3"/>
          </p:cNvCxnSpPr>
          <p:nvPr/>
        </p:nvCxnSpPr>
        <p:spPr>
          <a:xfrm flipH="1" rot="10800000">
            <a:off x="7089932" y="3759548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6" name="Google Shape;216;p21"/>
          <p:cNvCxnSpPr>
            <a:stCxn id="211" idx="5"/>
            <a:endCxn id="212" idx="1"/>
          </p:cNvCxnSpPr>
          <p:nvPr/>
        </p:nvCxnSpPr>
        <p:spPr>
          <a:xfrm>
            <a:off x="7756273" y="3759677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1"/>
          <p:cNvCxnSpPr>
            <a:stCxn id="209" idx="3"/>
            <a:endCxn id="208" idx="7"/>
          </p:cNvCxnSpPr>
          <p:nvPr/>
        </p:nvCxnSpPr>
        <p:spPr>
          <a:xfrm flipH="1">
            <a:off x="5641060" y="3073877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>
            <a:stCxn id="209" idx="5"/>
            <a:endCxn id="211" idx="1"/>
          </p:cNvCxnSpPr>
          <p:nvPr/>
        </p:nvCxnSpPr>
        <p:spPr>
          <a:xfrm>
            <a:off x="6728390" y="3073877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1"/>
          <p:cNvSpPr txBox="1"/>
          <p:nvPr/>
        </p:nvSpPr>
        <p:spPr>
          <a:xfrm>
            <a:off x="457950" y="2252600"/>
            <a:ext cx="3657600" cy="2240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postOrder(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BSTNode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x)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(x ==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postOrder(x.left)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postOrder(x.right)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print(x.key)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4551825" y="1746450"/>
            <a:ext cx="3943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 C B E G F D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Traversals: Visual Trick (for humans)</a:t>
            </a:r>
            <a:endParaRPr/>
          </a:p>
        </p:txBody>
      </p:sp>
      <p:sp>
        <p:nvSpPr>
          <p:cNvPr id="227" name="Google Shape;227;p22"/>
          <p:cNvSpPr txBox="1"/>
          <p:nvPr>
            <p:ph idx="1" type="body"/>
          </p:nvPr>
        </p:nvSpPr>
        <p:spPr>
          <a:xfrm>
            <a:off x="311700" y="1152475"/>
            <a:ext cx="8520600" cy="16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t</a:t>
            </a:r>
            <a:r>
              <a:rPr lang="en"/>
              <a:t>race a path around the graph from the top going counter-clockwise.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Preorder</a:t>
            </a:r>
            <a:r>
              <a:rPr lang="en"/>
              <a:t>. “Visit” when passing the left.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Inorder</a:t>
            </a:r>
            <a:r>
              <a:rPr lang="en"/>
              <a:t>. “Visit” when passing the bottom.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Postorder</a:t>
            </a:r>
            <a:r>
              <a:rPr lang="en"/>
              <a:t>. “Visit” when passing the right.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4551825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5884509" y="39631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5218167" y="3277338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6305625" y="26511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6667167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7333508" y="33369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7999850" y="3946513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sz="2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36" name="Google Shape;236;p22"/>
          <p:cNvCxnSpPr>
            <a:stCxn id="229" idx="7"/>
            <a:endCxn id="231" idx="3"/>
          </p:cNvCxnSpPr>
          <p:nvPr/>
        </p:nvCxnSpPr>
        <p:spPr>
          <a:xfrm flipH="1" rot="10800000">
            <a:off x="4974590" y="369997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7" name="Google Shape;237;p22"/>
          <p:cNvCxnSpPr>
            <a:stCxn id="231" idx="5"/>
            <a:endCxn id="230" idx="1"/>
          </p:cNvCxnSpPr>
          <p:nvPr/>
        </p:nvCxnSpPr>
        <p:spPr>
          <a:xfrm>
            <a:off x="5640932" y="3700103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2"/>
          <p:cNvCxnSpPr>
            <a:stCxn id="233" idx="7"/>
            <a:endCxn id="234" idx="3"/>
          </p:cNvCxnSpPr>
          <p:nvPr/>
        </p:nvCxnSpPr>
        <p:spPr>
          <a:xfrm flipH="1" rot="10800000">
            <a:off x="7089932" y="3759548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9" name="Google Shape;239;p22"/>
          <p:cNvCxnSpPr>
            <a:stCxn id="234" idx="5"/>
            <a:endCxn id="235" idx="1"/>
          </p:cNvCxnSpPr>
          <p:nvPr/>
        </p:nvCxnSpPr>
        <p:spPr>
          <a:xfrm>
            <a:off x="7756273" y="3759677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2"/>
          <p:cNvCxnSpPr>
            <a:stCxn id="232" idx="3"/>
            <a:endCxn id="231" idx="7"/>
          </p:cNvCxnSpPr>
          <p:nvPr/>
        </p:nvCxnSpPr>
        <p:spPr>
          <a:xfrm flipH="1">
            <a:off x="5641060" y="3073877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2"/>
          <p:cNvCxnSpPr>
            <a:stCxn id="232" idx="5"/>
            <a:endCxn id="234" idx="1"/>
          </p:cNvCxnSpPr>
          <p:nvPr/>
        </p:nvCxnSpPr>
        <p:spPr>
          <a:xfrm>
            <a:off x="6728390" y="3073877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2"/>
          <p:cNvSpPr/>
          <p:nvPr/>
        </p:nvSpPr>
        <p:spPr>
          <a:xfrm>
            <a:off x="4551825" y="1746450"/>
            <a:ext cx="39432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 C B E G F D</a:t>
            </a:r>
            <a:endParaRPr b="1"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4462928" y="2531050"/>
            <a:ext cx="4122925" cy="2049400"/>
          </a:xfrm>
          <a:custGeom>
            <a:rect b="b" l="l" r="r" t="t"/>
            <a:pathLst>
              <a:path extrusionOk="0" h="81976" w="164917">
                <a:moveTo>
                  <a:pt x="79254" y="0"/>
                </a:moveTo>
                <a:cubicBezTo>
                  <a:pt x="71286" y="4736"/>
                  <a:pt x="44595" y="17719"/>
                  <a:pt x="31444" y="28418"/>
                </a:cubicBezTo>
                <a:cubicBezTo>
                  <a:pt x="18294" y="39117"/>
                  <a:pt x="2886" y="55277"/>
                  <a:pt x="351" y="64192"/>
                </a:cubicBezTo>
                <a:cubicBezTo>
                  <a:pt x="-2184" y="73108"/>
                  <a:pt x="9629" y="82636"/>
                  <a:pt x="16232" y="81911"/>
                </a:cubicBezTo>
                <a:cubicBezTo>
                  <a:pt x="22835" y="81187"/>
                  <a:pt x="31862" y="59845"/>
                  <a:pt x="39970" y="59845"/>
                </a:cubicBezTo>
                <a:cubicBezTo>
                  <a:pt x="48078" y="59845"/>
                  <a:pt x="57941" y="80936"/>
                  <a:pt x="64878" y="81911"/>
                </a:cubicBezTo>
                <a:cubicBezTo>
                  <a:pt x="71815" y="82886"/>
                  <a:pt x="82207" y="72689"/>
                  <a:pt x="81594" y="65696"/>
                </a:cubicBezTo>
                <a:cubicBezTo>
                  <a:pt x="80981" y="58703"/>
                  <a:pt x="60838" y="45859"/>
                  <a:pt x="61200" y="39952"/>
                </a:cubicBezTo>
                <a:cubicBezTo>
                  <a:pt x="61562" y="34046"/>
                  <a:pt x="76050" y="29811"/>
                  <a:pt x="83767" y="30257"/>
                </a:cubicBezTo>
                <a:cubicBezTo>
                  <a:pt x="91485" y="30703"/>
                  <a:pt x="106920" y="37779"/>
                  <a:pt x="107505" y="42627"/>
                </a:cubicBezTo>
                <a:cubicBezTo>
                  <a:pt x="108090" y="47475"/>
                  <a:pt x="90454" y="53939"/>
                  <a:pt x="87278" y="59344"/>
                </a:cubicBezTo>
                <a:cubicBezTo>
                  <a:pt x="84102" y="64749"/>
                  <a:pt x="85411" y="71881"/>
                  <a:pt x="88448" y="75057"/>
                </a:cubicBezTo>
                <a:cubicBezTo>
                  <a:pt x="91485" y="78233"/>
                  <a:pt x="99537" y="81020"/>
                  <a:pt x="105499" y="78401"/>
                </a:cubicBezTo>
                <a:cubicBezTo>
                  <a:pt x="111461" y="75782"/>
                  <a:pt x="117285" y="59121"/>
                  <a:pt x="124222" y="59344"/>
                </a:cubicBezTo>
                <a:cubicBezTo>
                  <a:pt x="131159" y="59567"/>
                  <a:pt x="140409" y="77676"/>
                  <a:pt x="147123" y="79738"/>
                </a:cubicBezTo>
                <a:cubicBezTo>
                  <a:pt x="153838" y="81800"/>
                  <a:pt x="163506" y="76952"/>
                  <a:pt x="164509" y="71714"/>
                </a:cubicBezTo>
                <a:cubicBezTo>
                  <a:pt x="165512" y="66476"/>
                  <a:pt x="165623" y="60124"/>
                  <a:pt x="153141" y="48311"/>
                </a:cubicBezTo>
                <a:cubicBezTo>
                  <a:pt x="140659" y="36498"/>
                  <a:pt x="100205" y="8748"/>
                  <a:pt x="89618" y="83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244" name="Google Shape;244;p22"/>
          <p:cNvSpPr/>
          <p:nvPr/>
        </p:nvSpPr>
        <p:spPr>
          <a:xfrm>
            <a:off x="5047118" y="4072810"/>
            <a:ext cx="234300" cy="276000"/>
          </a:xfrm>
          <a:prstGeom prst="verticalScroll">
            <a:avLst>
              <a:gd fmla="val 1798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6379793" y="4072810"/>
            <a:ext cx="234300" cy="276000"/>
          </a:xfrm>
          <a:prstGeom prst="verticalScroll">
            <a:avLst>
              <a:gd fmla="val 1798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833818" y="3386998"/>
            <a:ext cx="234300" cy="276000"/>
          </a:xfrm>
          <a:prstGeom prst="verticalScroll">
            <a:avLst>
              <a:gd fmla="val 1798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7162468" y="4056185"/>
            <a:ext cx="234300" cy="276000"/>
          </a:xfrm>
          <a:prstGeom prst="verticalScroll">
            <a:avLst>
              <a:gd fmla="val 1798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495018" y="4056185"/>
            <a:ext cx="234300" cy="276000"/>
          </a:xfrm>
          <a:prstGeom prst="verticalScroll">
            <a:avLst>
              <a:gd fmla="val 1798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7941768" y="3446585"/>
            <a:ext cx="234300" cy="276000"/>
          </a:xfrm>
          <a:prstGeom prst="verticalScroll">
            <a:avLst>
              <a:gd fmla="val 1798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6986693" y="2760785"/>
            <a:ext cx="234300" cy="276000"/>
          </a:xfrm>
          <a:prstGeom prst="verticalScroll">
            <a:avLst>
              <a:gd fmla="val 17985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