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Roboto Light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A49485-E2E8-48C8-BDAF-FE71BB9504E3}">
  <a:tblStyle styleId="{1CA49485-E2E8-48C8-BDAF-FE71BB9504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63EF33C-22D8-4EC4-9345-C134F6706C5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RobotoLight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RobotoLight-italic.fntdata"/><Relationship Id="rId45" Type="http://schemas.openxmlformats.org/officeDocument/2006/relationships/font" Target="fonts/RobotoLight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RobotoLight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53e6040cb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53e6040cb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different ways to implement trees, so there are also different ways to implement graphs.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3e6040cb_1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3e6040cb_1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653e6040cb_1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653e6040cb_1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53e6040cb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53e6040cb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53e6040cb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53e6040cb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the order of growth of the runtime for print if the graph is an </a:t>
            </a:r>
            <a:r>
              <a:rPr b="1" lang="en"/>
              <a:t>adjacency matrix</a:t>
            </a:r>
            <a:r>
              <a:rPr lang="en"/>
              <a:t>, where </a:t>
            </a:r>
            <a:r>
              <a:rPr b="1" lang="en"/>
              <a:t>V</a:t>
            </a:r>
            <a:r>
              <a:rPr lang="en"/>
              <a:t> is the number of vertices and </a:t>
            </a:r>
            <a:r>
              <a:rPr b="1" lang="en"/>
              <a:t>E</a:t>
            </a:r>
            <a:r>
              <a:rPr lang="en"/>
              <a:t> is the number of edges.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53e6040cb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53e6040cb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653e6040cb_1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653e6040cb_1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653e6040cb_1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653e6040cb_1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53e6040cb_1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53e6040cb_1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53e6040cb_1_6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53e6040cb_1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the order of growth of the runtime for print if the graph is an </a:t>
            </a:r>
            <a:r>
              <a:rPr b="1" lang="en"/>
              <a:t>adjacency list</a:t>
            </a:r>
            <a:r>
              <a:rPr lang="en"/>
              <a:t>, where </a:t>
            </a:r>
            <a:r>
              <a:rPr b="1" lang="en"/>
              <a:t>V</a:t>
            </a:r>
            <a:r>
              <a:rPr lang="en"/>
              <a:t> is the number of vertices and </a:t>
            </a:r>
            <a:r>
              <a:rPr b="1" lang="en"/>
              <a:t>E</a:t>
            </a:r>
            <a:r>
              <a:rPr lang="en"/>
              <a:t> is the number of edges.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d744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d744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53e6040cb_1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53e6040cb_1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Q1</a:t>
            </a:r>
            <a:r>
              <a:rPr lang="en">
                <a:solidFill>
                  <a:schemeClr val="dk1"/>
                </a:solidFill>
              </a:rPr>
              <a:t>: Give the order of growth of the runtime for print if the graph is an </a:t>
            </a:r>
            <a:r>
              <a:rPr b="1" lang="en">
                <a:solidFill>
                  <a:schemeClr val="dk1"/>
                </a:solidFill>
              </a:rPr>
              <a:t>adjacency list</a:t>
            </a:r>
            <a:r>
              <a:rPr lang="en">
                <a:solidFill>
                  <a:schemeClr val="dk1"/>
                </a:solidFill>
              </a:rPr>
              <a:t>, where </a:t>
            </a:r>
            <a:r>
              <a:rPr b="1" lang="en">
                <a:solidFill>
                  <a:schemeClr val="dk1"/>
                </a:solidFill>
              </a:rPr>
              <a:t>V</a:t>
            </a:r>
            <a:r>
              <a:rPr lang="en">
                <a:solidFill>
                  <a:schemeClr val="dk1"/>
                </a:solidFill>
              </a:rPr>
              <a:t> is the number of vertices and </a:t>
            </a:r>
            <a:r>
              <a:rPr b="1"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 is the number of edges.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53e6040cb_1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53e6040cb_1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653e6040cb_1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653e6040cb_1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653e6040cb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653e6040cb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53e6040cb_1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53e6040cb_1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methods access data immediately available in the graph. Running traversals or searches on graphs is typically done in a different way.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653e6040cb_1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653e6040cb_1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653e6040cb_1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653e6040cb_1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How would we implement pathTo(v) and hasPathTo(v)?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653e6040cb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653e6040cb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How would we implement pathTo(v) and hasPathTo(v)?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653e6040cb_1_7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653e6040cb_1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</a:t>
            </a:r>
            <a:r>
              <a:rPr lang="en"/>
              <a:t>Give a tight big-O runtime bound for the DepthFirstPaths constructor.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653e6040cb_1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653e6040cb_1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3e6040c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3e6040c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stands for Application Programming Interface. This is how we realize an ADT in code either as a Java interface or a class (which implies some data structure implementation).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653e6040cb_1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653e6040cb_1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Give a tight big-O runtime bound for the DepthFirstPaths constructor.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653e6040cb_1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653e6040cb_1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53e6040cb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653e6040cb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653e6040cb_1_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653e6040cb_1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653e6040cb_1_8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653e6040cb_1_8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53e6040c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53e6040c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3e6040cb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3e6040cb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53e6040c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53e6040c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653e6040c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653e6040c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Q1</a:t>
            </a:r>
            <a:r>
              <a:rPr lang="en"/>
              <a:t>: Write a client method to print a graph.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3e6040cb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3e6040c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53e6040c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53e6040c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these methods work on static data: that is, they’re data structure queries. For closest, we use a k-d tree. For getLocationsByPrefix, we use a sorted array. For neighbors, vertices, and adding a weighted edge, we use a table-like data structure to represent out underlying graph. They are separate from graph algorithms like DFS and BFS.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JoYCelH4YE6IkSMq_LfTJMzJ00WxDj7rEa49gYmAtc4/edit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oogle.com/presentation/d/1lTo8LZUGi3XQ1VlOmBUF9KkJTW_JWsw_DOPq8VBiI3A/edit#slide=id.g76e0dad85_2_380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docs.google.com/presentation/d/1JoYCelH4YE6IkSMq_LfTJMzJ00WxDj7rEa49gYmAtc4/edit?usp=sharing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Implementations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API as a design problem, two graph representations, and the implications of these representations on algorithms.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3200388" y="28765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278B4C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4230219" y="3560350"/>
            <a:ext cx="2011800" cy="457200"/>
          </a:xfrm>
          <a:prstGeom prst="roundRect">
            <a:avLst>
              <a:gd fmla="val 16667" name="adj"/>
            </a:avLst>
          </a:prstGeom>
          <a:solidFill>
            <a:srgbClr val="278B4C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Implementer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Representations</a:t>
            </a:r>
            <a:endParaRPr/>
          </a:p>
        </p:txBody>
      </p:sp>
      <p:sp>
        <p:nvSpPr>
          <p:cNvPr id="178" name="Google Shape;17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 Representations: Nodes vs. Arrays</a:t>
            </a:r>
            <a:endParaRPr/>
          </a:p>
        </p:txBody>
      </p: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311700" y="1152475"/>
            <a:ext cx="39999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Store items together with structure.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Map parent to child relationships.</a:t>
            </a:r>
            <a:endParaRPr/>
          </a:p>
        </p:txBody>
      </p:sp>
      <p:sp>
        <p:nvSpPr>
          <p:cNvPr id="185" name="Google Shape;185;p24"/>
          <p:cNvSpPr txBox="1"/>
          <p:nvPr>
            <p:ph idx="2" type="body"/>
          </p:nvPr>
        </p:nvSpPr>
        <p:spPr>
          <a:xfrm>
            <a:off x="4832400" y="1152475"/>
            <a:ext cx="39999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Store items separate from structure.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Map </a:t>
            </a:r>
            <a:r>
              <a:rPr b="1" lang="en"/>
              <a:t>child to parent</a:t>
            </a:r>
            <a:r>
              <a:rPr lang="en"/>
              <a:t> relationships.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No explicit links needed!</a:t>
            </a:r>
            <a:endParaRPr/>
          </a:p>
        </p:txBody>
      </p:sp>
      <p:sp>
        <p:nvSpPr>
          <p:cNvPr id="186" name="Google Shape;18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3865388" y="2252657"/>
            <a:ext cx="1413200" cy="1055225"/>
            <a:chOff x="3879438" y="1566857"/>
            <a:chExt cx="1413200" cy="1055225"/>
          </a:xfrm>
        </p:grpSpPr>
        <p:sp>
          <p:nvSpPr>
            <p:cNvPr id="188" name="Google Shape;188;p24"/>
            <p:cNvSpPr/>
            <p:nvPr/>
          </p:nvSpPr>
          <p:spPr>
            <a:xfrm>
              <a:off x="3879438" y="21867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4"/>
            <p:cNvCxnSpPr>
              <a:stCxn id="188" idx="0"/>
              <a:endCxn id="190" idx="3"/>
            </p:cNvCxnSpPr>
            <p:nvPr/>
          </p:nvCxnSpPr>
          <p:spPr>
            <a:xfrm flipH="1" rot="10800000">
              <a:off x="4097088" y="1938383"/>
              <a:ext cx="3468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" name="Google Shape;190;p24"/>
            <p:cNvSpPr/>
            <p:nvPr/>
          </p:nvSpPr>
          <p:spPr>
            <a:xfrm>
              <a:off x="4380107" y="1566857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4857338" y="2186783"/>
              <a:ext cx="435300" cy="4353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2" name="Google Shape;192;p24"/>
            <p:cNvCxnSpPr>
              <a:stCxn id="191" idx="0"/>
              <a:endCxn id="190" idx="5"/>
            </p:cNvCxnSpPr>
            <p:nvPr/>
          </p:nvCxnSpPr>
          <p:spPr>
            <a:xfrm rot="10800000">
              <a:off x="4751588" y="1938383"/>
              <a:ext cx="323400" cy="248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3" name="Google Shape;193;p24"/>
          <p:cNvGrpSpPr/>
          <p:nvPr/>
        </p:nvGrpSpPr>
        <p:grpSpPr>
          <a:xfrm>
            <a:off x="1471900" y="2786050"/>
            <a:ext cx="1371600" cy="457200"/>
            <a:chOff x="914400" y="2266950"/>
            <a:chExt cx="1371600" cy="457200"/>
          </a:xfrm>
        </p:grpSpPr>
        <p:sp>
          <p:nvSpPr>
            <p:cNvPr id="194" name="Google Shape;194;p24"/>
            <p:cNvSpPr/>
            <p:nvPr/>
          </p:nvSpPr>
          <p:spPr>
            <a:xfrm>
              <a:off x="13716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18288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9144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4"/>
          <p:cNvGrpSpPr/>
          <p:nvPr/>
        </p:nvGrpSpPr>
        <p:grpSpPr>
          <a:xfrm>
            <a:off x="709900" y="3850500"/>
            <a:ext cx="1374700" cy="459550"/>
            <a:chOff x="409800" y="2936100"/>
            <a:chExt cx="1374700" cy="459550"/>
          </a:xfrm>
        </p:grpSpPr>
        <p:grpSp>
          <p:nvGrpSpPr>
            <p:cNvPr id="198" name="Google Shape;198;p24"/>
            <p:cNvGrpSpPr/>
            <p:nvPr/>
          </p:nvGrpSpPr>
          <p:grpSpPr>
            <a:xfrm>
              <a:off x="409800" y="2938450"/>
              <a:ext cx="1371600" cy="457200"/>
              <a:chOff x="914400" y="2266950"/>
              <a:chExt cx="1371600" cy="457200"/>
            </a:xfrm>
          </p:grpSpPr>
          <p:sp>
            <p:nvSpPr>
              <p:cNvPr id="199" name="Google Shape;199;p24"/>
              <p:cNvSpPr/>
              <p:nvPr/>
            </p:nvSpPr>
            <p:spPr>
              <a:xfrm>
                <a:off x="13716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18288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9144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2" name="Google Shape;202;p24"/>
            <p:cNvCxnSpPr/>
            <p:nvPr/>
          </p:nvCxnSpPr>
          <p:spPr>
            <a:xfrm flipH="1">
              <a:off x="8746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24"/>
            <p:cNvCxnSpPr/>
            <p:nvPr/>
          </p:nvCxnSpPr>
          <p:spPr>
            <a:xfrm flipH="1">
              <a:off x="13318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4" name="Google Shape;204;p24"/>
          <p:cNvGrpSpPr/>
          <p:nvPr/>
        </p:nvGrpSpPr>
        <p:grpSpPr>
          <a:xfrm>
            <a:off x="2538700" y="3850500"/>
            <a:ext cx="1374700" cy="459550"/>
            <a:chOff x="2238600" y="2936100"/>
            <a:chExt cx="1374700" cy="459550"/>
          </a:xfrm>
        </p:grpSpPr>
        <p:grpSp>
          <p:nvGrpSpPr>
            <p:cNvPr id="205" name="Google Shape;205;p24"/>
            <p:cNvGrpSpPr/>
            <p:nvPr/>
          </p:nvGrpSpPr>
          <p:grpSpPr>
            <a:xfrm>
              <a:off x="2238600" y="2938450"/>
              <a:ext cx="1371600" cy="457200"/>
              <a:chOff x="914400" y="2266950"/>
              <a:chExt cx="1371600" cy="457200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3716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>
                <a:off x="18288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>
                <a:off x="914400" y="2266950"/>
                <a:ext cx="457200" cy="457200"/>
              </a:xfrm>
              <a:prstGeom prst="rect">
                <a:avLst/>
              </a:prstGeom>
              <a:solidFill>
                <a:schemeClr val="lt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6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 b="1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209" name="Google Shape;209;p24"/>
            <p:cNvCxnSpPr/>
            <p:nvPr/>
          </p:nvCxnSpPr>
          <p:spPr>
            <a:xfrm flipH="1">
              <a:off x="27034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24"/>
            <p:cNvCxnSpPr/>
            <p:nvPr/>
          </p:nvCxnSpPr>
          <p:spPr>
            <a:xfrm flipH="1">
              <a:off x="3160600" y="2936100"/>
              <a:ext cx="452700" cy="458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11" name="Google Shape;211;p24"/>
          <p:cNvCxnSpPr>
            <a:endCxn id="206" idx="0"/>
          </p:cNvCxnSpPr>
          <p:nvPr/>
        </p:nvCxnSpPr>
        <p:spPr>
          <a:xfrm flipH="1" rot="-5400000">
            <a:off x="2503600" y="3131950"/>
            <a:ext cx="846600" cy="595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4"/>
          <p:cNvCxnSpPr>
            <a:endCxn id="199" idx="0"/>
          </p:cNvCxnSpPr>
          <p:nvPr/>
        </p:nvCxnSpPr>
        <p:spPr>
          <a:xfrm rot="5400000">
            <a:off x="1365850" y="3048100"/>
            <a:ext cx="834600" cy="77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4"/>
          <p:cNvSpPr txBox="1"/>
          <p:nvPr/>
        </p:nvSpPr>
        <p:spPr>
          <a:xfrm>
            <a:off x="7725836" y="40814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24"/>
          <p:cNvGrpSpPr/>
          <p:nvPr/>
        </p:nvGrpSpPr>
        <p:grpSpPr>
          <a:xfrm>
            <a:off x="6717838" y="2709850"/>
            <a:ext cx="1371600" cy="457200"/>
            <a:chOff x="914400" y="2266950"/>
            <a:chExt cx="1371600" cy="457200"/>
          </a:xfrm>
        </p:grpSpPr>
        <p:sp>
          <p:nvSpPr>
            <p:cNvPr id="215" name="Google Shape;215;p24"/>
            <p:cNvSpPr/>
            <p:nvPr/>
          </p:nvSpPr>
          <p:spPr>
            <a:xfrm>
              <a:off x="13716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18288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9144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8" name="Google Shape;218;p24"/>
          <p:cNvSpPr/>
          <p:nvPr/>
        </p:nvSpPr>
        <p:spPr>
          <a:xfrm flipH="1">
            <a:off x="5758246" y="2832342"/>
            <a:ext cx="914400" cy="391500"/>
          </a:xfrm>
          <a:prstGeom prst="wedgeRoundRectCallout">
            <a:avLst>
              <a:gd fmla="val -61289" name="adj1"/>
              <a:gd fmla="val -2343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items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19" name="Google Shape;219;p24"/>
          <p:cNvGrpSpPr/>
          <p:nvPr/>
        </p:nvGrpSpPr>
        <p:grpSpPr>
          <a:xfrm>
            <a:off x="6717838" y="3624250"/>
            <a:ext cx="1371600" cy="457200"/>
            <a:chOff x="914400" y="2266950"/>
            <a:chExt cx="1371600" cy="457200"/>
          </a:xfrm>
        </p:grpSpPr>
        <p:sp>
          <p:nvSpPr>
            <p:cNvPr id="220" name="Google Shape;220;p24"/>
            <p:cNvSpPr/>
            <p:nvPr/>
          </p:nvSpPr>
          <p:spPr>
            <a:xfrm>
              <a:off x="13716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18288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914400" y="2266950"/>
              <a:ext cx="457200" cy="4572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3" name="Google Shape;223;p24"/>
          <p:cNvSpPr/>
          <p:nvPr/>
        </p:nvSpPr>
        <p:spPr>
          <a:xfrm flipH="1">
            <a:off x="5575253" y="3746750"/>
            <a:ext cx="1097400" cy="391500"/>
          </a:xfrm>
          <a:prstGeom prst="wedgeRoundRectCallout">
            <a:avLst>
              <a:gd fmla="val -58755" name="adj1"/>
              <a:gd fmla="val -21226" name="adj2"/>
              <a:gd fmla="val 0" name="adj3"/>
            </a:avLst>
          </a:prstGeom>
          <a:solidFill>
            <a:schemeClr val="dk2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parents</a:t>
            </a:r>
            <a:endParaRPr b="1" sz="16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7268636" y="31670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7268636" y="40814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7725836" y="31670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6811436" y="31670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8" name="Google Shape;228;p24"/>
          <p:cNvSpPr txBox="1"/>
          <p:nvPr/>
        </p:nvSpPr>
        <p:spPr>
          <a:xfrm>
            <a:off x="6811436" y="4081460"/>
            <a:ext cx="2700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1: </a:t>
            </a:r>
            <a:r>
              <a:rPr lang="en"/>
              <a:t>Adjacency Matrix</a:t>
            </a:r>
            <a:endParaRPr/>
          </a:p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152475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Directed graph</a:t>
            </a:r>
            <a:r>
              <a:rPr lang="en"/>
              <a:t>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a[s][t]</a:t>
            </a:r>
            <a:r>
              <a:rPr lang="en"/>
              <a:t>.</a:t>
            </a:r>
            <a:endParaRPr/>
          </a:p>
        </p:txBody>
      </p:sp>
      <p:sp>
        <p:nvSpPr>
          <p:cNvPr id="235" name="Google Shape;235;p25"/>
          <p:cNvSpPr txBox="1"/>
          <p:nvPr>
            <p:ph idx="2" type="body"/>
          </p:nvPr>
        </p:nvSpPr>
        <p:spPr>
          <a:xfrm>
            <a:off x="4832400" y="1152475"/>
            <a:ext cx="39999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Undirected graph</a:t>
            </a:r>
            <a:r>
              <a:rPr lang="en"/>
              <a:t>: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a[v][w], a[w][v]</a:t>
            </a:r>
            <a:r>
              <a:rPr lang="en"/>
              <a:t>.</a:t>
            </a:r>
            <a:endParaRPr/>
          </a:p>
        </p:txBody>
      </p:sp>
      <p:sp>
        <p:nvSpPr>
          <p:cNvPr id="236" name="Google Shape;2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7" name="Google Shape;237;p25"/>
          <p:cNvGraphicFramePr/>
          <p:nvPr/>
        </p:nvGraphicFramePr>
        <p:xfrm>
          <a:off x="425900" y="18184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{1CA49485-E2E8-48C8-BDAF-FE71BB9504E3}</a:tableStyleId>
              </a:tblPr>
              <a:tblGrid>
                <a:gridCol w="638350"/>
                <a:gridCol w="638350"/>
                <a:gridCol w="638350"/>
                <a:gridCol w="638350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38" name="Google Shape;238;p25"/>
          <p:cNvCxnSpPr/>
          <p:nvPr/>
        </p:nvCxnSpPr>
        <p:spPr>
          <a:xfrm rot="10800000">
            <a:off x="435875" y="1825888"/>
            <a:ext cx="6288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5"/>
          <p:cNvSpPr txBox="1"/>
          <p:nvPr/>
        </p:nvSpPr>
        <p:spPr>
          <a:xfrm>
            <a:off x="424806" y="1888765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814129" y="1732682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41" name="Google Shape;241;p25"/>
          <p:cNvGraphicFramePr/>
          <p:nvPr/>
        </p:nvGraphicFramePr>
        <p:xfrm>
          <a:off x="4884088" y="28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{1CA49485-E2E8-48C8-BDAF-FE71BB9504E3}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42" name="Google Shape;242;p25"/>
          <p:cNvCxnSpPr/>
          <p:nvPr/>
        </p:nvCxnSpPr>
        <p:spPr>
          <a:xfrm rot="10800000">
            <a:off x="4894075" y="2818200"/>
            <a:ext cx="5025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5"/>
          <p:cNvSpPr txBox="1"/>
          <p:nvPr/>
        </p:nvSpPr>
        <p:spPr>
          <a:xfrm>
            <a:off x="4855646" y="28967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109544" y="27328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2705750" y="366306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3255326" y="310418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7" name="Google Shape;247;p25"/>
          <p:cNvCxnSpPr>
            <a:stCxn id="245" idx="7"/>
            <a:endCxn id="246" idx="3"/>
          </p:cNvCxnSpPr>
          <p:nvPr/>
        </p:nvCxnSpPr>
        <p:spPr>
          <a:xfrm flipH="1" rot="10800000">
            <a:off x="3041196" y="3439515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5"/>
          <p:cNvCxnSpPr>
            <a:stCxn id="245" idx="5"/>
            <a:endCxn id="249" idx="1"/>
          </p:cNvCxnSpPr>
          <p:nvPr/>
        </p:nvCxnSpPr>
        <p:spPr>
          <a:xfrm>
            <a:off x="3041196" y="3998508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25"/>
          <p:cNvSpPr/>
          <p:nvPr/>
        </p:nvSpPr>
        <p:spPr>
          <a:xfrm>
            <a:off x="3255326" y="417048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0" name="Google Shape;250;p25"/>
          <p:cNvCxnSpPr>
            <a:stCxn id="246" idx="4"/>
            <a:endCxn id="249" idx="0"/>
          </p:cNvCxnSpPr>
          <p:nvPr/>
        </p:nvCxnSpPr>
        <p:spPr>
          <a:xfrm>
            <a:off x="3451826" y="3497181"/>
            <a:ext cx="0" cy="673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5"/>
          <p:cNvSpPr/>
          <p:nvPr/>
        </p:nvSpPr>
        <p:spPr>
          <a:xfrm>
            <a:off x="6677513" y="221946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5"/>
          <p:cNvSpPr/>
          <p:nvPr/>
        </p:nvSpPr>
        <p:spPr>
          <a:xfrm>
            <a:off x="7562638" y="1734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7756738" y="3046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/>
          <p:nvPr/>
        </p:nvSpPr>
        <p:spPr>
          <a:xfrm>
            <a:off x="8212813" y="2267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5" name="Google Shape;255;p25"/>
          <p:cNvCxnSpPr>
            <a:stCxn id="254" idx="3"/>
            <a:endCxn id="253" idx="0"/>
          </p:cNvCxnSpPr>
          <p:nvPr/>
        </p:nvCxnSpPr>
        <p:spPr>
          <a:xfrm flipH="1">
            <a:off x="7953267" y="2602961"/>
            <a:ext cx="3171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25"/>
          <p:cNvCxnSpPr>
            <a:stCxn id="254" idx="1"/>
            <a:endCxn id="252" idx="5"/>
          </p:cNvCxnSpPr>
          <p:nvPr/>
        </p:nvCxnSpPr>
        <p:spPr>
          <a:xfrm rot="10800000">
            <a:off x="7898067" y="2069768"/>
            <a:ext cx="372300" cy="2553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25"/>
          <p:cNvCxnSpPr>
            <a:stCxn id="252" idx="3"/>
            <a:endCxn id="251" idx="7"/>
          </p:cNvCxnSpPr>
          <p:nvPr/>
        </p:nvCxnSpPr>
        <p:spPr>
          <a:xfrm flipH="1">
            <a:off x="7012992" y="2069877"/>
            <a:ext cx="60720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Runtime</a:t>
            </a:r>
            <a:endParaRPr/>
          </a:p>
        </p:txBody>
      </p:sp>
      <p:sp>
        <p:nvSpPr>
          <p:cNvPr id="263" name="Google Shape;263;p26"/>
          <p:cNvSpPr txBox="1"/>
          <p:nvPr>
            <p:ph idx="1" type="body"/>
          </p:nvPr>
        </p:nvSpPr>
        <p:spPr>
          <a:xfrm>
            <a:off x="311700" y="1152475"/>
            <a:ext cx="3999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G.adj(2) returns an iterable of [1, 3].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Runtime to iterate over all neighbors of </a:t>
            </a:r>
            <a:r>
              <a:rPr b="1" lang="en"/>
              <a:t>v</a:t>
            </a:r>
            <a:r>
              <a:rPr lang="en"/>
              <a:t> is </a:t>
            </a:r>
            <a:r>
              <a:rPr b="1" lang="en"/>
              <a:t>Θ(V)</a:t>
            </a:r>
            <a:r>
              <a:rPr lang="en"/>
              <a:t>: </a:t>
            </a:r>
            <a:r>
              <a:rPr lang="en"/>
              <a:t>adj needs to return a new iterable containing all the indices with value 1.</a:t>
            </a:r>
            <a:endParaRPr/>
          </a:p>
        </p:txBody>
      </p:sp>
      <p:sp>
        <p:nvSpPr>
          <p:cNvPr id="264" name="Google Shape;2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5" name="Google Shape;265;p26"/>
          <p:cNvGraphicFramePr/>
          <p:nvPr/>
        </p:nvGraphicFramePr>
        <p:xfrm>
          <a:off x="4884088" y="28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{1CA49485-E2E8-48C8-BDAF-FE71BB9504E3}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66" name="Google Shape;266;p26"/>
          <p:cNvCxnSpPr/>
          <p:nvPr/>
        </p:nvCxnSpPr>
        <p:spPr>
          <a:xfrm rot="10800000">
            <a:off x="4894075" y="2818200"/>
            <a:ext cx="5025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26"/>
          <p:cNvSpPr txBox="1"/>
          <p:nvPr/>
        </p:nvSpPr>
        <p:spPr>
          <a:xfrm>
            <a:off x="4855646" y="28967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5109544" y="27328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6677513" y="221946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7562638" y="1734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7756738" y="3046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6"/>
          <p:cNvSpPr/>
          <p:nvPr/>
        </p:nvSpPr>
        <p:spPr>
          <a:xfrm>
            <a:off x="8212813" y="2267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3" name="Google Shape;273;p26"/>
          <p:cNvCxnSpPr>
            <a:stCxn id="272" idx="3"/>
            <a:endCxn id="271" idx="0"/>
          </p:cNvCxnSpPr>
          <p:nvPr/>
        </p:nvCxnSpPr>
        <p:spPr>
          <a:xfrm flipH="1">
            <a:off x="7953267" y="2602961"/>
            <a:ext cx="3171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6"/>
          <p:cNvCxnSpPr>
            <a:stCxn id="272" idx="1"/>
            <a:endCxn id="270" idx="5"/>
          </p:cNvCxnSpPr>
          <p:nvPr/>
        </p:nvCxnSpPr>
        <p:spPr>
          <a:xfrm rot="10800000">
            <a:off x="7898067" y="2069768"/>
            <a:ext cx="372300" cy="2553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6"/>
          <p:cNvCxnSpPr>
            <a:stCxn id="270" idx="3"/>
            <a:endCxn id="269" idx="7"/>
          </p:cNvCxnSpPr>
          <p:nvPr/>
        </p:nvCxnSpPr>
        <p:spPr>
          <a:xfrm flipH="1">
            <a:off x="7012992" y="2069877"/>
            <a:ext cx="60720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Runtime</a:t>
            </a:r>
            <a:endParaRPr/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311700" y="1152475"/>
            <a:ext cx="3999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 the order of growth of the runtime for print if the graph is an </a:t>
            </a:r>
            <a:r>
              <a:rPr b="1" lang="en"/>
              <a:t>adjacency matrix</a:t>
            </a:r>
            <a:r>
              <a:rPr lang="en"/>
              <a:t>, where </a:t>
            </a:r>
            <a:r>
              <a:rPr b="1" lang="en"/>
              <a:t>V</a:t>
            </a:r>
            <a:r>
              <a:rPr lang="en"/>
              <a:t> is the number of vertices and </a:t>
            </a:r>
            <a:r>
              <a:rPr b="1" lang="en"/>
              <a:t>E</a:t>
            </a:r>
            <a:r>
              <a:rPr lang="en"/>
              <a:t> is the number of edges.</a:t>
            </a:r>
            <a:endParaRPr/>
          </a:p>
        </p:txBody>
      </p:sp>
      <p:sp>
        <p:nvSpPr>
          <p:cNvPr id="282" name="Google Shape;28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3" name="Google Shape;283;p27"/>
          <p:cNvGraphicFramePr/>
          <p:nvPr/>
        </p:nvGraphicFramePr>
        <p:xfrm>
          <a:off x="4884088" y="28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{1CA49485-E2E8-48C8-BDAF-FE71BB9504E3}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84" name="Google Shape;284;p27"/>
          <p:cNvCxnSpPr/>
          <p:nvPr/>
        </p:nvCxnSpPr>
        <p:spPr>
          <a:xfrm rot="10800000">
            <a:off x="4894075" y="2818200"/>
            <a:ext cx="5025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/>
        </p:nvSpPr>
        <p:spPr>
          <a:xfrm>
            <a:off x="4855646" y="28967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5109544" y="27328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6677513" y="221946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7"/>
          <p:cNvSpPr/>
          <p:nvPr/>
        </p:nvSpPr>
        <p:spPr>
          <a:xfrm>
            <a:off x="7562638" y="1734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7"/>
          <p:cNvSpPr/>
          <p:nvPr/>
        </p:nvSpPr>
        <p:spPr>
          <a:xfrm>
            <a:off x="7756738" y="3046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8212813" y="2267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27"/>
          <p:cNvCxnSpPr>
            <a:stCxn id="290" idx="3"/>
            <a:endCxn id="289" idx="0"/>
          </p:cNvCxnSpPr>
          <p:nvPr/>
        </p:nvCxnSpPr>
        <p:spPr>
          <a:xfrm flipH="1">
            <a:off x="7953267" y="2602961"/>
            <a:ext cx="3171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7"/>
          <p:cNvCxnSpPr>
            <a:stCxn id="290" idx="1"/>
            <a:endCxn id="288" idx="5"/>
          </p:cNvCxnSpPr>
          <p:nvPr/>
        </p:nvCxnSpPr>
        <p:spPr>
          <a:xfrm rot="10800000">
            <a:off x="7898067" y="2069768"/>
            <a:ext cx="372300" cy="2553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7"/>
          <p:cNvCxnSpPr>
            <a:stCxn id="288" idx="3"/>
            <a:endCxn id="287" idx="7"/>
          </p:cNvCxnSpPr>
          <p:nvPr/>
        </p:nvCxnSpPr>
        <p:spPr>
          <a:xfrm flipH="1">
            <a:off x="7012992" y="2069877"/>
            <a:ext cx="60720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27"/>
          <p:cNvSpPr txBox="1"/>
          <p:nvPr/>
        </p:nvSpPr>
        <p:spPr>
          <a:xfrm>
            <a:off x="330000" y="2565400"/>
            <a:ext cx="3931800" cy="2286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v &lt; G.V(); v++)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println(v +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+ w);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 order of growth of the runtime for print if the graph is an adjacency matrix, where V is the number of vertices and E is the number of edges.</a:t>
            </a:r>
            <a:endParaRPr/>
          </a:p>
        </p:txBody>
      </p:sp>
      <p:sp>
        <p:nvSpPr>
          <p:cNvPr id="301" name="Google Shape;30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Matrix Runtime</a:t>
            </a:r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311700" y="1152475"/>
            <a:ext cx="39999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 the order of growth of the runtime for print if the graph is an </a:t>
            </a:r>
            <a:r>
              <a:rPr b="1" lang="en"/>
              <a:t>adjacency matrix</a:t>
            </a:r>
            <a:r>
              <a:rPr lang="en"/>
              <a:t>, where </a:t>
            </a:r>
            <a:r>
              <a:rPr b="1" lang="en"/>
              <a:t>V</a:t>
            </a:r>
            <a:r>
              <a:rPr lang="en"/>
              <a:t> is the number of vertices and </a:t>
            </a:r>
            <a:r>
              <a:rPr b="1" lang="en"/>
              <a:t>E</a:t>
            </a:r>
            <a:r>
              <a:rPr lang="en"/>
              <a:t> is the number of edges.</a:t>
            </a:r>
            <a:endParaRPr/>
          </a:p>
        </p:txBody>
      </p:sp>
      <p:sp>
        <p:nvSpPr>
          <p:cNvPr id="309" name="Google Shape;30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0" name="Google Shape;310;p29"/>
          <p:cNvGraphicFramePr/>
          <p:nvPr/>
        </p:nvGraphicFramePr>
        <p:xfrm>
          <a:off x="4884088" y="28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{1CA49485-E2E8-48C8-BDAF-FE71BB9504E3}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11" name="Google Shape;311;p29"/>
          <p:cNvCxnSpPr/>
          <p:nvPr/>
        </p:nvCxnSpPr>
        <p:spPr>
          <a:xfrm rot="10800000">
            <a:off x="4894075" y="2818200"/>
            <a:ext cx="5025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29"/>
          <p:cNvSpPr txBox="1"/>
          <p:nvPr/>
        </p:nvSpPr>
        <p:spPr>
          <a:xfrm>
            <a:off x="4855646" y="28967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5109544" y="27328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9"/>
          <p:cNvSpPr/>
          <p:nvPr/>
        </p:nvSpPr>
        <p:spPr>
          <a:xfrm>
            <a:off x="6677513" y="221946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7562638" y="1734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9"/>
          <p:cNvSpPr/>
          <p:nvPr/>
        </p:nvSpPr>
        <p:spPr>
          <a:xfrm>
            <a:off x="7756738" y="3046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29"/>
          <p:cNvSpPr/>
          <p:nvPr/>
        </p:nvSpPr>
        <p:spPr>
          <a:xfrm>
            <a:off x="8212813" y="2267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8" name="Google Shape;318;p29"/>
          <p:cNvCxnSpPr>
            <a:stCxn id="317" idx="3"/>
            <a:endCxn id="316" idx="0"/>
          </p:cNvCxnSpPr>
          <p:nvPr/>
        </p:nvCxnSpPr>
        <p:spPr>
          <a:xfrm flipH="1">
            <a:off x="7953267" y="2602961"/>
            <a:ext cx="3171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9"/>
          <p:cNvCxnSpPr>
            <a:stCxn id="317" idx="1"/>
            <a:endCxn id="315" idx="5"/>
          </p:cNvCxnSpPr>
          <p:nvPr/>
        </p:nvCxnSpPr>
        <p:spPr>
          <a:xfrm rot="10800000">
            <a:off x="7898067" y="2069768"/>
            <a:ext cx="372300" cy="2553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9"/>
          <p:cNvCxnSpPr>
            <a:stCxn id="315" idx="3"/>
            <a:endCxn id="314" idx="7"/>
          </p:cNvCxnSpPr>
          <p:nvPr/>
        </p:nvCxnSpPr>
        <p:spPr>
          <a:xfrm flipH="1">
            <a:off x="7012992" y="2069877"/>
            <a:ext cx="60720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1" name="Google Shape;321;p29"/>
          <p:cNvSpPr txBox="1"/>
          <p:nvPr/>
        </p:nvSpPr>
        <p:spPr>
          <a:xfrm>
            <a:off x="330000" y="2565400"/>
            <a:ext cx="3931800" cy="2286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v &lt; G.V(); v++)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println(v +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+ w);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2" name="Google Shape;322;p2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29"/>
          <p:cNvSpPr/>
          <p:nvPr/>
        </p:nvSpPr>
        <p:spPr>
          <a:xfrm flipH="1">
            <a:off x="1725000" y="2565405"/>
            <a:ext cx="1280100" cy="365700"/>
          </a:xfrm>
          <a:prstGeom prst="wedgeRoundRectCallout">
            <a:avLst>
              <a:gd fmla="val -19798" name="adj1"/>
              <a:gd fmla="val 5996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iterations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29"/>
          <p:cNvSpPr/>
          <p:nvPr/>
        </p:nvSpPr>
        <p:spPr>
          <a:xfrm flipH="1">
            <a:off x="3294975" y="3304530"/>
            <a:ext cx="640200" cy="365700"/>
          </a:xfrm>
          <a:prstGeom prst="wedgeRoundRectCallout">
            <a:avLst>
              <a:gd fmla="val 60872" name="adj1"/>
              <a:gd fmla="val -20989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Θ(V)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Edges vs. Vertices in a Simple Graph</a:t>
            </a:r>
            <a:endParaRPr/>
          </a:p>
        </p:txBody>
      </p:sp>
      <p:sp>
        <p:nvSpPr>
          <p:cNvPr id="330" name="Google Shape;330;p30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Simple Graph</a:t>
            </a:r>
            <a:r>
              <a:rPr lang="en"/>
              <a:t>. A graph with no </a:t>
            </a:r>
            <a:r>
              <a:rPr b="1" lang="en"/>
              <a:t>self-loops</a:t>
            </a:r>
            <a:r>
              <a:rPr lang="en"/>
              <a:t> and no </a:t>
            </a:r>
            <a:r>
              <a:rPr b="1" lang="en"/>
              <a:t>parallel edges</a:t>
            </a:r>
            <a:r>
              <a:rPr lang="en"/>
              <a:t>.</a:t>
            </a:r>
            <a:endParaRPr/>
          </a:p>
        </p:txBody>
      </p:sp>
      <p:sp>
        <p:nvSpPr>
          <p:cNvPr id="331" name="Google Shape;33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4884088" y="281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{1CA49485-E2E8-48C8-BDAF-FE71BB9504E3}</a:tableStyleId>
              </a:tblPr>
              <a:tblGrid>
                <a:gridCol w="510675"/>
                <a:gridCol w="510675"/>
                <a:gridCol w="510675"/>
                <a:gridCol w="510675"/>
                <a:gridCol w="510675"/>
              </a:tblGrid>
              <a:tr h="40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97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 b="1">
                        <a:solidFill>
                          <a:schemeClr val="accent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333" name="Google Shape;333;p30"/>
          <p:cNvCxnSpPr/>
          <p:nvPr/>
        </p:nvCxnSpPr>
        <p:spPr>
          <a:xfrm rot="10800000">
            <a:off x="4894075" y="2818200"/>
            <a:ext cx="502500" cy="4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30"/>
          <p:cNvSpPr txBox="1"/>
          <p:nvPr/>
        </p:nvSpPr>
        <p:spPr>
          <a:xfrm>
            <a:off x="4855646" y="2896790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5109544" y="2732844"/>
            <a:ext cx="3528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0"/>
          <p:cNvSpPr/>
          <p:nvPr/>
        </p:nvSpPr>
        <p:spPr>
          <a:xfrm>
            <a:off x="6677513" y="221946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0"/>
          <p:cNvSpPr/>
          <p:nvPr/>
        </p:nvSpPr>
        <p:spPr>
          <a:xfrm>
            <a:off x="7562638" y="1734431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30"/>
          <p:cNvSpPr/>
          <p:nvPr/>
        </p:nvSpPr>
        <p:spPr>
          <a:xfrm>
            <a:off x="7756738" y="3046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8212813" y="226751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0" name="Google Shape;340;p30"/>
          <p:cNvCxnSpPr>
            <a:stCxn id="339" idx="3"/>
            <a:endCxn id="338" idx="0"/>
          </p:cNvCxnSpPr>
          <p:nvPr/>
        </p:nvCxnSpPr>
        <p:spPr>
          <a:xfrm flipH="1">
            <a:off x="7953267" y="2602961"/>
            <a:ext cx="317100" cy="44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" name="Google Shape;341;p30"/>
          <p:cNvCxnSpPr>
            <a:stCxn id="339" idx="1"/>
            <a:endCxn id="337" idx="5"/>
          </p:cNvCxnSpPr>
          <p:nvPr/>
        </p:nvCxnSpPr>
        <p:spPr>
          <a:xfrm rot="10800000">
            <a:off x="7898067" y="2069768"/>
            <a:ext cx="372300" cy="255300"/>
          </a:xfrm>
          <a:prstGeom prst="straightConnector1">
            <a:avLst/>
          </a:prstGeom>
          <a:noFill/>
          <a:ln cap="flat" cmpd="sng" w="76200">
            <a:solidFill>
              <a:srgbClr val="F4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30"/>
          <p:cNvCxnSpPr>
            <a:stCxn id="337" idx="3"/>
            <a:endCxn id="336" idx="7"/>
          </p:cNvCxnSpPr>
          <p:nvPr/>
        </p:nvCxnSpPr>
        <p:spPr>
          <a:xfrm flipH="1">
            <a:off x="7012992" y="2069877"/>
            <a:ext cx="607200" cy="20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30"/>
          <p:cNvCxnSpPr>
            <a:stCxn id="344" idx="3"/>
            <a:endCxn id="345" idx="2"/>
          </p:cNvCxnSpPr>
          <p:nvPr/>
        </p:nvCxnSpPr>
        <p:spPr>
          <a:xfrm flipH="1" rot="-5400000">
            <a:off x="1208361" y="3822864"/>
            <a:ext cx="482100" cy="4146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6" name="Google Shape;346;p30"/>
          <p:cNvGrpSpPr/>
          <p:nvPr/>
        </p:nvGrpSpPr>
        <p:grpSpPr>
          <a:xfrm>
            <a:off x="1178363" y="2767613"/>
            <a:ext cx="1430074" cy="1721325"/>
            <a:chOff x="4696588" y="2940275"/>
            <a:chExt cx="1430074" cy="1721325"/>
          </a:xfrm>
        </p:grpSpPr>
        <p:sp>
          <p:nvSpPr>
            <p:cNvPr id="347" name="Google Shape;347;p30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48" name="Google Shape;348;p30"/>
            <p:cNvCxnSpPr>
              <a:stCxn id="344" idx="7"/>
              <a:endCxn id="347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0"/>
            <p:cNvCxnSpPr>
              <a:stCxn id="350" idx="1"/>
              <a:endCxn id="347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45" name="Google Shape;345;p30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1" name="Google Shape;351;p30"/>
            <p:cNvCxnSpPr>
              <a:stCxn id="350" idx="3"/>
              <a:endCxn id="345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0" name="Google Shape;350;p30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52" name="Google Shape;352;p30"/>
          <p:cNvCxnSpPr>
            <a:stCxn id="344" idx="6"/>
            <a:endCxn id="345" idx="0"/>
          </p:cNvCxnSpPr>
          <p:nvPr/>
        </p:nvCxnSpPr>
        <p:spPr>
          <a:xfrm>
            <a:off x="1613663" y="3635213"/>
            <a:ext cx="260700" cy="4185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0"/>
          <p:cNvCxnSpPr>
            <a:stCxn id="354" idx="4"/>
            <a:endCxn id="354" idx="2"/>
          </p:cNvCxnSpPr>
          <p:nvPr/>
        </p:nvCxnSpPr>
        <p:spPr>
          <a:xfrm flipH="1" rot="5400000">
            <a:off x="3582938" y="4267125"/>
            <a:ext cx="217500" cy="217500"/>
          </a:xfrm>
          <a:prstGeom prst="curvedConnector4">
            <a:avLst>
              <a:gd fmla="val -109332" name="adj1"/>
              <a:gd fmla="val 209263" name="adj2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5" name="Google Shape;355;p30"/>
          <p:cNvGrpSpPr/>
          <p:nvPr/>
        </p:nvGrpSpPr>
        <p:grpSpPr>
          <a:xfrm>
            <a:off x="3104513" y="2763300"/>
            <a:ext cx="1430074" cy="1721325"/>
            <a:chOff x="4696588" y="2940275"/>
            <a:chExt cx="1430074" cy="1721325"/>
          </a:xfrm>
        </p:grpSpPr>
        <p:sp>
          <p:nvSpPr>
            <p:cNvPr id="356" name="Google Shape;356;p30"/>
            <p:cNvSpPr/>
            <p:nvPr/>
          </p:nvSpPr>
          <p:spPr>
            <a:xfrm>
              <a:off x="5212963" y="294027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7" name="Google Shape;357;p30"/>
            <p:cNvCxnSpPr>
              <a:stCxn id="358" idx="7"/>
              <a:endCxn id="356" idx="3"/>
            </p:cNvCxnSpPr>
            <p:nvPr/>
          </p:nvCxnSpPr>
          <p:spPr>
            <a:xfrm flipH="1" rot="10800000">
              <a:off x="5068140" y="3311973"/>
              <a:ext cx="2085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9" name="Google Shape;359;p30"/>
            <p:cNvCxnSpPr>
              <a:stCxn id="360" idx="1"/>
              <a:endCxn id="356" idx="5"/>
            </p:cNvCxnSpPr>
            <p:nvPr/>
          </p:nvCxnSpPr>
          <p:spPr>
            <a:xfrm rot="10800000">
              <a:off x="5584411" y="3311973"/>
              <a:ext cx="170700" cy="3420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54" name="Google Shape;354;p30"/>
            <p:cNvSpPr/>
            <p:nvPr/>
          </p:nvSpPr>
          <p:spPr>
            <a:xfrm>
              <a:off x="5174863" y="4226300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61" name="Google Shape;361;p30"/>
            <p:cNvCxnSpPr>
              <a:stCxn id="360" idx="3"/>
              <a:endCxn id="354" idx="7"/>
            </p:cNvCxnSpPr>
            <p:nvPr/>
          </p:nvCxnSpPr>
          <p:spPr>
            <a:xfrm flipH="1">
              <a:off x="5546311" y="3961777"/>
              <a:ext cx="208800" cy="3282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60" name="Google Shape;360;p30"/>
            <p:cNvSpPr/>
            <p:nvPr/>
          </p:nvSpPr>
          <p:spPr>
            <a:xfrm>
              <a:off x="5691363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4696588" y="3590225"/>
              <a:ext cx="435300" cy="435300"/>
            </a:xfrm>
            <a:prstGeom prst="ellipse">
              <a:avLst/>
            </a:prstGeom>
            <a:solidFill>
              <a:srgbClr val="EA9999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62" name="Google Shape;362;p30"/>
          <p:cNvCxnSpPr>
            <a:stCxn id="358" idx="5"/>
            <a:endCxn id="354" idx="1"/>
          </p:cNvCxnSpPr>
          <p:nvPr/>
        </p:nvCxnSpPr>
        <p:spPr>
          <a:xfrm>
            <a:off x="3476065" y="3784802"/>
            <a:ext cx="170400" cy="328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30"/>
          <p:cNvSpPr/>
          <p:nvPr/>
        </p:nvSpPr>
        <p:spPr>
          <a:xfrm>
            <a:off x="1122825" y="2660525"/>
            <a:ext cx="720600" cy="720600"/>
          </a:xfrm>
          <a:prstGeom prst="noSmoking">
            <a:avLst>
              <a:gd fmla="val 18750" name="adj"/>
            </a:avLst>
          </a:prstGeom>
          <a:solidFill>
            <a:srgbClr val="C04E3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3011525" y="2660525"/>
            <a:ext cx="720600" cy="720600"/>
          </a:xfrm>
          <a:prstGeom prst="noSmoking">
            <a:avLst>
              <a:gd fmla="val 18750" name="adj"/>
            </a:avLst>
          </a:prstGeom>
          <a:solidFill>
            <a:srgbClr val="C04E3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0"/>
          <p:cNvSpPr/>
          <p:nvPr/>
        </p:nvSpPr>
        <p:spPr>
          <a:xfrm>
            <a:off x="2182533" y="4383100"/>
            <a:ext cx="1097400" cy="365700"/>
          </a:xfrm>
          <a:prstGeom prst="wedgeRoundRectCallout">
            <a:avLst>
              <a:gd fmla="val 55652" name="adj1"/>
              <a:gd fmla="val -20762" name="adj2"/>
              <a:gd fmla="val 0" name="adj3"/>
            </a:avLst>
          </a:prstGeom>
          <a:solidFill>
            <a:srgbClr val="C04E3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Self-loop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0"/>
          <p:cNvSpPr/>
          <p:nvPr/>
        </p:nvSpPr>
        <p:spPr>
          <a:xfrm>
            <a:off x="311692" y="3864050"/>
            <a:ext cx="914400" cy="365700"/>
          </a:xfrm>
          <a:prstGeom prst="wedgeRoundRectCallout">
            <a:avLst>
              <a:gd fmla="val 55652" name="adj1"/>
              <a:gd fmla="val -20762" name="adj2"/>
              <a:gd fmla="val 0" name="adj3"/>
            </a:avLst>
          </a:prstGeom>
          <a:solidFill>
            <a:srgbClr val="C04E36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Parallel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7" name="Google Shape;3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1788" y="1845375"/>
            <a:ext cx="32404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Representation 2: Adjacency List</a:t>
            </a:r>
            <a:endParaRPr/>
          </a:p>
        </p:txBody>
      </p:sp>
      <p:sp>
        <p:nvSpPr>
          <p:cNvPr id="373" name="Google Shape;373;p31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Maintain array of lists indexed by vertex number.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Most popular approach for representing graphs.</a:t>
            </a:r>
            <a:endParaRPr/>
          </a:p>
        </p:txBody>
      </p:sp>
      <p:sp>
        <p:nvSpPr>
          <p:cNvPr id="374" name="Google Shape;37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5" name="Google Shape;375;p31"/>
          <p:cNvSpPr/>
          <p:nvPr/>
        </p:nvSpPr>
        <p:spPr>
          <a:xfrm>
            <a:off x="5503430" y="2225025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"/>
          <p:cNvSpPr/>
          <p:nvPr/>
        </p:nvSpPr>
        <p:spPr>
          <a:xfrm>
            <a:off x="5503430" y="2508700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1"/>
          <p:cNvSpPr/>
          <p:nvPr/>
        </p:nvSpPr>
        <p:spPr>
          <a:xfrm>
            <a:off x="5503430" y="2794325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1"/>
          <p:cNvSpPr txBox="1"/>
          <p:nvPr/>
        </p:nvSpPr>
        <p:spPr>
          <a:xfrm>
            <a:off x="5194310" y="2146598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9" name="Google Shape;379;p31"/>
          <p:cNvCxnSpPr/>
          <p:nvPr/>
        </p:nvCxnSpPr>
        <p:spPr>
          <a:xfrm>
            <a:off x="5915918" y="2352747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31"/>
          <p:cNvSpPr txBox="1"/>
          <p:nvPr/>
        </p:nvSpPr>
        <p:spPr>
          <a:xfrm>
            <a:off x="6175819" y="2132867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1" name="Google Shape;381;p31"/>
          <p:cNvSpPr txBox="1"/>
          <p:nvPr/>
        </p:nvSpPr>
        <p:spPr>
          <a:xfrm>
            <a:off x="6175819" y="2437667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82" name="Google Shape;382;p31"/>
          <p:cNvCxnSpPr/>
          <p:nvPr/>
        </p:nvCxnSpPr>
        <p:spPr>
          <a:xfrm>
            <a:off x="5915918" y="2657547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31"/>
          <p:cNvSpPr/>
          <p:nvPr/>
        </p:nvSpPr>
        <p:spPr>
          <a:xfrm>
            <a:off x="7390850" y="240097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31"/>
          <p:cNvSpPr/>
          <p:nvPr/>
        </p:nvSpPr>
        <p:spPr>
          <a:xfrm>
            <a:off x="7940426" y="1842093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5" name="Google Shape;385;p31"/>
          <p:cNvCxnSpPr>
            <a:stCxn id="383" idx="7"/>
            <a:endCxn id="384" idx="3"/>
          </p:cNvCxnSpPr>
          <p:nvPr/>
        </p:nvCxnSpPr>
        <p:spPr>
          <a:xfrm flipH="1" rot="10800000">
            <a:off x="7726296" y="217742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6" name="Google Shape;386;p31"/>
          <p:cNvCxnSpPr>
            <a:stCxn id="383" idx="5"/>
            <a:endCxn id="387" idx="1"/>
          </p:cNvCxnSpPr>
          <p:nvPr/>
        </p:nvCxnSpPr>
        <p:spPr>
          <a:xfrm>
            <a:off x="7726296" y="2736420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7" name="Google Shape;387;p31"/>
          <p:cNvSpPr/>
          <p:nvPr/>
        </p:nvSpPr>
        <p:spPr>
          <a:xfrm>
            <a:off x="7940426" y="2908402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8" name="Google Shape;388;p31"/>
          <p:cNvCxnSpPr>
            <a:stCxn id="384" idx="4"/>
            <a:endCxn id="387" idx="0"/>
          </p:cNvCxnSpPr>
          <p:nvPr/>
        </p:nvCxnSpPr>
        <p:spPr>
          <a:xfrm>
            <a:off x="8136926" y="2235093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Runtime</a:t>
            </a:r>
            <a:endParaRPr/>
          </a:p>
        </p:txBody>
      </p:sp>
      <p:sp>
        <p:nvSpPr>
          <p:cNvPr id="394" name="Google Shape;394;p32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 the order of growth of the runtime for print if the graph is an </a:t>
            </a:r>
            <a:r>
              <a:rPr b="1" lang="en"/>
              <a:t>adjacency list</a:t>
            </a:r>
            <a:r>
              <a:rPr lang="en"/>
              <a:t>, where </a:t>
            </a:r>
            <a:r>
              <a:rPr b="1" lang="en"/>
              <a:t>V</a:t>
            </a:r>
            <a:r>
              <a:rPr lang="en"/>
              <a:t> is the number of vertices and </a:t>
            </a:r>
            <a:r>
              <a:rPr b="1" lang="en"/>
              <a:t>E</a:t>
            </a:r>
            <a:r>
              <a:rPr lang="en"/>
              <a:t> is the number of edges.</a:t>
            </a:r>
            <a:endParaRPr/>
          </a:p>
        </p:txBody>
      </p:sp>
      <p:sp>
        <p:nvSpPr>
          <p:cNvPr id="395" name="Google Shape;3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5503430" y="2225025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>
            <a:off x="5503430" y="2508700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/>
          <p:nvPr/>
        </p:nvSpPr>
        <p:spPr>
          <a:xfrm>
            <a:off x="5503430" y="2794325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2"/>
          <p:cNvSpPr txBox="1"/>
          <p:nvPr/>
        </p:nvSpPr>
        <p:spPr>
          <a:xfrm>
            <a:off x="5194310" y="2146598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0" name="Google Shape;400;p32"/>
          <p:cNvCxnSpPr/>
          <p:nvPr/>
        </p:nvCxnSpPr>
        <p:spPr>
          <a:xfrm>
            <a:off x="5915918" y="2352747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1" name="Google Shape;401;p32"/>
          <p:cNvSpPr txBox="1"/>
          <p:nvPr/>
        </p:nvSpPr>
        <p:spPr>
          <a:xfrm>
            <a:off x="6175819" y="2132867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2" name="Google Shape;402;p32"/>
          <p:cNvSpPr txBox="1"/>
          <p:nvPr/>
        </p:nvSpPr>
        <p:spPr>
          <a:xfrm>
            <a:off x="6175819" y="2437667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03" name="Google Shape;403;p32"/>
          <p:cNvCxnSpPr/>
          <p:nvPr/>
        </p:nvCxnSpPr>
        <p:spPr>
          <a:xfrm>
            <a:off x="5915918" y="2657547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2"/>
          <p:cNvSpPr/>
          <p:nvPr/>
        </p:nvSpPr>
        <p:spPr>
          <a:xfrm>
            <a:off x="7390850" y="240097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2"/>
          <p:cNvSpPr/>
          <p:nvPr/>
        </p:nvSpPr>
        <p:spPr>
          <a:xfrm>
            <a:off x="7940426" y="1842093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6" name="Google Shape;406;p32"/>
          <p:cNvCxnSpPr>
            <a:stCxn id="404" idx="7"/>
            <a:endCxn id="405" idx="3"/>
          </p:cNvCxnSpPr>
          <p:nvPr/>
        </p:nvCxnSpPr>
        <p:spPr>
          <a:xfrm flipH="1" rot="10800000">
            <a:off x="7726296" y="217742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2"/>
          <p:cNvCxnSpPr>
            <a:stCxn id="404" idx="5"/>
            <a:endCxn id="408" idx="1"/>
          </p:cNvCxnSpPr>
          <p:nvPr/>
        </p:nvCxnSpPr>
        <p:spPr>
          <a:xfrm>
            <a:off x="7726296" y="2736420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2"/>
          <p:cNvSpPr/>
          <p:nvPr/>
        </p:nvSpPr>
        <p:spPr>
          <a:xfrm>
            <a:off x="7940426" y="2908402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9" name="Google Shape;409;p32"/>
          <p:cNvCxnSpPr>
            <a:stCxn id="405" idx="4"/>
            <a:endCxn id="408" idx="0"/>
          </p:cNvCxnSpPr>
          <p:nvPr/>
        </p:nvCxnSpPr>
        <p:spPr>
          <a:xfrm>
            <a:off x="8136926" y="2235093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0" name="Google Shape;410;p32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330000" y="2565400"/>
            <a:ext cx="3931800" cy="2286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v &lt; G.V(); v++)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println(v +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+ w);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12" name="Google Shape;412;p32"/>
          <p:cNvSpPr/>
          <p:nvPr/>
        </p:nvSpPr>
        <p:spPr>
          <a:xfrm flipH="1">
            <a:off x="1725000" y="2565405"/>
            <a:ext cx="1280100" cy="365700"/>
          </a:xfrm>
          <a:prstGeom prst="wedgeRoundRectCallout">
            <a:avLst>
              <a:gd fmla="val -19798" name="adj1"/>
              <a:gd fmla="val 5996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iterations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2"/>
          <p:cNvSpPr/>
          <p:nvPr/>
        </p:nvSpPr>
        <p:spPr>
          <a:xfrm flipH="1">
            <a:off x="3294975" y="3304530"/>
            <a:ext cx="640200" cy="365700"/>
          </a:xfrm>
          <a:prstGeom prst="wedgeRoundRectCallout">
            <a:avLst>
              <a:gd fmla="val 60872" name="adj1"/>
              <a:gd fmla="val -20989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???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DFS demo</a:t>
            </a:r>
            <a:r>
              <a:rPr lang="en"/>
              <a:t>. Determines </a:t>
            </a:r>
            <a:r>
              <a:rPr lang="en"/>
              <a:t>s</a:t>
            </a:r>
            <a:r>
              <a:rPr lang="en"/>
              <a:t>-t connectivity (from last lecture).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BFS demo</a:t>
            </a:r>
            <a:r>
              <a:rPr lang="en"/>
              <a:t>. Finds the shortest paths on unweighted graphs.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Runtime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Give the order of growth of the runtime for print if the graph is an </a:t>
            </a:r>
            <a:r>
              <a:rPr b="1" lang="en"/>
              <a:t>adjacency list</a:t>
            </a:r>
            <a:r>
              <a:rPr lang="en"/>
              <a:t>, where </a:t>
            </a:r>
            <a:r>
              <a:rPr b="1" lang="en"/>
              <a:t>V</a:t>
            </a:r>
            <a:r>
              <a:rPr lang="en"/>
              <a:t> is the number of vertices and </a:t>
            </a:r>
            <a:r>
              <a:rPr b="1" lang="en"/>
              <a:t>E</a:t>
            </a:r>
            <a:r>
              <a:rPr lang="en"/>
              <a:t> is the number of edges.</a:t>
            </a:r>
            <a:endParaRPr/>
          </a:p>
        </p:txBody>
      </p:sp>
      <p:sp>
        <p:nvSpPr>
          <p:cNvPr id="420" name="Google Shape;42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5503430" y="2225025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5503430" y="2508700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5503430" y="2794325"/>
            <a:ext cx="308700" cy="290100"/>
          </a:xfrm>
          <a:prstGeom prst="rect">
            <a:avLst/>
          </a:prstGeom>
          <a:solidFill>
            <a:srgbClr val="CFE2F3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 txBox="1"/>
          <p:nvPr/>
        </p:nvSpPr>
        <p:spPr>
          <a:xfrm>
            <a:off x="5194310" y="2146598"/>
            <a:ext cx="732000" cy="7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5" name="Google Shape;425;p33"/>
          <p:cNvCxnSpPr/>
          <p:nvPr/>
        </p:nvCxnSpPr>
        <p:spPr>
          <a:xfrm>
            <a:off x="5915918" y="2352747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6" name="Google Shape;426;p33"/>
          <p:cNvSpPr txBox="1"/>
          <p:nvPr/>
        </p:nvSpPr>
        <p:spPr>
          <a:xfrm>
            <a:off x="6175819" y="2132867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[1, 2]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6175819" y="2437667"/>
            <a:ext cx="957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[2]</a:t>
            </a:r>
            <a:endParaRPr sz="16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28" name="Google Shape;428;p33"/>
          <p:cNvCxnSpPr/>
          <p:nvPr/>
        </p:nvCxnSpPr>
        <p:spPr>
          <a:xfrm>
            <a:off x="5915918" y="2657547"/>
            <a:ext cx="2427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3"/>
          <p:cNvSpPr/>
          <p:nvPr/>
        </p:nvSpPr>
        <p:spPr>
          <a:xfrm>
            <a:off x="7390850" y="2400974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3"/>
          <p:cNvSpPr/>
          <p:nvPr/>
        </p:nvSpPr>
        <p:spPr>
          <a:xfrm>
            <a:off x="7940426" y="1842093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3"/>
          <p:cNvCxnSpPr>
            <a:stCxn id="429" idx="7"/>
            <a:endCxn id="430" idx="3"/>
          </p:cNvCxnSpPr>
          <p:nvPr/>
        </p:nvCxnSpPr>
        <p:spPr>
          <a:xfrm flipH="1" rot="10800000">
            <a:off x="7726296" y="2177427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3"/>
          <p:cNvCxnSpPr>
            <a:stCxn id="429" idx="5"/>
            <a:endCxn id="433" idx="1"/>
          </p:cNvCxnSpPr>
          <p:nvPr/>
        </p:nvCxnSpPr>
        <p:spPr>
          <a:xfrm>
            <a:off x="7726296" y="2736420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33"/>
          <p:cNvSpPr/>
          <p:nvPr/>
        </p:nvSpPr>
        <p:spPr>
          <a:xfrm>
            <a:off x="7940426" y="2908402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4" name="Google Shape;434;p33"/>
          <p:cNvCxnSpPr>
            <a:stCxn id="430" idx="4"/>
            <a:endCxn id="433" idx="0"/>
          </p:cNvCxnSpPr>
          <p:nvPr/>
        </p:nvCxnSpPr>
        <p:spPr>
          <a:xfrm>
            <a:off x="8136926" y="2235093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5" name="Google Shape;435;p3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330000" y="2565400"/>
            <a:ext cx="3931800" cy="2286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v &lt; G.V(); v++)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println(v +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+ w);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37" name="Google Shape;437;p33"/>
          <p:cNvSpPr/>
          <p:nvPr/>
        </p:nvSpPr>
        <p:spPr>
          <a:xfrm flipH="1">
            <a:off x="1725000" y="2565405"/>
            <a:ext cx="1280100" cy="365700"/>
          </a:xfrm>
          <a:prstGeom prst="wedgeRoundRectCallout">
            <a:avLst>
              <a:gd fmla="val -19798" name="adj1"/>
              <a:gd fmla="val 5996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 iterations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p33"/>
          <p:cNvSpPr/>
          <p:nvPr/>
        </p:nvSpPr>
        <p:spPr>
          <a:xfrm flipH="1">
            <a:off x="3322700" y="3304525"/>
            <a:ext cx="1143000" cy="365700"/>
          </a:xfrm>
          <a:prstGeom prst="wedgeRoundRectCallout">
            <a:avLst>
              <a:gd fmla="val 57712" name="adj1"/>
              <a:gd fmla="val -2311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Ω(1), O(V)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9" name="Google Shape;4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37" y="3670225"/>
            <a:ext cx="3003177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the order of growth of the runtime for print if the graph is an adjacency list, where V is the number of vertices and E is the number of edges.</a:t>
            </a:r>
            <a:endParaRPr/>
          </a:p>
        </p:txBody>
      </p:sp>
      <p:sp>
        <p:nvSpPr>
          <p:cNvPr id="445" name="Google Shape;44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6" name="Google Shape;4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 Runtime</a:t>
            </a:r>
            <a:endParaRPr/>
          </a:p>
        </p:txBody>
      </p:sp>
      <p:sp>
        <p:nvSpPr>
          <p:cNvPr id="452" name="Google Shape;452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is </a:t>
            </a:r>
            <a:r>
              <a:rPr b="1" lang="en"/>
              <a:t>Θ(V + E)</a:t>
            </a:r>
            <a:r>
              <a:rPr lang="en"/>
              <a:t>, where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is the number of vertices,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is the number of edges.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Runtime depends on the </a:t>
            </a:r>
            <a:r>
              <a:rPr b="1" lang="en">
                <a:solidFill>
                  <a:schemeClr val="accent1"/>
                </a:solidFill>
              </a:rPr>
              <a:t>density</a:t>
            </a:r>
            <a:r>
              <a:rPr lang="en"/>
              <a:t> (or </a:t>
            </a:r>
            <a:r>
              <a:rPr b="1" lang="en">
                <a:solidFill>
                  <a:schemeClr val="accent1"/>
                </a:solidFill>
              </a:rPr>
              <a:t>sparsity</a:t>
            </a:r>
            <a:r>
              <a:rPr lang="en"/>
              <a:t>) of the graph.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Sparse graph</a:t>
            </a:r>
            <a:r>
              <a:rPr lang="en"/>
              <a:t>.</a:t>
            </a:r>
            <a:r>
              <a:rPr lang="en"/>
              <a:t> </a:t>
            </a:r>
            <a:r>
              <a:rPr b="1" lang="en"/>
              <a:t>E</a:t>
            </a:r>
            <a:r>
              <a:rPr lang="en"/>
              <a:t> grows slowly, e.g. </a:t>
            </a:r>
            <a:r>
              <a:rPr b="1" lang="en"/>
              <a:t>E ∈ Θ(log V)</a:t>
            </a:r>
            <a:r>
              <a:rPr lang="en"/>
              <a:t>, then runtime is in </a:t>
            </a:r>
            <a:r>
              <a:rPr b="1" lang="en"/>
              <a:t>Θ(V)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Dense graph</a:t>
            </a:r>
            <a:r>
              <a:rPr lang="en"/>
              <a:t>.</a:t>
            </a:r>
            <a:r>
              <a:rPr lang="en"/>
              <a:t> </a:t>
            </a:r>
            <a:r>
              <a:rPr b="1" lang="en"/>
              <a:t>E</a:t>
            </a:r>
            <a:r>
              <a:rPr lang="en"/>
              <a:t> grows quickly, e.g. </a:t>
            </a:r>
            <a:r>
              <a:rPr b="1" lang="en"/>
              <a:t>E ∈ Θ(V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, then runtime is in </a:t>
            </a:r>
            <a:r>
              <a:rPr b="1" lang="en"/>
              <a:t>Θ(V</a:t>
            </a:r>
            <a:r>
              <a:rPr b="1" baseline="30000" lang="en"/>
              <a:t>2</a:t>
            </a:r>
            <a:r>
              <a:rPr b="1" lang="en"/>
              <a:t>)</a:t>
            </a:r>
            <a:r>
              <a:rPr lang="en"/>
              <a:t>.</a:t>
            </a:r>
            <a:endParaRPr/>
          </a:p>
        </p:txBody>
      </p:sp>
      <p:sp>
        <p:nvSpPr>
          <p:cNvPr id="453" name="Google Shape;45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6"/>
          <p:cNvSpPr/>
          <p:nvPr/>
        </p:nvSpPr>
        <p:spPr>
          <a:xfrm rot="10800000">
            <a:off x="3200400" y="4381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C04E36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36"/>
          <p:cNvSpPr/>
          <p:nvPr/>
        </p:nvSpPr>
        <p:spPr>
          <a:xfrm>
            <a:off x="4710375" y="1123950"/>
            <a:ext cx="1051500" cy="457200"/>
          </a:xfrm>
          <a:prstGeom prst="roundRect">
            <a:avLst>
              <a:gd fmla="val 16667" name="adj"/>
            </a:avLst>
          </a:prstGeom>
          <a:solidFill>
            <a:srgbClr val="C04E3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Algorithms</a:t>
            </a:r>
            <a:endParaRPr/>
          </a:p>
        </p:txBody>
      </p:sp>
      <p:sp>
        <p:nvSpPr>
          <p:cNvPr id="461" name="Google Shape;4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6E3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37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HuskyMaps Graph API</a:t>
            </a:r>
            <a:endParaRPr/>
          </a:p>
        </p:txBody>
      </p:sp>
      <p:sp>
        <p:nvSpPr>
          <p:cNvPr id="468" name="Google Shape;468;p37"/>
          <p:cNvSpPr txBox="1"/>
          <p:nvPr/>
        </p:nvSpPr>
        <p:spPr>
          <a:xfrm>
            <a:off x="457200" y="438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StreetMapGraph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StreetMapGraph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filename)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closest(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lat, 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lon)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getLocationsByPrefix(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prefix)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WeightedEdge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&gt;&gt; neighbors(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vertices()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addWeightedEdge(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WeightedEdge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edge)</a:t>
            </a:r>
            <a:b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Pattern: Graph Solvers</a:t>
            </a:r>
            <a:endParaRPr/>
          </a:p>
        </p:txBody>
      </p:sp>
      <p:sp>
        <p:nvSpPr>
          <p:cNvPr id="474" name="Google Shape;47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esign pattern for graph clients: Decouple graph type from processing algorithm.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Create a graph instance and populate it with data.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Pass the graph instance to the constructor of the </a:t>
            </a:r>
            <a:r>
              <a:rPr b="1" lang="en"/>
              <a:t>client class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The </a:t>
            </a:r>
            <a:r>
              <a:rPr b="1" lang="en"/>
              <a:t>client class runs the algorithm</a:t>
            </a:r>
            <a:r>
              <a:rPr lang="en"/>
              <a:t> in its constructor and stores the solutions.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/>
              <a:t>Query the client class</a:t>
            </a:r>
            <a:r>
              <a:rPr lang="en"/>
              <a:t> for the stored solutions.</a:t>
            </a:r>
            <a:endParaRPr/>
          </a:p>
        </p:txBody>
      </p:sp>
      <p:sp>
        <p:nvSpPr>
          <p:cNvPr id="475" name="Google Shape;47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38"/>
          <p:cNvSpPr txBox="1"/>
          <p:nvPr/>
        </p:nvSpPr>
        <p:spPr>
          <a:xfrm>
            <a:off x="4626000" y="3060175"/>
            <a:ext cx="4206300" cy="15087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Depth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FirstPaths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Depth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FirstPaths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hasPathTo(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6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pathTo(</a:t>
            </a:r>
            <a:r>
              <a:rPr lang="en" sz="16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 sz="16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477" name="Google Shape;477;p38"/>
          <p:cNvGrpSpPr/>
          <p:nvPr/>
        </p:nvGrpSpPr>
        <p:grpSpPr>
          <a:xfrm>
            <a:off x="464107" y="2841650"/>
            <a:ext cx="3283625" cy="1945738"/>
            <a:chOff x="5219232" y="2652350"/>
            <a:chExt cx="3283625" cy="1945738"/>
          </a:xfrm>
        </p:grpSpPr>
        <p:sp>
          <p:nvSpPr>
            <p:cNvPr id="478" name="Google Shape;478;p38"/>
            <p:cNvSpPr/>
            <p:nvPr/>
          </p:nvSpPr>
          <p:spPr>
            <a:xfrm>
              <a:off x="608308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1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79" name="Google Shape;479;p38"/>
            <p:cNvSpPr/>
            <p:nvPr/>
          </p:nvSpPr>
          <p:spPr>
            <a:xfrm>
              <a:off x="6259532" y="39072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2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0" name="Google Shape;480;p38"/>
            <p:cNvSpPr/>
            <p:nvPr/>
          </p:nvSpPr>
          <p:spPr>
            <a:xfrm>
              <a:off x="7133432" y="2652350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3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1" name="Google Shape;481;p38"/>
            <p:cNvSpPr/>
            <p:nvPr/>
          </p:nvSpPr>
          <p:spPr>
            <a:xfrm>
              <a:off x="71084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4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2" name="Google Shape;482;p38"/>
            <p:cNvSpPr/>
            <p:nvPr/>
          </p:nvSpPr>
          <p:spPr>
            <a:xfrm>
              <a:off x="7195707" y="38346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5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3" name="Google Shape;483;p38"/>
            <p:cNvSpPr/>
            <p:nvPr/>
          </p:nvSpPr>
          <p:spPr>
            <a:xfrm>
              <a:off x="7773557" y="315323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6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4" name="Google Shape;484;p38"/>
            <p:cNvSpPr/>
            <p:nvPr/>
          </p:nvSpPr>
          <p:spPr>
            <a:xfrm>
              <a:off x="8185457" y="3810313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7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85" name="Google Shape;485;p38"/>
            <p:cNvSpPr/>
            <p:nvPr/>
          </p:nvSpPr>
          <p:spPr>
            <a:xfrm>
              <a:off x="7271907" y="4345188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8</a:t>
              </a:r>
              <a:endParaRPr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86" name="Google Shape;486;p38"/>
            <p:cNvCxnSpPr>
              <a:stCxn id="478" idx="2"/>
              <a:endCxn id="479" idx="0"/>
            </p:cNvCxnSpPr>
            <p:nvPr/>
          </p:nvCxnSpPr>
          <p:spPr>
            <a:xfrm>
              <a:off x="6241782" y="3476425"/>
              <a:ext cx="176400" cy="4308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7" name="Google Shape;487;p38"/>
            <p:cNvCxnSpPr>
              <a:stCxn id="478" idx="3"/>
              <a:endCxn id="481" idx="1"/>
            </p:cNvCxnSpPr>
            <p:nvPr/>
          </p:nvCxnSpPr>
          <p:spPr>
            <a:xfrm>
              <a:off x="6400482" y="3349975"/>
              <a:ext cx="7080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8" name="Google Shape;488;p38"/>
            <p:cNvCxnSpPr>
              <a:stCxn id="480" idx="2"/>
              <a:endCxn id="481" idx="0"/>
            </p:cNvCxnSpPr>
            <p:nvPr/>
          </p:nvCxnSpPr>
          <p:spPr>
            <a:xfrm flipH="1">
              <a:off x="7267232" y="2905250"/>
              <a:ext cx="24900" cy="318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38"/>
            <p:cNvCxnSpPr>
              <a:stCxn id="483" idx="2"/>
              <a:endCxn id="484" idx="0"/>
            </p:cNvCxnSpPr>
            <p:nvPr/>
          </p:nvCxnSpPr>
          <p:spPr>
            <a:xfrm>
              <a:off x="7932257" y="3406138"/>
              <a:ext cx="411900" cy="4041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38"/>
            <p:cNvCxnSpPr>
              <a:stCxn id="483" idx="2"/>
              <a:endCxn id="482" idx="3"/>
            </p:cNvCxnSpPr>
            <p:nvPr/>
          </p:nvCxnSpPr>
          <p:spPr>
            <a:xfrm flipH="1">
              <a:off x="7513157" y="3406138"/>
              <a:ext cx="419100" cy="555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38"/>
            <p:cNvCxnSpPr>
              <a:stCxn id="481" idx="2"/>
              <a:endCxn id="482" idx="0"/>
            </p:cNvCxnSpPr>
            <p:nvPr/>
          </p:nvCxnSpPr>
          <p:spPr>
            <a:xfrm>
              <a:off x="7267132" y="3476425"/>
              <a:ext cx="87300" cy="35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38"/>
            <p:cNvCxnSpPr>
              <a:stCxn id="479" idx="3"/>
              <a:endCxn id="482" idx="1"/>
            </p:cNvCxnSpPr>
            <p:nvPr/>
          </p:nvCxnSpPr>
          <p:spPr>
            <a:xfrm flipH="1" rot="10800000">
              <a:off x="6576932" y="3961075"/>
              <a:ext cx="618900" cy="726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3" name="Google Shape;493;p38"/>
            <p:cNvCxnSpPr>
              <a:stCxn id="482" idx="2"/>
              <a:endCxn id="485" idx="0"/>
            </p:cNvCxnSpPr>
            <p:nvPr/>
          </p:nvCxnSpPr>
          <p:spPr>
            <a:xfrm>
              <a:off x="7354407" y="4087513"/>
              <a:ext cx="76200" cy="2577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4" name="Google Shape;494;p38"/>
            <p:cNvSpPr/>
            <p:nvPr/>
          </p:nvSpPr>
          <p:spPr>
            <a:xfrm>
              <a:off x="5219232" y="3223525"/>
              <a:ext cx="317400" cy="2529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0</a:t>
              </a:r>
              <a:endParaRPr b="1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cxnSp>
          <p:nvCxnSpPr>
            <p:cNvPr id="495" name="Google Shape;495;p38"/>
            <p:cNvCxnSpPr>
              <a:stCxn id="494" idx="3"/>
              <a:endCxn id="478" idx="1"/>
            </p:cNvCxnSpPr>
            <p:nvPr/>
          </p:nvCxnSpPr>
          <p:spPr>
            <a:xfrm>
              <a:off x="5536632" y="3349975"/>
              <a:ext cx="5466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6" name="Google Shape;496;p38"/>
            <p:cNvSpPr txBox="1"/>
            <p:nvPr/>
          </p:nvSpPr>
          <p:spPr>
            <a:xfrm>
              <a:off x="5226925" y="3394191"/>
              <a:ext cx="317400" cy="35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97" name="Google Shape;497;p38"/>
          <p:cNvSpPr/>
          <p:nvPr/>
        </p:nvSpPr>
        <p:spPr>
          <a:xfrm>
            <a:off x="3940200" y="3357325"/>
            <a:ext cx="685800" cy="91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8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39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DepthFirstPaths</a:t>
            </a:r>
            <a:endParaRPr/>
          </a:p>
        </p:txBody>
      </p:sp>
      <p:sp>
        <p:nvSpPr>
          <p:cNvPr id="505" name="Google Shape;505;p39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 store algorithm data.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arked[</a:t>
            </a:r>
            <a:r>
              <a:rPr b="1" lang="en"/>
              <a:t>v</a:t>
            </a:r>
            <a:r>
              <a:rPr lang="en"/>
              <a:t>] is true iff </a:t>
            </a:r>
            <a:r>
              <a:rPr b="1" lang="en"/>
              <a:t>v</a:t>
            </a:r>
            <a:r>
              <a:rPr lang="en"/>
              <a:t> connected to </a:t>
            </a:r>
            <a:r>
              <a:rPr b="1" lang="en"/>
              <a:t>s</a:t>
            </a:r>
            <a:r>
              <a:rPr lang="en"/>
              <a:t>.</a:t>
            </a:r>
            <a:br>
              <a:rPr lang="en"/>
            </a:b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 is vertex visited to get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DepthFirstPaths constructor computes the result of the algorithm with the dfs recursive method.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How would we implement pathTo(v) and hasPathTo(v)?</a:t>
            </a:r>
            <a:endParaRPr b="1"/>
          </a:p>
        </p:txBody>
      </p:sp>
      <p:sp>
        <p:nvSpPr>
          <p:cNvPr id="506" name="Google Shape;506;p39"/>
          <p:cNvSpPr txBox="1"/>
          <p:nvPr>
            <p:ph idx="2" type="body"/>
          </p:nvPr>
        </p:nvSpPr>
        <p:spPr>
          <a:xfrm>
            <a:off x="4882900" y="448050"/>
            <a:ext cx="42612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marked;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edgeTo;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DepthFirstPaths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dfs(G, s);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dfs(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marked[v]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(!marked[w])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edgeTo[w] = v;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dfs(G, w);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" name="Google Shape;507;p39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3" name="Google Shape;513;p4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 DepthFirstPaths</a:t>
            </a:r>
            <a:endParaRPr/>
          </a:p>
        </p:txBody>
      </p:sp>
      <p:sp>
        <p:nvSpPr>
          <p:cNvPr id="514" name="Google Shape;514;p40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 variables store algorithm data.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marked[</a:t>
            </a:r>
            <a:r>
              <a:rPr b="1" lang="en"/>
              <a:t>v</a:t>
            </a:r>
            <a:r>
              <a:rPr lang="en"/>
              <a:t>] is true iff </a:t>
            </a:r>
            <a:r>
              <a:rPr b="1" lang="en"/>
              <a:t>v</a:t>
            </a:r>
            <a:r>
              <a:rPr lang="en"/>
              <a:t> connected to </a:t>
            </a:r>
            <a:r>
              <a:rPr b="1" lang="en"/>
              <a:t>s</a:t>
            </a:r>
            <a:r>
              <a:rPr lang="en"/>
              <a:t>.</a:t>
            </a:r>
            <a:br>
              <a:rPr lang="en"/>
            </a:b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 is vertex visited to get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DepthFirstPaths constructor computes the result of the algorithm with the dfs recursive method.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How would we implement pathTo(v) and hasPathTo(v)?</a:t>
            </a:r>
            <a:endParaRPr b="1"/>
          </a:p>
        </p:txBody>
      </p:sp>
      <p:sp>
        <p:nvSpPr>
          <p:cNvPr id="515" name="Google Shape;515;p40"/>
          <p:cNvSpPr txBox="1"/>
          <p:nvPr>
            <p:ph idx="2" type="body"/>
          </p:nvPr>
        </p:nvSpPr>
        <p:spPr>
          <a:xfrm>
            <a:off x="4882900" y="448050"/>
            <a:ext cx="42612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marked;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edgeTo;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pathTo(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(!hasPathTo(v))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null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path = ...;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x=v; x!=s; x=edgeTo[x])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path.add(x);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path.add(s);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Collections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.reverse(path);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path;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hasPathTo(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marked[v];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B58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Runtime</a:t>
            </a:r>
            <a:endParaRPr/>
          </a:p>
        </p:txBody>
      </p:sp>
      <p:sp>
        <p:nvSpPr>
          <p:cNvPr id="523" name="Google Shape;523;p41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tight big-O runtime bound for the DepthFirstPaths constructor. Assume the </a:t>
            </a:r>
            <a:r>
              <a:rPr b="1" lang="en"/>
              <a:t>adjacency list</a:t>
            </a:r>
            <a:r>
              <a:rPr lang="en"/>
              <a:t> graph representation.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O(V)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O(V + E)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O(V</a:t>
            </a:r>
            <a:r>
              <a:rPr b="1" baseline="30000" lang="en"/>
              <a:t>2</a:t>
            </a:r>
            <a:r>
              <a:rPr lang="en"/>
              <a:t>)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UcPeriod"/>
            </a:pPr>
            <a:r>
              <a:rPr lang="en"/>
              <a:t>O(V * E)</a:t>
            </a:r>
            <a:endParaRPr/>
          </a:p>
        </p:txBody>
      </p:sp>
      <p:sp>
        <p:nvSpPr>
          <p:cNvPr id="524" name="Google Shape;524;p41"/>
          <p:cNvSpPr txBox="1"/>
          <p:nvPr>
            <p:ph idx="2" type="body"/>
          </p:nvPr>
        </p:nvSpPr>
        <p:spPr>
          <a:xfrm>
            <a:off x="4882900" y="448050"/>
            <a:ext cx="42612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marked;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edgeTo;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DepthFirstPaths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dfs(G, s);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dfs(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marked[v]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(!marked[w])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edgeTo[w] = v;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dfs(G, w);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4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tight big-O runtime bound for the DepthFirstPaths constructor.</a:t>
            </a:r>
            <a:endParaRPr/>
          </a:p>
        </p:txBody>
      </p:sp>
      <p:sp>
        <p:nvSpPr>
          <p:cNvPr id="531" name="Google Shape;53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2" name="Google Shape;5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vs. Designing Graphs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Client</a:t>
            </a:r>
            <a:r>
              <a:rPr lang="en"/>
              <a:t> uses graph algorithms like BFS and DFS to solve real-world problems.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ADT</a:t>
            </a:r>
            <a:r>
              <a:rPr lang="en"/>
              <a:t> specifies the </a:t>
            </a:r>
            <a:r>
              <a:rPr b="1" lang="en">
                <a:solidFill>
                  <a:schemeClr val="accent1"/>
                </a:solidFill>
              </a:rPr>
              <a:t>API</a:t>
            </a:r>
            <a:r>
              <a:rPr lang="en"/>
              <a:t> for interacting with graphs, like how to get the neighbors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Implementer</a:t>
            </a:r>
            <a:r>
              <a:rPr lang="en"/>
              <a:t> designs a performant data structure representation for the ADT.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5334000" y="25717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278B4C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6"/>
          <p:cNvSpPr/>
          <p:nvPr/>
        </p:nvSpPr>
        <p:spPr>
          <a:xfrm rot="10800000">
            <a:off x="5334000" y="7429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C04E36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363825" y="3255550"/>
            <a:ext cx="2011800" cy="457200"/>
          </a:xfrm>
          <a:prstGeom prst="roundRect">
            <a:avLst>
              <a:gd fmla="val 16667" name="adj"/>
            </a:avLst>
          </a:prstGeom>
          <a:solidFill>
            <a:srgbClr val="278B4C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Implementer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843975" y="1428750"/>
            <a:ext cx="1051500" cy="457200"/>
          </a:xfrm>
          <a:prstGeom prst="roundRect">
            <a:avLst>
              <a:gd fmla="val 16667" name="adj"/>
            </a:avLst>
          </a:prstGeom>
          <a:solidFill>
            <a:srgbClr val="C04E3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6"/>
          <p:cNvSpPr/>
          <p:nvPr/>
        </p:nvSpPr>
        <p:spPr>
          <a:xfrm flipH="1">
            <a:off x="5200006" y="2439590"/>
            <a:ext cx="822900" cy="457200"/>
          </a:xfrm>
          <a:prstGeom prst="wedgeRoundRectCallout">
            <a:avLst>
              <a:gd fmla="val -57177" name="adj1"/>
              <a:gd fmla="val -21315" name="adj2"/>
              <a:gd fmla="val 0" name="adj3"/>
            </a:avLst>
          </a:prstGeom>
          <a:solidFill>
            <a:srgbClr val="4B2E8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7" name="Google Shape;87;p16"/>
          <p:cNvCxnSpPr>
            <a:stCxn id="86" idx="4"/>
          </p:cNvCxnSpPr>
          <p:nvPr/>
        </p:nvCxnSpPr>
        <p:spPr>
          <a:xfrm>
            <a:off x="6081966" y="2570738"/>
            <a:ext cx="1311600" cy="0"/>
          </a:xfrm>
          <a:prstGeom prst="straightConnector1">
            <a:avLst/>
          </a:prstGeom>
          <a:noFill/>
          <a:ln cap="flat" cmpd="sng" w="38100">
            <a:solidFill>
              <a:srgbClr val="4B2E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/>
          <p:nvPr/>
        </p:nvSpPr>
        <p:spPr>
          <a:xfrm flipH="1">
            <a:off x="4951625" y="1752225"/>
            <a:ext cx="1737300" cy="640200"/>
          </a:xfrm>
          <a:prstGeom prst="wedgeRoundRectCallout">
            <a:avLst>
              <a:gd fmla="val -19798" name="adj1"/>
              <a:gd fmla="val 5996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Graph API is a design problem!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8" name="Google Shape;538;p43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DepthFirstPaths Runtime</a:t>
            </a:r>
            <a:endParaRPr/>
          </a:p>
        </p:txBody>
      </p:sp>
      <p:sp>
        <p:nvSpPr>
          <p:cNvPr id="539" name="Google Shape;539;p43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 tight big-O runtime bound for the DepthFirstPaths constructor. </a:t>
            </a:r>
            <a:r>
              <a:rPr lang="en"/>
              <a:t>Assume the </a:t>
            </a:r>
            <a:r>
              <a:rPr b="1" lang="en"/>
              <a:t>adjacency list</a:t>
            </a:r>
            <a:r>
              <a:rPr lang="en"/>
              <a:t> graph representation.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O(V + E)</a:t>
            </a:r>
            <a:r>
              <a:rPr lang="en"/>
              <a:t>. Or O(E).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Imagine a connected, undirected graph.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Cost model?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Each vertex is visited at most once.</a:t>
            </a:r>
            <a:br>
              <a:rPr lang="en"/>
            </a:br>
            <a:r>
              <a:rPr lang="en"/>
              <a:t>Each edge is checked at most twice.</a:t>
            </a:r>
            <a:endParaRPr/>
          </a:p>
        </p:txBody>
      </p:sp>
      <p:sp>
        <p:nvSpPr>
          <p:cNvPr id="540" name="Google Shape;540;p43"/>
          <p:cNvSpPr txBox="1"/>
          <p:nvPr>
            <p:ph idx="2" type="body"/>
          </p:nvPr>
        </p:nvSpPr>
        <p:spPr>
          <a:xfrm>
            <a:off x="4882900" y="448050"/>
            <a:ext cx="42612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marked;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edgeTo;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DepthFirstPaths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...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dfs(G, s);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dfs(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marked[v]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(!marked[w])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edgeTo[w] = v;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dfs(G, w);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41" name="Google Shape;541;p43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3"/>
          <p:cNvSpPr/>
          <p:nvPr/>
        </p:nvSpPr>
        <p:spPr>
          <a:xfrm flipH="1">
            <a:off x="5539575" y="1815513"/>
            <a:ext cx="1371600" cy="365700"/>
          </a:xfrm>
          <a:prstGeom prst="wedgeRoundRectCallout">
            <a:avLst>
              <a:gd fmla="val -19798" name="adj1"/>
              <a:gd fmla="val 5996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Vertex visits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3"/>
          <p:cNvSpPr/>
          <p:nvPr/>
        </p:nvSpPr>
        <p:spPr>
          <a:xfrm flipH="1">
            <a:off x="7111900" y="3013525"/>
            <a:ext cx="1280100" cy="365700"/>
          </a:xfrm>
          <a:prstGeom prst="wedgeRoundRectCallout">
            <a:avLst>
              <a:gd fmla="val 54918" name="adj1"/>
              <a:gd fmla="val -21315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rgbClr val="FDF6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Edge check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9" name="Google Shape;549;p44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</a:t>
            </a:r>
            <a:endParaRPr/>
          </a:p>
        </p:txBody>
      </p:sp>
      <p:sp>
        <p:nvSpPr>
          <p:cNvPr id="550" name="Google Shape;550;p44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Instance variables store algorithm data.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marked[</a:t>
            </a:r>
            <a:r>
              <a:rPr b="1" lang="en"/>
              <a:t>v</a:t>
            </a:r>
            <a:r>
              <a:rPr lang="en"/>
              <a:t>] is true iff </a:t>
            </a:r>
            <a:r>
              <a:rPr b="1" lang="en"/>
              <a:t>v</a:t>
            </a:r>
            <a:r>
              <a:rPr lang="en"/>
              <a:t> connected to </a:t>
            </a:r>
            <a:r>
              <a:rPr b="1" lang="en"/>
              <a:t>s</a:t>
            </a:r>
            <a:r>
              <a:rPr lang="en"/>
              <a:t>.</a:t>
            </a:r>
            <a:br>
              <a:rPr lang="en"/>
            </a:b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 is vertex visited to get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BreadthFirstPaths constructor computes the result of the algorithm with the bfs iterative method.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Cost model given undirected graph?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Each vertex is visited at most once.</a:t>
            </a:r>
            <a:br>
              <a:rPr lang="en"/>
            </a:br>
            <a:r>
              <a:rPr lang="en"/>
              <a:t>Each edge is checked at most twice.</a:t>
            </a:r>
            <a:endParaRPr/>
          </a:p>
        </p:txBody>
      </p:sp>
      <p:sp>
        <p:nvSpPr>
          <p:cNvPr id="551" name="Google Shape;551;p44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marked;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edgeTo;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bfs(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fringe = ...;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fringe.add(s);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marked[s]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(!fringe.isEmpty())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fringe.remove();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(!marked[w])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fringe.add(w);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marked[w]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edgeTo[w] = v;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2" name="Google Shape;552;p44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5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usage in addition to graph: O(V) to store the marked and edgeTo arrays.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How does the efficiency compare between </a:t>
            </a:r>
            <a:r>
              <a:rPr b="1" lang="en"/>
              <a:t>adjacency list and adjacency matrix</a:t>
            </a:r>
            <a:r>
              <a:rPr lang="en"/>
              <a:t>?</a:t>
            </a:r>
            <a:endParaRPr/>
          </a:p>
        </p:txBody>
      </p:sp>
      <p:sp>
        <p:nvSpPr>
          <p:cNvPr id="558" name="Google Shape;558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9" name="Google Shape;55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560" name="Google Shape;560;p45"/>
          <p:cNvGraphicFramePr/>
          <p:nvPr/>
        </p:nvGraphicFramePr>
        <p:xfrm>
          <a:off x="311688" y="21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{F63EF33C-22D8-4EC4-9345-C134F6706C55}</a:tableStyleId>
              </a:tblPr>
              <a:tblGrid>
                <a:gridCol w="1654350"/>
                <a:gridCol w="3087225"/>
                <a:gridCol w="1872700"/>
                <a:gridCol w="1906325"/>
              </a:tblGrid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Description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 (adj. list)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paths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a path from s to every reachable vertex.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Depth-first search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O(V + E) runtime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shortest paths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a shortest path from s to every reachable vertex.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Breadth-first search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O(V + E) runtime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6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f we use an </a:t>
            </a:r>
            <a:r>
              <a:rPr b="1" lang="en"/>
              <a:t>adjacency matrix</a:t>
            </a:r>
            <a:r>
              <a:rPr lang="en"/>
              <a:t>, BFS and DFS become O(V</a:t>
            </a:r>
            <a:r>
              <a:rPr b="1" baseline="30000" lang="en"/>
              <a:t>2</a:t>
            </a:r>
            <a:r>
              <a:rPr lang="en"/>
              <a:t>). Terrible for </a:t>
            </a:r>
            <a:r>
              <a:rPr b="1" lang="en"/>
              <a:t>sparse graphs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Thus, we’ll always use adjacency lists unless otherwise stated.</a:t>
            </a:r>
            <a:endParaRPr/>
          </a:p>
        </p:txBody>
      </p:sp>
      <p:sp>
        <p:nvSpPr>
          <p:cNvPr id="566" name="Google Shape;56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7" name="Google Shape;56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</a:t>
            </a:r>
            <a:endParaRPr/>
          </a:p>
        </p:txBody>
      </p:sp>
      <p:graphicFrame>
        <p:nvGraphicFramePr>
          <p:cNvPr id="568" name="Google Shape;568;p46"/>
          <p:cNvGraphicFramePr/>
          <p:nvPr/>
        </p:nvGraphicFramePr>
        <p:xfrm>
          <a:off x="311688" y="211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{F63EF33C-22D8-4EC4-9345-C134F6706C55}</a:tableStyleId>
              </a:tblPr>
              <a:tblGrid>
                <a:gridCol w="1654350"/>
                <a:gridCol w="3087225"/>
                <a:gridCol w="1872700"/>
                <a:gridCol w="1906325"/>
              </a:tblGrid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 Description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Solution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Efficiency (matrix)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paths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a path from s to every reachable vertex.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Depth-first search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O(V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runtime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8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</a:t>
                      </a: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shortest paths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Find a shortest path from s to every reachable vertex.</a:t>
                      </a:r>
                      <a:endParaRPr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Breadth-first search</a:t>
                      </a:r>
                      <a:endParaRPr b="1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O(V</a:t>
                      </a:r>
                      <a:r>
                        <a:rPr b="1" baseline="30000"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) runtime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Θ(V) space</a:t>
                      </a:r>
                      <a:endParaRPr sz="16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74" name="Google Shape;574;p4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design of our graph APIs is a choice!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Client classes implement algorithms that use the graph API to solve problems.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Two common representations for graphs.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Adjacency matrix.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Adjacency list (preferred).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Efficiency of graph algorithms depends on the graph representation.</a:t>
            </a:r>
            <a:endParaRPr/>
          </a:p>
        </p:txBody>
      </p:sp>
      <p:sp>
        <p:nvSpPr>
          <p:cNvPr id="575" name="Google Shape;57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6" name="Google Shape;576;p47"/>
          <p:cNvSpPr/>
          <p:nvPr/>
        </p:nvSpPr>
        <p:spPr>
          <a:xfrm>
            <a:off x="5334000" y="25717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278B4C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7" name="Google Shape;577;p47"/>
          <p:cNvSpPr/>
          <p:nvPr/>
        </p:nvSpPr>
        <p:spPr>
          <a:xfrm rot="10800000">
            <a:off x="5334000" y="742950"/>
            <a:ext cx="2743200" cy="1828800"/>
          </a:xfrm>
          <a:prstGeom prst="trapezoid">
            <a:avLst>
              <a:gd fmla="val 49495" name="adj"/>
            </a:avLst>
          </a:prstGeom>
          <a:solidFill>
            <a:srgbClr val="C04E36"/>
          </a:solidFill>
          <a:ln cap="flat" cmpd="sng" w="152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7"/>
          <p:cNvSpPr/>
          <p:nvPr/>
        </p:nvSpPr>
        <p:spPr>
          <a:xfrm>
            <a:off x="6363825" y="3255550"/>
            <a:ext cx="2011800" cy="457200"/>
          </a:xfrm>
          <a:prstGeom prst="roundRect">
            <a:avLst>
              <a:gd fmla="val 16667" name="adj"/>
            </a:avLst>
          </a:prstGeom>
          <a:solidFill>
            <a:srgbClr val="278B4C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Implementer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47"/>
          <p:cNvSpPr/>
          <p:nvPr/>
        </p:nvSpPr>
        <p:spPr>
          <a:xfrm>
            <a:off x="6843975" y="1428750"/>
            <a:ext cx="1051500" cy="457200"/>
          </a:xfrm>
          <a:prstGeom prst="roundRect">
            <a:avLst>
              <a:gd fmla="val 16667" name="adj"/>
            </a:avLst>
          </a:prstGeom>
          <a:solidFill>
            <a:srgbClr val="C04E36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Client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0" name="Google Shape;580;p47"/>
          <p:cNvSpPr/>
          <p:nvPr/>
        </p:nvSpPr>
        <p:spPr>
          <a:xfrm flipH="1">
            <a:off x="5200006" y="2439590"/>
            <a:ext cx="822900" cy="457200"/>
          </a:xfrm>
          <a:prstGeom prst="wedgeRoundRectCallout">
            <a:avLst>
              <a:gd fmla="val -57177" name="adj1"/>
              <a:gd fmla="val -21315" name="adj2"/>
              <a:gd fmla="val 0" name="adj3"/>
            </a:avLst>
          </a:prstGeom>
          <a:solidFill>
            <a:srgbClr val="4B2E8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ADT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1" name="Google Shape;581;p47"/>
          <p:cNvCxnSpPr>
            <a:stCxn id="580" idx="4"/>
          </p:cNvCxnSpPr>
          <p:nvPr/>
        </p:nvCxnSpPr>
        <p:spPr>
          <a:xfrm>
            <a:off x="6081966" y="2570738"/>
            <a:ext cx="1311600" cy="0"/>
          </a:xfrm>
          <a:prstGeom prst="straightConnector1">
            <a:avLst/>
          </a:prstGeom>
          <a:noFill/>
          <a:ln cap="flat" cmpd="sng" w="38100">
            <a:solidFill>
              <a:srgbClr val="4B2E8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47"/>
          <p:cNvSpPr/>
          <p:nvPr/>
        </p:nvSpPr>
        <p:spPr>
          <a:xfrm flipH="1">
            <a:off x="4951625" y="1752225"/>
            <a:ext cx="1737300" cy="640200"/>
          </a:xfrm>
          <a:prstGeom prst="wedgeRoundRectCallout">
            <a:avLst>
              <a:gd fmla="val -19798" name="adj1"/>
              <a:gd fmla="val 59966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Graph API is a design problem!</a:t>
            </a:r>
            <a:endParaRPr b="1"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Convention: Integer Vertices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</a:t>
            </a:r>
            <a:r>
              <a:rPr lang="en"/>
              <a:t> vertices using a unique integer ID rather than a properly-named label.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Use maps</a:t>
            </a:r>
            <a:r>
              <a:rPr lang="en"/>
              <a:t> or other custom data types </a:t>
            </a:r>
            <a:r>
              <a:rPr lang="en"/>
              <a:t>to convert between ID and real vertex data.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6" name="Google Shape;96;p17"/>
          <p:cNvGrpSpPr/>
          <p:nvPr/>
        </p:nvGrpSpPr>
        <p:grpSpPr>
          <a:xfrm>
            <a:off x="4901350" y="806775"/>
            <a:ext cx="2606300" cy="1456325"/>
            <a:chOff x="1085400" y="2436900"/>
            <a:chExt cx="2606300" cy="1456325"/>
          </a:xfrm>
        </p:grpSpPr>
        <p:sp>
          <p:nvSpPr>
            <p:cNvPr id="97" name="Google Shape;97;p17"/>
            <p:cNvSpPr/>
            <p:nvPr/>
          </p:nvSpPr>
          <p:spPr>
            <a:xfrm>
              <a:off x="1085400" y="3132925"/>
              <a:ext cx="11058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Austin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>
              <a:off x="2191200" y="2436900"/>
              <a:ext cx="11058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Dallas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" name="Google Shape;99;p17"/>
            <p:cNvCxnSpPr>
              <a:stCxn id="97" idx="7"/>
              <a:endCxn id="98" idx="3"/>
            </p:cNvCxnSpPr>
            <p:nvPr/>
          </p:nvCxnSpPr>
          <p:spPr>
            <a:xfrm flipH="1" rot="10800000">
              <a:off x="2029259" y="2772279"/>
              <a:ext cx="324000" cy="418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" name="Google Shape;100;p17"/>
            <p:cNvCxnSpPr>
              <a:stCxn id="97" idx="5"/>
              <a:endCxn id="101" idx="1"/>
            </p:cNvCxnSpPr>
            <p:nvPr/>
          </p:nvCxnSpPr>
          <p:spPr>
            <a:xfrm>
              <a:off x="2029259" y="3468371"/>
              <a:ext cx="576900" cy="89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" name="Google Shape;101;p17"/>
            <p:cNvSpPr/>
            <p:nvPr/>
          </p:nvSpPr>
          <p:spPr>
            <a:xfrm>
              <a:off x="2420000" y="3500225"/>
              <a:ext cx="12717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Houston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7"/>
            <p:cNvCxnSpPr>
              <a:stCxn id="98" idx="4"/>
              <a:endCxn id="101" idx="0"/>
            </p:cNvCxnSpPr>
            <p:nvPr/>
          </p:nvCxnSpPr>
          <p:spPr>
            <a:xfrm>
              <a:off x="2744100" y="2829900"/>
              <a:ext cx="311700" cy="6702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3" name="Google Shape;103;p17"/>
          <p:cNvSpPr/>
          <p:nvPr/>
        </p:nvSpPr>
        <p:spPr>
          <a:xfrm>
            <a:off x="5458425" y="3323299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6008001" y="2764418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>
            <a:stCxn id="103" idx="7"/>
            <a:endCxn id="104" idx="3"/>
          </p:cNvCxnSpPr>
          <p:nvPr/>
        </p:nvCxnSpPr>
        <p:spPr>
          <a:xfrm flipH="1" rot="10800000">
            <a:off x="5793871" y="3099752"/>
            <a:ext cx="271800" cy="2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103" idx="5"/>
            <a:endCxn id="107" idx="1"/>
          </p:cNvCxnSpPr>
          <p:nvPr/>
        </p:nvCxnSpPr>
        <p:spPr>
          <a:xfrm>
            <a:off x="5793871" y="3658745"/>
            <a:ext cx="271800" cy="229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7"/>
          <p:cNvSpPr/>
          <p:nvPr/>
        </p:nvSpPr>
        <p:spPr>
          <a:xfrm>
            <a:off x="6008001" y="3830727"/>
            <a:ext cx="393000" cy="393000"/>
          </a:xfrm>
          <a:prstGeom prst="ellipse">
            <a:avLst/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7"/>
          <p:cNvCxnSpPr>
            <a:stCxn id="104" idx="4"/>
            <a:endCxn id="107" idx="0"/>
          </p:cNvCxnSpPr>
          <p:nvPr/>
        </p:nvCxnSpPr>
        <p:spPr>
          <a:xfrm>
            <a:off x="6204501" y="3157418"/>
            <a:ext cx="0" cy="67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7"/>
          <p:cNvSpPr/>
          <p:nvPr/>
        </p:nvSpPr>
        <p:spPr>
          <a:xfrm>
            <a:off x="6654125" y="2986250"/>
            <a:ext cx="1939200" cy="10671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Map&lt;String, Integer&gt;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Austin: 0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Dallas: 1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 Houston: 2</a:t>
            </a:r>
            <a:endParaRPr b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Graph API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Create an empty graph for </a:t>
            </a:r>
            <a:r>
              <a:rPr b="1" lang="en"/>
              <a:t>V</a:t>
            </a:r>
            <a:r>
              <a:rPr lang="en"/>
              <a:t> vertices.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Add an edge 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w</a:t>
            </a:r>
            <a:r>
              <a:rPr lang="en"/>
              <a:t>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Return the neighboring vertices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Return the total number of vertices,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None/>
            </a:pPr>
            <a:r>
              <a:rPr lang="en"/>
              <a:t>Return the total number of edges,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addEdge(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v,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adj(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E()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Tradeoffs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vertices (</a:t>
            </a:r>
            <a:r>
              <a:rPr b="1" lang="en"/>
              <a:t>V</a:t>
            </a:r>
            <a:r>
              <a:rPr lang="en"/>
              <a:t>) must be specified in the graph constructor.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Number of neighbors for a vertex </a:t>
            </a:r>
            <a:r>
              <a:rPr b="1" lang="en"/>
              <a:t>v</a:t>
            </a:r>
            <a:r>
              <a:rPr lang="en"/>
              <a:t>: get</a:t>
            </a:r>
            <a:r>
              <a:rPr lang="en"/>
              <a:t> adj and then return the size of the list.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Unweighted</a:t>
            </a:r>
            <a:r>
              <a:rPr lang="en"/>
              <a:t> graph only!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h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addEdge(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v,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adj(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E()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Graph API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144"/>
            <a:ext cx="3837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Write a client method to print a graph.</a:t>
            </a:r>
            <a:endParaRPr/>
          </a:p>
        </p:txBody>
      </p:sp>
      <p:sp>
        <p:nvSpPr>
          <p:cNvPr id="133" name="Google Shape;133;p20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addEdge(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v,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adj(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E()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7236311" y="448056"/>
            <a:ext cx="1236127" cy="1154509"/>
            <a:chOff x="7236311" y="448056"/>
            <a:chExt cx="1236127" cy="1154509"/>
          </a:xfrm>
        </p:grpSpPr>
        <p:sp>
          <p:nvSpPr>
            <p:cNvPr id="136" name="Google Shape;136;p20"/>
            <p:cNvSpPr/>
            <p:nvPr/>
          </p:nvSpPr>
          <p:spPr>
            <a:xfrm>
              <a:off x="7657863" y="448056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7657863" y="1209564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8079438" y="828739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39" name="Google Shape;139;p20"/>
            <p:cNvCxnSpPr>
              <a:stCxn id="138" idx="3"/>
              <a:endCxn id="137" idx="7"/>
            </p:cNvCxnSpPr>
            <p:nvPr/>
          </p:nvCxnSpPr>
          <p:spPr>
            <a:xfrm flipH="1">
              <a:off x="7993292" y="1164186"/>
              <a:ext cx="143700" cy="10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20"/>
            <p:cNvCxnSpPr>
              <a:stCxn id="138" idx="1"/>
              <a:endCxn id="136" idx="5"/>
            </p:cNvCxnSpPr>
            <p:nvPr/>
          </p:nvCxnSpPr>
          <p:spPr>
            <a:xfrm rot="10800000">
              <a:off x="7993292" y="783393"/>
              <a:ext cx="143700" cy="10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1" name="Google Shape;141;p20"/>
            <p:cNvSpPr/>
            <p:nvPr/>
          </p:nvSpPr>
          <p:spPr>
            <a:xfrm>
              <a:off x="7236311" y="828739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42" name="Google Shape;142;p20"/>
            <p:cNvCxnSpPr>
              <a:stCxn id="136" idx="3"/>
              <a:endCxn id="141" idx="7"/>
            </p:cNvCxnSpPr>
            <p:nvPr/>
          </p:nvCxnSpPr>
          <p:spPr>
            <a:xfrm flipH="1">
              <a:off x="7571717" y="783502"/>
              <a:ext cx="143700" cy="10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20"/>
          <p:cNvSpPr txBox="1"/>
          <p:nvPr/>
        </p:nvSpPr>
        <p:spPr>
          <a:xfrm>
            <a:off x="6912700" y="3017425"/>
            <a:ext cx="1920300" cy="164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java printDemo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1 - 2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1 - 4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2 - 1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2 - 3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3 - 2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4 - 1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330000" y="1754975"/>
            <a:ext cx="3931800" cy="2286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Graph API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144"/>
            <a:ext cx="38370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Write a client method to print a graph.</a:t>
            </a:r>
            <a:endParaRPr/>
          </a:p>
        </p:txBody>
      </p:sp>
      <p:sp>
        <p:nvSpPr>
          <p:cNvPr id="152" name="Google Shape;152;p21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addEdge(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v,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Iterable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adj(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E()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7236311" y="448056"/>
            <a:ext cx="1236127" cy="1154509"/>
            <a:chOff x="7236311" y="448056"/>
            <a:chExt cx="1236127" cy="1154509"/>
          </a:xfrm>
        </p:grpSpPr>
        <p:sp>
          <p:nvSpPr>
            <p:cNvPr id="155" name="Google Shape;155;p21"/>
            <p:cNvSpPr/>
            <p:nvPr/>
          </p:nvSpPr>
          <p:spPr>
            <a:xfrm>
              <a:off x="7657863" y="448056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6" name="Google Shape;156;p21"/>
            <p:cNvSpPr/>
            <p:nvPr/>
          </p:nvSpPr>
          <p:spPr>
            <a:xfrm>
              <a:off x="7657863" y="1209564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7" name="Google Shape;157;p21"/>
            <p:cNvSpPr/>
            <p:nvPr/>
          </p:nvSpPr>
          <p:spPr>
            <a:xfrm>
              <a:off x="8079438" y="828739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58" name="Google Shape;158;p21"/>
            <p:cNvCxnSpPr>
              <a:stCxn id="157" idx="3"/>
              <a:endCxn id="156" idx="7"/>
            </p:cNvCxnSpPr>
            <p:nvPr/>
          </p:nvCxnSpPr>
          <p:spPr>
            <a:xfrm flipH="1">
              <a:off x="7993292" y="1164186"/>
              <a:ext cx="143700" cy="10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21"/>
            <p:cNvCxnSpPr>
              <a:stCxn id="157" idx="1"/>
              <a:endCxn id="155" idx="5"/>
            </p:cNvCxnSpPr>
            <p:nvPr/>
          </p:nvCxnSpPr>
          <p:spPr>
            <a:xfrm rot="10800000">
              <a:off x="7993292" y="783393"/>
              <a:ext cx="143700" cy="10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21"/>
            <p:cNvSpPr/>
            <p:nvPr/>
          </p:nvSpPr>
          <p:spPr>
            <a:xfrm>
              <a:off x="7236311" y="828739"/>
              <a:ext cx="393000" cy="393000"/>
            </a:xfrm>
            <a:prstGeom prst="ellipse">
              <a:avLst/>
            </a:prstGeom>
            <a:solidFill>
              <a:srgbClr val="B6D7A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1" name="Google Shape;161;p21"/>
            <p:cNvCxnSpPr>
              <a:stCxn id="155" idx="3"/>
              <a:endCxn id="160" idx="7"/>
            </p:cNvCxnSpPr>
            <p:nvPr/>
          </p:nvCxnSpPr>
          <p:spPr>
            <a:xfrm flipH="1">
              <a:off x="7571717" y="783502"/>
              <a:ext cx="143700" cy="1029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62" name="Google Shape;162;p21"/>
          <p:cNvSpPr txBox="1"/>
          <p:nvPr/>
        </p:nvSpPr>
        <p:spPr>
          <a:xfrm>
            <a:off x="6912700" y="3017425"/>
            <a:ext cx="1920300" cy="164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$ 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java printDemo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1 - 2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1 - 4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2 - 1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2 - 3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3 - 2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4 - 1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330000" y="1754975"/>
            <a:ext cx="3931800" cy="22860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print(</a:t>
            </a:r>
            <a:r>
              <a:rPr lang="en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 v &lt; G.V(); v++)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println(v + </a:t>
            </a:r>
            <a:r>
              <a:rPr lang="en">
                <a:solidFill>
                  <a:srgbClr val="2AA198"/>
                </a:solidFill>
                <a:latin typeface="Roboto Mono"/>
                <a:ea typeface="Roboto Mono"/>
                <a:cs typeface="Roboto Mono"/>
                <a:sym typeface="Roboto Mono"/>
              </a:rPr>
              <a:t>"-"</a:t>
            </a: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+ w);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476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solidFill>
                <a:srgbClr val="8599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DF6E3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2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HuskyMaps Graph API</a:t>
            </a:r>
            <a:endParaRPr/>
          </a:p>
        </p:txBody>
      </p:sp>
      <p:sp>
        <p:nvSpPr>
          <p:cNvPr id="170" name="Google Shape;170;p22"/>
          <p:cNvSpPr txBox="1"/>
          <p:nvPr/>
        </p:nvSpPr>
        <p:spPr>
          <a:xfrm>
            <a:off x="457200" y="438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StreetMapGraph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StreetMapGraph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filename)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closest(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lat, 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double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lon)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getLocationsByPrefix(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prefix)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List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WeightedEdge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&gt;&gt; neighbors(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vertices()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addWeightedEdge(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WeightedEdge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20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Long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edge)</a:t>
            </a:r>
            <a:b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20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20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