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Roboto"/>
      <p:regular r:id="rId33"/>
      <p:bold r:id="rId34"/>
      <p:italic r:id="rId35"/>
      <p:boldItalic r:id="rId36"/>
    </p:embeddedFont>
    <p:embeddedFont>
      <p:font typeface="Roboto Light"/>
      <p:regular r:id="rId37"/>
      <p:bold r:id="rId38"/>
      <p:italic r:id="rId39"/>
      <p:boldItalic r:id="rId40"/>
    </p:embeddedFont>
    <p:embeddedFont>
      <p:font typeface="Roboto Mono"/>
      <p:regular r:id="rId41"/>
      <p:bold r:id="rId42"/>
      <p:italic r:id="rId43"/>
      <p:boldItalic r:id="rId4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D803BD3-AE18-4CE7-918B-7AE1EF1B9BC4}">
  <a:tblStyle styleId="{9D803BD3-AE18-4CE7-918B-7AE1EF1B9BC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Light-boldItalic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.fntdata"/><Relationship Id="rId41" Type="http://schemas.openxmlformats.org/officeDocument/2006/relationships/font" Target="fonts/RobotoMono-regular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Italic.fntdata"/><Relationship Id="rId21" Type="http://schemas.openxmlformats.org/officeDocument/2006/relationships/slide" Target="slides/slide16.xml"/><Relationship Id="rId43" Type="http://schemas.openxmlformats.org/officeDocument/2006/relationships/font" Target="fonts/RobotoMono-italic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regular.fntdata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italic.fntdata"/><Relationship Id="rId12" Type="http://schemas.openxmlformats.org/officeDocument/2006/relationships/slide" Target="slides/slide7.xml"/><Relationship Id="rId34" Type="http://schemas.openxmlformats.org/officeDocument/2006/relationships/font" Target="fonts/Roboto-bold.fntdata"/><Relationship Id="rId15" Type="http://schemas.openxmlformats.org/officeDocument/2006/relationships/slide" Target="slides/slide10.xml"/><Relationship Id="rId37" Type="http://schemas.openxmlformats.org/officeDocument/2006/relationships/font" Target="fonts/RobotoLight-regular.fntdata"/><Relationship Id="rId14" Type="http://schemas.openxmlformats.org/officeDocument/2006/relationships/slide" Target="slides/slide9.xml"/><Relationship Id="rId36" Type="http://schemas.openxmlformats.org/officeDocument/2006/relationships/font" Target="fonts/Roboto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Light-italic.fntdata"/><Relationship Id="rId16" Type="http://schemas.openxmlformats.org/officeDocument/2006/relationships/slide" Target="slides/slide11.xml"/><Relationship Id="rId38" Type="http://schemas.openxmlformats.org/officeDocument/2006/relationships/font" Target="fonts/RobotoLigh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Ask questions anonymously on Piazza. Look for the pinned Lecture Questions thread.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f8b01d2bb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f8b01d2bb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6f8b01d2bb_0_3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6f8b01d2bb_0_3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6f8b01d2bb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6f8b01d2bb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6f8b01d2bb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6f8b01d2bb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6f8b01d2bb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6f8b01d2bb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6f8b01d2bb_0_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6f8b01d2bb_0_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6f8b01d2bb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6f8b01d2bb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6f8b01d2bb_0_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6f8b01d2bb_0_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6f8b01d2bb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6f8b01d2bb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6f8b01d2bb_0_4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6f8b01d2bb_0_4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64d744e75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64d744e75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6f8b01d2bb_0_5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6f8b01d2bb_0_5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6f8b01d2bb_0_5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6f8b01d2bb_0_5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6f8b01d2bb_0_5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6f8b01d2bb_0_5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6f8b01d2bb_0_5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6f8b01d2bb_0_5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6f8b01d2bb_0_5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6f8b01d2bb_0_5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6f8b01d2bb_0_5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6f8b01d2bb_0_5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65a6750574_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65a6750574_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g70890c013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1" name="Google Shape;521;g70890c013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6fb506a247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6fb506a247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f8b01d2b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f8b01d2b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6f8b01d2bb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6f8b01d2bb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f8b01d2bb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f8b01d2bb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6f8b01d2bb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6f8b01d2bb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6f8b01d2bb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6f8b01d2bb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f8b01d2b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f8b01d2b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right">
  <p:cSld name="SECTION_TITLE_AND_DESCRIPTION_1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12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0" name="Google Shape;50;p12"/>
          <p:cNvSpPr txBox="1"/>
          <p:nvPr>
            <p:ph idx="1" type="body"/>
          </p:nvPr>
        </p:nvSpPr>
        <p:spPr>
          <a:xfrm>
            <a:off x="311700" y="1152144"/>
            <a:ext cx="38370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de on left">
  <p:cSld name="SECTION_TITLE_AND_DESCRIPTION_1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3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 rtl="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 rtl="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448056"/>
            <a:ext cx="3950100" cy="5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•"/>
              <a:defRPr/>
            </a:lvl1pPr>
            <a:lvl2pPr indent="-330200" lvl="1" marL="914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2pPr>
            <a:lvl3pPr indent="-330200" lvl="2" marL="1371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3pPr>
            <a:lvl4pPr indent="-330200" lvl="3" marL="18288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4pPr>
            <a:lvl5pPr indent="-330200" lvl="4" marL="22860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5pPr>
            <a:lvl6pPr indent="-330200" lvl="5" marL="27432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6pPr>
            <a:lvl7pPr indent="-330200" lvl="6" marL="32004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7pPr>
            <a:lvl8pPr indent="-330200" lvl="7" marL="3657600">
              <a:spcBef>
                <a:spcPts val="800"/>
              </a:spcBef>
              <a:spcAft>
                <a:spcPts val="0"/>
              </a:spcAft>
              <a:buSzPts val="1600"/>
              <a:buChar char="•"/>
              <a:defRPr/>
            </a:lvl8pPr>
            <a:lvl9pPr indent="-330200" lvl="8" marL="4114800">
              <a:spcBef>
                <a:spcPts val="800"/>
              </a:spcBef>
              <a:spcAft>
                <a:spcPts val="800"/>
              </a:spcAft>
              <a:buSzPts val="1600"/>
              <a:buChar char="•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10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None/>
              <a:defRPr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 Light"/>
              <a:buNone/>
              <a:defRPr sz="2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02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302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302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302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302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302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302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302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600"/>
              <a:buFont typeface="Roboto"/>
              <a:buChar char="•"/>
              <a:defRPr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>
    <mc:Choice Requires="p14">
      <p:transition p14:dur="100">
        <p:fade/>
      </p:transition>
    </mc:Choice>
    <mc:Fallback>
      <p:transition>
        <p:fade/>
      </p:transition>
    </mc:Fallback>
  </mc:AlternateConten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hyperlink" Target="https://courses.cs.washington.edu/courses/cse373/19au/acknowledgement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google.com/presentation/d/1_bw2z1ggUkquPdhl7gwdVBoTaoJmaZdpkV6MoAgxlJc/edit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mapbox.com/about/maps/" TargetMode="External"/><Relationship Id="rId4" Type="http://schemas.openxmlformats.org/officeDocument/2006/relationships/hyperlink" Target="https://www.openstreetmap.org/about/" TargetMode="External"/><Relationship Id="rId5" Type="http://schemas.openxmlformats.org/officeDocument/2006/relationships/hyperlink" Target="https://www.mapbox.com/map-feedback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mapbox.com/about/maps/" TargetMode="External"/><Relationship Id="rId4" Type="http://schemas.openxmlformats.org/officeDocument/2006/relationships/hyperlink" Target="https://www.openstreetmap.org/about/" TargetMode="External"/><Relationship Id="rId5" Type="http://schemas.openxmlformats.org/officeDocument/2006/relationships/hyperlink" Target="https://www.mapbox.com/map-feedback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www.mapbox.com/about/maps/" TargetMode="External"/><Relationship Id="rId4" Type="http://schemas.openxmlformats.org/officeDocument/2006/relationships/hyperlink" Target="https://www.openstreetmap.org/about/" TargetMode="External"/><Relationship Id="rId5" Type="http://schemas.openxmlformats.org/officeDocument/2006/relationships/hyperlink" Target="https://www.mapbox.com/map-feedback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presentation/d/177bRUTdCa60fjExdr9eO04NHm0MRfPtCzvEup1iMccM/edit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mapbox.com/about/maps/" TargetMode="External"/><Relationship Id="rId4" Type="http://schemas.openxmlformats.org/officeDocument/2006/relationships/hyperlink" Target="https://www.openstreetmap.org/about/" TargetMode="External"/><Relationship Id="rId5" Type="http://schemas.openxmlformats.org/officeDocument/2006/relationships/hyperlink" Target="https://www.mapbox.com/map-feedback/" TargetMode="External"/><Relationship Id="rId6" Type="http://schemas.openxmlformats.org/officeDocument/2006/relationships/image" Target="../media/image2.png"/><Relationship Id="rId7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qiao.github.io/PathFinding.js/visual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presentation/d/1lTo8LZUGi3XQ1VlOmBUF9KkJTW_JWsw_DOPq8VBiI3A/edit?usp=sharing" TargetMode="External"/><Relationship Id="rId4" Type="http://schemas.openxmlformats.org/officeDocument/2006/relationships/hyperlink" Target="https://docs.google.com/presentation/d/1JoYCelH4YE6IkSMq_LfTJMzJ00WxDj7rEa49gYmAtc4/edit?usp=sharing" TargetMode="External"/><Relationship Id="rId5" Type="http://schemas.openxmlformats.org/officeDocument/2006/relationships/hyperlink" Target="https://docs.google.com/presentation/d/1_bw2z1ggUkquPdhl7gwdVBoTaoJmaZdpkV6MoAgxlJc/edit?usp=sharing" TargetMode="External"/><Relationship Id="rId6" Type="http://schemas.openxmlformats.org/officeDocument/2006/relationships/hyperlink" Target="https://docs.google.com/presentation/d/177bRUTdCa60fjExdr9eO04NHm0MRfPtCzvEup1iMccM/edit?usp=sharing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docs.google.com/presentation/d/1JoYCelH4YE6IkSMq_LfTJMzJ00WxDj7rEa49gYmAtc4/edit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</a:t>
            </a:r>
            <a:endParaRPr/>
          </a:p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Analyzing three variations of Dijkstra’s algorithm for solving two different shortest paths problems.</a:t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" y="4884338"/>
            <a:ext cx="980237" cy="18288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391725" y="4884288"/>
            <a:ext cx="18288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Kevin Lin, with thanks to </a:t>
            </a:r>
            <a:r>
              <a:rPr lang="en" sz="8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many others</a:t>
            </a:r>
            <a:r>
              <a:rPr lang="en" sz="800">
                <a:latin typeface="Roboto"/>
                <a:ea typeface="Roboto"/>
                <a:cs typeface="Roboto"/>
                <a:sym typeface="Roboto"/>
              </a:rPr>
              <a:t>.</a:t>
            </a: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</a:t>
            </a:r>
            <a:endParaRPr/>
          </a:p>
        </p:txBody>
      </p:sp>
      <p:sp>
        <p:nvSpPr>
          <p:cNvPr id="283" name="Google Shape;283;p23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Insert all vertices into </a:t>
            </a:r>
            <a:r>
              <a:rPr b="1" lang="en">
                <a:solidFill>
                  <a:schemeClr val="accent1"/>
                </a:solidFill>
              </a:rPr>
              <a:t>fringe</a:t>
            </a:r>
            <a:r>
              <a:rPr lang="en"/>
              <a:t> PQ, storing vertices in order of distance from source.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While fringe is not empty: Remove (closest) vertex </a:t>
            </a:r>
            <a:r>
              <a:rPr b="1" lang="en"/>
              <a:t>v</a:t>
            </a:r>
            <a:r>
              <a:rPr lang="en"/>
              <a:t> and </a:t>
            </a:r>
            <a:r>
              <a:rPr b="1" lang="en">
                <a:solidFill>
                  <a:schemeClr val="accent1"/>
                </a:solidFill>
              </a:rPr>
              <a:t>relax</a:t>
            </a:r>
            <a:r>
              <a:rPr lang="en"/>
              <a:t> all edges pointing from </a:t>
            </a:r>
            <a:r>
              <a:rPr b="1" lang="en"/>
              <a:t>v</a:t>
            </a:r>
            <a:r>
              <a:rPr lang="en"/>
              <a:t>.</a:t>
            </a:r>
            <a:endParaRPr/>
          </a:p>
        </p:txBody>
      </p:sp>
      <p:sp>
        <p:nvSpPr>
          <p:cNvPr id="284" name="Google Shape;284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23">
            <a:hlinkClick r:id="rId3"/>
          </p:cNvPr>
          <p:cNvSpPr/>
          <p:nvPr/>
        </p:nvSpPr>
        <p:spPr>
          <a:xfrm>
            <a:off x="8009400" y="548525"/>
            <a:ext cx="8229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1600">
              <a:solidFill>
                <a:srgbClr val="4B2E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86" name="Google Shape;286;p23"/>
          <p:cNvCxnSpPr/>
          <p:nvPr/>
        </p:nvCxnSpPr>
        <p:spPr>
          <a:xfrm flipH="1">
            <a:off x="4113141" y="2279863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23"/>
          <p:cNvSpPr/>
          <p:nvPr/>
        </p:nvSpPr>
        <p:spPr>
          <a:xfrm>
            <a:off x="2109090" y="26552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8" name="Google Shape;288;p23"/>
          <p:cNvSpPr/>
          <p:nvPr/>
        </p:nvSpPr>
        <p:spPr>
          <a:xfrm>
            <a:off x="2058737" y="4209787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3992691" y="19753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3919494" y="343253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4186266" y="4490628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3"/>
          <p:cNvSpPr/>
          <p:nvPr/>
        </p:nvSpPr>
        <p:spPr>
          <a:xfrm>
            <a:off x="5509880" y="3201331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3" name="Google Shape;293;p23"/>
          <p:cNvCxnSpPr>
            <a:stCxn id="287" idx="2"/>
            <a:endCxn id="288" idx="0"/>
          </p:cNvCxnSpPr>
          <p:nvPr/>
        </p:nvCxnSpPr>
        <p:spPr>
          <a:xfrm flipH="1">
            <a:off x="2252340" y="2959763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4" name="Google Shape;294;p23"/>
          <p:cNvCxnSpPr>
            <a:stCxn id="287" idx="3"/>
            <a:endCxn id="290" idx="1"/>
          </p:cNvCxnSpPr>
          <p:nvPr/>
        </p:nvCxnSpPr>
        <p:spPr>
          <a:xfrm>
            <a:off x="2496390" y="2807513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5" name="Google Shape;295;p23"/>
          <p:cNvCxnSpPr>
            <a:stCxn id="292" idx="2"/>
            <a:endCxn id="291" idx="3"/>
          </p:cNvCxnSpPr>
          <p:nvPr/>
        </p:nvCxnSpPr>
        <p:spPr>
          <a:xfrm flipH="1">
            <a:off x="4573430" y="3505831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6" name="Google Shape;296;p23"/>
          <p:cNvCxnSpPr>
            <a:stCxn id="290" idx="2"/>
            <a:endCxn id="291" idx="0"/>
          </p:cNvCxnSpPr>
          <p:nvPr/>
        </p:nvCxnSpPr>
        <p:spPr>
          <a:xfrm>
            <a:off x="4113144" y="3737033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7" name="Google Shape;297;p23"/>
          <p:cNvCxnSpPr>
            <a:stCxn id="288" idx="3"/>
            <a:endCxn id="291" idx="1"/>
          </p:cNvCxnSpPr>
          <p:nvPr/>
        </p:nvCxnSpPr>
        <p:spPr>
          <a:xfrm>
            <a:off x="2446037" y="4362037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8" name="Google Shape;298;p23"/>
          <p:cNvSpPr/>
          <p:nvPr/>
        </p:nvSpPr>
        <p:spPr>
          <a:xfrm>
            <a:off x="518825" y="3549352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99" name="Google Shape;299;p23"/>
          <p:cNvCxnSpPr>
            <a:stCxn id="298" idx="3"/>
            <a:endCxn id="287" idx="1"/>
          </p:cNvCxnSpPr>
          <p:nvPr/>
        </p:nvCxnSpPr>
        <p:spPr>
          <a:xfrm flipH="1" rot="10800000">
            <a:off x="906125" y="2807602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0" name="Google Shape;300;p23"/>
          <p:cNvSpPr txBox="1"/>
          <p:nvPr/>
        </p:nvSpPr>
        <p:spPr>
          <a:xfrm>
            <a:off x="242993" y="34878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1" name="Google Shape;301;p23"/>
          <p:cNvCxnSpPr>
            <a:stCxn id="298" idx="3"/>
            <a:endCxn id="288" idx="1"/>
          </p:cNvCxnSpPr>
          <p:nvPr/>
        </p:nvCxnSpPr>
        <p:spPr>
          <a:xfrm>
            <a:off x="906125" y="3701602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23"/>
          <p:cNvCxnSpPr>
            <a:stCxn id="290" idx="3"/>
            <a:endCxn id="292" idx="1"/>
          </p:cNvCxnSpPr>
          <p:nvPr/>
        </p:nvCxnSpPr>
        <p:spPr>
          <a:xfrm flipH="1" rot="10800000">
            <a:off x="4306794" y="3353483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23"/>
          <p:cNvCxnSpPr>
            <a:stCxn id="287" idx="3"/>
            <a:endCxn id="289" idx="1"/>
          </p:cNvCxnSpPr>
          <p:nvPr/>
        </p:nvCxnSpPr>
        <p:spPr>
          <a:xfrm flipH="1" rot="10800000">
            <a:off x="2496390" y="2127713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4" name="Google Shape;304;p23"/>
          <p:cNvSpPr/>
          <p:nvPr/>
        </p:nvSpPr>
        <p:spPr>
          <a:xfrm>
            <a:off x="2140990" y="338830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5" name="Google Shape;305;p23"/>
          <p:cNvCxnSpPr>
            <a:stCxn id="292" idx="0"/>
            <a:endCxn id="289" idx="3"/>
          </p:cNvCxnSpPr>
          <p:nvPr/>
        </p:nvCxnSpPr>
        <p:spPr>
          <a:xfrm rot="10800000">
            <a:off x="4379930" y="2127631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6" name="Google Shape;306;p23"/>
          <p:cNvSpPr/>
          <p:nvPr/>
        </p:nvSpPr>
        <p:spPr>
          <a:xfrm>
            <a:off x="1370198" y="313912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1293998" y="384628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23"/>
          <p:cNvSpPr/>
          <p:nvPr/>
        </p:nvSpPr>
        <p:spPr>
          <a:xfrm>
            <a:off x="3131200" y="4360038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9" name="Google Shape;309;p23"/>
          <p:cNvSpPr/>
          <p:nvPr/>
        </p:nvSpPr>
        <p:spPr>
          <a:xfrm>
            <a:off x="3081502" y="30785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0" name="Google Shape;310;p23"/>
          <p:cNvSpPr/>
          <p:nvPr/>
        </p:nvSpPr>
        <p:spPr>
          <a:xfrm>
            <a:off x="4059914" y="26902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Google Shape;311;p23"/>
          <p:cNvSpPr/>
          <p:nvPr/>
        </p:nvSpPr>
        <p:spPr>
          <a:xfrm>
            <a:off x="3041217" y="2330196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2" name="Google Shape;312;p23"/>
          <p:cNvSpPr/>
          <p:nvPr/>
        </p:nvSpPr>
        <p:spPr>
          <a:xfrm>
            <a:off x="4781889" y="33426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3" name="Google Shape;313;p23"/>
          <p:cNvSpPr/>
          <p:nvPr/>
        </p:nvSpPr>
        <p:spPr>
          <a:xfrm>
            <a:off x="5043947" y="39325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23"/>
          <p:cNvSpPr/>
          <p:nvPr/>
        </p:nvSpPr>
        <p:spPr>
          <a:xfrm>
            <a:off x="4915272" y="255480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4076753" y="39230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6" name="Google Shape;316;p23"/>
          <p:cNvCxnSpPr/>
          <p:nvPr/>
        </p:nvCxnSpPr>
        <p:spPr>
          <a:xfrm flipH="1">
            <a:off x="2445894" y="3584783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23"/>
          <p:cNvSpPr/>
          <p:nvPr/>
        </p:nvSpPr>
        <p:spPr>
          <a:xfrm>
            <a:off x="3063290" y="3837057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23"/>
          <p:cNvSpPr/>
          <p:nvPr/>
        </p:nvSpPr>
        <p:spPr>
          <a:xfrm>
            <a:off x="6090650" y="2713525"/>
            <a:ext cx="2743200" cy="1280100"/>
          </a:xfrm>
          <a:prstGeom prst="roundRect">
            <a:avLst>
              <a:gd fmla="val 6255" name="adj"/>
            </a:avLst>
          </a:prstGeom>
          <a:solidFill>
            <a:schemeClr val="l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Edge Relaxation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For each edge (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v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), add edge to the SPT </a:t>
            </a:r>
            <a:r>
              <a:rPr b="1"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only if the edge is closer than our best-so-far</a:t>
            </a:r>
            <a:r>
              <a:rPr lang="en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4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Pseudocode</a:t>
            </a:r>
            <a:endParaRPr/>
          </a:p>
        </p:txBody>
      </p:sp>
      <p:sp>
        <p:nvSpPr>
          <p:cNvPr id="324" name="Google Shape;324;p24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PQ.add(</a:t>
            </a:r>
            <a:r>
              <a:rPr b="1" lang="en"/>
              <a:t>s</a:t>
            </a:r>
            <a:r>
              <a:rPr lang="en"/>
              <a:t>, 0)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 all other vertices </a:t>
            </a:r>
            <a:r>
              <a:rPr b="1" lang="en"/>
              <a:t>v</a:t>
            </a:r>
            <a:r>
              <a:rPr lang="en"/>
              <a:t>, PQ.add(</a:t>
            </a:r>
            <a:r>
              <a:rPr b="1" lang="en"/>
              <a:t>v</a:t>
            </a:r>
            <a:r>
              <a:rPr lang="en"/>
              <a:t>, infinity)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While PQ is not empty: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lang="en"/>
              <a:t> = PQ.removeSmallest()</a:t>
            </a:r>
            <a:br>
              <a:rPr lang="en"/>
            </a:br>
            <a:r>
              <a:rPr lang="en"/>
              <a:t>Relax all edges from </a:t>
            </a:r>
            <a:r>
              <a:rPr b="1" lang="en"/>
              <a:t>p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Relaxing</a:t>
            </a:r>
            <a:r>
              <a:rPr lang="en"/>
              <a:t> an edge (</a:t>
            </a:r>
            <a:r>
              <a:rPr b="1" lang="en"/>
              <a:t>v</a:t>
            </a:r>
            <a:r>
              <a:rPr lang="en"/>
              <a:t>, </a:t>
            </a:r>
            <a:r>
              <a:rPr b="1" lang="en"/>
              <a:t>w</a:t>
            </a:r>
            <a:r>
              <a:rPr lang="en"/>
              <a:t>) with </a:t>
            </a:r>
            <a:r>
              <a:rPr b="1" lang="en"/>
              <a:t>weight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If distTo[</a:t>
            </a:r>
            <a:r>
              <a:rPr b="1" lang="en"/>
              <a:t>w</a:t>
            </a:r>
            <a:r>
              <a:rPr lang="en"/>
              <a:t>] &gt; distTo[</a:t>
            </a:r>
            <a:r>
              <a:rPr b="1" lang="en"/>
              <a:t>v</a:t>
            </a:r>
            <a:r>
              <a:rPr lang="en"/>
              <a:t>] + </a:t>
            </a:r>
            <a:r>
              <a:rPr b="1" lang="en"/>
              <a:t>weight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distTo[</a:t>
            </a:r>
            <a:r>
              <a:rPr b="1" lang="en"/>
              <a:t>w</a:t>
            </a:r>
            <a:r>
              <a:rPr lang="en"/>
              <a:t>] = distTo[</a:t>
            </a:r>
            <a:r>
              <a:rPr b="1" lang="en"/>
              <a:t>v</a:t>
            </a:r>
            <a:r>
              <a:rPr lang="en"/>
              <a:t>] + </a:t>
            </a:r>
            <a:r>
              <a:rPr b="1" lang="en"/>
              <a:t>weight</a:t>
            </a:r>
            <a:br>
              <a:rPr lang="en"/>
            </a:br>
            <a:r>
              <a:rPr lang="en"/>
              <a:t>edgeTo[</a:t>
            </a:r>
            <a:r>
              <a:rPr b="1" lang="en"/>
              <a:t>w</a:t>
            </a:r>
            <a:r>
              <a:rPr lang="en"/>
              <a:t>] = </a:t>
            </a:r>
            <a:r>
              <a:rPr b="1" lang="en"/>
              <a:t>v</a:t>
            </a:r>
            <a:br>
              <a:rPr lang="en"/>
            </a:br>
            <a:r>
              <a:rPr lang="en"/>
              <a:t>PQ.changePriority(</a:t>
            </a:r>
            <a:r>
              <a:rPr b="1" lang="en"/>
              <a:t>w</a:t>
            </a:r>
            <a:r>
              <a:rPr lang="en"/>
              <a:t>, distTo[</a:t>
            </a:r>
            <a:r>
              <a:rPr b="1" lang="en"/>
              <a:t>w</a:t>
            </a:r>
            <a:r>
              <a:rPr lang="en"/>
              <a:t>])</a:t>
            </a:r>
            <a:endParaRPr/>
          </a:p>
        </p:txBody>
      </p:sp>
      <p:sp>
        <p:nvSpPr>
          <p:cNvPr id="325" name="Google Shape;325;p24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Invariants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edgeTo[</a:t>
            </a:r>
            <a:r>
              <a:rPr b="1" lang="en"/>
              <a:t>v</a:t>
            </a:r>
            <a:r>
              <a:rPr lang="en"/>
              <a:t>]: best known predecessor of </a:t>
            </a:r>
            <a:r>
              <a:rPr b="1" lang="en"/>
              <a:t>v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distTo[</a:t>
            </a:r>
            <a:r>
              <a:rPr b="1" lang="en"/>
              <a:t>v</a:t>
            </a:r>
            <a:r>
              <a:rPr lang="en"/>
              <a:t>]: best known distance of </a:t>
            </a:r>
            <a:r>
              <a:rPr b="1" lang="en"/>
              <a:t>s</a:t>
            </a:r>
            <a:r>
              <a:rPr lang="en"/>
              <a:t> to </a:t>
            </a:r>
            <a:r>
              <a:rPr b="1" lang="en"/>
              <a:t>v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PQ maintains vertices based on distTo.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Important properties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Always visits vertices in order of total distance from source. Relaxation always fails on edges to visited (white) vertices.</a:t>
            </a:r>
            <a:endParaRPr/>
          </a:p>
        </p:txBody>
      </p:sp>
      <p:sp>
        <p:nvSpPr>
          <p:cNvPr id="326" name="Google Shape;32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5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Runtime Analysis</a:t>
            </a:r>
            <a:endParaRPr/>
          </a:p>
        </p:txBody>
      </p:sp>
      <p:sp>
        <p:nvSpPr>
          <p:cNvPr id="332" name="Google Shape;332;p25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PQ.add(</a:t>
            </a:r>
            <a:r>
              <a:rPr b="1" lang="en"/>
              <a:t>s</a:t>
            </a:r>
            <a:r>
              <a:rPr lang="en"/>
              <a:t>, 0)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 all other vertices </a:t>
            </a:r>
            <a:r>
              <a:rPr b="1" lang="en"/>
              <a:t>v</a:t>
            </a:r>
            <a:r>
              <a:rPr lang="en"/>
              <a:t>, PQ.add(</a:t>
            </a:r>
            <a:r>
              <a:rPr b="1" lang="en"/>
              <a:t>v</a:t>
            </a:r>
            <a:r>
              <a:rPr lang="en"/>
              <a:t>, infinity)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While PQ is not empty: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p</a:t>
            </a:r>
            <a:r>
              <a:rPr lang="en"/>
              <a:t> = PQ.removeSmallest()</a:t>
            </a:r>
            <a:br>
              <a:rPr lang="en"/>
            </a:br>
            <a:r>
              <a:rPr lang="en"/>
              <a:t>Relax all edges from </a:t>
            </a:r>
            <a:r>
              <a:rPr b="1" lang="en"/>
              <a:t>p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Relaxing</a:t>
            </a:r>
            <a:r>
              <a:rPr lang="en"/>
              <a:t> an edge (</a:t>
            </a:r>
            <a:r>
              <a:rPr b="1" lang="en"/>
              <a:t>v</a:t>
            </a:r>
            <a:r>
              <a:rPr lang="en"/>
              <a:t>, </a:t>
            </a:r>
            <a:r>
              <a:rPr b="1" lang="en"/>
              <a:t>w</a:t>
            </a:r>
            <a:r>
              <a:rPr lang="en"/>
              <a:t>) with </a:t>
            </a:r>
            <a:r>
              <a:rPr b="1" lang="en"/>
              <a:t>weight</a:t>
            </a:r>
            <a:r>
              <a:rPr lang="en"/>
              <a:t>: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If distTo[</a:t>
            </a:r>
            <a:r>
              <a:rPr b="1" lang="en"/>
              <a:t>w</a:t>
            </a:r>
            <a:r>
              <a:rPr lang="en"/>
              <a:t>] &gt; distTo[</a:t>
            </a:r>
            <a:r>
              <a:rPr b="1" lang="en"/>
              <a:t>v</a:t>
            </a:r>
            <a:r>
              <a:rPr lang="en"/>
              <a:t>] + </a:t>
            </a:r>
            <a:r>
              <a:rPr b="1" lang="en"/>
              <a:t>weight</a:t>
            </a:r>
            <a:r>
              <a:rPr lang="en"/>
              <a:t>: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distTo[</a:t>
            </a:r>
            <a:r>
              <a:rPr b="1" lang="en"/>
              <a:t>w</a:t>
            </a:r>
            <a:r>
              <a:rPr lang="en"/>
              <a:t>] = distTo[</a:t>
            </a:r>
            <a:r>
              <a:rPr b="1" lang="en"/>
              <a:t>v</a:t>
            </a:r>
            <a:r>
              <a:rPr lang="en"/>
              <a:t>] + </a:t>
            </a:r>
            <a:r>
              <a:rPr b="1" lang="en"/>
              <a:t>weight</a:t>
            </a:r>
            <a:br>
              <a:rPr lang="en"/>
            </a:br>
            <a:r>
              <a:rPr lang="en"/>
              <a:t>edgeTo[</a:t>
            </a:r>
            <a:r>
              <a:rPr b="1" lang="en"/>
              <a:t>w</a:t>
            </a:r>
            <a:r>
              <a:rPr lang="en"/>
              <a:t>] = </a:t>
            </a:r>
            <a:r>
              <a:rPr b="1" lang="en"/>
              <a:t>v</a:t>
            </a:r>
            <a:br>
              <a:rPr lang="en"/>
            </a:br>
            <a:r>
              <a:rPr lang="en"/>
              <a:t>PQ.changePriority(</a:t>
            </a:r>
            <a:r>
              <a:rPr b="1" lang="en"/>
              <a:t>w</a:t>
            </a:r>
            <a:r>
              <a:rPr lang="en"/>
              <a:t>, distTo[</a:t>
            </a:r>
            <a:r>
              <a:rPr b="1" lang="en"/>
              <a:t>w</a:t>
            </a:r>
            <a:r>
              <a:rPr lang="en"/>
              <a:t>])</a:t>
            </a:r>
            <a:endParaRPr/>
          </a:p>
        </p:txBody>
      </p:sp>
      <p:sp>
        <p:nvSpPr>
          <p:cNvPr id="333" name="Google Shape;333;p25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ArrayHeapMinPQ implementation.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V</a:t>
            </a:r>
            <a:r>
              <a:rPr lang="en"/>
              <a:t> adds, each O(log </a:t>
            </a:r>
            <a:r>
              <a:rPr b="1" lang="en"/>
              <a:t>V</a:t>
            </a:r>
            <a:r>
              <a:rPr lang="en"/>
              <a:t>) time.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V</a:t>
            </a:r>
            <a:r>
              <a:rPr lang="en"/>
              <a:t> removals, each O(log </a:t>
            </a:r>
            <a:r>
              <a:rPr b="1" lang="en"/>
              <a:t>V</a:t>
            </a:r>
            <a:r>
              <a:rPr lang="en"/>
              <a:t>) time.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/>
              <a:t>E</a:t>
            </a:r>
            <a:r>
              <a:rPr lang="en"/>
              <a:t> changePriority, each O(log </a:t>
            </a:r>
            <a:r>
              <a:rPr b="1" lang="en"/>
              <a:t>V</a:t>
            </a:r>
            <a:r>
              <a:rPr lang="en"/>
              <a:t>) time.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Overall</a:t>
            </a:r>
            <a:r>
              <a:rPr lang="en"/>
              <a:t>:	O(</a:t>
            </a:r>
            <a:r>
              <a:rPr b="1" lang="en"/>
              <a:t>V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 + </a:t>
            </a:r>
            <a:r>
              <a:rPr b="1" lang="en"/>
              <a:t>V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 + </a:t>
            </a:r>
            <a:r>
              <a:rPr b="1" lang="en"/>
              <a:t>E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Simple</a:t>
            </a:r>
            <a:r>
              <a:rPr lang="en"/>
              <a:t>:	O(</a:t>
            </a:r>
            <a:r>
              <a:rPr b="1" lang="en"/>
              <a:t>V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 + </a:t>
            </a:r>
            <a:r>
              <a:rPr b="1" lang="en"/>
              <a:t>E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).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Assuming </a:t>
            </a:r>
            <a:r>
              <a:rPr b="1" lang="en"/>
              <a:t>E</a:t>
            </a:r>
            <a:r>
              <a:rPr lang="en"/>
              <a:t> &gt; </a:t>
            </a:r>
            <a:r>
              <a:rPr b="1" lang="en"/>
              <a:t>V</a:t>
            </a:r>
            <a:r>
              <a:rPr lang="en"/>
              <a:t>, this is just O(</a:t>
            </a:r>
            <a:r>
              <a:rPr b="1" lang="en"/>
              <a:t>E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) for connected graphs.</a:t>
            </a:r>
            <a:endParaRPr/>
          </a:p>
        </p:txBody>
      </p:sp>
      <p:sp>
        <p:nvSpPr>
          <p:cNvPr id="334" name="Google Shape;33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Correctness</a:t>
            </a:r>
            <a:endParaRPr/>
          </a:p>
        </p:txBody>
      </p:sp>
      <p:sp>
        <p:nvSpPr>
          <p:cNvPr id="340" name="Google Shape;340;p26"/>
          <p:cNvSpPr txBox="1"/>
          <p:nvPr>
            <p:ph idx="1" type="body"/>
          </p:nvPr>
        </p:nvSpPr>
        <p:spPr>
          <a:xfrm>
            <a:off x="311700" y="1152475"/>
            <a:ext cx="8520600" cy="15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Dijkstra’s algorithm</a:t>
            </a:r>
            <a:r>
              <a:rPr lang="en"/>
              <a:t>. Visit vertices in order of distance from source.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On visit, </a:t>
            </a:r>
            <a:r>
              <a:rPr b="1" lang="en"/>
              <a:t>relax</a:t>
            </a:r>
            <a:r>
              <a:rPr lang="en"/>
              <a:t> every edge from the visited vertex.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Dijkstra’s can fail if the graph has negative weight edges. </a:t>
            </a:r>
            <a:r>
              <a:rPr b="1" lang="en"/>
              <a:t>Give an example graph.</a:t>
            </a:r>
            <a:endParaRPr b="1"/>
          </a:p>
        </p:txBody>
      </p:sp>
      <p:sp>
        <p:nvSpPr>
          <p:cNvPr id="341" name="Google Shape;341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26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0EC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Correctness</a:t>
            </a:r>
            <a:endParaRPr/>
          </a:p>
        </p:txBody>
      </p:sp>
      <p:sp>
        <p:nvSpPr>
          <p:cNvPr id="348" name="Google Shape;348;p27"/>
          <p:cNvSpPr txBox="1"/>
          <p:nvPr>
            <p:ph idx="1" type="body"/>
          </p:nvPr>
        </p:nvSpPr>
        <p:spPr>
          <a:xfrm>
            <a:off x="311700" y="1152475"/>
            <a:ext cx="8520600" cy="19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Dijkstra’s algorithm</a:t>
            </a:r>
            <a:r>
              <a:rPr lang="en"/>
              <a:t>. Visit vertices in order of distance from source.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On visit, </a:t>
            </a:r>
            <a:r>
              <a:rPr b="1" lang="en"/>
              <a:t>relax</a:t>
            </a:r>
            <a:r>
              <a:rPr lang="en"/>
              <a:t> every edge from the visited vertex.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Dijkstra’s can fail if the graph has negative weight edges. </a:t>
            </a:r>
            <a:r>
              <a:rPr b="1" lang="en"/>
              <a:t>Give an example graph.</a:t>
            </a:r>
            <a:endParaRPr b="1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Hide the real shortest path behind a later-explored path.</a:t>
            </a:r>
            <a:endParaRPr/>
          </a:p>
        </p:txBody>
      </p:sp>
      <p:sp>
        <p:nvSpPr>
          <p:cNvPr id="349" name="Google Shape;3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0" name="Google Shape;350;p27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27"/>
          <p:cNvSpPr/>
          <p:nvPr/>
        </p:nvSpPr>
        <p:spPr>
          <a:xfrm>
            <a:off x="1250953" y="4105150"/>
            <a:ext cx="5091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33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27"/>
          <p:cNvSpPr/>
          <p:nvPr/>
        </p:nvSpPr>
        <p:spPr>
          <a:xfrm>
            <a:off x="3109873" y="3550650"/>
            <a:ext cx="466800" cy="304500"/>
          </a:xfrm>
          <a:prstGeom prst="rect">
            <a:avLst/>
          </a:prstGeom>
          <a:solidFill>
            <a:srgbClr val="B6D7A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34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3" name="Google Shape;353;p27"/>
          <p:cNvCxnSpPr>
            <a:stCxn id="352" idx="2"/>
            <a:endCxn id="351" idx="3"/>
          </p:cNvCxnSpPr>
          <p:nvPr/>
        </p:nvCxnSpPr>
        <p:spPr>
          <a:xfrm rot="5400000">
            <a:off x="2350573" y="3264750"/>
            <a:ext cx="402300" cy="1583100"/>
          </a:xfrm>
          <a:prstGeom prst="curvedConnector2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4" name="Google Shape;354;p27"/>
          <p:cNvSpPr/>
          <p:nvPr/>
        </p:nvSpPr>
        <p:spPr>
          <a:xfrm>
            <a:off x="2455300" y="4004550"/>
            <a:ext cx="5385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-99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27"/>
          <p:cNvSpPr txBox="1"/>
          <p:nvPr/>
        </p:nvSpPr>
        <p:spPr>
          <a:xfrm>
            <a:off x="1270605" y="3740975"/>
            <a:ext cx="5091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6" name="Google Shape;356;p27"/>
          <p:cNvSpPr txBox="1"/>
          <p:nvPr/>
        </p:nvSpPr>
        <p:spPr>
          <a:xfrm>
            <a:off x="3088724" y="3148750"/>
            <a:ext cx="639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7" name="Google Shape;357;p27"/>
          <p:cNvCxnSpPr/>
          <p:nvPr/>
        </p:nvCxnSpPr>
        <p:spPr>
          <a:xfrm>
            <a:off x="-189625" y="3800174"/>
            <a:ext cx="1430400" cy="40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8" name="Google Shape;358;p27"/>
          <p:cNvSpPr/>
          <p:nvPr/>
        </p:nvSpPr>
        <p:spPr>
          <a:xfrm>
            <a:off x="267616" y="38324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59" name="Google Shape;359;p27"/>
          <p:cNvCxnSpPr>
            <a:endCxn id="352" idx="1"/>
          </p:cNvCxnSpPr>
          <p:nvPr/>
        </p:nvCxnSpPr>
        <p:spPr>
          <a:xfrm>
            <a:off x="-61427" y="3016500"/>
            <a:ext cx="3171300" cy="68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0" name="Google Shape;360;p27"/>
          <p:cNvSpPr/>
          <p:nvPr/>
        </p:nvSpPr>
        <p:spPr>
          <a:xfrm>
            <a:off x="1325975" y="3200350"/>
            <a:ext cx="509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1" name="Google Shape;361;p27"/>
          <p:cNvCxnSpPr/>
          <p:nvPr/>
        </p:nvCxnSpPr>
        <p:spPr>
          <a:xfrm>
            <a:off x="1767800" y="4386375"/>
            <a:ext cx="861000" cy="17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Correctness</a:t>
            </a:r>
            <a:endParaRPr/>
          </a:p>
        </p:txBody>
      </p:sp>
      <p:sp>
        <p:nvSpPr>
          <p:cNvPr id="367" name="Google Shape;367;p28"/>
          <p:cNvSpPr txBox="1"/>
          <p:nvPr>
            <p:ph idx="1" type="body"/>
          </p:nvPr>
        </p:nvSpPr>
        <p:spPr>
          <a:xfrm>
            <a:off x="311700" y="1152475"/>
            <a:ext cx="8520600" cy="19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Dijkstra’s algorithm</a:t>
            </a:r>
            <a:r>
              <a:rPr lang="en"/>
              <a:t>. Visit vertices in order of distance from source.</a:t>
            </a:r>
            <a:endParaRPr/>
          </a:p>
          <a:p>
            <a:pPr indent="0" lvl="0" marL="4572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On visit, </a:t>
            </a:r>
            <a:r>
              <a:rPr b="1" lang="en"/>
              <a:t>relax</a:t>
            </a:r>
            <a:r>
              <a:rPr lang="en"/>
              <a:t> every edge from the visited vertex.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Dijkstra’s can fail if the graph has negative weight edges. </a:t>
            </a:r>
            <a:r>
              <a:rPr b="1" lang="en"/>
              <a:t>Give an example graph.</a:t>
            </a:r>
            <a:endParaRPr b="1"/>
          </a:p>
          <a:p>
            <a:pPr indent="0" lvl="0" marL="4572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Hide the real shortest path behind a later-explored path.</a:t>
            </a:r>
            <a:endParaRPr/>
          </a:p>
        </p:txBody>
      </p:sp>
      <p:sp>
        <p:nvSpPr>
          <p:cNvPr id="368" name="Google Shape;368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9" name="Google Shape;369;p28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0" name="Google Shape;370;p28"/>
          <p:cNvSpPr/>
          <p:nvPr/>
        </p:nvSpPr>
        <p:spPr>
          <a:xfrm>
            <a:off x="1250953" y="4105150"/>
            <a:ext cx="509100" cy="304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33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1" name="Google Shape;371;p28"/>
          <p:cNvSpPr/>
          <p:nvPr/>
        </p:nvSpPr>
        <p:spPr>
          <a:xfrm>
            <a:off x="3109873" y="3550650"/>
            <a:ext cx="466800" cy="3045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34</a:t>
            </a:r>
            <a:endParaRPr b="1"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2" name="Google Shape;372;p28"/>
          <p:cNvCxnSpPr>
            <a:stCxn id="371" idx="2"/>
            <a:endCxn id="370" idx="3"/>
          </p:cNvCxnSpPr>
          <p:nvPr/>
        </p:nvCxnSpPr>
        <p:spPr>
          <a:xfrm rot="5400000">
            <a:off x="2350573" y="3264750"/>
            <a:ext cx="402300" cy="1583100"/>
          </a:xfrm>
          <a:prstGeom prst="curvedConnector2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3" name="Google Shape;373;p28"/>
          <p:cNvSpPr/>
          <p:nvPr/>
        </p:nvSpPr>
        <p:spPr>
          <a:xfrm>
            <a:off x="2455300" y="4004550"/>
            <a:ext cx="5385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-99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" name="Google Shape;374;p28"/>
          <p:cNvSpPr txBox="1"/>
          <p:nvPr/>
        </p:nvSpPr>
        <p:spPr>
          <a:xfrm>
            <a:off x="1211974" y="3740975"/>
            <a:ext cx="5676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-90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5" name="Google Shape;375;p28"/>
          <p:cNvSpPr txBox="1"/>
          <p:nvPr/>
        </p:nvSpPr>
        <p:spPr>
          <a:xfrm>
            <a:off x="3088724" y="3148750"/>
            <a:ext cx="639000" cy="3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6" name="Google Shape;376;p28"/>
          <p:cNvCxnSpPr/>
          <p:nvPr/>
        </p:nvCxnSpPr>
        <p:spPr>
          <a:xfrm>
            <a:off x="-189625" y="3800174"/>
            <a:ext cx="1430400" cy="404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7" name="Google Shape;377;p28"/>
          <p:cNvSpPr/>
          <p:nvPr/>
        </p:nvSpPr>
        <p:spPr>
          <a:xfrm>
            <a:off x="267616" y="3832425"/>
            <a:ext cx="3174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8" name="Google Shape;378;p28"/>
          <p:cNvCxnSpPr>
            <a:endCxn id="371" idx="1"/>
          </p:cNvCxnSpPr>
          <p:nvPr/>
        </p:nvCxnSpPr>
        <p:spPr>
          <a:xfrm>
            <a:off x="-61427" y="3016500"/>
            <a:ext cx="3171300" cy="6864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9" name="Google Shape;379;p28"/>
          <p:cNvSpPr/>
          <p:nvPr/>
        </p:nvSpPr>
        <p:spPr>
          <a:xfrm>
            <a:off x="1325975" y="3200350"/>
            <a:ext cx="5091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0" name="Google Shape;380;p28"/>
          <p:cNvCxnSpPr/>
          <p:nvPr/>
        </p:nvCxnSpPr>
        <p:spPr>
          <a:xfrm>
            <a:off x="1767800" y="4386375"/>
            <a:ext cx="861000" cy="171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1" name="Google Shape;381;p28"/>
          <p:cNvSpPr/>
          <p:nvPr/>
        </p:nvSpPr>
        <p:spPr>
          <a:xfrm>
            <a:off x="2331967" y="4348775"/>
            <a:ext cx="401100" cy="401100"/>
          </a:xfrm>
          <a:prstGeom prst="noSmoking">
            <a:avLst>
              <a:gd fmla="val 24925" name="adj"/>
            </a:avLst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8"/>
          <p:cNvSpPr/>
          <p:nvPr/>
        </p:nvSpPr>
        <p:spPr>
          <a:xfrm>
            <a:off x="3343400" y="3948150"/>
            <a:ext cx="2514600" cy="365700"/>
          </a:xfrm>
          <a:prstGeom prst="wedgeRoundRectCallout">
            <a:avLst>
              <a:gd fmla="val -51662" name="adj1"/>
              <a:gd fmla="val -21445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Violates distTo invariant!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8" name="Google Shape;388;p29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Single-Pair Shortest Path Problem</a:t>
            </a:r>
            <a:endParaRPr/>
          </a:p>
        </p:txBody>
      </p:sp>
      <p:sp>
        <p:nvSpPr>
          <p:cNvPr id="389" name="Google Shape;389;p29"/>
          <p:cNvSpPr txBox="1"/>
          <p:nvPr/>
        </p:nvSpPr>
        <p:spPr>
          <a:xfrm>
            <a:off x="0" y="4969000"/>
            <a:ext cx="9144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95959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© Mapbox</a:t>
            </a: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; </a:t>
            </a:r>
            <a:r>
              <a:rPr lang="en" sz="600">
                <a:solidFill>
                  <a:srgbClr val="595959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© OpenStreetMap</a:t>
            </a: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; </a:t>
            </a:r>
            <a:r>
              <a:rPr lang="en" sz="600">
                <a:solidFill>
                  <a:srgbClr val="595959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Improve this map</a:t>
            </a: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6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390" name="Google Shape;390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96" y="4987100"/>
            <a:ext cx="320804" cy="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29"/>
          <p:cNvPicPr preferRelativeResize="0"/>
          <p:nvPr/>
        </p:nvPicPr>
        <p:blipFill rotWithShape="1">
          <a:blip r:embed="rId7">
            <a:alphaModFix/>
          </a:blip>
          <a:srcRect b="10450" l="0" r="0" t="0"/>
          <a:stretch/>
        </p:blipFill>
        <p:spPr>
          <a:xfrm>
            <a:off x="0" y="0"/>
            <a:ext cx="9144000" cy="4094373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29"/>
          <p:cNvSpPr/>
          <p:nvPr/>
        </p:nvSpPr>
        <p:spPr>
          <a:xfrm>
            <a:off x="4383975" y="1170375"/>
            <a:ext cx="228600" cy="2286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4536375" y="3036250"/>
            <a:ext cx="228600" cy="2286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9" name="Google Shape;399;p30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Single-Pair Shortest Path: Dijkstra’s Algorithm</a:t>
            </a:r>
            <a:endParaRPr/>
          </a:p>
        </p:txBody>
      </p:sp>
      <p:sp>
        <p:nvSpPr>
          <p:cNvPr id="400" name="Google Shape;400;p30"/>
          <p:cNvSpPr txBox="1"/>
          <p:nvPr/>
        </p:nvSpPr>
        <p:spPr>
          <a:xfrm>
            <a:off x="0" y="4969000"/>
            <a:ext cx="9144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95959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© Mapbox</a:t>
            </a: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; </a:t>
            </a:r>
            <a:r>
              <a:rPr lang="en" sz="600">
                <a:solidFill>
                  <a:srgbClr val="595959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© OpenStreetMap</a:t>
            </a: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; </a:t>
            </a:r>
            <a:r>
              <a:rPr lang="en" sz="600">
                <a:solidFill>
                  <a:srgbClr val="595959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Improve this map</a:t>
            </a: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6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01" name="Google Shape;401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96" y="4987100"/>
            <a:ext cx="320804" cy="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0"/>
          <p:cNvPicPr preferRelativeResize="0"/>
          <p:nvPr/>
        </p:nvPicPr>
        <p:blipFill rotWithShape="1">
          <a:blip r:embed="rId7">
            <a:alphaModFix/>
          </a:blip>
          <a:srcRect b="10450" l="0" r="0" t="0"/>
          <a:stretch/>
        </p:blipFill>
        <p:spPr>
          <a:xfrm>
            <a:off x="0" y="0"/>
            <a:ext cx="9144000" cy="4094373"/>
          </a:xfrm>
          <a:prstGeom prst="rect">
            <a:avLst/>
          </a:prstGeom>
          <a:noFill/>
          <a:ln>
            <a:noFill/>
          </a:ln>
        </p:spPr>
      </p:pic>
      <p:sp>
        <p:nvSpPr>
          <p:cNvPr id="403" name="Google Shape;403;p30"/>
          <p:cNvSpPr/>
          <p:nvPr/>
        </p:nvSpPr>
        <p:spPr>
          <a:xfrm>
            <a:off x="2669475" y="-544125"/>
            <a:ext cx="3657600" cy="36576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30"/>
          <p:cNvSpPr/>
          <p:nvPr/>
        </p:nvSpPr>
        <p:spPr>
          <a:xfrm>
            <a:off x="4383975" y="1170375"/>
            <a:ext cx="228600" cy="2286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30"/>
          <p:cNvSpPr/>
          <p:nvPr/>
        </p:nvSpPr>
        <p:spPr>
          <a:xfrm>
            <a:off x="4536375" y="3036250"/>
            <a:ext cx="228600" cy="2286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2000"/>
                                        <p:tgtEl>
                                          <p:spTgt spid="4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1" name="Google Shape;411;p31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Single-Pair Shortest Path: A* Search</a:t>
            </a:r>
            <a:endParaRPr/>
          </a:p>
        </p:txBody>
      </p:sp>
      <p:sp>
        <p:nvSpPr>
          <p:cNvPr id="412" name="Google Shape;412;p31"/>
          <p:cNvSpPr txBox="1"/>
          <p:nvPr/>
        </p:nvSpPr>
        <p:spPr>
          <a:xfrm>
            <a:off x="0" y="4969000"/>
            <a:ext cx="9144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95959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© Mapbox</a:t>
            </a: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; </a:t>
            </a:r>
            <a:r>
              <a:rPr lang="en" sz="600">
                <a:solidFill>
                  <a:srgbClr val="595959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© OpenStreetMap</a:t>
            </a: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; </a:t>
            </a:r>
            <a:r>
              <a:rPr lang="en" sz="600">
                <a:solidFill>
                  <a:srgbClr val="595959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Improve this map</a:t>
            </a: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6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13" name="Google Shape;413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96" y="4987100"/>
            <a:ext cx="320804" cy="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1"/>
          <p:cNvPicPr preferRelativeResize="0"/>
          <p:nvPr/>
        </p:nvPicPr>
        <p:blipFill rotWithShape="1">
          <a:blip r:embed="rId7">
            <a:alphaModFix/>
          </a:blip>
          <a:srcRect b="10450" l="0" r="0" t="0"/>
          <a:stretch/>
        </p:blipFill>
        <p:spPr>
          <a:xfrm>
            <a:off x="0" y="0"/>
            <a:ext cx="9144000" cy="4094373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1"/>
          <p:cNvSpPr/>
          <p:nvPr/>
        </p:nvSpPr>
        <p:spPr>
          <a:xfrm rot="-270203">
            <a:off x="4236075" y="1283200"/>
            <a:ext cx="680100" cy="1872379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31"/>
          <p:cNvSpPr/>
          <p:nvPr/>
        </p:nvSpPr>
        <p:spPr>
          <a:xfrm>
            <a:off x="4383975" y="1170375"/>
            <a:ext cx="228600" cy="2286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31"/>
          <p:cNvSpPr/>
          <p:nvPr/>
        </p:nvSpPr>
        <p:spPr>
          <a:xfrm>
            <a:off x="4536375" y="3036250"/>
            <a:ext cx="228600" cy="2286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A* Search Algorithm</a:t>
            </a:r>
            <a:endParaRPr/>
          </a:p>
        </p:txBody>
      </p:sp>
      <p:sp>
        <p:nvSpPr>
          <p:cNvPr id="423" name="Google Shape;423;p32"/>
          <p:cNvSpPr txBox="1"/>
          <p:nvPr>
            <p:ph idx="1" type="body"/>
          </p:nvPr>
        </p:nvSpPr>
        <p:spPr>
          <a:xfrm>
            <a:off x="311700" y="1152475"/>
            <a:ext cx="85206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with one modification.</a:t>
            </a:r>
            <a:endParaRPr/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Dijkstra’s algorithm:	Priority is defined by distTo[</a:t>
            </a:r>
            <a:r>
              <a:rPr b="1" lang="en"/>
              <a:t>v</a:t>
            </a:r>
            <a:r>
              <a:rPr lang="en"/>
              <a:t>] only.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>
                <a:solidFill>
                  <a:schemeClr val="accent1"/>
                </a:solidFill>
              </a:rPr>
              <a:t>A* search</a:t>
            </a:r>
            <a:r>
              <a:rPr lang="en"/>
              <a:t>:		Priority is defined by distTo[</a:t>
            </a:r>
            <a:r>
              <a:rPr b="1" lang="en"/>
              <a:t>v</a:t>
            </a:r>
            <a:r>
              <a:rPr lang="en"/>
              <a:t>] + h(</a:t>
            </a:r>
            <a:r>
              <a:rPr b="1" lang="en"/>
              <a:t>v</a:t>
            </a:r>
            <a:r>
              <a:rPr lang="en"/>
              <a:t>, </a:t>
            </a:r>
            <a:r>
              <a:rPr b="1" lang="en"/>
              <a:t>goal</a:t>
            </a:r>
            <a:r>
              <a:rPr lang="en"/>
              <a:t>)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W</a:t>
            </a:r>
            <a:r>
              <a:rPr lang="en"/>
              <a:t>here h(</a:t>
            </a:r>
            <a:r>
              <a:rPr b="1" lang="en"/>
              <a:t>v</a:t>
            </a:r>
            <a:r>
              <a:rPr lang="en"/>
              <a:t>, </a:t>
            </a:r>
            <a:r>
              <a:rPr b="1" lang="en"/>
              <a:t>goal</a:t>
            </a:r>
            <a:r>
              <a:rPr lang="en"/>
              <a:t>) is a </a:t>
            </a:r>
            <a:r>
              <a:rPr b="1" lang="en">
                <a:solidFill>
                  <a:schemeClr val="accent1"/>
                </a:solidFill>
              </a:rPr>
              <a:t>heuristic</a:t>
            </a:r>
            <a:r>
              <a:rPr lang="en"/>
              <a:t>: an estimate of the distance from </a:t>
            </a:r>
            <a:r>
              <a:rPr b="1" lang="en"/>
              <a:t>v</a:t>
            </a:r>
            <a:r>
              <a:rPr lang="en"/>
              <a:t> to the </a:t>
            </a:r>
            <a:r>
              <a:rPr b="1" lang="en"/>
              <a:t>goal</a:t>
            </a:r>
            <a:r>
              <a:rPr lang="en"/>
              <a:t>.</a:t>
            </a:r>
            <a:endParaRPr/>
          </a:p>
        </p:txBody>
      </p:sp>
      <p:sp>
        <p:nvSpPr>
          <p:cNvPr id="424" name="Google Shape;42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5" name="Google Shape;425;p32"/>
          <p:cNvSpPr/>
          <p:nvPr/>
        </p:nvSpPr>
        <p:spPr>
          <a:xfrm rot="-5400000">
            <a:off x="4114797" y="1193625"/>
            <a:ext cx="914400" cy="45720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26" name="Google Shape;426;p32"/>
          <p:cNvCxnSpPr>
            <a:stCxn id="427" idx="0"/>
            <a:endCxn id="427" idx="4"/>
          </p:cNvCxnSpPr>
          <p:nvPr/>
        </p:nvCxnSpPr>
        <p:spPr>
          <a:xfrm>
            <a:off x="4743350" y="3251100"/>
            <a:ext cx="2089500" cy="2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28" name="Google Shape;428;p32"/>
          <p:cNvSpPr/>
          <p:nvPr/>
        </p:nvSpPr>
        <p:spPr>
          <a:xfrm>
            <a:off x="2302725" y="3241500"/>
            <a:ext cx="2494950" cy="238200"/>
          </a:xfrm>
          <a:custGeom>
            <a:rect b="b" l="l" r="r" t="t"/>
            <a:pathLst>
              <a:path extrusionOk="0" h="9528" w="99798">
                <a:moveTo>
                  <a:pt x="0" y="9528"/>
                </a:moveTo>
                <a:lnTo>
                  <a:pt x="17553" y="9027"/>
                </a:lnTo>
                <a:lnTo>
                  <a:pt x="18556" y="5851"/>
                </a:lnTo>
                <a:lnTo>
                  <a:pt x="25409" y="1003"/>
                </a:lnTo>
                <a:lnTo>
                  <a:pt x="40621" y="2507"/>
                </a:lnTo>
                <a:lnTo>
                  <a:pt x="52490" y="334"/>
                </a:lnTo>
                <a:lnTo>
                  <a:pt x="72383" y="669"/>
                </a:lnTo>
                <a:lnTo>
                  <a:pt x="87428" y="3510"/>
                </a:lnTo>
                <a:lnTo>
                  <a:pt x="99798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sp>
      <p:grpSp>
        <p:nvGrpSpPr>
          <p:cNvPr id="429" name="Google Shape;429;p32"/>
          <p:cNvGrpSpPr/>
          <p:nvPr/>
        </p:nvGrpSpPr>
        <p:grpSpPr>
          <a:xfrm>
            <a:off x="1032250" y="3314275"/>
            <a:ext cx="5800550" cy="1074050"/>
            <a:chOff x="1032250" y="3314275"/>
            <a:chExt cx="5800550" cy="1074050"/>
          </a:xfrm>
        </p:grpSpPr>
        <p:cxnSp>
          <p:nvCxnSpPr>
            <p:cNvPr id="430" name="Google Shape;430;p32"/>
            <p:cNvCxnSpPr/>
            <p:nvPr/>
          </p:nvCxnSpPr>
          <p:spPr>
            <a:xfrm flipH="1" rot="10800000">
              <a:off x="1567200" y="3479750"/>
              <a:ext cx="5265600" cy="879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31" name="Google Shape;431;p32"/>
            <p:cNvSpPr/>
            <p:nvPr/>
          </p:nvSpPr>
          <p:spPr>
            <a:xfrm>
              <a:off x="1032250" y="3314275"/>
              <a:ext cx="1253750" cy="1074050"/>
            </a:xfrm>
            <a:custGeom>
              <a:rect b="b" l="l" r="r" t="t"/>
              <a:pathLst>
                <a:path extrusionOk="0" h="42962" w="50150">
                  <a:moveTo>
                    <a:pt x="50150" y="6519"/>
                  </a:moveTo>
                  <a:lnTo>
                    <a:pt x="33434" y="0"/>
                  </a:lnTo>
                  <a:lnTo>
                    <a:pt x="20228" y="16716"/>
                  </a:lnTo>
                  <a:lnTo>
                    <a:pt x="5851" y="19057"/>
                  </a:lnTo>
                  <a:lnTo>
                    <a:pt x="0" y="30090"/>
                  </a:lnTo>
                  <a:lnTo>
                    <a:pt x="23237" y="42962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sp>
      </p:grpSp>
      <p:sp>
        <p:nvSpPr>
          <p:cNvPr id="432" name="Google Shape;432;p32"/>
          <p:cNvSpPr/>
          <p:nvPr/>
        </p:nvSpPr>
        <p:spPr>
          <a:xfrm>
            <a:off x="2181575" y="3365325"/>
            <a:ext cx="228600" cy="2286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32"/>
          <p:cNvSpPr/>
          <p:nvPr/>
        </p:nvSpPr>
        <p:spPr>
          <a:xfrm>
            <a:off x="2971475" y="2811425"/>
            <a:ext cx="1005900" cy="365700"/>
          </a:xfrm>
          <a:prstGeom prst="wedgeRoundRectCallout">
            <a:avLst>
              <a:gd fmla="val 21290" name="adj1"/>
              <a:gd fmla="val 57793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distTo[v]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4" name="Google Shape;434;p32"/>
          <p:cNvSpPr/>
          <p:nvPr/>
        </p:nvSpPr>
        <p:spPr>
          <a:xfrm>
            <a:off x="5326275" y="2909288"/>
            <a:ext cx="1097400" cy="365700"/>
          </a:xfrm>
          <a:prstGeom prst="wedgeRoundRectCallout">
            <a:avLst>
              <a:gd fmla="val -21241" name="adj1"/>
              <a:gd fmla="val 58453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h(v, goal)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5" name="Google Shape;435;p32"/>
          <p:cNvSpPr/>
          <p:nvPr/>
        </p:nvSpPr>
        <p:spPr>
          <a:xfrm>
            <a:off x="6713750" y="3365325"/>
            <a:ext cx="228600" cy="2286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2">
            <a:hlinkClick r:id="rId3"/>
          </p:cNvPr>
          <p:cNvSpPr/>
          <p:nvPr/>
        </p:nvSpPr>
        <p:spPr>
          <a:xfrm>
            <a:off x="8009400" y="548525"/>
            <a:ext cx="8229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1600">
              <a:solidFill>
                <a:srgbClr val="4B2E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Feedback from the Reading Quiz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Dijkstra’s algorithm walkthrough…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A graph where every vertex is connected to every other vertex is called a </a:t>
            </a:r>
            <a:r>
              <a:rPr b="1" lang="en"/>
              <a:t>complete graph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Reflections on Monday’s course assessment.</a:t>
            </a:r>
            <a:endParaRPr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a Heuristic</a:t>
            </a:r>
            <a:endParaRPr/>
          </a:p>
        </p:txBody>
      </p:sp>
      <p:sp>
        <p:nvSpPr>
          <p:cNvPr id="442" name="Google Shape;442;p33"/>
          <p:cNvSpPr txBox="1"/>
          <p:nvPr>
            <p:ph idx="1" type="body"/>
          </p:nvPr>
        </p:nvSpPr>
        <p:spPr>
          <a:xfrm>
            <a:off x="311700" y="1152475"/>
            <a:ext cx="85206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h(</a:t>
            </a:r>
            <a:r>
              <a:rPr b="1" lang="en"/>
              <a:t>v</a:t>
            </a:r>
            <a:r>
              <a:rPr lang="en"/>
              <a:t>, </a:t>
            </a:r>
            <a:r>
              <a:rPr b="1" lang="en"/>
              <a:t>goal</a:t>
            </a:r>
            <a:r>
              <a:rPr lang="en"/>
              <a:t>) is a </a:t>
            </a:r>
            <a:r>
              <a:rPr b="1" lang="en">
                <a:solidFill>
                  <a:schemeClr val="accent1"/>
                </a:solidFill>
              </a:rPr>
              <a:t>heuristic</a:t>
            </a:r>
            <a:r>
              <a:rPr lang="en"/>
              <a:t>: an estimate of the distance from </a:t>
            </a:r>
            <a:r>
              <a:rPr b="1" lang="en"/>
              <a:t>v</a:t>
            </a:r>
            <a:r>
              <a:rPr lang="en"/>
              <a:t> to the </a:t>
            </a:r>
            <a:r>
              <a:rPr b="1" lang="en"/>
              <a:t>goal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For maps, we can use Euclidean distance (right triangle hypotenuse length).</a:t>
            </a:r>
            <a:endParaRPr/>
          </a:p>
        </p:txBody>
      </p:sp>
      <p:sp>
        <p:nvSpPr>
          <p:cNvPr id="443" name="Google Shape;44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44" name="Google Shape;444;p33"/>
          <p:cNvSpPr/>
          <p:nvPr/>
        </p:nvSpPr>
        <p:spPr>
          <a:xfrm rot="-5400000">
            <a:off x="4114797" y="1193625"/>
            <a:ext cx="914400" cy="45720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3"/>
          <p:cNvSpPr/>
          <p:nvPr/>
        </p:nvSpPr>
        <p:spPr>
          <a:xfrm>
            <a:off x="4743350" y="3251100"/>
            <a:ext cx="2089500" cy="2286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6" name="Google Shape;446;p33"/>
          <p:cNvCxnSpPr>
            <a:stCxn id="445" idx="0"/>
            <a:endCxn id="445" idx="4"/>
          </p:cNvCxnSpPr>
          <p:nvPr/>
        </p:nvCxnSpPr>
        <p:spPr>
          <a:xfrm>
            <a:off x="4743350" y="3251100"/>
            <a:ext cx="2089500" cy="2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47" name="Google Shape;447;p33"/>
          <p:cNvSpPr/>
          <p:nvPr/>
        </p:nvSpPr>
        <p:spPr>
          <a:xfrm>
            <a:off x="2302725" y="3241500"/>
            <a:ext cx="2494950" cy="238200"/>
          </a:xfrm>
          <a:custGeom>
            <a:rect b="b" l="l" r="r" t="t"/>
            <a:pathLst>
              <a:path extrusionOk="0" h="9528" w="99798">
                <a:moveTo>
                  <a:pt x="0" y="9528"/>
                </a:moveTo>
                <a:lnTo>
                  <a:pt x="17553" y="9027"/>
                </a:lnTo>
                <a:lnTo>
                  <a:pt x="18556" y="5851"/>
                </a:lnTo>
                <a:lnTo>
                  <a:pt x="25409" y="1003"/>
                </a:lnTo>
                <a:lnTo>
                  <a:pt x="40621" y="2507"/>
                </a:lnTo>
                <a:lnTo>
                  <a:pt x="52490" y="334"/>
                </a:lnTo>
                <a:lnTo>
                  <a:pt x="72383" y="669"/>
                </a:lnTo>
                <a:lnTo>
                  <a:pt x="87428" y="3510"/>
                </a:lnTo>
                <a:lnTo>
                  <a:pt x="99798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448" name="Google Shape;448;p33"/>
          <p:cNvSpPr/>
          <p:nvPr/>
        </p:nvSpPr>
        <p:spPr>
          <a:xfrm>
            <a:off x="2181575" y="3365325"/>
            <a:ext cx="228600" cy="2286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3"/>
          <p:cNvSpPr/>
          <p:nvPr/>
        </p:nvSpPr>
        <p:spPr>
          <a:xfrm>
            <a:off x="5326275" y="2909288"/>
            <a:ext cx="1097400" cy="365700"/>
          </a:xfrm>
          <a:prstGeom prst="wedgeRoundRectCallout">
            <a:avLst>
              <a:gd fmla="val -21241" name="adj1"/>
              <a:gd fmla="val 58453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h(v, goal)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33"/>
          <p:cNvSpPr/>
          <p:nvPr/>
        </p:nvSpPr>
        <p:spPr>
          <a:xfrm>
            <a:off x="6713750" y="3365325"/>
            <a:ext cx="228600" cy="2286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Computing a Heuristic</a:t>
            </a:r>
            <a:endParaRPr/>
          </a:p>
        </p:txBody>
      </p:sp>
      <p:sp>
        <p:nvSpPr>
          <p:cNvPr id="456" name="Google Shape;456;p34"/>
          <p:cNvSpPr txBox="1"/>
          <p:nvPr>
            <p:ph idx="1" type="body"/>
          </p:nvPr>
        </p:nvSpPr>
        <p:spPr>
          <a:xfrm>
            <a:off x="311700" y="1152475"/>
            <a:ext cx="85206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h(</a:t>
            </a:r>
            <a:r>
              <a:rPr b="1" lang="en"/>
              <a:t>v</a:t>
            </a:r>
            <a:r>
              <a:rPr lang="en"/>
              <a:t>, </a:t>
            </a:r>
            <a:r>
              <a:rPr b="1" lang="en"/>
              <a:t>goal</a:t>
            </a:r>
            <a:r>
              <a:rPr lang="en"/>
              <a:t>) is a </a:t>
            </a:r>
            <a:r>
              <a:rPr b="1" lang="en">
                <a:solidFill>
                  <a:schemeClr val="accent1"/>
                </a:solidFill>
              </a:rPr>
              <a:t>heuristic</a:t>
            </a:r>
            <a:r>
              <a:rPr lang="en"/>
              <a:t>: an estimate of the distance from </a:t>
            </a:r>
            <a:r>
              <a:rPr b="1" lang="en"/>
              <a:t>v</a:t>
            </a:r>
            <a:r>
              <a:rPr lang="en"/>
              <a:t> to the </a:t>
            </a:r>
            <a:r>
              <a:rPr b="1" lang="en"/>
              <a:t>goal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For maps, we can use Euclidean distance (right triangle hypotenuse length).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Will A* search return the correct shortest path if h(</a:t>
            </a:r>
            <a:r>
              <a:rPr b="1" lang="en"/>
              <a:t>v</a:t>
            </a:r>
            <a:r>
              <a:rPr lang="en"/>
              <a:t>, </a:t>
            </a:r>
            <a:r>
              <a:rPr b="1" lang="en"/>
              <a:t>goal</a:t>
            </a:r>
            <a:r>
              <a:rPr lang="en"/>
              <a:t>) = </a:t>
            </a:r>
            <a:r>
              <a:rPr b="1" lang="en"/>
              <a:t>10</a:t>
            </a:r>
            <a:r>
              <a:rPr lang="en"/>
              <a:t> for every </a:t>
            </a:r>
            <a:r>
              <a:rPr b="1" lang="en"/>
              <a:t>v</a:t>
            </a:r>
            <a:r>
              <a:rPr lang="en"/>
              <a:t> in the graph?</a:t>
            </a:r>
            <a:endParaRPr/>
          </a:p>
        </p:txBody>
      </p:sp>
      <p:sp>
        <p:nvSpPr>
          <p:cNvPr id="457" name="Google Shape;45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8" name="Google Shape;458;p34"/>
          <p:cNvSpPr/>
          <p:nvPr/>
        </p:nvSpPr>
        <p:spPr>
          <a:xfrm rot="-5400000">
            <a:off x="4114797" y="1193625"/>
            <a:ext cx="914400" cy="45720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59" name="Google Shape;459;p34"/>
          <p:cNvCxnSpPr>
            <a:stCxn id="460" idx="0"/>
          </p:cNvCxnSpPr>
          <p:nvPr/>
        </p:nvCxnSpPr>
        <p:spPr>
          <a:xfrm>
            <a:off x="4743350" y="3251100"/>
            <a:ext cx="305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1" name="Google Shape;461;p34"/>
          <p:cNvSpPr/>
          <p:nvPr/>
        </p:nvSpPr>
        <p:spPr>
          <a:xfrm>
            <a:off x="2302725" y="3241500"/>
            <a:ext cx="2494950" cy="238200"/>
          </a:xfrm>
          <a:custGeom>
            <a:rect b="b" l="l" r="r" t="t"/>
            <a:pathLst>
              <a:path extrusionOk="0" h="9528" w="99798">
                <a:moveTo>
                  <a:pt x="0" y="9528"/>
                </a:moveTo>
                <a:lnTo>
                  <a:pt x="17553" y="9027"/>
                </a:lnTo>
                <a:lnTo>
                  <a:pt x="18556" y="5851"/>
                </a:lnTo>
                <a:lnTo>
                  <a:pt x="25409" y="1003"/>
                </a:lnTo>
                <a:lnTo>
                  <a:pt x="40621" y="2507"/>
                </a:lnTo>
                <a:lnTo>
                  <a:pt x="52490" y="334"/>
                </a:lnTo>
                <a:lnTo>
                  <a:pt x="72383" y="669"/>
                </a:lnTo>
                <a:lnTo>
                  <a:pt x="87428" y="3510"/>
                </a:lnTo>
                <a:lnTo>
                  <a:pt x="99798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sp>
      <p:sp>
        <p:nvSpPr>
          <p:cNvPr id="462" name="Google Shape;462;p34"/>
          <p:cNvSpPr/>
          <p:nvPr/>
        </p:nvSpPr>
        <p:spPr>
          <a:xfrm>
            <a:off x="2181575" y="3365325"/>
            <a:ext cx="228600" cy="2286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4"/>
          <p:cNvSpPr/>
          <p:nvPr/>
        </p:nvSpPr>
        <p:spPr>
          <a:xfrm>
            <a:off x="4586175" y="2793513"/>
            <a:ext cx="1097400" cy="365700"/>
          </a:xfrm>
          <a:prstGeom prst="wedgeRoundRectCallout">
            <a:avLst>
              <a:gd fmla="val -21241" name="adj1"/>
              <a:gd fmla="val 58453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h(v, goal)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4" name="Google Shape;464;p34"/>
          <p:cNvSpPr/>
          <p:nvPr/>
        </p:nvSpPr>
        <p:spPr>
          <a:xfrm>
            <a:off x="6713750" y="3365325"/>
            <a:ext cx="228600" cy="2286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4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0EC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Will A* search return the correct shortest path if h(v, goal) = 10 for every v in the graph?</a:t>
            </a:r>
            <a:endParaRPr/>
          </a:p>
        </p:txBody>
      </p:sp>
      <p:sp>
        <p:nvSpPr>
          <p:cNvPr id="471" name="Google Shape;47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2" name="Google Shape;47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8" name="Google Shape;478;p36"/>
          <p:cNvSpPr txBox="1"/>
          <p:nvPr>
            <p:ph type="title"/>
          </p:nvPr>
        </p:nvSpPr>
        <p:spPr>
          <a:xfrm>
            <a:off x="311700" y="42467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bad heuristic: overestimating distance for a </a:t>
            </a:r>
            <a:r>
              <a:rPr b="1" lang="en">
                <a:latin typeface="Roboto"/>
                <a:ea typeface="Roboto"/>
                <a:cs typeface="Roboto"/>
                <a:sym typeface="Roboto"/>
              </a:rPr>
              <a:t>single point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9" name="Google Shape;479;p36"/>
          <p:cNvSpPr txBox="1"/>
          <p:nvPr/>
        </p:nvSpPr>
        <p:spPr>
          <a:xfrm>
            <a:off x="0" y="4969000"/>
            <a:ext cx="9144000" cy="1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rgbClr val="595959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3"/>
              </a:rPr>
              <a:t>© Mapbox</a:t>
            </a: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; </a:t>
            </a:r>
            <a:r>
              <a:rPr lang="en" sz="600">
                <a:solidFill>
                  <a:srgbClr val="595959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© OpenStreetMap</a:t>
            </a: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; </a:t>
            </a:r>
            <a:r>
              <a:rPr lang="en" sz="600">
                <a:solidFill>
                  <a:srgbClr val="595959"/>
                </a:solidFill>
                <a:uFill>
                  <a:noFill/>
                </a:u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Improve this map</a:t>
            </a:r>
            <a:r>
              <a:rPr lang="en" sz="600">
                <a:solidFill>
                  <a:srgbClr val="595959"/>
                </a:solidFill>
                <a:latin typeface="Roboto Light"/>
                <a:ea typeface="Roboto Light"/>
                <a:cs typeface="Roboto Light"/>
                <a:sym typeface="Roboto Light"/>
              </a:rPr>
              <a:t>.</a:t>
            </a:r>
            <a:endParaRPr sz="600">
              <a:solidFill>
                <a:srgbClr val="595959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480" name="Google Shape;480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196" y="4987100"/>
            <a:ext cx="320804" cy="8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36"/>
          <p:cNvPicPr preferRelativeResize="0"/>
          <p:nvPr/>
        </p:nvPicPr>
        <p:blipFill rotWithShape="1">
          <a:blip r:embed="rId7">
            <a:alphaModFix/>
          </a:blip>
          <a:srcRect b="10450" l="0" r="0" t="0"/>
          <a:stretch/>
        </p:blipFill>
        <p:spPr>
          <a:xfrm>
            <a:off x="0" y="0"/>
            <a:ext cx="9144000" cy="4094373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36"/>
          <p:cNvSpPr/>
          <p:nvPr/>
        </p:nvSpPr>
        <p:spPr>
          <a:xfrm>
            <a:off x="4383975" y="1170375"/>
            <a:ext cx="228600" cy="2286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6"/>
          <p:cNvSpPr/>
          <p:nvPr/>
        </p:nvSpPr>
        <p:spPr>
          <a:xfrm>
            <a:off x="4536375" y="3036250"/>
            <a:ext cx="228600" cy="2286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6"/>
          <p:cNvSpPr/>
          <p:nvPr/>
        </p:nvSpPr>
        <p:spPr>
          <a:xfrm>
            <a:off x="4612575" y="1998250"/>
            <a:ext cx="2011800" cy="640200"/>
          </a:xfrm>
          <a:prstGeom prst="wedgeRoundRectCallout">
            <a:avLst>
              <a:gd fmla="val -53216" name="adj1"/>
              <a:gd fmla="val 22126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h(Montlake Bridge, goal) = 100 miles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85" name="Google Shape;485;p36"/>
          <p:cNvCxnSpPr>
            <a:stCxn id="482" idx="2"/>
            <a:endCxn id="483" idx="2"/>
          </p:cNvCxnSpPr>
          <p:nvPr/>
        </p:nvCxnSpPr>
        <p:spPr>
          <a:xfrm>
            <a:off x="4383975" y="1284675"/>
            <a:ext cx="152400" cy="1866000"/>
          </a:xfrm>
          <a:prstGeom prst="curvedConnector3">
            <a:avLst>
              <a:gd fmla="val -356512" name="adj1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Single-Pair Shortest Path Algorithms</a:t>
            </a:r>
            <a:endParaRPr/>
          </a:p>
        </p:txBody>
      </p:sp>
      <p:sp>
        <p:nvSpPr>
          <p:cNvPr id="491" name="Google Shape;491;p37"/>
          <p:cNvSpPr txBox="1"/>
          <p:nvPr>
            <p:ph idx="1" type="body"/>
          </p:nvPr>
        </p:nvSpPr>
        <p:spPr>
          <a:xfrm>
            <a:off x="311700" y="1152475"/>
            <a:ext cx="8520600" cy="14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Dijkstra’s algorithm:	Priority defined by distTo[</a:t>
            </a:r>
            <a:r>
              <a:rPr b="1" lang="en"/>
              <a:t>v</a:t>
            </a:r>
            <a:r>
              <a:rPr lang="en"/>
              <a:t>] only.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b="1" lang="en">
                <a:solidFill>
                  <a:schemeClr val="accent1"/>
                </a:solidFill>
              </a:rPr>
              <a:t>A* search</a:t>
            </a:r>
            <a:r>
              <a:rPr lang="en"/>
              <a:t>:		Priority defined by distTo[</a:t>
            </a:r>
            <a:r>
              <a:rPr b="1" lang="en"/>
              <a:t>v</a:t>
            </a:r>
            <a:r>
              <a:rPr lang="en"/>
              <a:t>] + h(</a:t>
            </a:r>
            <a:r>
              <a:rPr b="1" lang="en"/>
              <a:t>v</a:t>
            </a:r>
            <a:r>
              <a:rPr lang="en"/>
              <a:t>, </a:t>
            </a:r>
            <a:r>
              <a:rPr b="1" lang="en"/>
              <a:t>goal</a:t>
            </a:r>
            <a:r>
              <a:rPr lang="en"/>
              <a:t>). </a:t>
            </a:r>
            <a:r>
              <a:rPr b="1" lang="en">
                <a:solidFill>
                  <a:schemeClr val="accent2"/>
                </a:solidFill>
              </a:rPr>
              <a:t>Correct if h is good.</a:t>
            </a:r>
            <a:endParaRPr b="1">
              <a:solidFill>
                <a:schemeClr val="accent2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Best-first (greedy):	Priority defined by h(</a:t>
            </a:r>
            <a:r>
              <a:rPr b="1" lang="en"/>
              <a:t>v</a:t>
            </a:r>
            <a:r>
              <a:rPr lang="en"/>
              <a:t>, </a:t>
            </a:r>
            <a:r>
              <a:rPr b="1" lang="en"/>
              <a:t>goal</a:t>
            </a:r>
            <a:r>
              <a:rPr lang="en"/>
              <a:t>) only. </a:t>
            </a:r>
            <a:r>
              <a:rPr b="1" lang="en">
                <a:solidFill>
                  <a:schemeClr val="accent2"/>
                </a:solidFill>
              </a:rPr>
              <a:t>Can be wrong even</a:t>
            </a:r>
            <a:r>
              <a:rPr b="1" lang="en">
                <a:solidFill>
                  <a:schemeClr val="accent2"/>
                </a:solidFill>
              </a:rPr>
              <a:t> with good h!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For this course: Know that the choice of h matters. If h is bad, A* can be incorrect.</a:t>
            </a:r>
            <a:endParaRPr/>
          </a:p>
        </p:txBody>
      </p:sp>
      <p:sp>
        <p:nvSpPr>
          <p:cNvPr id="492" name="Google Shape;49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3" name="Google Shape;493;p37"/>
          <p:cNvSpPr/>
          <p:nvPr/>
        </p:nvSpPr>
        <p:spPr>
          <a:xfrm rot="-5400000">
            <a:off x="4114797" y="1193625"/>
            <a:ext cx="914400" cy="4572000"/>
          </a:xfrm>
          <a:prstGeom prst="ellipse">
            <a:avLst/>
          </a:prstGeom>
          <a:gradFill>
            <a:gsLst>
              <a:gs pos="0">
                <a:srgbClr val="DCECD5"/>
              </a:gs>
              <a:gs pos="100000">
                <a:srgbClr val="93BC81"/>
              </a:gs>
            </a:gsLst>
            <a:lin ang="5400012" scaled="0"/>
          </a:gra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94" name="Google Shape;494;p37"/>
          <p:cNvCxnSpPr>
            <a:stCxn id="495" idx="0"/>
            <a:endCxn id="495" idx="4"/>
          </p:cNvCxnSpPr>
          <p:nvPr/>
        </p:nvCxnSpPr>
        <p:spPr>
          <a:xfrm>
            <a:off x="4743350" y="3251100"/>
            <a:ext cx="2089500" cy="228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496" name="Google Shape;496;p37"/>
          <p:cNvSpPr/>
          <p:nvPr/>
        </p:nvSpPr>
        <p:spPr>
          <a:xfrm>
            <a:off x="2302725" y="3241500"/>
            <a:ext cx="2494950" cy="238200"/>
          </a:xfrm>
          <a:custGeom>
            <a:rect b="b" l="l" r="r" t="t"/>
            <a:pathLst>
              <a:path extrusionOk="0" h="9528" w="99798">
                <a:moveTo>
                  <a:pt x="0" y="9528"/>
                </a:moveTo>
                <a:lnTo>
                  <a:pt x="17553" y="9027"/>
                </a:lnTo>
                <a:lnTo>
                  <a:pt x="18556" y="5851"/>
                </a:lnTo>
                <a:lnTo>
                  <a:pt x="25409" y="1003"/>
                </a:lnTo>
                <a:lnTo>
                  <a:pt x="40621" y="2507"/>
                </a:lnTo>
                <a:lnTo>
                  <a:pt x="52490" y="334"/>
                </a:lnTo>
                <a:lnTo>
                  <a:pt x="72383" y="669"/>
                </a:lnTo>
                <a:lnTo>
                  <a:pt x="87428" y="3510"/>
                </a:lnTo>
                <a:lnTo>
                  <a:pt x="99798" y="0"/>
                </a:lnTo>
              </a:path>
            </a:pathLst>
          </a:custGeom>
          <a:noFill/>
          <a:ln cap="flat" cmpd="sng" w="28575">
            <a:solidFill>
              <a:schemeClr val="lt1"/>
            </a:solidFill>
            <a:prstDash val="solid"/>
            <a:round/>
            <a:headEnd len="med" w="med" type="none"/>
            <a:tailEnd len="med" w="med" type="oval"/>
          </a:ln>
        </p:spPr>
      </p:sp>
      <p:grpSp>
        <p:nvGrpSpPr>
          <p:cNvPr id="497" name="Google Shape;497;p37"/>
          <p:cNvGrpSpPr/>
          <p:nvPr/>
        </p:nvGrpSpPr>
        <p:grpSpPr>
          <a:xfrm>
            <a:off x="1032250" y="3314275"/>
            <a:ext cx="5800550" cy="1074050"/>
            <a:chOff x="1032250" y="3314275"/>
            <a:chExt cx="5800550" cy="1074050"/>
          </a:xfrm>
        </p:grpSpPr>
        <p:cxnSp>
          <p:nvCxnSpPr>
            <p:cNvPr id="498" name="Google Shape;498;p37"/>
            <p:cNvCxnSpPr/>
            <p:nvPr/>
          </p:nvCxnSpPr>
          <p:spPr>
            <a:xfrm flipH="1" rot="10800000">
              <a:off x="1567200" y="3479750"/>
              <a:ext cx="5265600" cy="879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dash"/>
              <a:round/>
              <a:headEnd len="med" w="med" type="none"/>
              <a:tailEnd len="med" w="med" type="none"/>
            </a:ln>
          </p:spPr>
        </p:cxnSp>
        <p:sp>
          <p:nvSpPr>
            <p:cNvPr id="499" name="Google Shape;499;p37"/>
            <p:cNvSpPr/>
            <p:nvPr/>
          </p:nvSpPr>
          <p:spPr>
            <a:xfrm>
              <a:off x="1032250" y="3314275"/>
              <a:ext cx="1253750" cy="1074050"/>
            </a:xfrm>
            <a:custGeom>
              <a:rect b="b" l="l" r="r" t="t"/>
              <a:pathLst>
                <a:path extrusionOk="0" h="42962" w="50150">
                  <a:moveTo>
                    <a:pt x="50150" y="6519"/>
                  </a:moveTo>
                  <a:lnTo>
                    <a:pt x="33434" y="0"/>
                  </a:lnTo>
                  <a:lnTo>
                    <a:pt x="20228" y="16716"/>
                  </a:lnTo>
                  <a:lnTo>
                    <a:pt x="5851" y="19057"/>
                  </a:lnTo>
                  <a:lnTo>
                    <a:pt x="0" y="30090"/>
                  </a:lnTo>
                  <a:lnTo>
                    <a:pt x="23237" y="42962"/>
                  </a:lnTo>
                </a:path>
              </a:pathLst>
            </a:cu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sp>
      </p:grpSp>
      <p:sp>
        <p:nvSpPr>
          <p:cNvPr id="500" name="Google Shape;500;p37"/>
          <p:cNvSpPr/>
          <p:nvPr/>
        </p:nvSpPr>
        <p:spPr>
          <a:xfrm>
            <a:off x="2181575" y="3365325"/>
            <a:ext cx="228600" cy="228600"/>
          </a:xfrm>
          <a:prstGeom prst="ellipse">
            <a:avLst/>
          </a:prstGeom>
          <a:solidFill>
            <a:schemeClr val="accent3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37"/>
          <p:cNvSpPr/>
          <p:nvPr/>
        </p:nvSpPr>
        <p:spPr>
          <a:xfrm>
            <a:off x="2971475" y="2811425"/>
            <a:ext cx="1005900" cy="365700"/>
          </a:xfrm>
          <a:prstGeom prst="wedgeRoundRectCallout">
            <a:avLst>
              <a:gd fmla="val 21290" name="adj1"/>
              <a:gd fmla="val 57793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distTo[v]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2" name="Google Shape;502;p37"/>
          <p:cNvSpPr/>
          <p:nvPr/>
        </p:nvSpPr>
        <p:spPr>
          <a:xfrm>
            <a:off x="5326275" y="2909288"/>
            <a:ext cx="1097400" cy="365700"/>
          </a:xfrm>
          <a:prstGeom prst="wedgeRoundRectCallout">
            <a:avLst>
              <a:gd fmla="val -21241" name="adj1"/>
              <a:gd fmla="val 58453" name="adj2"/>
              <a:gd fmla="val 0" name="adj3"/>
            </a:avLst>
          </a:prstGeom>
          <a:solidFill>
            <a:schemeClr val="accent1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h(v, goal)</a:t>
            </a:r>
            <a:endParaRPr b="1" sz="1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3" name="Google Shape;503;p37"/>
          <p:cNvSpPr/>
          <p:nvPr/>
        </p:nvSpPr>
        <p:spPr>
          <a:xfrm>
            <a:off x="6713750" y="3365325"/>
            <a:ext cx="228600" cy="228600"/>
          </a:xfrm>
          <a:prstGeom prst="ellipse">
            <a:avLst/>
          </a:prstGeom>
          <a:solidFill>
            <a:schemeClr val="accent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37">
            <a:hlinkClick r:id="rId3"/>
          </p:cNvPr>
          <p:cNvSpPr/>
          <p:nvPr/>
        </p:nvSpPr>
        <p:spPr>
          <a:xfrm>
            <a:off x="8009400" y="548525"/>
            <a:ext cx="8229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1600">
              <a:solidFill>
                <a:srgbClr val="4B2E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510" name="Google Shape;510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</a:rPr>
              <a:t>Single-Source Shortest Paths</a:t>
            </a:r>
            <a:r>
              <a:rPr lang="en"/>
              <a:t>: Shortest path from </a:t>
            </a:r>
            <a:r>
              <a:rPr b="1" lang="en"/>
              <a:t>s</a:t>
            </a:r>
            <a:r>
              <a:rPr lang="en"/>
              <a:t> to every reachable vertex.</a:t>
            </a:r>
            <a:endParaRPr b="1"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Shortest path from </a:t>
            </a:r>
            <a:r>
              <a:rPr b="1" lang="en"/>
              <a:t>s</a:t>
            </a:r>
            <a:r>
              <a:rPr lang="en"/>
              <a:t> to every vertex is a </a:t>
            </a:r>
            <a:r>
              <a:rPr b="1" lang="en">
                <a:solidFill>
                  <a:schemeClr val="accent1"/>
                </a:solidFill>
              </a:rPr>
              <a:t>shortest paths tree</a:t>
            </a:r>
            <a:r>
              <a:rPr lang="en"/>
              <a:t> with </a:t>
            </a:r>
            <a:r>
              <a:rPr b="1" lang="en"/>
              <a:t>V</a:t>
            </a:r>
            <a:r>
              <a:rPr lang="en"/>
              <a:t> - 1 edges.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Compute the SPT on non-negative, weighted graphs using Dijkstra’s algorithm.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accent1"/>
                </a:solidFill>
              </a:rPr>
              <a:t>Single-Pair Shortest Path</a:t>
            </a:r>
            <a:r>
              <a:rPr lang="en"/>
              <a:t>: Shortest path from </a:t>
            </a:r>
            <a:r>
              <a:rPr b="1" lang="en"/>
              <a:t>s</a:t>
            </a:r>
            <a:r>
              <a:rPr lang="en"/>
              <a:t> to a specific vertex </a:t>
            </a:r>
            <a:r>
              <a:rPr b="1" lang="en"/>
              <a:t>v</a:t>
            </a:r>
            <a:r>
              <a:rPr lang="en"/>
              <a:t>.</a:t>
            </a:r>
            <a:endParaRPr>
              <a:solidFill>
                <a:schemeClr val="accent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Dijkstra’s algorithm is inefficient because it solves for the SPT to </a:t>
            </a:r>
            <a:r>
              <a:rPr b="1" lang="en"/>
              <a:t>every vertex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Modify Dijkstra’s algorithm by adding a </a:t>
            </a:r>
            <a:r>
              <a:rPr b="1" lang="en">
                <a:solidFill>
                  <a:schemeClr val="accent1"/>
                </a:solidFill>
              </a:rPr>
              <a:t>heuristic</a:t>
            </a:r>
            <a:r>
              <a:rPr lang="en"/>
              <a:t> to capture the </a:t>
            </a:r>
            <a:r>
              <a:rPr b="1" lang="en"/>
              <a:t>potential path length</a:t>
            </a:r>
            <a:r>
              <a:rPr lang="en"/>
              <a:t>.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•"/>
            </a:pPr>
            <a:r>
              <a:rPr lang="en"/>
              <a:t>A* search algorithm can be much faster than Dijkstra’s depending on the heuristic.</a:t>
            </a:r>
            <a:endParaRPr/>
          </a:p>
        </p:txBody>
      </p:sp>
      <p:sp>
        <p:nvSpPr>
          <p:cNvPr id="511" name="Google Shape;511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17" name="Google Shape;517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Problems and Their Solutions</a:t>
            </a:r>
            <a:endParaRPr/>
          </a:p>
        </p:txBody>
      </p:sp>
      <p:sp>
        <p:nvSpPr>
          <p:cNvPr id="518" name="Google Shape;518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Paths</a:t>
            </a:r>
            <a:r>
              <a:rPr lang="en"/>
              <a:t>.</a:t>
            </a:r>
            <a:r>
              <a:rPr lang="en"/>
              <a:t> Find a path from </a:t>
            </a:r>
            <a:r>
              <a:rPr b="1" lang="en"/>
              <a:t>s</a:t>
            </a:r>
            <a:r>
              <a:rPr lang="en"/>
              <a:t> to every reachable vertex.</a:t>
            </a:r>
            <a:br>
              <a:rPr lang="en"/>
            </a:br>
            <a:r>
              <a:rPr b="1" lang="en" u="sng">
                <a:solidFill>
                  <a:schemeClr val="hlink"/>
                </a:solidFill>
                <a:hlinkClick r:id="rId3"/>
              </a:rPr>
              <a:t>Depth-first search</a:t>
            </a:r>
            <a:r>
              <a:rPr lang="en"/>
              <a:t>. O(</a:t>
            </a:r>
            <a:r>
              <a:rPr b="1" lang="en"/>
              <a:t>V</a:t>
            </a:r>
            <a:r>
              <a:rPr lang="en"/>
              <a:t> + </a:t>
            </a:r>
            <a:r>
              <a:rPr b="1" lang="en"/>
              <a:t>E</a:t>
            </a:r>
            <a:r>
              <a:rPr lang="en"/>
              <a:t>) runtime</a:t>
            </a:r>
            <a:r>
              <a:rPr lang="en"/>
              <a:t> with adjacency list</a:t>
            </a:r>
            <a:r>
              <a:rPr lang="en"/>
              <a:t>.</a:t>
            </a:r>
            <a:endParaRPr/>
          </a:p>
          <a:p>
            <a:pPr indent="-228600" lvl="0" marL="228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Unweighted Single-Source Shortest Paths</a:t>
            </a:r>
            <a:r>
              <a:rPr lang="en"/>
              <a:t>.</a:t>
            </a:r>
            <a:br>
              <a:rPr lang="en"/>
            </a:br>
            <a:r>
              <a:rPr lang="en"/>
              <a:t>Find a shortest path from </a:t>
            </a:r>
            <a:r>
              <a:rPr b="1" lang="en"/>
              <a:t>s</a:t>
            </a:r>
            <a:r>
              <a:rPr lang="en"/>
              <a:t> to every </a:t>
            </a:r>
            <a:r>
              <a:rPr lang="en"/>
              <a:t>reachable</a:t>
            </a:r>
            <a:r>
              <a:rPr lang="en"/>
              <a:t> vertex.</a:t>
            </a:r>
            <a:br>
              <a:rPr lang="en"/>
            </a:br>
            <a:r>
              <a:rPr b="1" lang="en" u="sng">
                <a:solidFill>
                  <a:schemeClr val="hlink"/>
                </a:solidFill>
                <a:hlinkClick r:id="rId4"/>
              </a:rPr>
              <a:t>Breadth-first search</a:t>
            </a:r>
            <a:r>
              <a:rPr lang="en"/>
              <a:t>. O(</a:t>
            </a:r>
            <a:r>
              <a:rPr b="1" lang="en"/>
              <a:t>V</a:t>
            </a:r>
            <a:r>
              <a:rPr lang="en"/>
              <a:t> + </a:t>
            </a:r>
            <a:r>
              <a:rPr b="1" lang="en"/>
              <a:t>E</a:t>
            </a:r>
            <a:r>
              <a:rPr lang="en"/>
              <a:t>) runtime</a:t>
            </a:r>
            <a:r>
              <a:rPr lang="en"/>
              <a:t> with adjacency list</a:t>
            </a:r>
            <a:r>
              <a:rPr lang="en"/>
              <a:t>.</a:t>
            </a:r>
            <a:endParaRPr/>
          </a:p>
          <a:p>
            <a:pPr indent="-228600" lvl="0" marL="2286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Weighted Single-Source Shortest Paths</a:t>
            </a:r>
            <a:r>
              <a:rPr lang="en"/>
              <a:t>.</a:t>
            </a:r>
            <a:br>
              <a:rPr lang="en"/>
            </a:br>
            <a:r>
              <a:rPr lang="en"/>
              <a:t>Find a shortest path from </a:t>
            </a:r>
            <a:r>
              <a:rPr b="1" lang="en"/>
              <a:t>s</a:t>
            </a:r>
            <a:r>
              <a:rPr lang="en"/>
              <a:t> to every </a:t>
            </a:r>
            <a:r>
              <a:rPr lang="en"/>
              <a:t>reachable</a:t>
            </a:r>
            <a:r>
              <a:rPr lang="en"/>
              <a:t> vertex.</a:t>
            </a:r>
            <a:br>
              <a:rPr lang="en"/>
            </a:br>
            <a:r>
              <a:rPr b="1" lang="en" u="sng">
                <a:solidFill>
                  <a:schemeClr val="hlink"/>
                </a:solidFill>
                <a:hlinkClick r:id="rId5"/>
              </a:rPr>
              <a:t>Dijkstra’s algorithm</a:t>
            </a:r>
            <a:r>
              <a:rPr lang="en"/>
              <a:t>. O(</a:t>
            </a:r>
            <a:r>
              <a:rPr b="1" lang="en"/>
              <a:t>E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 + </a:t>
            </a:r>
            <a:r>
              <a:rPr b="1" lang="en"/>
              <a:t>V</a:t>
            </a:r>
            <a:r>
              <a:rPr lang="en"/>
              <a:t> log </a:t>
            </a:r>
            <a:r>
              <a:rPr b="1" lang="en"/>
              <a:t>V</a:t>
            </a:r>
            <a:r>
              <a:rPr lang="en"/>
              <a:t>) runtime with adjacency list.</a:t>
            </a:r>
            <a:endParaRPr/>
          </a:p>
          <a:p>
            <a:pPr indent="-228600" lvl="0" marL="2286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>
                <a:solidFill>
                  <a:schemeClr val="accent1"/>
                </a:solidFill>
              </a:rPr>
              <a:t>Weighted Single-Pair Shortest Paths</a:t>
            </a:r>
            <a:r>
              <a:rPr lang="en"/>
              <a:t>.</a:t>
            </a:r>
            <a:br>
              <a:rPr lang="en"/>
            </a:br>
            <a:r>
              <a:rPr lang="en"/>
              <a:t>Find a shortest path from </a:t>
            </a:r>
            <a:r>
              <a:rPr b="1" lang="en"/>
              <a:t>s</a:t>
            </a:r>
            <a:r>
              <a:rPr lang="en"/>
              <a:t> to a single </a:t>
            </a:r>
            <a:r>
              <a:rPr b="1" lang="en"/>
              <a:t>goal</a:t>
            </a:r>
            <a:r>
              <a:rPr lang="en"/>
              <a:t> vertex.</a:t>
            </a:r>
            <a:br>
              <a:rPr lang="en"/>
            </a:br>
            <a:r>
              <a:rPr b="1" lang="en" u="sng">
                <a:solidFill>
                  <a:schemeClr val="hlink"/>
                </a:solidFill>
                <a:hlinkClick r:id="rId6"/>
              </a:rPr>
              <a:t>A* search</a:t>
            </a:r>
            <a:r>
              <a:rPr lang="en"/>
              <a:t>. Dijkstra’s algorithm with h(</a:t>
            </a:r>
            <a:r>
              <a:rPr b="1" lang="en"/>
              <a:t>v</a:t>
            </a:r>
            <a:r>
              <a:rPr lang="en"/>
              <a:t>, </a:t>
            </a:r>
            <a:r>
              <a:rPr b="1" lang="en"/>
              <a:t>goal</a:t>
            </a:r>
            <a:r>
              <a:rPr lang="en"/>
              <a:t>) as priority. Runtime depends on heuristic.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your burning question from today’s lecture?</a:t>
            </a:r>
            <a:endParaRPr/>
          </a:p>
        </p:txBody>
      </p:sp>
      <p:sp>
        <p:nvSpPr>
          <p:cNvPr id="524" name="Google Shape;5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5" name="Google Shape;5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6"/>
          <p:cNvSpPr txBox="1"/>
          <p:nvPr>
            <p:ph type="title"/>
          </p:nvPr>
        </p:nvSpPr>
        <p:spPr>
          <a:xfrm>
            <a:off x="4882896" y="448056"/>
            <a:ext cx="3950100" cy="57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BreadthFirstPaths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4882896" y="1152144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Instance variables store algorithm data.</a:t>
            </a:r>
            <a:endParaRPr/>
          </a:p>
          <a:p>
            <a:pPr indent="0" lvl="0" marL="2286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marked[</a:t>
            </a:r>
            <a:r>
              <a:rPr b="1" lang="en"/>
              <a:t>v</a:t>
            </a:r>
            <a:r>
              <a:rPr lang="en"/>
              <a:t>] is true iff </a:t>
            </a:r>
            <a:r>
              <a:rPr b="1" lang="en"/>
              <a:t>v</a:t>
            </a:r>
            <a:r>
              <a:rPr lang="en"/>
              <a:t> connected to </a:t>
            </a:r>
            <a:r>
              <a:rPr b="1" lang="en"/>
              <a:t>s</a:t>
            </a:r>
            <a:r>
              <a:rPr lang="en"/>
              <a:t>.</a:t>
            </a:r>
            <a:br>
              <a:rPr lang="en"/>
            </a:br>
            <a:r>
              <a:rPr lang="en"/>
              <a:t>edgeTo[</a:t>
            </a:r>
            <a:r>
              <a:rPr b="1" lang="en"/>
              <a:t>v</a:t>
            </a:r>
            <a:r>
              <a:rPr lang="en"/>
              <a:t>] is vertex visited to get to </a:t>
            </a:r>
            <a:r>
              <a:rPr b="1" lang="en"/>
              <a:t>v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BreadthFirstPaths constructor computes the result of the algorithm with the bfs iterative method.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Cost model given undirected graph?</a:t>
            </a:r>
            <a:endParaRPr b="1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/>
              <a:t>Each vertex is visited at most once.</a:t>
            </a:r>
            <a:br>
              <a:rPr lang="en"/>
            </a:br>
            <a:r>
              <a:rPr lang="en"/>
              <a:t>Each edge is checked at most twice.</a:t>
            </a:r>
            <a:endParaRPr/>
          </a:p>
        </p:txBody>
      </p:sp>
      <p:sp>
        <p:nvSpPr>
          <p:cNvPr id="81" name="Google Shape;81;p16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boolean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[] marked;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[] edgeTo;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private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void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bfs(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Graph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G,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s)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Queue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lang="en" sz="1400">
                <a:solidFill>
                  <a:srgbClr val="B58900"/>
                </a:solidFill>
                <a:latin typeface="Roboto Mono"/>
                <a:ea typeface="Roboto Mono"/>
                <a:cs typeface="Roboto Mono"/>
                <a:sym typeface="Roboto Mono"/>
              </a:rPr>
              <a:t>Integer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&gt; fringe = ...;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fringe.add(s);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marked[s] =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while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(!fringe.isEmpty())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v = fringe.remove();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for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w : G.adj(v))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(!marked[w]) {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  fringe.add(w);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  marked[w] = </a:t>
            </a:r>
            <a:r>
              <a:rPr lang="en" sz="1400">
                <a:solidFill>
                  <a:srgbClr val="8599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  edgeTo[w] = v;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 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 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  }</a:t>
            </a:r>
            <a:endParaRPr sz="1400">
              <a:solidFill>
                <a:srgbClr val="657B83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657B83"/>
                </a:solidFill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4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2" name="Google Shape;82;p16">
            <a:hlinkClick r:id="rId3"/>
          </p:cNvPr>
          <p:cNvSpPr/>
          <p:nvPr/>
        </p:nvSpPr>
        <p:spPr>
          <a:xfrm>
            <a:off x="8009400" y="548525"/>
            <a:ext cx="822900" cy="3657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28575">
            <a:solidFill>
              <a:srgbClr val="4B2E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4B2E8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1600">
              <a:solidFill>
                <a:srgbClr val="4B2E8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Single-Source Shortest Paths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Goal</a:t>
            </a:r>
            <a:r>
              <a:rPr lang="en"/>
              <a:t>: Find the shortest paths from source vertex s to every other vertex.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Identify</a:t>
            </a:r>
            <a:r>
              <a:rPr lang="en"/>
              <a:t>: Solution will always be a tree.</a:t>
            </a:r>
            <a:endParaRPr/>
          </a:p>
        </p:txBody>
      </p:sp>
      <p:sp>
        <p:nvSpPr>
          <p:cNvPr id="89" name="Google Shape;8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90" name="Google Shape;90;p17"/>
          <p:cNvCxnSpPr/>
          <p:nvPr/>
        </p:nvCxnSpPr>
        <p:spPr>
          <a:xfrm flipH="1">
            <a:off x="4113141" y="2279863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1" name="Google Shape;91;p17"/>
          <p:cNvSpPr/>
          <p:nvPr/>
        </p:nvSpPr>
        <p:spPr>
          <a:xfrm>
            <a:off x="2109090" y="26552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2058737" y="4209787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3992691" y="19753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3919494" y="343253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7"/>
          <p:cNvSpPr/>
          <p:nvPr/>
        </p:nvSpPr>
        <p:spPr>
          <a:xfrm>
            <a:off x="4186266" y="4490628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7"/>
          <p:cNvSpPr/>
          <p:nvPr/>
        </p:nvSpPr>
        <p:spPr>
          <a:xfrm>
            <a:off x="5509880" y="3201331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7"/>
          <p:cNvCxnSpPr>
            <a:stCxn id="91" idx="2"/>
            <a:endCxn id="92" idx="0"/>
          </p:cNvCxnSpPr>
          <p:nvPr/>
        </p:nvCxnSpPr>
        <p:spPr>
          <a:xfrm flipH="1">
            <a:off x="2252340" y="2959763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8" name="Google Shape;98;p17"/>
          <p:cNvCxnSpPr>
            <a:stCxn id="91" idx="3"/>
            <a:endCxn id="94" idx="1"/>
          </p:cNvCxnSpPr>
          <p:nvPr/>
        </p:nvCxnSpPr>
        <p:spPr>
          <a:xfrm>
            <a:off x="2496390" y="2807513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9" name="Google Shape;99;p17"/>
          <p:cNvCxnSpPr>
            <a:stCxn id="96" idx="2"/>
            <a:endCxn id="95" idx="3"/>
          </p:cNvCxnSpPr>
          <p:nvPr/>
        </p:nvCxnSpPr>
        <p:spPr>
          <a:xfrm flipH="1">
            <a:off x="4573430" y="3505831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" name="Google Shape;100;p17"/>
          <p:cNvCxnSpPr>
            <a:stCxn id="94" idx="2"/>
            <a:endCxn id="95" idx="0"/>
          </p:cNvCxnSpPr>
          <p:nvPr/>
        </p:nvCxnSpPr>
        <p:spPr>
          <a:xfrm>
            <a:off x="4113144" y="3737033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1" name="Google Shape;101;p17"/>
          <p:cNvCxnSpPr>
            <a:stCxn id="92" idx="3"/>
            <a:endCxn id="95" idx="1"/>
          </p:cNvCxnSpPr>
          <p:nvPr/>
        </p:nvCxnSpPr>
        <p:spPr>
          <a:xfrm>
            <a:off x="2446037" y="4362037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2" name="Google Shape;102;p17"/>
          <p:cNvSpPr/>
          <p:nvPr/>
        </p:nvSpPr>
        <p:spPr>
          <a:xfrm>
            <a:off x="518825" y="3549352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3" name="Google Shape;103;p17"/>
          <p:cNvCxnSpPr>
            <a:stCxn id="102" idx="3"/>
            <a:endCxn id="91" idx="1"/>
          </p:cNvCxnSpPr>
          <p:nvPr/>
        </p:nvCxnSpPr>
        <p:spPr>
          <a:xfrm flipH="1" rot="10800000">
            <a:off x="906125" y="2807602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4" name="Google Shape;104;p17"/>
          <p:cNvSpPr txBox="1"/>
          <p:nvPr/>
        </p:nvSpPr>
        <p:spPr>
          <a:xfrm>
            <a:off x="242993" y="34878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5" name="Google Shape;105;p17"/>
          <p:cNvCxnSpPr>
            <a:stCxn id="102" idx="3"/>
            <a:endCxn id="92" idx="1"/>
          </p:cNvCxnSpPr>
          <p:nvPr/>
        </p:nvCxnSpPr>
        <p:spPr>
          <a:xfrm>
            <a:off x="906125" y="3701602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6" name="Google Shape;106;p17"/>
          <p:cNvCxnSpPr>
            <a:stCxn id="94" idx="3"/>
            <a:endCxn id="96" idx="1"/>
          </p:cNvCxnSpPr>
          <p:nvPr/>
        </p:nvCxnSpPr>
        <p:spPr>
          <a:xfrm flipH="1" rot="10800000">
            <a:off x="4306794" y="3353483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p17"/>
          <p:cNvCxnSpPr>
            <a:stCxn id="91" idx="3"/>
            <a:endCxn id="93" idx="1"/>
          </p:cNvCxnSpPr>
          <p:nvPr/>
        </p:nvCxnSpPr>
        <p:spPr>
          <a:xfrm flipH="1" rot="10800000">
            <a:off x="2496390" y="2127713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8" name="Google Shape;108;p17"/>
          <p:cNvSpPr/>
          <p:nvPr/>
        </p:nvSpPr>
        <p:spPr>
          <a:xfrm>
            <a:off x="2140990" y="3388305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09" name="Google Shape;109;p17"/>
          <p:cNvCxnSpPr>
            <a:stCxn id="96" idx="0"/>
            <a:endCxn id="93" idx="3"/>
          </p:cNvCxnSpPr>
          <p:nvPr/>
        </p:nvCxnSpPr>
        <p:spPr>
          <a:xfrm rot="10800000">
            <a:off x="4379930" y="2127631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0" name="Google Shape;110;p17"/>
          <p:cNvSpPr/>
          <p:nvPr/>
        </p:nvSpPr>
        <p:spPr>
          <a:xfrm>
            <a:off x="1370198" y="3139122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1293998" y="3846288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3131200" y="4360038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3081502" y="307855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7"/>
          <p:cNvSpPr/>
          <p:nvPr/>
        </p:nvSpPr>
        <p:spPr>
          <a:xfrm>
            <a:off x="4059914" y="269021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3041217" y="2330196"/>
            <a:ext cx="549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6" name="Google Shape;116;p17"/>
          <p:cNvSpPr/>
          <p:nvPr/>
        </p:nvSpPr>
        <p:spPr>
          <a:xfrm>
            <a:off x="4781889" y="33426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5043947" y="3932544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8" name="Google Shape;118;p17"/>
          <p:cNvSpPr/>
          <p:nvPr/>
        </p:nvSpPr>
        <p:spPr>
          <a:xfrm>
            <a:off x="4915272" y="2554806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9" name="Google Shape;119;p17"/>
          <p:cNvSpPr/>
          <p:nvPr/>
        </p:nvSpPr>
        <p:spPr>
          <a:xfrm>
            <a:off x="4076753" y="3923079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0" name="Google Shape;120;p17"/>
          <p:cNvCxnSpPr/>
          <p:nvPr/>
        </p:nvCxnSpPr>
        <p:spPr>
          <a:xfrm flipH="1">
            <a:off x="2445894" y="3584783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1" name="Google Shape;121;p17"/>
          <p:cNvSpPr/>
          <p:nvPr/>
        </p:nvSpPr>
        <p:spPr>
          <a:xfrm>
            <a:off x="3063290" y="3837057"/>
            <a:ext cx="252900" cy="2529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22" name="Google Shape;122;p17"/>
          <p:cNvGrpSpPr/>
          <p:nvPr/>
        </p:nvGrpSpPr>
        <p:grpSpPr>
          <a:xfrm>
            <a:off x="1951776" y="2037900"/>
            <a:ext cx="3258925" cy="2827800"/>
            <a:chOff x="1951776" y="1200500"/>
            <a:chExt cx="3258925" cy="2827800"/>
          </a:xfrm>
        </p:grpSpPr>
        <p:cxnSp>
          <p:nvCxnSpPr>
            <p:cNvPr id="123" name="Google Shape;123;p17"/>
            <p:cNvCxnSpPr/>
            <p:nvPr/>
          </p:nvCxnSpPr>
          <p:spPr>
            <a:xfrm flipH="1" rot="10800000">
              <a:off x="2637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4" name="Google Shape;124;p17"/>
            <p:cNvCxnSpPr/>
            <p:nvPr/>
          </p:nvCxnSpPr>
          <p:spPr>
            <a:xfrm rot="10800000">
              <a:off x="2759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5" name="Google Shape;125;p17"/>
            <p:cNvCxnSpPr/>
            <p:nvPr/>
          </p:nvCxnSpPr>
          <p:spPr>
            <a:xfrm flipH="1" rot="10800000">
              <a:off x="2866176" y="3562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6" name="Google Shape;126;p17"/>
            <p:cNvCxnSpPr/>
            <p:nvPr/>
          </p:nvCxnSpPr>
          <p:spPr>
            <a:xfrm rot="10800000">
              <a:off x="2988000" y="3567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7" name="Google Shape;127;p17"/>
            <p:cNvCxnSpPr/>
            <p:nvPr/>
          </p:nvCxnSpPr>
          <p:spPr>
            <a:xfrm flipH="1" rot="10800000">
              <a:off x="3170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8" name="Google Shape;128;p17"/>
            <p:cNvCxnSpPr/>
            <p:nvPr/>
          </p:nvCxnSpPr>
          <p:spPr>
            <a:xfrm rot="10800000">
              <a:off x="3292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29" name="Google Shape;129;p17"/>
            <p:cNvCxnSpPr/>
            <p:nvPr/>
          </p:nvCxnSpPr>
          <p:spPr>
            <a:xfrm flipH="1" rot="10800000">
              <a:off x="3094776" y="3867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0" name="Google Shape;130;p17"/>
            <p:cNvCxnSpPr/>
            <p:nvPr/>
          </p:nvCxnSpPr>
          <p:spPr>
            <a:xfrm rot="10800000">
              <a:off x="3216600" y="3872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1" name="Google Shape;131;p17"/>
            <p:cNvCxnSpPr/>
            <p:nvPr/>
          </p:nvCxnSpPr>
          <p:spPr>
            <a:xfrm flipH="1" rot="10800000">
              <a:off x="3399576" y="3715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2" name="Google Shape;132;p17"/>
            <p:cNvCxnSpPr/>
            <p:nvPr/>
          </p:nvCxnSpPr>
          <p:spPr>
            <a:xfrm rot="10800000">
              <a:off x="3521400" y="3719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3" name="Google Shape;133;p17"/>
            <p:cNvCxnSpPr/>
            <p:nvPr/>
          </p:nvCxnSpPr>
          <p:spPr>
            <a:xfrm flipH="1" rot="10800000">
              <a:off x="3551976" y="3410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4" name="Google Shape;134;p17"/>
            <p:cNvCxnSpPr/>
            <p:nvPr/>
          </p:nvCxnSpPr>
          <p:spPr>
            <a:xfrm rot="10800000">
              <a:off x="3673800" y="3415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5" name="Google Shape;135;p17"/>
            <p:cNvCxnSpPr/>
            <p:nvPr/>
          </p:nvCxnSpPr>
          <p:spPr>
            <a:xfrm flipH="1" rot="10800000">
              <a:off x="3399576" y="31817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6" name="Google Shape;136;p17"/>
            <p:cNvCxnSpPr/>
            <p:nvPr/>
          </p:nvCxnSpPr>
          <p:spPr>
            <a:xfrm rot="10800000">
              <a:off x="3521400" y="31865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7" name="Google Shape;137;p17"/>
            <p:cNvCxnSpPr/>
            <p:nvPr/>
          </p:nvCxnSpPr>
          <p:spPr>
            <a:xfrm flipH="1" rot="10800000">
              <a:off x="3247176" y="1200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8" name="Google Shape;138;p17"/>
            <p:cNvCxnSpPr/>
            <p:nvPr/>
          </p:nvCxnSpPr>
          <p:spPr>
            <a:xfrm rot="10800000">
              <a:off x="3369000" y="1205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39" name="Google Shape;139;p17"/>
            <p:cNvCxnSpPr/>
            <p:nvPr/>
          </p:nvCxnSpPr>
          <p:spPr>
            <a:xfrm flipH="1" rot="10800000">
              <a:off x="3475776" y="15053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0" name="Google Shape;140;p17"/>
            <p:cNvCxnSpPr/>
            <p:nvPr/>
          </p:nvCxnSpPr>
          <p:spPr>
            <a:xfrm rot="10800000">
              <a:off x="3597600" y="15101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1" name="Google Shape;141;p17"/>
            <p:cNvCxnSpPr/>
            <p:nvPr/>
          </p:nvCxnSpPr>
          <p:spPr>
            <a:xfrm flipH="1" rot="10800000">
              <a:off x="3170976" y="1733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2" name="Google Shape;142;p17"/>
            <p:cNvCxnSpPr/>
            <p:nvPr/>
          </p:nvCxnSpPr>
          <p:spPr>
            <a:xfrm rot="10800000">
              <a:off x="3292800" y="1738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3" name="Google Shape;143;p17"/>
            <p:cNvCxnSpPr/>
            <p:nvPr/>
          </p:nvCxnSpPr>
          <p:spPr>
            <a:xfrm flipH="1" rot="10800000">
              <a:off x="1951776" y="28769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4" name="Google Shape;144;p17"/>
            <p:cNvCxnSpPr/>
            <p:nvPr/>
          </p:nvCxnSpPr>
          <p:spPr>
            <a:xfrm rot="10800000">
              <a:off x="2073600" y="28817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5" name="Google Shape;145;p17"/>
            <p:cNvCxnSpPr/>
            <p:nvPr/>
          </p:nvCxnSpPr>
          <p:spPr>
            <a:xfrm flipH="1" rot="10800000">
              <a:off x="23327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6" name="Google Shape;146;p17"/>
            <p:cNvCxnSpPr/>
            <p:nvPr/>
          </p:nvCxnSpPr>
          <p:spPr>
            <a:xfrm rot="10800000">
              <a:off x="24546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7" name="Google Shape;147;p17"/>
            <p:cNvCxnSpPr/>
            <p:nvPr/>
          </p:nvCxnSpPr>
          <p:spPr>
            <a:xfrm flipH="1" rot="10800000">
              <a:off x="4694976" y="2724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8" name="Google Shape;148;p17"/>
            <p:cNvCxnSpPr/>
            <p:nvPr/>
          </p:nvCxnSpPr>
          <p:spPr>
            <a:xfrm rot="10800000">
              <a:off x="4816800" y="2729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49" name="Google Shape;149;p17"/>
            <p:cNvCxnSpPr/>
            <p:nvPr/>
          </p:nvCxnSpPr>
          <p:spPr>
            <a:xfrm flipH="1" rot="10800000">
              <a:off x="4999776" y="23435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0" name="Google Shape;150;p17"/>
            <p:cNvCxnSpPr/>
            <p:nvPr/>
          </p:nvCxnSpPr>
          <p:spPr>
            <a:xfrm rot="10800000">
              <a:off x="5121600" y="23483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1" name="Google Shape;151;p17"/>
            <p:cNvCxnSpPr/>
            <p:nvPr/>
          </p:nvCxnSpPr>
          <p:spPr>
            <a:xfrm flipH="1" rot="10800000">
              <a:off x="4009176" y="3334100"/>
              <a:ext cx="121800" cy="1608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2" name="Google Shape;152;p17"/>
            <p:cNvCxnSpPr/>
            <p:nvPr/>
          </p:nvCxnSpPr>
          <p:spPr>
            <a:xfrm rot="10800000">
              <a:off x="4131000" y="3338900"/>
              <a:ext cx="89100" cy="154500"/>
            </a:xfrm>
            <a:prstGeom prst="straightConnector1">
              <a:avLst/>
            </a:prstGeom>
            <a:noFill/>
            <a:ln cap="flat" cmpd="sng" w="9525">
              <a:solidFill>
                <a:srgbClr val="66666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aphicFrame>
        <p:nvGraphicFramePr>
          <p:cNvPr id="153" name="Google Shape;153;p17"/>
          <p:cNvGraphicFramePr/>
          <p:nvPr/>
        </p:nvGraphicFramePr>
        <p:xfrm>
          <a:off x="6117175" y="212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{9D803BD3-AE18-4CE7-918B-7AE1EF1B9BC4}</a:tableStyleId>
              </a:tblPr>
              <a:tblGrid>
                <a:gridCol w="396600"/>
                <a:gridCol w="1059000"/>
                <a:gridCol w="1059000"/>
              </a:tblGrid>
              <a:tr h="276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distTo[]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edgeTo[]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7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 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7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2.0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0 -&gt; 1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7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0 -&gt; 2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7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11.0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6 -&gt; 3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7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5.0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1 -&gt; 4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7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9.0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4 -&gt; 5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7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10.0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4 -&gt; 6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Shortest Paths Tree</a:t>
            </a:r>
            <a:endParaRPr/>
          </a:p>
        </p:txBody>
      </p:sp>
      <p:sp>
        <p:nvSpPr>
          <p:cNvPr id="159" name="Google Shape;159;p18"/>
          <p:cNvSpPr txBox="1"/>
          <p:nvPr>
            <p:ph idx="1" type="body"/>
          </p:nvPr>
        </p:nvSpPr>
        <p:spPr>
          <a:xfrm>
            <a:off x="311700" y="1152475"/>
            <a:ext cx="85206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If </a:t>
            </a:r>
            <a:r>
              <a:rPr b="1" lang="en"/>
              <a:t>G</a:t>
            </a:r>
            <a:r>
              <a:rPr lang="en"/>
              <a:t> is a connected edge-weighted graph with </a:t>
            </a:r>
            <a:r>
              <a:rPr b="1" lang="en"/>
              <a:t>V</a:t>
            </a:r>
            <a:r>
              <a:rPr lang="en"/>
              <a:t> vertices and </a:t>
            </a:r>
            <a:r>
              <a:rPr b="1" lang="en"/>
              <a:t>E</a:t>
            </a:r>
            <a:r>
              <a:rPr lang="en"/>
              <a:t> edges, how many edges are in the </a:t>
            </a:r>
            <a:r>
              <a:rPr b="1" lang="en">
                <a:solidFill>
                  <a:schemeClr val="accent1"/>
                </a:solidFill>
              </a:rPr>
              <a:t>Shortest Paths Tree</a:t>
            </a:r>
            <a:r>
              <a:rPr lang="en"/>
              <a:t> (SPT) of G? Assume every vertex is reachable.</a:t>
            </a:r>
            <a:endParaRPr/>
          </a:p>
        </p:txBody>
      </p:sp>
      <p:sp>
        <p:nvSpPr>
          <p:cNvPr id="160" name="Google Shape;16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1" name="Google Shape;161;p18"/>
          <p:cNvCxnSpPr/>
          <p:nvPr/>
        </p:nvCxnSpPr>
        <p:spPr>
          <a:xfrm flipH="1">
            <a:off x="4113141" y="2279863"/>
            <a:ext cx="73200" cy="11526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2" name="Google Shape;162;p18"/>
          <p:cNvSpPr/>
          <p:nvPr/>
        </p:nvSpPr>
        <p:spPr>
          <a:xfrm>
            <a:off x="2109090" y="26552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3" name="Google Shape;163;p18"/>
          <p:cNvSpPr/>
          <p:nvPr/>
        </p:nvSpPr>
        <p:spPr>
          <a:xfrm>
            <a:off x="2058737" y="4209787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4" name="Google Shape;164;p18"/>
          <p:cNvSpPr/>
          <p:nvPr/>
        </p:nvSpPr>
        <p:spPr>
          <a:xfrm>
            <a:off x="3992691" y="197536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3919494" y="3432533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4186266" y="4490628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5509880" y="3201331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8" name="Google Shape;168;p18"/>
          <p:cNvCxnSpPr>
            <a:stCxn id="162" idx="2"/>
            <a:endCxn id="163" idx="0"/>
          </p:cNvCxnSpPr>
          <p:nvPr/>
        </p:nvCxnSpPr>
        <p:spPr>
          <a:xfrm flipH="1">
            <a:off x="2252340" y="2959763"/>
            <a:ext cx="50400" cy="12501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8"/>
          <p:cNvCxnSpPr>
            <a:stCxn id="162" idx="3"/>
            <a:endCxn id="165" idx="1"/>
          </p:cNvCxnSpPr>
          <p:nvPr/>
        </p:nvCxnSpPr>
        <p:spPr>
          <a:xfrm>
            <a:off x="2496390" y="2807513"/>
            <a:ext cx="1423200" cy="777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8"/>
          <p:cNvCxnSpPr>
            <a:stCxn id="167" idx="2"/>
            <a:endCxn id="166" idx="3"/>
          </p:cNvCxnSpPr>
          <p:nvPr/>
        </p:nvCxnSpPr>
        <p:spPr>
          <a:xfrm flipH="1">
            <a:off x="4573430" y="3505831"/>
            <a:ext cx="1130100" cy="11370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18"/>
          <p:cNvCxnSpPr>
            <a:stCxn id="165" idx="2"/>
            <a:endCxn id="166" idx="0"/>
          </p:cNvCxnSpPr>
          <p:nvPr/>
        </p:nvCxnSpPr>
        <p:spPr>
          <a:xfrm>
            <a:off x="4113144" y="3737033"/>
            <a:ext cx="266700" cy="7536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18"/>
          <p:cNvCxnSpPr>
            <a:stCxn id="163" idx="3"/>
            <a:endCxn id="166" idx="1"/>
          </p:cNvCxnSpPr>
          <p:nvPr/>
        </p:nvCxnSpPr>
        <p:spPr>
          <a:xfrm>
            <a:off x="2446037" y="4362037"/>
            <a:ext cx="1740300" cy="280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18"/>
          <p:cNvSpPr/>
          <p:nvPr/>
        </p:nvSpPr>
        <p:spPr>
          <a:xfrm>
            <a:off x="518825" y="3549352"/>
            <a:ext cx="387300" cy="304500"/>
          </a:xfrm>
          <a:prstGeom prst="rect">
            <a:avLst/>
          </a:prstGeom>
          <a:solidFill>
            <a:srgbClr val="C9DAF8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4" name="Google Shape;174;p18"/>
          <p:cNvCxnSpPr>
            <a:stCxn id="173" idx="3"/>
            <a:endCxn id="162" idx="1"/>
          </p:cNvCxnSpPr>
          <p:nvPr/>
        </p:nvCxnSpPr>
        <p:spPr>
          <a:xfrm flipH="1" rot="10800000">
            <a:off x="906125" y="2807602"/>
            <a:ext cx="1203000" cy="8940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5" name="Google Shape;175;p18"/>
          <p:cNvSpPr txBox="1"/>
          <p:nvPr/>
        </p:nvSpPr>
        <p:spPr>
          <a:xfrm>
            <a:off x="242993" y="3487866"/>
            <a:ext cx="317400" cy="3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</a:t>
            </a:r>
            <a:endParaRPr b="1"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6" name="Google Shape;176;p18"/>
          <p:cNvCxnSpPr>
            <a:stCxn id="173" idx="3"/>
            <a:endCxn id="163" idx="1"/>
          </p:cNvCxnSpPr>
          <p:nvPr/>
        </p:nvCxnSpPr>
        <p:spPr>
          <a:xfrm>
            <a:off x="906125" y="3701602"/>
            <a:ext cx="1152600" cy="660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7" name="Google Shape;177;p18"/>
          <p:cNvCxnSpPr>
            <a:stCxn id="165" idx="3"/>
            <a:endCxn id="167" idx="1"/>
          </p:cNvCxnSpPr>
          <p:nvPr/>
        </p:nvCxnSpPr>
        <p:spPr>
          <a:xfrm flipH="1" rot="10800000">
            <a:off x="4306794" y="3353483"/>
            <a:ext cx="1203000" cy="2313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8" name="Google Shape;178;p18"/>
          <p:cNvCxnSpPr>
            <a:stCxn id="162" idx="3"/>
            <a:endCxn id="164" idx="1"/>
          </p:cNvCxnSpPr>
          <p:nvPr/>
        </p:nvCxnSpPr>
        <p:spPr>
          <a:xfrm flipH="1" rot="10800000">
            <a:off x="2496390" y="2127713"/>
            <a:ext cx="1496400" cy="6798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18"/>
          <p:cNvCxnSpPr>
            <a:stCxn id="167" idx="0"/>
            <a:endCxn id="164" idx="3"/>
          </p:cNvCxnSpPr>
          <p:nvPr/>
        </p:nvCxnSpPr>
        <p:spPr>
          <a:xfrm rot="10800000">
            <a:off x="4379930" y="2127631"/>
            <a:ext cx="1323600" cy="10737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18"/>
          <p:cNvCxnSpPr/>
          <p:nvPr/>
        </p:nvCxnSpPr>
        <p:spPr>
          <a:xfrm flipH="1">
            <a:off x="2445894" y="3584783"/>
            <a:ext cx="1473600" cy="777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graphicFrame>
        <p:nvGraphicFramePr>
          <p:cNvPr id="181" name="Google Shape;181;p18"/>
          <p:cNvGraphicFramePr/>
          <p:nvPr/>
        </p:nvGraphicFramePr>
        <p:xfrm>
          <a:off x="6117175" y="212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{9D803BD3-AE18-4CE7-918B-7AE1EF1B9BC4}</a:tableStyleId>
              </a:tblPr>
              <a:tblGrid>
                <a:gridCol w="396600"/>
                <a:gridCol w="1059000"/>
                <a:gridCol w="1059000"/>
              </a:tblGrid>
              <a:tr h="2761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v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distTo[]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edgeTo[]</a:t>
                      </a:r>
                      <a:endParaRPr b="1"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287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0.0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- 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7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2.0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0 -&gt; 1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7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2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1.0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0 -&gt; 2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7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3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11.0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6 -&gt; 3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7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5.0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1 -&gt; 4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7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5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9.0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4 -&gt; 5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71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6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10.0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  <a:latin typeface="Roboto Mono"/>
                          <a:ea typeface="Roboto Mono"/>
                          <a:cs typeface="Roboto Mono"/>
                          <a:sym typeface="Roboto Mono"/>
                        </a:rPr>
                        <a:t>4 -&gt; 6</a:t>
                      </a:r>
                      <a:endParaRPr>
                        <a:solidFill>
                          <a:schemeClr val="dk2"/>
                        </a:solidFill>
                        <a:latin typeface="Roboto Mono"/>
                        <a:ea typeface="Roboto Mono"/>
                        <a:cs typeface="Roboto Mono"/>
                        <a:sym typeface="Roboto Mono"/>
                      </a:endParaRPr>
                    </a:p>
                  </a:txBody>
                  <a:tcPr marT="0" marB="0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2" name="Google Shape;182;p18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0EC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G is a connected edge-weighted graph with V vertices and E edges, how many edges are in the Shortest Paths Tree (SPT) of G? Assume every vertex is reachable.</a:t>
            </a:r>
            <a:endParaRPr/>
          </a:p>
        </p:txBody>
      </p:sp>
      <p:sp>
        <p:nvSpPr>
          <p:cNvPr id="188" name="Google Shape;18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</a:t>
            </a:r>
            <a:r>
              <a:rPr lang="en"/>
              <a:t>Shortest Paths Tree</a:t>
            </a:r>
            <a:endParaRPr/>
          </a:p>
        </p:txBody>
      </p:sp>
      <p:sp>
        <p:nvSpPr>
          <p:cNvPr id="195" name="Google Shape;195;p20"/>
          <p:cNvSpPr txBox="1"/>
          <p:nvPr>
            <p:ph idx="1" type="body"/>
          </p:nvPr>
        </p:nvSpPr>
        <p:spPr>
          <a:xfrm>
            <a:off x="311700" y="1152475"/>
            <a:ext cx="8520600" cy="41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/>
              <a:t>What is the shortest paths tree for the graph below starting from the source vertex </a:t>
            </a:r>
            <a:r>
              <a:rPr b="1" lang="en"/>
              <a:t>A</a:t>
            </a:r>
            <a:r>
              <a:rPr lang="en"/>
              <a:t>?</a:t>
            </a:r>
            <a:endParaRPr/>
          </a:p>
        </p:txBody>
      </p:sp>
      <p:sp>
        <p:nvSpPr>
          <p:cNvPr id="196" name="Google Shape;19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rgbClr val="4B2E83"/>
          </a:solidFill>
          <a:ln cap="flat" cmpd="sng" w="28575">
            <a:solidFill>
              <a:srgbClr val="F0EC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98" name="Google Shape;198;p20"/>
          <p:cNvGrpSpPr/>
          <p:nvPr/>
        </p:nvGrpSpPr>
        <p:grpSpPr>
          <a:xfrm>
            <a:off x="2425793" y="2586276"/>
            <a:ext cx="4292402" cy="1554224"/>
            <a:chOff x="2311943" y="3364151"/>
            <a:chExt cx="4292402" cy="1554224"/>
          </a:xfrm>
        </p:grpSpPr>
        <p:sp>
          <p:nvSpPr>
            <p:cNvPr id="199" name="Google Shape;199;p20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00" name="Google Shape;200;p20"/>
            <p:cNvCxnSpPr>
              <a:stCxn id="199" idx="2"/>
              <a:endCxn id="201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2" name="Google Shape;202;p20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3" name="Google Shape;203;p20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1" name="Google Shape;201;p20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4" name="Google Shape;204;p20"/>
            <p:cNvCxnSpPr>
              <a:endCxn id="202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5" name="Google Shape;205;p20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6" name="Google Shape;206;p20"/>
            <p:cNvCxnSpPr>
              <a:endCxn id="203" idx="1"/>
            </p:cNvCxnSpPr>
            <p:nvPr/>
          </p:nvCxnSpPr>
          <p:spPr>
            <a:xfrm>
              <a:off x="2974410" y="4369824"/>
              <a:ext cx="1428000" cy="396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07" name="Google Shape;207;p20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08" name="Google Shape;208;p20"/>
            <p:cNvCxnSpPr>
              <a:endCxn id="203" idx="3"/>
            </p:cNvCxnSpPr>
            <p:nvPr/>
          </p:nvCxnSpPr>
          <p:spPr>
            <a:xfrm flipH="1">
              <a:off x="4789710" y="4340724"/>
              <a:ext cx="1436100" cy="425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09" name="Google Shape;209;p20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0" name="Google Shape;210;p20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1" name="Google Shape;211;p20"/>
            <p:cNvCxnSpPr>
              <a:endCxn id="202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2" name="Google Shape;212;p20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3" name="Google Shape;213;p20"/>
            <p:cNvCxnSpPr>
              <a:stCxn id="202" idx="3"/>
            </p:cNvCxnSpPr>
            <p:nvPr/>
          </p:nvCxnSpPr>
          <p:spPr>
            <a:xfrm>
              <a:off x="4789710" y="3516401"/>
              <a:ext cx="1432200" cy="5778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14" name="Google Shape;214;p20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5" name="Google Shape;215;p20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20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a Shortest Paths Tree</a:t>
            </a:r>
            <a:endParaRPr/>
          </a:p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311700" y="1152475"/>
            <a:ext cx="85206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shortest paths tree for the graph below starting from the source vertex </a:t>
            </a:r>
            <a:r>
              <a:rPr b="1" lang="en"/>
              <a:t>A</a:t>
            </a:r>
            <a:r>
              <a:rPr lang="en"/>
              <a:t>?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b="1" lang="en"/>
              <a:t>Hypothesis</a:t>
            </a:r>
            <a:r>
              <a:rPr lang="en"/>
              <a:t>: BFS queue considers </a:t>
            </a:r>
            <a:r>
              <a:rPr b="1" lang="en"/>
              <a:t>A-B</a:t>
            </a:r>
            <a:r>
              <a:rPr lang="en"/>
              <a:t> and </a:t>
            </a:r>
            <a:r>
              <a:rPr b="1" lang="en"/>
              <a:t>A-C</a:t>
            </a:r>
            <a:r>
              <a:rPr lang="en"/>
              <a:t> (marking immediate neighbors) first.</a:t>
            </a:r>
            <a:endParaRPr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Identify</a:t>
            </a:r>
            <a:r>
              <a:rPr lang="en"/>
              <a:t>: Explore </a:t>
            </a:r>
            <a:r>
              <a:rPr b="1" lang="en"/>
              <a:t>A-C-B</a:t>
            </a:r>
            <a:r>
              <a:rPr lang="en"/>
              <a:t> before </a:t>
            </a:r>
            <a:r>
              <a:rPr b="1" lang="en"/>
              <a:t>A-B</a:t>
            </a:r>
            <a:r>
              <a:rPr lang="en"/>
              <a:t>.</a:t>
            </a:r>
            <a:endParaRPr/>
          </a:p>
        </p:txBody>
      </p:sp>
      <p:sp>
        <p:nvSpPr>
          <p:cNvPr id="223" name="Google Shape;22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21"/>
          <p:cNvSpPr/>
          <p:nvPr/>
        </p:nvSpPr>
        <p:spPr>
          <a:xfrm>
            <a:off x="-54000" y="553200"/>
            <a:ext cx="365700" cy="365700"/>
          </a:xfrm>
          <a:prstGeom prst="roundRect">
            <a:avLst>
              <a:gd fmla="val 16667" name="adj"/>
            </a:avLst>
          </a:prstGeom>
          <a:solidFill>
            <a:schemeClr val="dk2"/>
          </a:solidFill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</a:t>
            </a:r>
            <a:endParaRPr b="1"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25" name="Google Shape;225;p21"/>
          <p:cNvGrpSpPr/>
          <p:nvPr/>
        </p:nvGrpSpPr>
        <p:grpSpPr>
          <a:xfrm>
            <a:off x="2425793" y="2586276"/>
            <a:ext cx="4292402" cy="1554224"/>
            <a:chOff x="2311943" y="3364151"/>
            <a:chExt cx="4292402" cy="1554224"/>
          </a:xfrm>
        </p:grpSpPr>
        <p:sp>
          <p:nvSpPr>
            <p:cNvPr id="226" name="Google Shape;226;p21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27" name="Google Shape;227;p21"/>
            <p:cNvCxnSpPr>
              <a:stCxn id="226" idx="2"/>
              <a:endCxn id="228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29" name="Google Shape;229;p21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0" name="Google Shape;230;p21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21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1" name="Google Shape;231;p21"/>
            <p:cNvCxnSpPr>
              <a:endCxn id="229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2" name="Google Shape;232;p21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3" name="Google Shape;233;p21"/>
            <p:cNvCxnSpPr>
              <a:endCxn id="230" idx="1"/>
            </p:cNvCxnSpPr>
            <p:nvPr/>
          </p:nvCxnSpPr>
          <p:spPr>
            <a:xfrm>
              <a:off x="2974410" y="4369824"/>
              <a:ext cx="1428000" cy="396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4" name="Google Shape;234;p21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5" name="Google Shape;235;p21"/>
            <p:cNvCxnSpPr>
              <a:endCxn id="230" idx="3"/>
            </p:cNvCxnSpPr>
            <p:nvPr/>
          </p:nvCxnSpPr>
          <p:spPr>
            <a:xfrm flipH="1">
              <a:off x="4789710" y="4340724"/>
              <a:ext cx="1436100" cy="425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36" name="Google Shape;236;p21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37" name="Google Shape;237;p21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38" name="Google Shape;238;p21"/>
            <p:cNvCxnSpPr>
              <a:endCxn id="229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39" name="Google Shape;239;p21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40" name="Google Shape;240;p21"/>
            <p:cNvCxnSpPr>
              <a:stCxn id="229" idx="3"/>
            </p:cNvCxnSpPr>
            <p:nvPr/>
          </p:nvCxnSpPr>
          <p:spPr>
            <a:xfrm>
              <a:off x="4789710" y="3516401"/>
              <a:ext cx="1432200" cy="5778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1" name="Google Shape;241;p21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2" name="Google Shape;242;p21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Google Shape;243;p21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4" name="Google Shape;244;p21"/>
          <p:cNvSpPr/>
          <p:nvPr/>
        </p:nvSpPr>
        <p:spPr>
          <a:xfrm>
            <a:off x="2641736" y="3037789"/>
            <a:ext cx="2529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5" name="Google Shape;245;p21"/>
          <p:cNvSpPr/>
          <p:nvPr/>
        </p:nvSpPr>
        <p:spPr>
          <a:xfrm>
            <a:off x="4445552" y="3578864"/>
            <a:ext cx="2529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6" name="Google Shape;246;p21"/>
          <p:cNvSpPr/>
          <p:nvPr/>
        </p:nvSpPr>
        <p:spPr>
          <a:xfrm>
            <a:off x="4459423" y="2333364"/>
            <a:ext cx="2529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7" name="Google Shape;247;p21"/>
          <p:cNvSpPr/>
          <p:nvPr/>
        </p:nvSpPr>
        <p:spPr>
          <a:xfrm>
            <a:off x="6262582" y="3037789"/>
            <a:ext cx="2529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 for </a:t>
            </a:r>
            <a:r>
              <a:rPr lang="en"/>
              <a:t>Finding a Shortest Paths Tree</a:t>
            </a:r>
            <a:endParaRPr/>
          </a:p>
        </p:txBody>
      </p:sp>
      <p:sp>
        <p:nvSpPr>
          <p:cNvPr id="253" name="Google Shape;253;p22"/>
          <p:cNvSpPr txBox="1"/>
          <p:nvPr>
            <p:ph idx="1" type="body"/>
          </p:nvPr>
        </p:nvSpPr>
        <p:spPr>
          <a:xfrm>
            <a:off x="311700" y="1152475"/>
            <a:ext cx="8520600" cy="123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Identify</a:t>
            </a:r>
            <a:r>
              <a:rPr lang="en"/>
              <a:t>: Explore </a:t>
            </a:r>
            <a:r>
              <a:rPr b="1" lang="en"/>
              <a:t>A-C-B</a:t>
            </a:r>
            <a:r>
              <a:rPr lang="en"/>
              <a:t> before </a:t>
            </a:r>
            <a:r>
              <a:rPr b="1" lang="en"/>
              <a:t>A-B</a:t>
            </a:r>
            <a:r>
              <a:rPr lang="en"/>
              <a:t>.</a:t>
            </a:r>
            <a:endParaRPr/>
          </a:p>
          <a:p>
            <a:pPr indent="-228600" lvl="0" marL="22860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b="1" lang="en"/>
              <a:t>Plan</a:t>
            </a:r>
            <a:r>
              <a:rPr lang="en"/>
              <a:t>: </a:t>
            </a:r>
            <a:r>
              <a:rPr lang="en"/>
              <a:t>Visit vertices in order of </a:t>
            </a:r>
            <a:r>
              <a:rPr b="1" lang="en"/>
              <a:t>distance from source</a:t>
            </a:r>
            <a:r>
              <a:rPr lang="en"/>
              <a:t>, not necessarily immediate neighbors.</a:t>
            </a:r>
            <a:br>
              <a:rPr lang="en"/>
            </a:br>
            <a:r>
              <a:rPr lang="en"/>
              <a:t>Maintain a priority queue ordered on the shortest available paths.</a:t>
            </a:r>
            <a:endParaRPr/>
          </a:p>
        </p:txBody>
      </p:sp>
      <p:sp>
        <p:nvSpPr>
          <p:cNvPr id="254" name="Google Shape;254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55" name="Google Shape;255;p22"/>
          <p:cNvGrpSpPr/>
          <p:nvPr/>
        </p:nvGrpSpPr>
        <p:grpSpPr>
          <a:xfrm>
            <a:off x="2425793" y="2586276"/>
            <a:ext cx="4292402" cy="1554224"/>
            <a:chOff x="2311943" y="3364151"/>
            <a:chExt cx="4292402" cy="1554224"/>
          </a:xfrm>
        </p:grpSpPr>
        <p:sp>
          <p:nvSpPr>
            <p:cNvPr id="256" name="Google Shape;256;p22"/>
            <p:cNvSpPr txBox="1"/>
            <p:nvPr/>
          </p:nvSpPr>
          <p:spPr>
            <a:xfrm>
              <a:off x="4363427" y="3498703"/>
              <a:ext cx="229200" cy="15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57" name="Google Shape;257;p22"/>
            <p:cNvCxnSpPr>
              <a:stCxn id="256" idx="2"/>
              <a:endCxn id="258" idx="3"/>
            </p:cNvCxnSpPr>
            <p:nvPr/>
          </p:nvCxnSpPr>
          <p:spPr>
            <a:xfrm rot="5400000">
              <a:off x="3442727" y="3182203"/>
              <a:ext cx="567600" cy="1503000"/>
            </a:xfrm>
            <a:prstGeom prst="curvedConnector2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59" name="Google Shape;259;p22"/>
            <p:cNvSpPr/>
            <p:nvPr/>
          </p:nvSpPr>
          <p:spPr>
            <a:xfrm>
              <a:off x="4402410" y="3364151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B</a:t>
              </a:r>
              <a:endParaRPr b="1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0" name="Google Shape;260;p22"/>
            <p:cNvSpPr/>
            <p:nvPr/>
          </p:nvSpPr>
          <p:spPr>
            <a:xfrm>
              <a:off x="4402410" y="4613874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C</a:t>
              </a:r>
              <a:endParaRPr b="1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8" name="Google Shape;258;p22"/>
            <p:cNvSpPr/>
            <p:nvPr/>
          </p:nvSpPr>
          <p:spPr>
            <a:xfrm>
              <a:off x="2587775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A</a:t>
              </a:r>
              <a:endParaRPr b="1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1" name="Google Shape;261;p22"/>
            <p:cNvCxnSpPr>
              <a:endCxn id="259" idx="1"/>
            </p:cNvCxnSpPr>
            <p:nvPr/>
          </p:nvCxnSpPr>
          <p:spPr>
            <a:xfrm flipH="1" rot="10800000">
              <a:off x="2962410" y="3516401"/>
              <a:ext cx="1440000" cy="5529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2" name="Google Shape;262;p22"/>
            <p:cNvSpPr txBox="1"/>
            <p:nvPr/>
          </p:nvSpPr>
          <p:spPr>
            <a:xfrm>
              <a:off x="2311943" y="3968153"/>
              <a:ext cx="317400" cy="32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s</a:t>
              </a:r>
              <a:endParaRPr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3" name="Google Shape;263;p22"/>
            <p:cNvCxnSpPr>
              <a:endCxn id="260" idx="1"/>
            </p:cNvCxnSpPr>
            <p:nvPr/>
          </p:nvCxnSpPr>
          <p:spPr>
            <a:xfrm>
              <a:off x="2974410" y="4369824"/>
              <a:ext cx="1428000" cy="396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4" name="Google Shape;264;p22"/>
            <p:cNvSpPr/>
            <p:nvPr/>
          </p:nvSpPr>
          <p:spPr>
            <a:xfrm>
              <a:off x="3495527" y="3675789"/>
              <a:ext cx="252900" cy="2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5" name="Google Shape;265;p22"/>
            <p:cNvCxnSpPr>
              <a:endCxn id="260" idx="3"/>
            </p:cNvCxnSpPr>
            <p:nvPr/>
          </p:nvCxnSpPr>
          <p:spPr>
            <a:xfrm flipH="1">
              <a:off x="4789710" y="4340724"/>
              <a:ext cx="1436100" cy="425400"/>
            </a:xfrm>
            <a:prstGeom prst="straightConnector1">
              <a:avLst/>
            </a:prstGeom>
            <a:noFill/>
            <a:ln cap="flat" cmpd="sng" w="19050">
              <a:solidFill>
                <a:srgbClr val="666666"/>
              </a:solidFill>
              <a:prstDash val="solid"/>
              <a:round/>
              <a:headEnd len="med" w="med" type="triangle"/>
              <a:tailEnd len="med" w="med" type="none"/>
            </a:ln>
          </p:spPr>
        </p:cxnSp>
        <p:sp>
          <p:nvSpPr>
            <p:cNvPr id="266" name="Google Shape;266;p22"/>
            <p:cNvSpPr/>
            <p:nvPr/>
          </p:nvSpPr>
          <p:spPr>
            <a:xfrm>
              <a:off x="5350930" y="4406538"/>
              <a:ext cx="252900" cy="2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7" name="Google Shape;267;p22"/>
            <p:cNvSpPr/>
            <p:nvPr/>
          </p:nvSpPr>
          <p:spPr>
            <a:xfrm>
              <a:off x="6217044" y="4065220"/>
              <a:ext cx="387300" cy="304500"/>
            </a:xfrm>
            <a:prstGeom prst="rect">
              <a:avLst/>
            </a:prstGeom>
            <a:solidFill>
              <a:srgbClr val="B6D7A8"/>
            </a:solidFill>
            <a:ln cap="flat" cmpd="sng" w="19050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7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D</a:t>
              </a:r>
              <a:endParaRPr b="1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68" name="Google Shape;268;p22"/>
            <p:cNvCxnSpPr>
              <a:endCxn id="259" idx="2"/>
            </p:cNvCxnSpPr>
            <p:nvPr/>
          </p:nvCxnSpPr>
          <p:spPr>
            <a:xfrm rot="10800000">
              <a:off x="4596060" y="3668651"/>
              <a:ext cx="0" cy="9453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69" name="Google Shape;269;p22"/>
            <p:cNvSpPr/>
            <p:nvPr/>
          </p:nvSpPr>
          <p:spPr>
            <a:xfrm>
              <a:off x="4469636" y="4024717"/>
              <a:ext cx="252900" cy="2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70" name="Google Shape;270;p22"/>
            <p:cNvCxnSpPr>
              <a:stCxn id="259" idx="3"/>
            </p:cNvCxnSpPr>
            <p:nvPr/>
          </p:nvCxnSpPr>
          <p:spPr>
            <a:xfrm>
              <a:off x="4789710" y="3516401"/>
              <a:ext cx="1432200" cy="577800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71" name="Google Shape;271;p22"/>
            <p:cNvSpPr/>
            <p:nvPr/>
          </p:nvSpPr>
          <p:spPr>
            <a:xfrm>
              <a:off x="3697498" y="3964600"/>
              <a:ext cx="288600" cy="2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2" name="Google Shape;272;p22"/>
            <p:cNvSpPr/>
            <p:nvPr/>
          </p:nvSpPr>
          <p:spPr>
            <a:xfrm>
              <a:off x="5302852" y="3644952"/>
              <a:ext cx="252900" cy="2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73" name="Google Shape;273;p22"/>
            <p:cNvSpPr/>
            <p:nvPr/>
          </p:nvSpPr>
          <p:spPr>
            <a:xfrm>
              <a:off x="3429250" y="4393975"/>
              <a:ext cx="317400" cy="2529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0" spcFirstLastPara="1" rIns="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>
                  <a:solidFill>
                    <a:schemeClr val="dk2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b="1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74" name="Google Shape;274;p22"/>
          <p:cNvSpPr/>
          <p:nvPr/>
        </p:nvSpPr>
        <p:spPr>
          <a:xfrm>
            <a:off x="2641736" y="3037789"/>
            <a:ext cx="2529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0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5" name="Google Shape;275;p22"/>
          <p:cNvSpPr/>
          <p:nvPr/>
        </p:nvSpPr>
        <p:spPr>
          <a:xfrm>
            <a:off x="4445552" y="3578864"/>
            <a:ext cx="2529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6" name="Google Shape;276;p22"/>
          <p:cNvSpPr/>
          <p:nvPr/>
        </p:nvSpPr>
        <p:spPr>
          <a:xfrm>
            <a:off x="4459423" y="2333364"/>
            <a:ext cx="2529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7" name="Google Shape;277;p22"/>
          <p:cNvSpPr/>
          <p:nvPr/>
        </p:nvSpPr>
        <p:spPr>
          <a:xfrm>
            <a:off x="6262582" y="3037789"/>
            <a:ext cx="252900" cy="2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b="1" sz="18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F0ECF8"/>
      </a:lt2>
      <a:accent1>
        <a:srgbClr val="4B2E83"/>
      </a:accent1>
      <a:accent2>
        <a:srgbClr val="C04E36"/>
      </a:accent2>
      <a:accent3>
        <a:srgbClr val="278B4C"/>
      </a:accent3>
      <a:accent4>
        <a:srgbClr val="C0AE36"/>
      </a:accent4>
      <a:accent5>
        <a:srgbClr val="B7A57A"/>
      </a:accent5>
      <a:accent6>
        <a:srgbClr val="85754D"/>
      </a:accent6>
      <a:hlink>
        <a:srgbClr val="4B2E8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