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y="5143500" cx="9144000"/>
  <p:notesSz cx="6858000" cy="9144000"/>
  <p:embeddedFontLst>
    <p:embeddedFont>
      <p:font typeface="Roboto"/>
      <p:regular r:id="rId34"/>
      <p:bold r:id="rId35"/>
      <p:italic r:id="rId36"/>
      <p:boldItalic r:id="rId37"/>
    </p:embeddedFont>
    <p:embeddedFont>
      <p:font typeface="Roboto Light"/>
      <p:regular r:id="rId38"/>
      <p:bold r:id="rId39"/>
      <p:italic r:id="rId40"/>
      <p:boldItalic r:id="rId41"/>
    </p:embeddedFont>
    <p:embeddedFont>
      <p:font typeface="Roboto Mono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Light-italic.fntdata"/><Relationship Id="rId20" Type="http://schemas.openxmlformats.org/officeDocument/2006/relationships/slide" Target="slides/slide16.xml"/><Relationship Id="rId42" Type="http://schemas.openxmlformats.org/officeDocument/2006/relationships/font" Target="fonts/RobotoMono-regular.fntdata"/><Relationship Id="rId41" Type="http://schemas.openxmlformats.org/officeDocument/2006/relationships/font" Target="fonts/RobotoLight-boldItalic.fntdata"/><Relationship Id="rId22" Type="http://schemas.openxmlformats.org/officeDocument/2006/relationships/slide" Target="slides/slide18.xml"/><Relationship Id="rId44" Type="http://schemas.openxmlformats.org/officeDocument/2006/relationships/font" Target="fonts/RobotoMono-italic.fntdata"/><Relationship Id="rId21" Type="http://schemas.openxmlformats.org/officeDocument/2006/relationships/slide" Target="slides/slide17.xml"/><Relationship Id="rId43" Type="http://schemas.openxmlformats.org/officeDocument/2006/relationships/font" Target="fonts/RobotoMono-bold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45" Type="http://schemas.openxmlformats.org/officeDocument/2006/relationships/font" Target="fonts/RobotoMon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Roboto-bold.fntdata"/><Relationship Id="rId12" Type="http://schemas.openxmlformats.org/officeDocument/2006/relationships/slide" Target="slides/slide8.xml"/><Relationship Id="rId34" Type="http://schemas.openxmlformats.org/officeDocument/2006/relationships/font" Target="fonts/Roboto-regular.fntdata"/><Relationship Id="rId15" Type="http://schemas.openxmlformats.org/officeDocument/2006/relationships/slide" Target="slides/slide11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10.xml"/><Relationship Id="rId36" Type="http://schemas.openxmlformats.org/officeDocument/2006/relationships/font" Target="fonts/Roboto-italic.fntdata"/><Relationship Id="rId17" Type="http://schemas.openxmlformats.org/officeDocument/2006/relationships/slide" Target="slides/slide13.xml"/><Relationship Id="rId39" Type="http://schemas.openxmlformats.org/officeDocument/2006/relationships/font" Target="fonts/RobotoLight-bold.fntdata"/><Relationship Id="rId16" Type="http://schemas.openxmlformats.org/officeDocument/2006/relationships/slide" Target="slides/slide12.xml"/><Relationship Id="rId38" Type="http://schemas.openxmlformats.org/officeDocument/2006/relationships/font" Target="fonts/RobotoLight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 questions anonymously on Piazza. Look for the pinned Lecture Questions thread.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fa81906a2_1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6fa81906a2_1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6fa81906a2_1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6fa81906a2_1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6fa81906a2_1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6fa81906a2_1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6fa81906a2_1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6fa81906a2_1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6fa81906a2_1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6fa81906a2_1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6fa81906a2_1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6fa81906a2_1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6fa81906a2_1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6fa81906a2_1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6fa81906a2_1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6fa81906a2_1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6fa81906a2_1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6fa81906a2_1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6fa81906a2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6fa81906a2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4d744e7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4d744e7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6fa81906a2_1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6fa81906a2_1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6fa81906a2_1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6fa81906a2_1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6fa81906a2_1_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6fa81906a2_1_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6fa81906a2_1_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6fa81906a2_1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6fa81906a2_1_6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6fa81906a2_1_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6fa81906a2_1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6fa81906a2_1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6fa81906a2_1_6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6fa81906a2_1_6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6fa81906a2_1_6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6fa81906a2_1_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6f8b01d2bb_0_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6f8b01d2bb_0_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708c5e00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708c5e00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07f245b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07f245b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fa81906a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fa81906a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fa81906a2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fa81906a2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fa81906a2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fa81906a2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fa81906a2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fa81906a2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fa81906a2_1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fa81906a2_1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fa81906a2_1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6fa81906a2_1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de on right">
  <p:cSld name="SECTION_TITLE_AND_DESCRIPTION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12"/>
          <p:cNvSpPr txBox="1"/>
          <p:nvPr>
            <p:ph type="title"/>
          </p:nvPr>
        </p:nvSpPr>
        <p:spPr>
          <a:xfrm>
            <a:off x="311700" y="448056"/>
            <a:ext cx="39501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0" name="Google Shape;50;p12"/>
          <p:cNvSpPr txBox="1"/>
          <p:nvPr>
            <p:ph idx="1" type="body"/>
          </p:nvPr>
        </p:nvSpPr>
        <p:spPr>
          <a:xfrm>
            <a:off x="311700" y="1152144"/>
            <a:ext cx="38370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2" type="body"/>
          </p:nvPr>
        </p:nvSpPr>
        <p:spPr>
          <a:xfrm>
            <a:off x="4882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de on left">
  <p:cSld name="SECTION_TITLE_AND_DESCRIPTION_1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13"/>
          <p:cNvSpPr txBox="1"/>
          <p:nvPr>
            <p:ph type="title"/>
          </p:nvPr>
        </p:nvSpPr>
        <p:spPr>
          <a:xfrm>
            <a:off x="4882896" y="448056"/>
            <a:ext cx="39501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4882896" y="1152144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448056"/>
            <a:ext cx="3950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152144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" name="Google Shape;43;p10"/>
          <p:cNvSpPr txBox="1"/>
          <p:nvPr>
            <p:ph type="title"/>
          </p:nvPr>
        </p:nvSpPr>
        <p:spPr>
          <a:xfrm>
            <a:off x="311700" y="4246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None/>
              <a:defRPr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•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02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•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302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•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302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•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302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•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302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•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302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•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302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•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302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1600"/>
              <a:buFont typeface="Roboto"/>
              <a:buChar char="•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>
    <mc:Choice Requires="p14">
      <p:transition p14:dur="100">
        <p:fade/>
      </p:transition>
    </mc:Choice>
    <mc:Fallback>
      <p:transition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hyperlink" Target="https://courses.cs.washington.edu/courses/cse373/19au/acknowledgements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ocs.google.com/presentation/d/1NFLbVeCuhhaZAM1z3s9zIYGGnhT4M4PWwAc-TLmCJjc/edit?usp=sharing" TargetMode="External"/><Relationship Id="rId4" Type="http://schemas.openxmlformats.org/officeDocument/2006/relationships/hyperlink" Target="http://www.youtube.com/watch?v=6uq0cQZOyoY" TargetMode="External"/><Relationship Id="rId5" Type="http://schemas.openxmlformats.org/officeDocument/2006/relationships/image" Target="../media/image2.jpg"/><Relationship Id="rId6" Type="http://schemas.openxmlformats.org/officeDocument/2006/relationships/hyperlink" Target="http://www.youtube.com/watch?v=1oiQ0hrVwJk" TargetMode="External"/><Relationship Id="rId7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ocs.google.com/presentation/d/1GPizbySYMsUhnXSXKvbqV4UhPCvrt750MiqPPgU-eCY/edit?usp=sharing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iazza.com/class/jwf8mnlk82913n?cid=730" TargetMode="External"/><Relationship Id="rId4" Type="http://schemas.openxmlformats.org/officeDocument/2006/relationships/hyperlink" Target="https://algs4.cs.princeton.edu/40graphs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ocs.google.com/presentation/d/1RhRSYs9Jbc335P24p7vR-6PLXZUl-1EmeDtqieL9ad8/edit?usp=sharing" TargetMode="External"/><Relationship Id="rId4" Type="http://schemas.openxmlformats.org/officeDocument/2006/relationships/hyperlink" Target="http://www.youtube.com/watch?v=6uq0cQZOyoY" TargetMode="External"/><Relationship Id="rId5" Type="http://schemas.openxmlformats.org/officeDocument/2006/relationships/image" Target="../media/image2.jpg"/><Relationship Id="rId6" Type="http://schemas.openxmlformats.org/officeDocument/2006/relationships/hyperlink" Target="http://www.youtube.com/watch?v=ggLyKfBTABo" TargetMode="External"/><Relationship Id="rId7" Type="http://schemas.openxmlformats.org/officeDocument/2006/relationships/image" Target="../media/image3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Minimum Spanning Trees</a:t>
            </a:r>
            <a:endParaRPr/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Introducing and analyzing two algorithms for finding MSTs by repeatedly applying the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cut property</a:t>
            </a:r>
            <a:r>
              <a:rPr lang="en"/>
              <a:t>.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480" y="4884338"/>
            <a:ext cx="980237" cy="18288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391725" y="4884288"/>
            <a:ext cx="18288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Kevin Lin, with thanks to </a:t>
            </a:r>
            <a:r>
              <a:rPr lang="en" sz="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many others</a:t>
            </a:r>
            <a:r>
              <a:rPr lang="en" sz="800">
                <a:latin typeface="Roboto"/>
                <a:ea typeface="Roboto"/>
                <a:cs typeface="Roboto"/>
                <a:sym typeface="Roboto"/>
              </a:rPr>
              <a:t>.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Algorithm</a:t>
            </a:r>
            <a:endParaRPr/>
          </a:p>
        </p:txBody>
      </p:sp>
      <p:sp>
        <p:nvSpPr>
          <p:cNvPr id="207" name="Google Shape;20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Conceptual Prim’s Algorithm</a:t>
            </a:r>
            <a:endParaRPr/>
          </a:p>
        </p:txBody>
      </p:sp>
      <p:sp>
        <p:nvSpPr>
          <p:cNvPr id="213" name="Google Shape;213;p24"/>
          <p:cNvSpPr txBox="1"/>
          <p:nvPr>
            <p:ph idx="1" type="body"/>
          </p:nvPr>
        </p:nvSpPr>
        <p:spPr>
          <a:xfrm>
            <a:off x="311700" y="1152475"/>
            <a:ext cx="85206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/>
              <a:t>Idea</a:t>
            </a:r>
            <a:r>
              <a:rPr lang="en"/>
              <a:t>. Iteratively apply cut property from a source vertex, expanding the fringe as we go.</a:t>
            </a:r>
            <a:endParaRPr/>
          </a:p>
        </p:txBody>
      </p:sp>
      <p:sp>
        <p:nvSpPr>
          <p:cNvPr id="214" name="Google Shape;21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5" name="Google Shape;215;p24">
            <a:hlinkClick r:id="rId3"/>
          </p:cNvPr>
          <p:cNvSpPr/>
          <p:nvPr/>
        </p:nvSpPr>
        <p:spPr>
          <a:xfrm>
            <a:off x="8009400" y="548525"/>
            <a:ext cx="822900" cy="36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4B2E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B2E83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b="1" sz="1600">
              <a:solidFill>
                <a:srgbClr val="4B2E8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Prim's Algorithm Demo created by Kevin Wayne and Bob Sedgewick of Princeton University." id="216" name="Google Shape;216;p24" title="Prim's Algorithm Demo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19200" y="1943100"/>
            <a:ext cx="3200400" cy="3200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jkstra's Algorithm Demo created by Kevin Wayne and Bob Sedgewick of Princeton University." id="217" name="Google Shape;217;p24" title="Dijkstra's Algorithm Demo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24394" y="1943100"/>
            <a:ext cx="3200400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4"/>
          <p:cNvSpPr txBox="1"/>
          <p:nvPr/>
        </p:nvSpPr>
        <p:spPr>
          <a:xfrm>
            <a:off x="0" y="4969000"/>
            <a:ext cx="91440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Prim’s Algorithm, Dijkstra’s Algorithm (Kevin Wayne/Princeton)</a:t>
            </a:r>
            <a:endParaRPr sz="60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5"/>
          <p:cNvSpPr txBox="1"/>
          <p:nvPr>
            <p:ph type="title"/>
          </p:nvPr>
        </p:nvSpPr>
        <p:spPr>
          <a:xfrm>
            <a:off x="4882896" y="448056"/>
            <a:ext cx="39501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Dijkstra’s Pseudocode</a:t>
            </a:r>
            <a:endParaRPr/>
          </a:p>
        </p:txBody>
      </p:sp>
      <p:sp>
        <p:nvSpPr>
          <p:cNvPr id="224" name="Google Shape;224;p25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PQ.add(</a:t>
            </a:r>
            <a:r>
              <a:rPr b="1" lang="en"/>
              <a:t>s</a:t>
            </a:r>
            <a:r>
              <a:rPr lang="en"/>
              <a:t>, 0)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For all other vertices </a:t>
            </a:r>
            <a:r>
              <a:rPr b="1" lang="en"/>
              <a:t>v</a:t>
            </a:r>
            <a:r>
              <a:rPr lang="en"/>
              <a:t>, PQ.add(</a:t>
            </a:r>
            <a:r>
              <a:rPr b="1" lang="en"/>
              <a:t>v</a:t>
            </a:r>
            <a:r>
              <a:rPr lang="en"/>
              <a:t>, infinity)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While PQ is not empty: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/>
              <a:t>p</a:t>
            </a:r>
            <a:r>
              <a:rPr lang="en"/>
              <a:t> = PQ.removeSmallest()</a:t>
            </a:r>
            <a:br>
              <a:rPr lang="en"/>
            </a:br>
            <a:r>
              <a:rPr lang="en"/>
              <a:t>Relax all edges from </a:t>
            </a:r>
            <a:r>
              <a:rPr b="1" lang="en"/>
              <a:t>p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Relaxing</a:t>
            </a:r>
            <a:r>
              <a:rPr lang="en"/>
              <a:t> an edge (</a:t>
            </a:r>
            <a:r>
              <a:rPr b="1" lang="en"/>
              <a:t>v</a:t>
            </a:r>
            <a:r>
              <a:rPr lang="en"/>
              <a:t>, </a:t>
            </a:r>
            <a:r>
              <a:rPr b="1" lang="en"/>
              <a:t>w</a:t>
            </a:r>
            <a:r>
              <a:rPr lang="en"/>
              <a:t>) with </a:t>
            </a:r>
            <a:r>
              <a:rPr b="1" lang="en"/>
              <a:t>weight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If distTo[</a:t>
            </a:r>
            <a:r>
              <a:rPr b="1" lang="en"/>
              <a:t>w</a:t>
            </a:r>
            <a:r>
              <a:rPr lang="en"/>
              <a:t>] &gt; distTo[</a:t>
            </a:r>
            <a:r>
              <a:rPr b="1" lang="en"/>
              <a:t>v</a:t>
            </a:r>
            <a:r>
              <a:rPr lang="en"/>
              <a:t>] + </a:t>
            </a:r>
            <a:r>
              <a:rPr b="1" lang="en"/>
              <a:t>weight</a:t>
            </a:r>
            <a:r>
              <a:rPr lang="en"/>
              <a:t>: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distTo[</a:t>
            </a:r>
            <a:r>
              <a:rPr b="1" lang="en"/>
              <a:t>w</a:t>
            </a:r>
            <a:r>
              <a:rPr lang="en"/>
              <a:t>] = distTo[</a:t>
            </a:r>
            <a:r>
              <a:rPr b="1" lang="en"/>
              <a:t>v</a:t>
            </a:r>
            <a:r>
              <a:rPr lang="en"/>
              <a:t>] + </a:t>
            </a:r>
            <a:r>
              <a:rPr b="1" lang="en"/>
              <a:t>weight</a:t>
            </a:r>
            <a:br>
              <a:rPr lang="en"/>
            </a:br>
            <a:r>
              <a:rPr lang="en"/>
              <a:t>edgeTo[</a:t>
            </a:r>
            <a:r>
              <a:rPr b="1" lang="en"/>
              <a:t>w</a:t>
            </a:r>
            <a:r>
              <a:rPr lang="en"/>
              <a:t>] = </a:t>
            </a:r>
            <a:r>
              <a:rPr b="1" lang="en"/>
              <a:t>v</a:t>
            </a:r>
            <a:br>
              <a:rPr lang="en"/>
            </a:br>
            <a:r>
              <a:rPr lang="en"/>
              <a:t>PQ.changePriority(</a:t>
            </a:r>
            <a:r>
              <a:rPr b="1" lang="en"/>
              <a:t>w</a:t>
            </a:r>
            <a:r>
              <a:rPr lang="en"/>
              <a:t>, distTo[</a:t>
            </a:r>
            <a:r>
              <a:rPr b="1" lang="en"/>
              <a:t>w</a:t>
            </a:r>
            <a:r>
              <a:rPr lang="en"/>
              <a:t>])</a:t>
            </a:r>
            <a:endParaRPr/>
          </a:p>
        </p:txBody>
      </p:sp>
      <p:sp>
        <p:nvSpPr>
          <p:cNvPr id="225" name="Google Shape;225;p25"/>
          <p:cNvSpPr txBox="1"/>
          <p:nvPr>
            <p:ph idx="1" type="body"/>
          </p:nvPr>
        </p:nvSpPr>
        <p:spPr>
          <a:xfrm>
            <a:off x="4882896" y="1152144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Invariants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edgeTo[</a:t>
            </a:r>
            <a:r>
              <a:rPr b="1" lang="en"/>
              <a:t>v</a:t>
            </a:r>
            <a:r>
              <a:rPr lang="en"/>
              <a:t>]: best known predecessor of </a:t>
            </a:r>
            <a:r>
              <a:rPr b="1" lang="en"/>
              <a:t>v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distTo[</a:t>
            </a:r>
            <a:r>
              <a:rPr b="1" lang="en"/>
              <a:t>v</a:t>
            </a:r>
            <a:r>
              <a:rPr lang="en"/>
              <a:t>]: best known distance of </a:t>
            </a:r>
            <a:r>
              <a:rPr b="1" lang="en"/>
              <a:t>s</a:t>
            </a:r>
            <a:r>
              <a:rPr lang="en"/>
              <a:t> to </a:t>
            </a:r>
            <a:r>
              <a:rPr b="1" lang="en"/>
              <a:t>v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PQ maintains vertices based on distTo.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/>
              <a:t>Important properties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Always visits vertices in order of total distance from source. Relaxation always fails on edges to visited (white) vertices.</a:t>
            </a:r>
            <a:endParaRPr/>
          </a:p>
        </p:txBody>
      </p:sp>
      <p:sp>
        <p:nvSpPr>
          <p:cNvPr id="226" name="Google Shape;22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6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CCCCC"/>
                </a:solidFill>
              </a:rPr>
              <a:t>PQ.add(</a:t>
            </a:r>
            <a:r>
              <a:rPr b="1" lang="en">
                <a:solidFill>
                  <a:srgbClr val="CCCCCC"/>
                </a:solidFill>
              </a:rPr>
              <a:t>s</a:t>
            </a:r>
            <a:r>
              <a:rPr lang="en">
                <a:solidFill>
                  <a:srgbClr val="CCCCCC"/>
                </a:solidFill>
              </a:rPr>
              <a:t>, 0)</a:t>
            </a:r>
            <a:endParaRPr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CCCCC"/>
                </a:solidFill>
              </a:rPr>
              <a:t>For all other vertices </a:t>
            </a:r>
            <a:r>
              <a:rPr b="1" lang="en">
                <a:solidFill>
                  <a:srgbClr val="CCCCCC"/>
                </a:solidFill>
              </a:rPr>
              <a:t>v</a:t>
            </a:r>
            <a:r>
              <a:rPr lang="en">
                <a:solidFill>
                  <a:srgbClr val="CCCCCC"/>
                </a:solidFill>
              </a:rPr>
              <a:t>, PQ.add(</a:t>
            </a:r>
            <a:r>
              <a:rPr b="1" lang="en">
                <a:solidFill>
                  <a:srgbClr val="CCCCCC"/>
                </a:solidFill>
              </a:rPr>
              <a:t>v</a:t>
            </a:r>
            <a:r>
              <a:rPr lang="en">
                <a:solidFill>
                  <a:srgbClr val="CCCCCC"/>
                </a:solidFill>
              </a:rPr>
              <a:t>, infinity)</a:t>
            </a:r>
            <a:endParaRPr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CCCCC"/>
                </a:solidFill>
              </a:rPr>
              <a:t>While PQ is not empty:</a:t>
            </a:r>
            <a:endParaRPr>
              <a:solidFill>
                <a:srgbClr val="CCCCCC"/>
              </a:solidFill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CCCCCC"/>
                </a:solidFill>
              </a:rPr>
              <a:t>p</a:t>
            </a:r>
            <a:r>
              <a:rPr lang="en">
                <a:solidFill>
                  <a:srgbClr val="CCCCCC"/>
                </a:solidFill>
              </a:rPr>
              <a:t> = PQ.removeSmallest()</a:t>
            </a:r>
            <a:br>
              <a:rPr lang="en"/>
            </a:br>
            <a:r>
              <a:rPr lang="en">
                <a:solidFill>
                  <a:srgbClr val="CCCCCC"/>
                </a:solidFill>
              </a:rPr>
              <a:t>Relax</a:t>
            </a:r>
            <a:r>
              <a:rPr lang="en">
                <a:solidFill>
                  <a:srgbClr val="CCCCCC"/>
                </a:solidFill>
              </a:rPr>
              <a:t> all </a:t>
            </a:r>
            <a:r>
              <a:rPr lang="en">
                <a:solidFill>
                  <a:srgbClr val="CCCCCC"/>
                </a:solidFill>
              </a:rPr>
              <a:t>edges</a:t>
            </a:r>
            <a:r>
              <a:rPr lang="en">
                <a:solidFill>
                  <a:srgbClr val="CCCCCC"/>
                </a:solidFill>
              </a:rPr>
              <a:t> </a:t>
            </a:r>
            <a:r>
              <a:rPr lang="en">
                <a:solidFill>
                  <a:srgbClr val="CCCCCC"/>
                </a:solidFill>
              </a:rPr>
              <a:t>from </a:t>
            </a:r>
            <a:r>
              <a:rPr b="1" lang="en">
                <a:solidFill>
                  <a:srgbClr val="CCCCCC"/>
                </a:solidFill>
              </a:rPr>
              <a:t>p</a:t>
            </a:r>
            <a:endParaRPr b="1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CCCCCC"/>
                </a:solidFill>
              </a:rPr>
              <a:t>Relaxing</a:t>
            </a:r>
            <a:r>
              <a:rPr lang="en">
                <a:solidFill>
                  <a:srgbClr val="CCCCCC"/>
                </a:solidFill>
              </a:rPr>
              <a:t> </a:t>
            </a:r>
            <a:r>
              <a:rPr lang="en">
                <a:solidFill>
                  <a:srgbClr val="CCCCCC"/>
                </a:solidFill>
              </a:rPr>
              <a:t>an edge (</a:t>
            </a:r>
            <a:r>
              <a:rPr b="1" lang="en">
                <a:solidFill>
                  <a:srgbClr val="CCCCCC"/>
                </a:solidFill>
              </a:rPr>
              <a:t>v</a:t>
            </a:r>
            <a:r>
              <a:rPr lang="en">
                <a:solidFill>
                  <a:srgbClr val="CCCCCC"/>
                </a:solidFill>
              </a:rPr>
              <a:t>, </a:t>
            </a:r>
            <a:r>
              <a:rPr b="1" lang="en">
                <a:solidFill>
                  <a:srgbClr val="CCCCCC"/>
                </a:solidFill>
              </a:rPr>
              <a:t>w</a:t>
            </a:r>
            <a:r>
              <a:rPr lang="en">
                <a:solidFill>
                  <a:srgbClr val="CCCCCC"/>
                </a:solidFill>
              </a:rPr>
              <a:t>) with </a:t>
            </a:r>
            <a:r>
              <a:rPr b="1" lang="en">
                <a:solidFill>
                  <a:srgbClr val="CCCCCC"/>
                </a:solidFill>
              </a:rPr>
              <a:t>weight</a:t>
            </a:r>
            <a:r>
              <a:rPr lang="en">
                <a:solidFill>
                  <a:srgbClr val="CCCCCC"/>
                </a:solidFill>
              </a:rPr>
              <a:t>:</a:t>
            </a:r>
            <a:endParaRPr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If </a:t>
            </a:r>
            <a:r>
              <a:rPr b="1" lang="en"/>
              <a:t>w</a:t>
            </a:r>
            <a:r>
              <a:rPr lang="en"/>
              <a:t> is in PQ and distTo[</a:t>
            </a:r>
            <a:r>
              <a:rPr b="1" lang="en"/>
              <a:t>w</a:t>
            </a:r>
            <a:r>
              <a:rPr lang="en"/>
              <a:t>] &gt; </a:t>
            </a:r>
            <a:r>
              <a:rPr b="1" lang="en"/>
              <a:t>weight</a:t>
            </a:r>
            <a:r>
              <a:rPr lang="en"/>
              <a:t>: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distTo[</a:t>
            </a:r>
            <a:r>
              <a:rPr b="1" lang="en"/>
              <a:t>w</a:t>
            </a:r>
            <a:r>
              <a:rPr lang="en"/>
              <a:t>] = </a:t>
            </a:r>
            <a:r>
              <a:rPr b="1" lang="en"/>
              <a:t>weight</a:t>
            </a:r>
            <a:br>
              <a:rPr lang="en"/>
            </a:br>
            <a:r>
              <a:rPr lang="en">
                <a:solidFill>
                  <a:srgbClr val="CCCCCC"/>
                </a:solidFill>
              </a:rPr>
              <a:t>edgeTo[</a:t>
            </a:r>
            <a:r>
              <a:rPr b="1" lang="en">
                <a:solidFill>
                  <a:srgbClr val="CCCCCC"/>
                </a:solidFill>
              </a:rPr>
              <a:t>w</a:t>
            </a:r>
            <a:r>
              <a:rPr lang="en">
                <a:solidFill>
                  <a:srgbClr val="CCCCCC"/>
                </a:solidFill>
              </a:rPr>
              <a:t>] = </a:t>
            </a:r>
            <a:r>
              <a:rPr b="1" lang="en">
                <a:solidFill>
                  <a:srgbClr val="CCCCCC"/>
                </a:solidFill>
              </a:rPr>
              <a:t>v</a:t>
            </a:r>
            <a:br>
              <a:rPr lang="en">
                <a:solidFill>
                  <a:srgbClr val="CCCCCC"/>
                </a:solidFill>
              </a:rPr>
            </a:br>
            <a:r>
              <a:rPr lang="en">
                <a:solidFill>
                  <a:srgbClr val="CCCCCC"/>
                </a:solidFill>
              </a:rPr>
              <a:t>PQ.changePriority(</a:t>
            </a:r>
            <a:r>
              <a:rPr b="1" lang="en">
                <a:solidFill>
                  <a:srgbClr val="CCCCCC"/>
                </a:solidFill>
              </a:rPr>
              <a:t>w</a:t>
            </a:r>
            <a:r>
              <a:rPr lang="en">
                <a:solidFill>
                  <a:srgbClr val="CCCCCC"/>
                </a:solidFill>
              </a:rPr>
              <a:t>, distTo[</a:t>
            </a:r>
            <a:r>
              <a:rPr b="1" lang="en">
                <a:solidFill>
                  <a:srgbClr val="CCCCCC"/>
                </a:solidFill>
              </a:rPr>
              <a:t>w</a:t>
            </a:r>
            <a:r>
              <a:rPr lang="en">
                <a:solidFill>
                  <a:srgbClr val="CCCCCC"/>
                </a:solidFill>
              </a:rPr>
              <a:t>])</a:t>
            </a:r>
            <a:endParaRPr>
              <a:solidFill>
                <a:srgbClr val="CCCCCC"/>
              </a:solidFill>
            </a:endParaRPr>
          </a:p>
        </p:txBody>
      </p:sp>
      <p:cxnSp>
        <p:nvCxnSpPr>
          <p:cNvPr id="232" name="Google Shape;232;p26"/>
          <p:cNvCxnSpPr>
            <a:stCxn id="233" idx="2"/>
            <a:endCxn id="233" idx="0"/>
          </p:cNvCxnSpPr>
          <p:nvPr/>
        </p:nvCxnSpPr>
        <p:spPr>
          <a:xfrm rot="-5400000">
            <a:off x="7679748" y="3997375"/>
            <a:ext cx="304500" cy="600"/>
          </a:xfrm>
          <a:prstGeom prst="curvedConnector5">
            <a:avLst>
              <a:gd fmla="val -78202" name="adj1"/>
              <a:gd fmla="val -248649599" name="adj2"/>
              <a:gd fmla="val 178202" name="adj3"/>
            </a:avLst>
          </a:prstGeom>
          <a:noFill/>
          <a:ln cap="flat" cmpd="sng" w="38100">
            <a:solidFill>
              <a:schemeClr val="accent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34" name="Google Shape;234;p26"/>
          <p:cNvSpPr txBox="1"/>
          <p:nvPr>
            <p:ph type="title"/>
          </p:nvPr>
        </p:nvSpPr>
        <p:spPr>
          <a:xfrm>
            <a:off x="4882896" y="448056"/>
            <a:ext cx="39501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Pseudocode</a:t>
            </a:r>
            <a:endParaRPr/>
          </a:p>
        </p:txBody>
      </p:sp>
      <p:sp>
        <p:nvSpPr>
          <p:cNvPr id="235" name="Google Shape;235;p26"/>
          <p:cNvSpPr txBox="1"/>
          <p:nvPr>
            <p:ph idx="1" type="body"/>
          </p:nvPr>
        </p:nvSpPr>
        <p:spPr>
          <a:xfrm>
            <a:off x="4882896" y="1152144"/>
            <a:ext cx="3950100" cy="15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Invariants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edgeTo[</a:t>
            </a:r>
            <a:r>
              <a:rPr b="1" lang="en"/>
              <a:t>v</a:t>
            </a:r>
            <a:r>
              <a:rPr lang="en"/>
              <a:t>]: best known predecessor of </a:t>
            </a:r>
            <a:r>
              <a:rPr b="1" lang="en"/>
              <a:t>v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distTo[</a:t>
            </a:r>
            <a:r>
              <a:rPr b="1" lang="en"/>
              <a:t>v</a:t>
            </a:r>
            <a:r>
              <a:rPr lang="en"/>
              <a:t>]: best known edge weight to </a:t>
            </a:r>
            <a:r>
              <a:rPr b="1" lang="en"/>
              <a:t>v</a:t>
            </a:r>
            <a:r>
              <a:rPr lang="en"/>
              <a:t> from the MST-under-construction.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PQ maintains vertices based on distTo.</a:t>
            </a:r>
            <a:endParaRPr/>
          </a:p>
        </p:txBody>
      </p:sp>
      <p:sp>
        <p:nvSpPr>
          <p:cNvPr id="236" name="Google Shape;23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26"/>
          <p:cNvSpPr/>
          <p:nvPr/>
        </p:nvSpPr>
        <p:spPr>
          <a:xfrm>
            <a:off x="7598298" y="3845425"/>
            <a:ext cx="466800" cy="304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b="1"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7" name="Google Shape;237;p26"/>
          <p:cNvCxnSpPr>
            <a:endCxn id="233" idx="3"/>
          </p:cNvCxnSpPr>
          <p:nvPr/>
        </p:nvCxnSpPr>
        <p:spPr>
          <a:xfrm flipH="1">
            <a:off x="8065098" y="3621475"/>
            <a:ext cx="1099800" cy="376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8" name="Google Shape;238;p26"/>
          <p:cNvSpPr/>
          <p:nvPr/>
        </p:nvSpPr>
        <p:spPr>
          <a:xfrm>
            <a:off x="8349800" y="3662300"/>
            <a:ext cx="530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99</a:t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" name="Google Shape;239;p26"/>
          <p:cNvSpPr/>
          <p:nvPr/>
        </p:nvSpPr>
        <p:spPr>
          <a:xfrm>
            <a:off x="6137548" y="3845425"/>
            <a:ext cx="466800" cy="304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 b="1"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0" name="Google Shape;240;p26"/>
          <p:cNvCxnSpPr>
            <a:endCxn id="239" idx="3"/>
          </p:cNvCxnSpPr>
          <p:nvPr/>
        </p:nvCxnSpPr>
        <p:spPr>
          <a:xfrm rot="10800000">
            <a:off x="6604348" y="3997675"/>
            <a:ext cx="9939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1" name="Google Shape;241;p26"/>
          <p:cNvSpPr/>
          <p:nvPr/>
        </p:nvSpPr>
        <p:spPr>
          <a:xfrm>
            <a:off x="6927775" y="3871225"/>
            <a:ext cx="3471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Google Shape;242;p26"/>
          <p:cNvSpPr/>
          <p:nvPr/>
        </p:nvSpPr>
        <p:spPr>
          <a:xfrm>
            <a:off x="6126400" y="2955975"/>
            <a:ext cx="1463100" cy="640200"/>
          </a:xfrm>
          <a:prstGeom prst="wedgeRoundRectCallout">
            <a:avLst>
              <a:gd fmla="val 20705" name="adj1"/>
              <a:gd fmla="val 58258" name="adj2"/>
              <a:gd fmla="val 0" name="adj3"/>
            </a:avLst>
          </a:prstGeom>
          <a:solidFill>
            <a:schemeClr val="accen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Extra check if w is in PQ</a:t>
            </a: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!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/>
          <p:nvPr>
            <p:ph type="title"/>
          </p:nvPr>
        </p:nvSpPr>
        <p:spPr>
          <a:xfrm>
            <a:off x="4882896" y="448056"/>
            <a:ext cx="39501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Runtime Analysis</a:t>
            </a:r>
            <a:endParaRPr/>
          </a:p>
        </p:txBody>
      </p:sp>
      <p:sp>
        <p:nvSpPr>
          <p:cNvPr id="248" name="Google Shape;248;p27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PQ.add(</a:t>
            </a:r>
            <a:r>
              <a:rPr b="1" lang="en">
                <a:solidFill>
                  <a:srgbClr val="CCCCCC"/>
                </a:solidFill>
              </a:rPr>
              <a:t>s</a:t>
            </a:r>
            <a:r>
              <a:rPr lang="en">
                <a:solidFill>
                  <a:srgbClr val="CCCCCC"/>
                </a:solidFill>
              </a:rPr>
              <a:t>, 0)</a:t>
            </a:r>
            <a:endParaRPr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For all other vertices </a:t>
            </a:r>
            <a:r>
              <a:rPr b="1" lang="en">
                <a:solidFill>
                  <a:srgbClr val="CCCCCC"/>
                </a:solidFill>
              </a:rPr>
              <a:t>v</a:t>
            </a:r>
            <a:r>
              <a:rPr lang="en">
                <a:solidFill>
                  <a:srgbClr val="CCCCCC"/>
                </a:solidFill>
              </a:rPr>
              <a:t>, PQ.add(</a:t>
            </a:r>
            <a:r>
              <a:rPr b="1" lang="en">
                <a:solidFill>
                  <a:srgbClr val="CCCCCC"/>
                </a:solidFill>
              </a:rPr>
              <a:t>v</a:t>
            </a:r>
            <a:r>
              <a:rPr lang="en">
                <a:solidFill>
                  <a:srgbClr val="CCCCCC"/>
                </a:solidFill>
              </a:rPr>
              <a:t>, infinity)</a:t>
            </a:r>
            <a:endParaRPr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While PQ is not empty:</a:t>
            </a:r>
            <a:endParaRPr>
              <a:solidFill>
                <a:srgbClr val="CCCCCC"/>
              </a:solidFill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CCCC"/>
                </a:solidFill>
              </a:rPr>
              <a:t>p</a:t>
            </a:r>
            <a:r>
              <a:rPr lang="en">
                <a:solidFill>
                  <a:srgbClr val="CCCCCC"/>
                </a:solidFill>
              </a:rPr>
              <a:t> = PQ.removeSmallest()</a:t>
            </a:r>
            <a:br>
              <a:rPr lang="en"/>
            </a:br>
            <a:r>
              <a:rPr lang="en">
                <a:solidFill>
                  <a:srgbClr val="CCCCCC"/>
                </a:solidFill>
              </a:rPr>
              <a:t>Relax all edges from </a:t>
            </a:r>
            <a:r>
              <a:rPr b="1" lang="en">
                <a:solidFill>
                  <a:srgbClr val="CCCCCC"/>
                </a:solidFill>
              </a:rPr>
              <a:t>p</a:t>
            </a:r>
            <a:endParaRPr b="1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CCCC"/>
                </a:solidFill>
              </a:rPr>
              <a:t>Relaxing</a:t>
            </a:r>
            <a:r>
              <a:rPr lang="en">
                <a:solidFill>
                  <a:srgbClr val="CCCCCC"/>
                </a:solidFill>
              </a:rPr>
              <a:t> an edge (</a:t>
            </a:r>
            <a:r>
              <a:rPr b="1" lang="en">
                <a:solidFill>
                  <a:srgbClr val="CCCCCC"/>
                </a:solidFill>
              </a:rPr>
              <a:t>v</a:t>
            </a:r>
            <a:r>
              <a:rPr lang="en">
                <a:solidFill>
                  <a:srgbClr val="CCCCCC"/>
                </a:solidFill>
              </a:rPr>
              <a:t>, </a:t>
            </a:r>
            <a:r>
              <a:rPr b="1" lang="en">
                <a:solidFill>
                  <a:srgbClr val="CCCCCC"/>
                </a:solidFill>
              </a:rPr>
              <a:t>w</a:t>
            </a:r>
            <a:r>
              <a:rPr lang="en">
                <a:solidFill>
                  <a:srgbClr val="CCCCCC"/>
                </a:solidFill>
              </a:rPr>
              <a:t>) with </a:t>
            </a:r>
            <a:r>
              <a:rPr b="1" lang="en">
                <a:solidFill>
                  <a:srgbClr val="CCCCCC"/>
                </a:solidFill>
              </a:rPr>
              <a:t>weight</a:t>
            </a:r>
            <a:r>
              <a:rPr lang="en">
                <a:solidFill>
                  <a:srgbClr val="CCCCCC"/>
                </a:solidFill>
              </a:rPr>
              <a:t>:</a:t>
            </a:r>
            <a:endParaRPr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If </a:t>
            </a:r>
            <a:r>
              <a:rPr b="1" lang="en"/>
              <a:t>w</a:t>
            </a:r>
            <a:r>
              <a:rPr lang="en"/>
              <a:t> is in PQ and distTo[</a:t>
            </a:r>
            <a:r>
              <a:rPr b="1" lang="en"/>
              <a:t>w</a:t>
            </a:r>
            <a:r>
              <a:rPr lang="en"/>
              <a:t>] &gt; </a:t>
            </a:r>
            <a:r>
              <a:rPr b="1" lang="en"/>
              <a:t>weight</a:t>
            </a:r>
            <a:r>
              <a:rPr lang="en"/>
              <a:t>: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distTo[</a:t>
            </a:r>
            <a:r>
              <a:rPr b="1" lang="en"/>
              <a:t>w</a:t>
            </a:r>
            <a:r>
              <a:rPr lang="en"/>
              <a:t>] = </a:t>
            </a:r>
            <a:r>
              <a:rPr b="1" lang="en"/>
              <a:t>weight</a:t>
            </a:r>
            <a:br>
              <a:rPr lang="en"/>
            </a:br>
            <a:r>
              <a:rPr lang="en">
                <a:solidFill>
                  <a:srgbClr val="CCCCCC"/>
                </a:solidFill>
              </a:rPr>
              <a:t>edgeTo[</a:t>
            </a:r>
            <a:r>
              <a:rPr b="1" lang="en">
                <a:solidFill>
                  <a:srgbClr val="CCCCCC"/>
                </a:solidFill>
              </a:rPr>
              <a:t>w</a:t>
            </a:r>
            <a:r>
              <a:rPr lang="en">
                <a:solidFill>
                  <a:srgbClr val="CCCCCC"/>
                </a:solidFill>
              </a:rPr>
              <a:t>] = </a:t>
            </a:r>
            <a:r>
              <a:rPr b="1" lang="en">
                <a:solidFill>
                  <a:srgbClr val="CCCCCC"/>
                </a:solidFill>
              </a:rPr>
              <a:t>v</a:t>
            </a:r>
            <a:br>
              <a:rPr lang="en">
                <a:solidFill>
                  <a:srgbClr val="CCCCCC"/>
                </a:solidFill>
              </a:rPr>
            </a:br>
            <a:r>
              <a:rPr lang="en">
                <a:solidFill>
                  <a:srgbClr val="CCCCCC"/>
                </a:solidFill>
              </a:rPr>
              <a:t>PQ.changePriority(</a:t>
            </a:r>
            <a:r>
              <a:rPr b="1" lang="en">
                <a:solidFill>
                  <a:srgbClr val="CCCCCC"/>
                </a:solidFill>
              </a:rPr>
              <a:t>w</a:t>
            </a:r>
            <a:r>
              <a:rPr lang="en">
                <a:solidFill>
                  <a:srgbClr val="CCCCCC"/>
                </a:solidFill>
              </a:rPr>
              <a:t>, distTo[</a:t>
            </a:r>
            <a:r>
              <a:rPr b="1" lang="en">
                <a:solidFill>
                  <a:srgbClr val="CCCCCC"/>
                </a:solidFill>
              </a:rPr>
              <a:t>w</a:t>
            </a:r>
            <a:r>
              <a:rPr lang="en">
                <a:solidFill>
                  <a:srgbClr val="CCCCCC"/>
                </a:solidFill>
              </a:rPr>
              <a:t>])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249" name="Google Shape;249;p27"/>
          <p:cNvSpPr txBox="1"/>
          <p:nvPr>
            <p:ph idx="1" type="body"/>
          </p:nvPr>
        </p:nvSpPr>
        <p:spPr>
          <a:xfrm>
            <a:off x="4882896" y="1152144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Same as Dijkstra’s.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ArrayHeapMinPQ implementation.</a:t>
            </a:r>
            <a:endParaRPr/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Char char="•"/>
            </a:pPr>
            <a:r>
              <a:rPr b="1" lang="en"/>
              <a:t>V</a:t>
            </a:r>
            <a:r>
              <a:rPr lang="en"/>
              <a:t> adds, each O(log </a:t>
            </a:r>
            <a:r>
              <a:rPr b="1" lang="en"/>
              <a:t>V</a:t>
            </a:r>
            <a:r>
              <a:rPr lang="en"/>
              <a:t>) time.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b="1" lang="en"/>
              <a:t>V</a:t>
            </a:r>
            <a:r>
              <a:rPr lang="en"/>
              <a:t> removals, each O(log </a:t>
            </a:r>
            <a:r>
              <a:rPr b="1" lang="en"/>
              <a:t>V</a:t>
            </a:r>
            <a:r>
              <a:rPr lang="en"/>
              <a:t>) time.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b="1" lang="en"/>
              <a:t>E</a:t>
            </a:r>
            <a:r>
              <a:rPr lang="en"/>
              <a:t> contains, each O(log </a:t>
            </a:r>
            <a:r>
              <a:rPr b="1" lang="en"/>
              <a:t>V</a:t>
            </a:r>
            <a:r>
              <a:rPr lang="en"/>
              <a:t>) time.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b="1" lang="en"/>
              <a:t>E</a:t>
            </a:r>
            <a:r>
              <a:rPr lang="en"/>
              <a:t> changePriority, each O(log </a:t>
            </a:r>
            <a:r>
              <a:rPr b="1" lang="en"/>
              <a:t>V</a:t>
            </a:r>
            <a:r>
              <a:rPr lang="en"/>
              <a:t>) time.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/>
              <a:t>Simple</a:t>
            </a:r>
            <a:r>
              <a:rPr lang="en"/>
              <a:t>:	O(</a:t>
            </a:r>
            <a:r>
              <a:rPr b="1" lang="en"/>
              <a:t>V</a:t>
            </a:r>
            <a:r>
              <a:rPr lang="en"/>
              <a:t> log </a:t>
            </a:r>
            <a:r>
              <a:rPr b="1" lang="en"/>
              <a:t>V</a:t>
            </a:r>
            <a:r>
              <a:rPr lang="en"/>
              <a:t> + </a:t>
            </a:r>
            <a:r>
              <a:rPr b="1" lang="en"/>
              <a:t>E</a:t>
            </a:r>
            <a:r>
              <a:rPr lang="en"/>
              <a:t> log </a:t>
            </a:r>
            <a:r>
              <a:rPr b="1" lang="en"/>
              <a:t>V</a:t>
            </a:r>
            <a:r>
              <a:rPr lang="en"/>
              <a:t>).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Assuming </a:t>
            </a:r>
            <a:r>
              <a:rPr b="1" lang="en"/>
              <a:t>E</a:t>
            </a:r>
            <a:r>
              <a:rPr lang="en"/>
              <a:t> &gt; </a:t>
            </a:r>
            <a:r>
              <a:rPr b="1" lang="en"/>
              <a:t>V</a:t>
            </a:r>
            <a:r>
              <a:rPr lang="en"/>
              <a:t>, this is just O(</a:t>
            </a:r>
            <a:r>
              <a:rPr b="1" lang="en"/>
              <a:t>E</a:t>
            </a:r>
            <a:r>
              <a:rPr lang="en"/>
              <a:t> log </a:t>
            </a:r>
            <a:r>
              <a:rPr b="1" lang="en"/>
              <a:t>V</a:t>
            </a:r>
            <a:r>
              <a:rPr lang="en"/>
              <a:t>) for connected graphs.</a:t>
            </a:r>
            <a:endParaRPr b="1"/>
          </a:p>
        </p:txBody>
      </p:sp>
      <p:sp>
        <p:nvSpPr>
          <p:cNvPr id="250" name="Google Shape;25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Algorithm as a Modification of Dijkstra’s</a:t>
            </a:r>
            <a:endParaRPr/>
          </a:p>
        </p:txBody>
      </p:sp>
      <p:sp>
        <p:nvSpPr>
          <p:cNvPr id="256" name="Google Shape;25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Algorithm is almost the same as Dijkstra’s Algorithm.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Instead of measuring distance from the source, </a:t>
            </a:r>
            <a:r>
              <a:rPr b="1" lang="en"/>
              <a:t>Prim’s considers distance from the tree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Visit order</a:t>
            </a:r>
            <a:r>
              <a:rPr lang="en"/>
              <a:t>:</a:t>
            </a:r>
            <a:endParaRPr/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Dijkstra’s	visits vertices in order of distance from the source.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Prim’s	visits vertices in order of distance from the MST-under-construction.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Relaxation</a:t>
            </a:r>
            <a:r>
              <a:rPr lang="en"/>
              <a:t>:</a:t>
            </a:r>
            <a:endParaRPr/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Dijkstra’s	considers an edge better based on distance to source.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Prim’s	considers an edge better based on distance to tree.</a:t>
            </a:r>
            <a:endParaRPr/>
          </a:p>
        </p:txBody>
      </p:sp>
      <p:sp>
        <p:nvSpPr>
          <p:cNvPr id="257" name="Google Shape;25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8" name="Google Shape;258;p28">
            <a:hlinkClick r:id="rId3"/>
          </p:cNvPr>
          <p:cNvSpPr/>
          <p:nvPr/>
        </p:nvSpPr>
        <p:spPr>
          <a:xfrm>
            <a:off x="8009400" y="548525"/>
            <a:ext cx="822900" cy="36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4B2E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B2E83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b="1" sz="1600">
              <a:solidFill>
                <a:srgbClr val="4B2E8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Dijkstra’s Algorithm Correctness</a:t>
            </a:r>
            <a:endParaRPr/>
          </a:p>
        </p:txBody>
      </p:sp>
      <p:sp>
        <p:nvSpPr>
          <p:cNvPr id="264" name="Google Shape;264;p29"/>
          <p:cNvSpPr txBox="1"/>
          <p:nvPr>
            <p:ph idx="1" type="body"/>
          </p:nvPr>
        </p:nvSpPr>
        <p:spPr>
          <a:xfrm>
            <a:off x="311700" y="1152475"/>
            <a:ext cx="8520600" cy="19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Dijkstra’s algorithm</a:t>
            </a:r>
            <a:r>
              <a:rPr lang="en"/>
              <a:t>. Visit vertices in order of distance from source.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On visit, </a:t>
            </a:r>
            <a:r>
              <a:rPr b="1" lang="en"/>
              <a:t>relax</a:t>
            </a:r>
            <a:r>
              <a:rPr lang="en"/>
              <a:t> every edge from the visited vertex.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Dijkstra’s can fail if the graph has negative weight edges. </a:t>
            </a:r>
            <a:r>
              <a:rPr b="1" lang="en"/>
              <a:t>Give an example graph.</a:t>
            </a:r>
            <a:endParaRPr b="1"/>
          </a:p>
          <a:p>
            <a:pPr indent="0" lvl="0" marL="45720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Hide the real shortest path behind a later-explored path.</a:t>
            </a:r>
            <a:endParaRPr/>
          </a:p>
        </p:txBody>
      </p:sp>
      <p:sp>
        <p:nvSpPr>
          <p:cNvPr id="265" name="Google Shape;265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6" name="Google Shape;266;p29"/>
          <p:cNvSpPr/>
          <p:nvPr/>
        </p:nvSpPr>
        <p:spPr>
          <a:xfrm>
            <a:off x="-54000" y="553200"/>
            <a:ext cx="365700" cy="3657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29"/>
          <p:cNvSpPr/>
          <p:nvPr/>
        </p:nvSpPr>
        <p:spPr>
          <a:xfrm>
            <a:off x="1250953" y="4105150"/>
            <a:ext cx="5091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33</a:t>
            </a:r>
            <a:endParaRPr b="1"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8" name="Google Shape;268;p29"/>
          <p:cNvSpPr/>
          <p:nvPr/>
        </p:nvSpPr>
        <p:spPr>
          <a:xfrm>
            <a:off x="3109873" y="3550650"/>
            <a:ext cx="466800" cy="304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34</a:t>
            </a:r>
            <a:endParaRPr b="1"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9" name="Google Shape;269;p29"/>
          <p:cNvCxnSpPr>
            <a:stCxn id="268" idx="2"/>
            <a:endCxn id="267" idx="3"/>
          </p:cNvCxnSpPr>
          <p:nvPr/>
        </p:nvCxnSpPr>
        <p:spPr>
          <a:xfrm rot="5400000">
            <a:off x="2350573" y="3264750"/>
            <a:ext cx="402300" cy="1583100"/>
          </a:xfrm>
          <a:prstGeom prst="curvedConnector2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0" name="Google Shape;270;p29"/>
          <p:cNvSpPr/>
          <p:nvPr/>
        </p:nvSpPr>
        <p:spPr>
          <a:xfrm>
            <a:off x="2455300" y="4004550"/>
            <a:ext cx="5385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-99</a:t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p29"/>
          <p:cNvSpPr txBox="1"/>
          <p:nvPr/>
        </p:nvSpPr>
        <p:spPr>
          <a:xfrm>
            <a:off x="1211974" y="3740975"/>
            <a:ext cx="5676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-90</a:t>
            </a:r>
            <a:endParaRPr b="1" sz="18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" name="Google Shape;272;p29"/>
          <p:cNvSpPr txBox="1"/>
          <p:nvPr/>
        </p:nvSpPr>
        <p:spPr>
          <a:xfrm>
            <a:off x="3088724" y="3148750"/>
            <a:ext cx="6390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 b="1" sz="18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3" name="Google Shape;273;p29"/>
          <p:cNvCxnSpPr/>
          <p:nvPr/>
        </p:nvCxnSpPr>
        <p:spPr>
          <a:xfrm>
            <a:off x="-189625" y="3800174"/>
            <a:ext cx="1430400" cy="404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4" name="Google Shape;274;p29"/>
          <p:cNvSpPr/>
          <p:nvPr/>
        </p:nvSpPr>
        <p:spPr>
          <a:xfrm>
            <a:off x="267616" y="38324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5" name="Google Shape;275;p29"/>
          <p:cNvCxnSpPr>
            <a:endCxn id="268" idx="1"/>
          </p:cNvCxnSpPr>
          <p:nvPr/>
        </p:nvCxnSpPr>
        <p:spPr>
          <a:xfrm>
            <a:off x="-61427" y="3016500"/>
            <a:ext cx="3171300" cy="686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6" name="Google Shape;276;p29"/>
          <p:cNvSpPr/>
          <p:nvPr/>
        </p:nvSpPr>
        <p:spPr>
          <a:xfrm>
            <a:off x="1325975" y="3200350"/>
            <a:ext cx="5091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7" name="Google Shape;277;p29"/>
          <p:cNvCxnSpPr/>
          <p:nvPr/>
        </p:nvCxnSpPr>
        <p:spPr>
          <a:xfrm>
            <a:off x="1767800" y="4386375"/>
            <a:ext cx="861000" cy="171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8" name="Google Shape;278;p29"/>
          <p:cNvSpPr/>
          <p:nvPr/>
        </p:nvSpPr>
        <p:spPr>
          <a:xfrm>
            <a:off x="2331967" y="4348775"/>
            <a:ext cx="401100" cy="401100"/>
          </a:xfrm>
          <a:prstGeom prst="noSmoking">
            <a:avLst>
              <a:gd fmla="val 24925" name="adj"/>
            </a:avLst>
          </a:prstGeom>
          <a:solidFill>
            <a:schemeClr val="accen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9"/>
          <p:cNvSpPr/>
          <p:nvPr/>
        </p:nvSpPr>
        <p:spPr>
          <a:xfrm>
            <a:off x="3343400" y="3948150"/>
            <a:ext cx="2514600" cy="365700"/>
          </a:xfrm>
          <a:prstGeom prst="wedgeRoundRectCallout">
            <a:avLst>
              <a:gd fmla="val -51662" name="adj1"/>
              <a:gd fmla="val -21445" name="adj2"/>
              <a:gd fmla="val 0" name="adj3"/>
            </a:avLst>
          </a:prstGeom>
          <a:solidFill>
            <a:schemeClr val="accen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Violates distTo invariant!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 Prim’s algorithm work on graphs with negative edge weights?</a:t>
            </a:r>
            <a:endParaRPr/>
          </a:p>
        </p:txBody>
      </p:sp>
      <p:sp>
        <p:nvSpPr>
          <p:cNvPr id="285" name="Google Shape;285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6" name="Google Shape;28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</a:t>
            </a:r>
            <a:r>
              <a:rPr lang="en"/>
              <a:t> Algorithm Correctness</a:t>
            </a:r>
            <a:endParaRPr/>
          </a:p>
        </p:txBody>
      </p:sp>
      <p:sp>
        <p:nvSpPr>
          <p:cNvPr id="292" name="Google Shape;292;p31"/>
          <p:cNvSpPr txBox="1"/>
          <p:nvPr>
            <p:ph idx="1" type="body"/>
          </p:nvPr>
        </p:nvSpPr>
        <p:spPr>
          <a:xfrm>
            <a:off x="311700" y="1152475"/>
            <a:ext cx="8520600" cy="27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1"/>
                </a:solidFill>
              </a:rPr>
              <a:t>Dijkstra’s algorithm</a:t>
            </a:r>
            <a:r>
              <a:rPr lang="en"/>
              <a:t>. Visit vertices in order of distance from source.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Dijkstra’s can fail if the graph has negative weight edges.</a:t>
            </a:r>
            <a:endParaRPr b="1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Hide the real shortest path behind a later-explored path.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1"/>
                </a:solidFill>
              </a:rPr>
              <a:t>Prim’s algorithm</a:t>
            </a:r>
            <a:r>
              <a:rPr lang="en"/>
              <a:t>. Visit vertices in order of distance from MST-under-construction.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In Prim’s, the concept of a “later-explored path” is just a single edge weight.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Can’t hide the “real shortest path” behind a single edge weight.</a:t>
            </a:r>
            <a:endParaRPr/>
          </a:p>
        </p:txBody>
      </p:sp>
      <p:sp>
        <p:nvSpPr>
          <p:cNvPr id="293" name="Google Shape;29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4" name="Google Shape;294;p31"/>
          <p:cNvSpPr/>
          <p:nvPr/>
        </p:nvSpPr>
        <p:spPr>
          <a:xfrm>
            <a:off x="-54000" y="553200"/>
            <a:ext cx="365700" cy="3657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Kruskal’s Algorithm</a:t>
            </a:r>
            <a:endParaRPr/>
          </a:p>
        </p:txBody>
      </p:sp>
      <p:sp>
        <p:nvSpPr>
          <p:cNvPr id="300" name="Google Shape;30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Feedback from the Reading Quiz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Confused about Dijkstra’s</a:t>
            </a:r>
            <a:r>
              <a:rPr lang="en"/>
              <a:t>? Look at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resources I posted</a:t>
            </a:r>
            <a:r>
              <a:rPr lang="en"/>
              <a:t> over the weekend on Piazza.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/>
              <a:t>Confused about graphs in general</a:t>
            </a:r>
            <a:r>
              <a:rPr lang="en"/>
              <a:t>? Review past lectures or read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textbook chapter</a:t>
            </a:r>
            <a:r>
              <a:rPr lang="en"/>
              <a:t>.</a:t>
            </a:r>
            <a:endParaRPr/>
          </a:p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3"/>
          <p:cNvSpPr/>
          <p:nvPr/>
        </p:nvSpPr>
        <p:spPr>
          <a:xfrm>
            <a:off x="5430900" y="2473432"/>
            <a:ext cx="1912750" cy="1282500"/>
          </a:xfrm>
          <a:custGeom>
            <a:rect b="b" l="l" r="r" t="t"/>
            <a:pathLst>
              <a:path extrusionOk="0" h="51300" w="76510">
                <a:moveTo>
                  <a:pt x="52404" y="869"/>
                </a:moveTo>
                <a:cubicBezTo>
                  <a:pt x="63493" y="-1806"/>
                  <a:pt x="71628" y="2151"/>
                  <a:pt x="74470" y="6553"/>
                </a:cubicBezTo>
                <a:cubicBezTo>
                  <a:pt x="77312" y="10955"/>
                  <a:pt x="78399" y="19954"/>
                  <a:pt x="69455" y="27281"/>
                </a:cubicBezTo>
                <a:cubicBezTo>
                  <a:pt x="60512" y="34609"/>
                  <a:pt x="32204" y="47788"/>
                  <a:pt x="20809" y="50518"/>
                </a:cubicBezTo>
                <a:cubicBezTo>
                  <a:pt x="9414" y="53249"/>
                  <a:pt x="3229" y="48317"/>
                  <a:pt x="1084" y="43664"/>
                </a:cubicBezTo>
                <a:cubicBezTo>
                  <a:pt x="-1061" y="39011"/>
                  <a:pt x="-616" y="29734"/>
                  <a:pt x="7937" y="22601"/>
                </a:cubicBezTo>
                <a:cubicBezTo>
                  <a:pt x="16490" y="15469"/>
                  <a:pt x="41315" y="3544"/>
                  <a:pt x="52404" y="869"/>
                </a:cubicBezTo>
                <a:close/>
              </a:path>
            </a:pathLst>
          </a:custGeom>
          <a:solidFill>
            <a:srgbClr val="D9EAD3"/>
          </a:solidFill>
          <a:ln>
            <a:noFill/>
          </a:ln>
        </p:spPr>
      </p:sp>
      <p:sp>
        <p:nvSpPr>
          <p:cNvPr id="306" name="Google Shape;306;p33"/>
          <p:cNvSpPr/>
          <p:nvPr/>
        </p:nvSpPr>
        <p:spPr>
          <a:xfrm>
            <a:off x="1738295" y="2271829"/>
            <a:ext cx="2734350" cy="1503650"/>
          </a:xfrm>
          <a:custGeom>
            <a:rect b="b" l="l" r="r" t="t"/>
            <a:pathLst>
              <a:path extrusionOk="0" h="60146" w="109374">
                <a:moveTo>
                  <a:pt x="84094" y="742"/>
                </a:moveTo>
                <a:cubicBezTo>
                  <a:pt x="99752" y="-2273"/>
                  <a:pt x="105742" y="4551"/>
                  <a:pt x="107999" y="9566"/>
                </a:cubicBezTo>
                <a:cubicBezTo>
                  <a:pt x="110256" y="14581"/>
                  <a:pt x="111398" y="22551"/>
                  <a:pt x="97635" y="30832"/>
                </a:cubicBezTo>
                <a:cubicBezTo>
                  <a:pt x="83872" y="39113"/>
                  <a:pt x="41579" y="55935"/>
                  <a:pt x="25419" y="59250"/>
                </a:cubicBezTo>
                <a:cubicBezTo>
                  <a:pt x="9260" y="62566"/>
                  <a:pt x="2573" y="55991"/>
                  <a:pt x="678" y="50725"/>
                </a:cubicBezTo>
                <a:cubicBezTo>
                  <a:pt x="-1216" y="45459"/>
                  <a:pt x="149" y="35987"/>
                  <a:pt x="14052" y="27656"/>
                </a:cubicBezTo>
                <a:cubicBezTo>
                  <a:pt x="27955" y="19326"/>
                  <a:pt x="68436" y="3757"/>
                  <a:pt x="84094" y="74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307" name="Google Shape;30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Repeated Application of Cut Property</a:t>
            </a:r>
            <a:endParaRPr/>
          </a:p>
        </p:txBody>
      </p:sp>
      <p:sp>
        <p:nvSpPr>
          <p:cNvPr id="308" name="Google Shape;308;p33"/>
          <p:cNvSpPr txBox="1"/>
          <p:nvPr>
            <p:ph idx="1" type="body"/>
          </p:nvPr>
        </p:nvSpPr>
        <p:spPr>
          <a:xfrm>
            <a:off x="311700" y="1152475"/>
            <a:ext cx="85206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a cut, the minimum-weight crossing edge must be in the minimum spanning tree.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But other crossing edges can also be in the minimum spanning tree.</a:t>
            </a:r>
            <a:endParaRPr/>
          </a:p>
        </p:txBody>
      </p:sp>
      <p:sp>
        <p:nvSpPr>
          <p:cNvPr id="309" name="Google Shape;30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10" name="Google Shape;310;p33"/>
          <p:cNvCxnSpPr>
            <a:stCxn id="311" idx="3"/>
            <a:endCxn id="312" idx="1"/>
          </p:cNvCxnSpPr>
          <p:nvPr/>
        </p:nvCxnSpPr>
        <p:spPr>
          <a:xfrm>
            <a:off x="4217235" y="2678419"/>
            <a:ext cx="1427400" cy="701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3" name="Google Shape;313;p33"/>
          <p:cNvSpPr/>
          <p:nvPr/>
        </p:nvSpPr>
        <p:spPr>
          <a:xfrm>
            <a:off x="2015300" y="3227239"/>
            <a:ext cx="387300" cy="3045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b="1"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4" name="Google Shape;314;p33"/>
          <p:cNvCxnSpPr>
            <a:stCxn id="313" idx="3"/>
            <a:endCxn id="311" idx="1"/>
          </p:cNvCxnSpPr>
          <p:nvPr/>
        </p:nvCxnSpPr>
        <p:spPr>
          <a:xfrm flipH="1" rot="10800000">
            <a:off x="2402600" y="2678389"/>
            <a:ext cx="1427400" cy="701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" name="Google Shape;315;p33"/>
          <p:cNvCxnSpPr>
            <a:stCxn id="313" idx="3"/>
            <a:endCxn id="312" idx="1"/>
          </p:cNvCxnSpPr>
          <p:nvPr/>
        </p:nvCxnSpPr>
        <p:spPr>
          <a:xfrm>
            <a:off x="2402600" y="3379489"/>
            <a:ext cx="32421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6" name="Google Shape;316;p33"/>
          <p:cNvSpPr/>
          <p:nvPr/>
        </p:nvSpPr>
        <p:spPr>
          <a:xfrm>
            <a:off x="3063877" y="2883183"/>
            <a:ext cx="252900" cy="25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7" name="Google Shape;317;p33"/>
          <p:cNvSpPr/>
          <p:nvPr/>
        </p:nvSpPr>
        <p:spPr>
          <a:xfrm>
            <a:off x="3897161" y="3253037"/>
            <a:ext cx="252900" cy="25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8" name="Google Shape;318;p33"/>
          <p:cNvSpPr/>
          <p:nvPr/>
        </p:nvSpPr>
        <p:spPr>
          <a:xfrm>
            <a:off x="4730377" y="2883170"/>
            <a:ext cx="252900" cy="25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9" name="Google Shape;319;p33"/>
          <p:cNvCxnSpPr>
            <a:stCxn id="312" idx="3"/>
            <a:endCxn id="320" idx="2"/>
          </p:cNvCxnSpPr>
          <p:nvPr/>
        </p:nvCxnSpPr>
        <p:spPr>
          <a:xfrm flipH="1" rot="10800000">
            <a:off x="6031869" y="2982889"/>
            <a:ext cx="903300" cy="39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1" name="Google Shape;321;p33"/>
          <p:cNvSpPr/>
          <p:nvPr/>
        </p:nvSpPr>
        <p:spPr>
          <a:xfrm>
            <a:off x="6322090" y="3054732"/>
            <a:ext cx="252900" cy="2529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2" name="Google Shape;312;p33"/>
          <p:cNvSpPr/>
          <p:nvPr/>
        </p:nvSpPr>
        <p:spPr>
          <a:xfrm>
            <a:off x="5644569" y="3227239"/>
            <a:ext cx="387300" cy="3045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endParaRPr b="1"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1" name="Google Shape;311;p33"/>
          <p:cNvSpPr/>
          <p:nvPr/>
        </p:nvSpPr>
        <p:spPr>
          <a:xfrm>
            <a:off x="3829935" y="2526169"/>
            <a:ext cx="387300" cy="3045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 b="1"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0" name="Google Shape;320;p33"/>
          <p:cNvSpPr/>
          <p:nvPr/>
        </p:nvSpPr>
        <p:spPr>
          <a:xfrm>
            <a:off x="6741410" y="2678393"/>
            <a:ext cx="387300" cy="3045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endParaRPr b="1"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2" name="Google Shape;322;p33"/>
          <p:cNvSpPr/>
          <p:nvPr/>
        </p:nvSpPr>
        <p:spPr>
          <a:xfrm>
            <a:off x="4195875" y="2102325"/>
            <a:ext cx="364675" cy="1968375"/>
          </a:xfrm>
          <a:custGeom>
            <a:rect b="b" l="l" r="r" t="t"/>
            <a:pathLst>
              <a:path extrusionOk="0" h="78735" w="14587">
                <a:moveTo>
                  <a:pt x="0" y="78735"/>
                </a:moveTo>
                <a:cubicBezTo>
                  <a:pt x="2285" y="72383"/>
                  <a:pt x="11507" y="53744"/>
                  <a:pt x="13708" y="40621"/>
                </a:cubicBezTo>
                <a:cubicBezTo>
                  <a:pt x="15909" y="27499"/>
                  <a:pt x="13291" y="6770"/>
                  <a:pt x="13207" y="0"/>
                </a:cubicBezTo>
              </a:path>
            </a:pathLst>
          </a:custGeom>
          <a:noFill/>
          <a:ln cap="flat" cmpd="sng" w="3810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Conceptual Kruskal’s Algorithm</a:t>
            </a:r>
            <a:endParaRPr/>
          </a:p>
        </p:txBody>
      </p:sp>
      <p:sp>
        <p:nvSpPr>
          <p:cNvPr id="328" name="Google Shape;328;p34"/>
          <p:cNvSpPr txBox="1"/>
          <p:nvPr>
            <p:ph idx="1" type="body"/>
          </p:nvPr>
        </p:nvSpPr>
        <p:spPr>
          <a:xfrm>
            <a:off x="311700" y="1152475"/>
            <a:ext cx="85206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/>
              <a:t>Idea</a:t>
            </a:r>
            <a:r>
              <a:rPr lang="en"/>
              <a:t>. </a:t>
            </a:r>
            <a:r>
              <a:rPr lang="en"/>
              <a:t>Consider edges by increasing weight. Add edge to MST (mark black) unless doing so creates a cycle. Repeat until V-1 edges.</a:t>
            </a:r>
            <a:endParaRPr/>
          </a:p>
        </p:txBody>
      </p:sp>
      <p:sp>
        <p:nvSpPr>
          <p:cNvPr id="329" name="Google Shape;329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0" name="Google Shape;330;p34">
            <a:hlinkClick r:id="rId3"/>
          </p:cNvPr>
          <p:cNvSpPr/>
          <p:nvPr/>
        </p:nvSpPr>
        <p:spPr>
          <a:xfrm>
            <a:off x="8009400" y="548525"/>
            <a:ext cx="822900" cy="36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4B2E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B2E83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b="1" sz="1600">
              <a:solidFill>
                <a:srgbClr val="4B2E8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Prim's Algorithm Demo created by Kevin Wayne and Bob Sedgewick of Princeton University." id="331" name="Google Shape;331;p34" title="Prim's Algorithm Demo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19200" y="1943100"/>
            <a:ext cx="3200400" cy="3200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mo of Kruskal's algorithm produced by Kevin Wayne and Bob Sedgewick at Princeton University." id="332" name="Google Shape;332;p34" title="Kruskal's Algorithm Demo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24400" y="1943100"/>
            <a:ext cx="3200400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34"/>
          <p:cNvSpPr txBox="1"/>
          <p:nvPr/>
        </p:nvSpPr>
        <p:spPr>
          <a:xfrm>
            <a:off x="0" y="4969000"/>
            <a:ext cx="91440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Prim’s Algorithm, Kruskal’s Algorithm (Kevin Wayne/Princeton)</a:t>
            </a:r>
            <a:endParaRPr sz="60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5"/>
          <p:cNvSpPr txBox="1"/>
          <p:nvPr>
            <p:ph type="title"/>
          </p:nvPr>
        </p:nvSpPr>
        <p:spPr>
          <a:xfrm>
            <a:off x="4882896" y="448056"/>
            <a:ext cx="39501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Kruskal’s</a:t>
            </a:r>
            <a:r>
              <a:rPr lang="en"/>
              <a:t> Runtime Analysis</a:t>
            </a:r>
            <a:endParaRPr/>
          </a:p>
        </p:txBody>
      </p:sp>
      <p:sp>
        <p:nvSpPr>
          <p:cNvPr id="339" name="Google Shape;339;p35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 all edges by weight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While number of edges in MST &lt; </a:t>
            </a:r>
            <a:r>
              <a:rPr b="1" lang="en"/>
              <a:t>V</a:t>
            </a:r>
            <a:r>
              <a:rPr lang="en"/>
              <a:t> - 1: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/>
              <a:t>e</a:t>
            </a:r>
            <a:r>
              <a:rPr lang="en"/>
              <a:t> = next lightest edge</a:t>
            </a:r>
            <a:br>
              <a:rPr lang="en"/>
            </a:br>
            <a:r>
              <a:rPr lang="en"/>
              <a:t>If adding </a:t>
            </a:r>
            <a:r>
              <a:rPr b="1" lang="en"/>
              <a:t>e</a:t>
            </a:r>
            <a:r>
              <a:rPr lang="en"/>
              <a:t> doesn’t cause a cycle:</a:t>
            </a:r>
            <a:br>
              <a:rPr lang="en"/>
            </a:br>
            <a:r>
              <a:rPr lang="en"/>
              <a:t>	Add </a:t>
            </a:r>
            <a:r>
              <a:rPr b="1" lang="en"/>
              <a:t>e</a:t>
            </a:r>
            <a:r>
              <a:rPr lang="en"/>
              <a:t> to the MST</a:t>
            </a:r>
            <a:endParaRPr/>
          </a:p>
        </p:txBody>
      </p:sp>
      <p:sp>
        <p:nvSpPr>
          <p:cNvPr id="340" name="Google Shape;340;p35"/>
          <p:cNvSpPr txBox="1"/>
          <p:nvPr>
            <p:ph idx="1" type="body"/>
          </p:nvPr>
        </p:nvSpPr>
        <p:spPr>
          <a:xfrm>
            <a:off x="4882896" y="1152144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1"/>
                </a:solidFill>
              </a:rPr>
              <a:t>Simple graph</a:t>
            </a:r>
            <a:r>
              <a:rPr lang="en"/>
              <a:t>: </a:t>
            </a:r>
            <a:r>
              <a:rPr b="1" lang="en"/>
              <a:t>E</a:t>
            </a:r>
            <a:r>
              <a:rPr lang="en"/>
              <a:t> &lt; </a:t>
            </a:r>
            <a:r>
              <a:rPr b="1" lang="en"/>
              <a:t>V</a:t>
            </a:r>
            <a:r>
              <a:rPr b="1" baseline="30000" lang="en"/>
              <a:t>2</a:t>
            </a:r>
            <a:r>
              <a:rPr lang="en"/>
              <a:t>.</a:t>
            </a:r>
            <a:endParaRPr/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Sorting: O(</a:t>
            </a:r>
            <a:r>
              <a:rPr b="1" lang="en"/>
              <a:t>E</a:t>
            </a:r>
            <a:r>
              <a:rPr lang="en"/>
              <a:t> log </a:t>
            </a:r>
            <a:r>
              <a:rPr b="1" lang="en"/>
              <a:t>E</a:t>
            </a:r>
            <a:r>
              <a:rPr lang="en"/>
              <a:t>) = O</a:t>
            </a:r>
            <a:r>
              <a:rPr lang="en"/>
              <a:t>(</a:t>
            </a:r>
            <a:r>
              <a:rPr b="1" lang="en"/>
              <a:t>E</a:t>
            </a:r>
            <a:r>
              <a:rPr lang="en"/>
              <a:t> log </a:t>
            </a:r>
            <a:r>
              <a:rPr b="1" lang="en"/>
              <a:t>V</a:t>
            </a:r>
            <a:r>
              <a:rPr lang="en"/>
              <a:t>).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b="1" lang="en"/>
              <a:t>E</a:t>
            </a:r>
            <a:r>
              <a:rPr lang="en"/>
              <a:t> cycle-checks</a:t>
            </a:r>
            <a:r>
              <a:rPr lang="en"/>
              <a:t>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b="1" lang="en"/>
              <a:t>V</a:t>
            </a:r>
            <a:r>
              <a:rPr lang="en"/>
              <a:t> - 1 edges added to the MST.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/>
              <a:t>Cycle-finding runtime?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/>
              <a:t>Cycle-finding?</a:t>
            </a:r>
            <a:endParaRPr b="1"/>
          </a:p>
        </p:txBody>
      </p:sp>
      <p:sp>
        <p:nvSpPr>
          <p:cNvPr id="341" name="Google Shape;341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Cycles</a:t>
            </a:r>
            <a:endParaRPr/>
          </a:p>
        </p:txBody>
      </p:sp>
      <p:sp>
        <p:nvSpPr>
          <p:cNvPr id="347" name="Google Shape;347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Given a undirected graph, determine if it contains any cycles.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Use any data structure or algorithm from the course.</a:t>
            </a:r>
            <a:endParaRPr/>
          </a:p>
        </p:txBody>
      </p:sp>
      <p:sp>
        <p:nvSpPr>
          <p:cNvPr id="348" name="Google Shape;348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9" name="Google Shape;349;p36"/>
          <p:cNvSpPr/>
          <p:nvPr/>
        </p:nvSpPr>
        <p:spPr>
          <a:xfrm>
            <a:off x="-54000" y="553200"/>
            <a:ext cx="365700" cy="365700"/>
          </a:xfrm>
          <a:prstGeom prst="roundRect">
            <a:avLst>
              <a:gd fmla="val 16667" name="adj"/>
            </a:avLst>
          </a:prstGeom>
          <a:solidFill>
            <a:srgbClr val="4B2E83"/>
          </a:solidFill>
          <a:ln cap="flat" cmpd="sng" w="28575">
            <a:solidFill>
              <a:srgbClr val="F0EC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0" name="Google Shape;350;p36"/>
          <p:cNvSpPr/>
          <p:nvPr/>
        </p:nvSpPr>
        <p:spPr>
          <a:xfrm>
            <a:off x="6045090" y="177592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1" name="Google Shape;351;p36"/>
          <p:cNvSpPr/>
          <p:nvPr/>
        </p:nvSpPr>
        <p:spPr>
          <a:xfrm>
            <a:off x="6045112" y="257175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2" name="Google Shape;352;p36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3" name="Google Shape;353;p36"/>
          <p:cNvSpPr/>
          <p:nvPr/>
        </p:nvSpPr>
        <p:spPr>
          <a:xfrm>
            <a:off x="7027031" y="226724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" name="Google Shape;354;p36"/>
          <p:cNvSpPr/>
          <p:nvPr/>
        </p:nvSpPr>
        <p:spPr>
          <a:xfrm>
            <a:off x="7414316" y="316874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b="1"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5" name="Google Shape;355;p36"/>
          <p:cNvSpPr/>
          <p:nvPr/>
        </p:nvSpPr>
        <p:spPr>
          <a:xfrm>
            <a:off x="8322430" y="209775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b="1"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56" name="Google Shape;356;p36"/>
          <p:cNvCxnSpPr>
            <a:stCxn id="355" idx="2"/>
            <a:endCxn id="354" idx="3"/>
          </p:cNvCxnSpPr>
          <p:nvPr/>
        </p:nvCxnSpPr>
        <p:spPr>
          <a:xfrm flipH="1">
            <a:off x="7801480" y="2402256"/>
            <a:ext cx="714600" cy="918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" name="Google Shape;357;p36"/>
          <p:cNvCxnSpPr>
            <a:stCxn id="353" idx="2"/>
            <a:endCxn id="354" idx="0"/>
          </p:cNvCxnSpPr>
          <p:nvPr/>
        </p:nvCxnSpPr>
        <p:spPr>
          <a:xfrm>
            <a:off x="7220681" y="2571745"/>
            <a:ext cx="387300" cy="597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8" name="Google Shape;358;p36"/>
          <p:cNvSpPr/>
          <p:nvPr/>
        </p:nvSpPr>
        <p:spPr>
          <a:xfrm>
            <a:off x="5103025" y="222058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b="1"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59" name="Google Shape;359;p36"/>
          <p:cNvCxnSpPr>
            <a:stCxn id="358" idx="3"/>
            <a:endCxn id="350" idx="1"/>
          </p:cNvCxnSpPr>
          <p:nvPr/>
        </p:nvCxnSpPr>
        <p:spPr>
          <a:xfrm flipH="1" rot="10800000">
            <a:off x="5490325" y="1928239"/>
            <a:ext cx="554700" cy="444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" name="Google Shape;360;p36"/>
          <p:cNvCxnSpPr>
            <a:stCxn id="358" idx="3"/>
            <a:endCxn id="351" idx="1"/>
          </p:cNvCxnSpPr>
          <p:nvPr/>
        </p:nvCxnSpPr>
        <p:spPr>
          <a:xfrm>
            <a:off x="5490325" y="2372839"/>
            <a:ext cx="554700" cy="351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Google Shape;361;p36"/>
          <p:cNvCxnSpPr>
            <a:stCxn id="353" idx="3"/>
            <a:endCxn id="355" idx="1"/>
          </p:cNvCxnSpPr>
          <p:nvPr/>
        </p:nvCxnSpPr>
        <p:spPr>
          <a:xfrm flipH="1" rot="10800000">
            <a:off x="7414331" y="2249995"/>
            <a:ext cx="908100" cy="169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36"/>
          <p:cNvCxnSpPr>
            <a:stCxn id="350" idx="3"/>
            <a:endCxn id="352" idx="1"/>
          </p:cNvCxnSpPr>
          <p:nvPr/>
        </p:nvCxnSpPr>
        <p:spPr>
          <a:xfrm flipH="1" rot="10800000">
            <a:off x="6432390" y="1689076"/>
            <a:ext cx="485100" cy="239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36"/>
          <p:cNvCxnSpPr>
            <a:stCxn id="355" idx="0"/>
            <a:endCxn id="352" idx="3"/>
          </p:cNvCxnSpPr>
          <p:nvPr/>
        </p:nvCxnSpPr>
        <p:spPr>
          <a:xfrm rot="10800000">
            <a:off x="7304680" y="1689156"/>
            <a:ext cx="1211400" cy="408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Cycles: Depth-First Search</a:t>
            </a:r>
            <a:endParaRPr/>
          </a:p>
        </p:txBody>
      </p:sp>
      <p:sp>
        <p:nvSpPr>
          <p:cNvPr id="369" name="Google Shape;369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Given a undirected graph, determine if it contains any cycles.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Use any data structure or algorithm from the course.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/>
              <a:t>Depth-first search</a:t>
            </a:r>
            <a:r>
              <a:rPr lang="en"/>
              <a:t> from 0 (or any vertex).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Keep going until you see an already-marked vertex.</a:t>
            </a:r>
            <a:endParaRPr/>
          </a:p>
          <a:p>
            <a:pPr indent="-228600" lvl="0" marL="6858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/>
              <a:t>Potential danger</a:t>
            </a:r>
            <a:r>
              <a:rPr lang="en"/>
              <a:t>: 1 looks back at 0 and sees that it’s marked.</a:t>
            </a:r>
            <a:br>
              <a:rPr lang="en"/>
            </a:br>
            <a:r>
              <a:rPr b="1" lang="en"/>
              <a:t>Solution</a:t>
            </a:r>
            <a:r>
              <a:rPr lang="en"/>
              <a:t>: Just don’t count the node you came from.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Worst case runtime: O(</a:t>
            </a:r>
            <a:r>
              <a:rPr b="1" lang="en"/>
              <a:t>V</a:t>
            </a:r>
            <a:r>
              <a:rPr lang="en"/>
              <a:t> + </a:t>
            </a:r>
            <a:r>
              <a:rPr b="1" lang="en"/>
              <a:t>E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Kruskal’s needs to check for cycles up to </a:t>
            </a:r>
            <a:r>
              <a:rPr b="1" lang="en"/>
              <a:t>E</a:t>
            </a:r>
            <a:r>
              <a:rPr lang="en"/>
              <a:t> times!</a:t>
            </a:r>
            <a:endParaRPr/>
          </a:p>
        </p:txBody>
      </p:sp>
      <p:sp>
        <p:nvSpPr>
          <p:cNvPr id="370" name="Google Shape;370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1" name="Google Shape;371;p37"/>
          <p:cNvSpPr/>
          <p:nvPr/>
        </p:nvSpPr>
        <p:spPr>
          <a:xfrm>
            <a:off x="-54000" y="553200"/>
            <a:ext cx="365700" cy="3657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2" name="Google Shape;372;p37"/>
          <p:cNvSpPr/>
          <p:nvPr/>
        </p:nvSpPr>
        <p:spPr>
          <a:xfrm>
            <a:off x="6045090" y="177592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3" name="Google Shape;373;p37"/>
          <p:cNvSpPr/>
          <p:nvPr/>
        </p:nvSpPr>
        <p:spPr>
          <a:xfrm>
            <a:off x="6045112" y="257175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4" name="Google Shape;374;p37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5" name="Google Shape;375;p37"/>
          <p:cNvSpPr/>
          <p:nvPr/>
        </p:nvSpPr>
        <p:spPr>
          <a:xfrm>
            <a:off x="7027031" y="226724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6" name="Google Shape;376;p37"/>
          <p:cNvSpPr/>
          <p:nvPr/>
        </p:nvSpPr>
        <p:spPr>
          <a:xfrm>
            <a:off x="7414316" y="316874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b="1"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7" name="Google Shape;377;p37"/>
          <p:cNvSpPr/>
          <p:nvPr/>
        </p:nvSpPr>
        <p:spPr>
          <a:xfrm>
            <a:off x="8322430" y="209775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b="1"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78" name="Google Shape;378;p37"/>
          <p:cNvCxnSpPr>
            <a:stCxn id="377" idx="2"/>
            <a:endCxn id="376" idx="3"/>
          </p:cNvCxnSpPr>
          <p:nvPr/>
        </p:nvCxnSpPr>
        <p:spPr>
          <a:xfrm flipH="1">
            <a:off x="7801480" y="2402256"/>
            <a:ext cx="714600" cy="918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" name="Google Shape;379;p37"/>
          <p:cNvCxnSpPr>
            <a:stCxn id="375" idx="2"/>
            <a:endCxn id="376" idx="0"/>
          </p:cNvCxnSpPr>
          <p:nvPr/>
        </p:nvCxnSpPr>
        <p:spPr>
          <a:xfrm>
            <a:off x="7220681" y="2571745"/>
            <a:ext cx="387300" cy="597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0" name="Google Shape;380;p37"/>
          <p:cNvSpPr/>
          <p:nvPr/>
        </p:nvSpPr>
        <p:spPr>
          <a:xfrm>
            <a:off x="5103025" y="222058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b="1"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81" name="Google Shape;381;p37"/>
          <p:cNvCxnSpPr>
            <a:stCxn id="380" idx="3"/>
            <a:endCxn id="372" idx="1"/>
          </p:cNvCxnSpPr>
          <p:nvPr/>
        </p:nvCxnSpPr>
        <p:spPr>
          <a:xfrm flipH="1" rot="10800000">
            <a:off x="5490325" y="1928239"/>
            <a:ext cx="554700" cy="444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2" name="Google Shape;382;p37"/>
          <p:cNvCxnSpPr>
            <a:stCxn id="380" idx="3"/>
            <a:endCxn id="373" idx="1"/>
          </p:cNvCxnSpPr>
          <p:nvPr/>
        </p:nvCxnSpPr>
        <p:spPr>
          <a:xfrm>
            <a:off x="5490325" y="2372839"/>
            <a:ext cx="554700" cy="351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3" name="Google Shape;383;p37"/>
          <p:cNvCxnSpPr>
            <a:stCxn id="375" idx="3"/>
            <a:endCxn id="377" idx="1"/>
          </p:cNvCxnSpPr>
          <p:nvPr/>
        </p:nvCxnSpPr>
        <p:spPr>
          <a:xfrm flipH="1" rot="10800000">
            <a:off x="7414331" y="2249995"/>
            <a:ext cx="908100" cy="169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4" name="Google Shape;384;p37"/>
          <p:cNvCxnSpPr>
            <a:stCxn id="372" idx="3"/>
            <a:endCxn id="374" idx="1"/>
          </p:cNvCxnSpPr>
          <p:nvPr/>
        </p:nvCxnSpPr>
        <p:spPr>
          <a:xfrm flipH="1" rot="10800000">
            <a:off x="6432390" y="1689076"/>
            <a:ext cx="485100" cy="239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5" name="Google Shape;385;p37"/>
          <p:cNvCxnSpPr>
            <a:stCxn id="377" idx="0"/>
            <a:endCxn id="374" idx="3"/>
          </p:cNvCxnSpPr>
          <p:nvPr/>
        </p:nvCxnSpPr>
        <p:spPr>
          <a:xfrm rot="10800000">
            <a:off x="7304680" y="1689156"/>
            <a:ext cx="1211400" cy="408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8"/>
          <p:cNvSpPr/>
          <p:nvPr/>
        </p:nvSpPr>
        <p:spPr>
          <a:xfrm>
            <a:off x="5430900" y="2473432"/>
            <a:ext cx="1912750" cy="1282500"/>
          </a:xfrm>
          <a:custGeom>
            <a:rect b="b" l="l" r="r" t="t"/>
            <a:pathLst>
              <a:path extrusionOk="0" h="51300" w="76510">
                <a:moveTo>
                  <a:pt x="52404" y="869"/>
                </a:moveTo>
                <a:cubicBezTo>
                  <a:pt x="63493" y="-1806"/>
                  <a:pt x="71628" y="2151"/>
                  <a:pt x="74470" y="6553"/>
                </a:cubicBezTo>
                <a:cubicBezTo>
                  <a:pt x="77312" y="10955"/>
                  <a:pt x="78399" y="19954"/>
                  <a:pt x="69455" y="27281"/>
                </a:cubicBezTo>
                <a:cubicBezTo>
                  <a:pt x="60512" y="34609"/>
                  <a:pt x="32204" y="47788"/>
                  <a:pt x="20809" y="50518"/>
                </a:cubicBezTo>
                <a:cubicBezTo>
                  <a:pt x="9414" y="53249"/>
                  <a:pt x="3229" y="48317"/>
                  <a:pt x="1084" y="43664"/>
                </a:cubicBezTo>
                <a:cubicBezTo>
                  <a:pt x="-1061" y="39011"/>
                  <a:pt x="-616" y="29734"/>
                  <a:pt x="7937" y="22601"/>
                </a:cubicBezTo>
                <a:cubicBezTo>
                  <a:pt x="16490" y="15469"/>
                  <a:pt x="41315" y="3544"/>
                  <a:pt x="52404" y="869"/>
                </a:cubicBezTo>
                <a:close/>
              </a:path>
            </a:pathLst>
          </a:custGeom>
          <a:solidFill>
            <a:srgbClr val="D9EAD3"/>
          </a:solidFill>
          <a:ln>
            <a:noFill/>
          </a:ln>
        </p:spPr>
      </p:sp>
      <p:sp>
        <p:nvSpPr>
          <p:cNvPr id="391" name="Google Shape;391;p38"/>
          <p:cNvSpPr/>
          <p:nvPr/>
        </p:nvSpPr>
        <p:spPr>
          <a:xfrm>
            <a:off x="1738295" y="2271829"/>
            <a:ext cx="2734350" cy="1503650"/>
          </a:xfrm>
          <a:custGeom>
            <a:rect b="b" l="l" r="r" t="t"/>
            <a:pathLst>
              <a:path extrusionOk="0" h="60146" w="109374">
                <a:moveTo>
                  <a:pt x="84094" y="742"/>
                </a:moveTo>
                <a:cubicBezTo>
                  <a:pt x="99752" y="-2273"/>
                  <a:pt x="105742" y="4551"/>
                  <a:pt x="107999" y="9566"/>
                </a:cubicBezTo>
                <a:cubicBezTo>
                  <a:pt x="110256" y="14581"/>
                  <a:pt x="111398" y="22551"/>
                  <a:pt x="97635" y="30832"/>
                </a:cubicBezTo>
                <a:cubicBezTo>
                  <a:pt x="83872" y="39113"/>
                  <a:pt x="41579" y="55935"/>
                  <a:pt x="25419" y="59250"/>
                </a:cubicBezTo>
                <a:cubicBezTo>
                  <a:pt x="9260" y="62566"/>
                  <a:pt x="2573" y="55991"/>
                  <a:pt x="678" y="50725"/>
                </a:cubicBezTo>
                <a:cubicBezTo>
                  <a:pt x="-1216" y="45459"/>
                  <a:pt x="149" y="35987"/>
                  <a:pt x="14052" y="27656"/>
                </a:cubicBezTo>
                <a:cubicBezTo>
                  <a:pt x="27955" y="19326"/>
                  <a:pt x="68436" y="3757"/>
                  <a:pt x="84094" y="74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392" name="Google Shape;392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Cycles: Connected Components</a:t>
            </a:r>
            <a:endParaRPr/>
          </a:p>
        </p:txBody>
      </p:sp>
      <p:sp>
        <p:nvSpPr>
          <p:cNvPr id="393" name="Google Shape;393;p38"/>
          <p:cNvSpPr txBox="1"/>
          <p:nvPr>
            <p:ph idx="1" type="body"/>
          </p:nvPr>
        </p:nvSpPr>
        <p:spPr>
          <a:xfrm>
            <a:off x="311700" y="1152475"/>
            <a:ext cx="85206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each vertex </a:t>
            </a:r>
            <a:r>
              <a:rPr b="1" lang="en"/>
              <a:t>v</a:t>
            </a:r>
            <a:r>
              <a:rPr lang="en"/>
              <a:t>, its </a:t>
            </a:r>
            <a:r>
              <a:rPr b="1" lang="en">
                <a:solidFill>
                  <a:schemeClr val="accent1"/>
                </a:solidFill>
              </a:rPr>
              <a:t>connected component</a:t>
            </a:r>
            <a:r>
              <a:rPr lang="en"/>
              <a:t> is the set of all vertices that are connected to </a:t>
            </a:r>
            <a:r>
              <a:rPr b="1" lang="en"/>
              <a:t>v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Model connectedness in terms of sets of vertices. Keep track of the component (set) for </a:t>
            </a:r>
            <a:r>
              <a:rPr b="1" lang="en"/>
              <a:t>v</a:t>
            </a:r>
            <a:r>
              <a:rPr lang="en"/>
              <a:t>.</a:t>
            </a:r>
            <a:endParaRPr/>
          </a:p>
        </p:txBody>
      </p:sp>
      <p:sp>
        <p:nvSpPr>
          <p:cNvPr id="394" name="Google Shape;394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95" name="Google Shape;395;p38"/>
          <p:cNvCxnSpPr>
            <a:stCxn id="396" idx="3"/>
            <a:endCxn id="397" idx="1"/>
          </p:cNvCxnSpPr>
          <p:nvPr/>
        </p:nvCxnSpPr>
        <p:spPr>
          <a:xfrm>
            <a:off x="4217235" y="2678419"/>
            <a:ext cx="1427400" cy="701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98" name="Google Shape;398;p38"/>
          <p:cNvSpPr/>
          <p:nvPr/>
        </p:nvSpPr>
        <p:spPr>
          <a:xfrm>
            <a:off x="2015300" y="3227239"/>
            <a:ext cx="387300" cy="3045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b="1"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99" name="Google Shape;399;p38"/>
          <p:cNvCxnSpPr>
            <a:stCxn id="398" idx="3"/>
            <a:endCxn id="396" idx="1"/>
          </p:cNvCxnSpPr>
          <p:nvPr/>
        </p:nvCxnSpPr>
        <p:spPr>
          <a:xfrm flipH="1" rot="10800000">
            <a:off x="2402600" y="2678389"/>
            <a:ext cx="1427400" cy="701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0" name="Google Shape;400;p38"/>
          <p:cNvCxnSpPr>
            <a:stCxn id="398" idx="3"/>
            <a:endCxn id="397" idx="1"/>
          </p:cNvCxnSpPr>
          <p:nvPr/>
        </p:nvCxnSpPr>
        <p:spPr>
          <a:xfrm>
            <a:off x="2402600" y="3379489"/>
            <a:ext cx="32421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401" name="Google Shape;401;p38"/>
          <p:cNvSpPr/>
          <p:nvPr/>
        </p:nvSpPr>
        <p:spPr>
          <a:xfrm>
            <a:off x="3063877" y="2883183"/>
            <a:ext cx="252900" cy="25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2" name="Google Shape;402;p38"/>
          <p:cNvSpPr/>
          <p:nvPr/>
        </p:nvSpPr>
        <p:spPr>
          <a:xfrm>
            <a:off x="3897161" y="3253037"/>
            <a:ext cx="252900" cy="25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3" name="Google Shape;403;p38"/>
          <p:cNvSpPr/>
          <p:nvPr/>
        </p:nvSpPr>
        <p:spPr>
          <a:xfrm>
            <a:off x="4730377" y="2883170"/>
            <a:ext cx="252900" cy="25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04" name="Google Shape;404;p38"/>
          <p:cNvCxnSpPr>
            <a:stCxn id="397" idx="3"/>
            <a:endCxn id="405" idx="2"/>
          </p:cNvCxnSpPr>
          <p:nvPr/>
        </p:nvCxnSpPr>
        <p:spPr>
          <a:xfrm flipH="1" rot="10800000">
            <a:off x="6031869" y="2982889"/>
            <a:ext cx="903300" cy="39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6" name="Google Shape;406;p38"/>
          <p:cNvSpPr/>
          <p:nvPr/>
        </p:nvSpPr>
        <p:spPr>
          <a:xfrm>
            <a:off x="6322090" y="3054732"/>
            <a:ext cx="252900" cy="2529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7" name="Google Shape;397;p38"/>
          <p:cNvSpPr/>
          <p:nvPr/>
        </p:nvSpPr>
        <p:spPr>
          <a:xfrm>
            <a:off x="5644569" y="3227239"/>
            <a:ext cx="387300" cy="3045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endParaRPr b="1"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6" name="Google Shape;396;p38"/>
          <p:cNvSpPr/>
          <p:nvPr/>
        </p:nvSpPr>
        <p:spPr>
          <a:xfrm>
            <a:off x="3829935" y="2526169"/>
            <a:ext cx="387300" cy="3045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 b="1"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5" name="Google Shape;405;p38"/>
          <p:cNvSpPr/>
          <p:nvPr/>
        </p:nvSpPr>
        <p:spPr>
          <a:xfrm>
            <a:off x="6741410" y="2678393"/>
            <a:ext cx="387300" cy="3045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endParaRPr b="1"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7" name="Google Shape;407;p38"/>
          <p:cNvSpPr/>
          <p:nvPr/>
        </p:nvSpPr>
        <p:spPr>
          <a:xfrm>
            <a:off x="2450225" y="2160475"/>
            <a:ext cx="731400" cy="365700"/>
          </a:xfrm>
          <a:prstGeom prst="wedgeRoundRectCallout">
            <a:avLst>
              <a:gd fmla="val 20705" name="adj1"/>
              <a:gd fmla="val 58258" name="adj2"/>
              <a:gd fmla="val 0" name="adj3"/>
            </a:avLst>
          </a:prstGeom>
          <a:solidFill>
            <a:schemeClr val="accen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{A, B}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8" name="Google Shape;408;p38"/>
          <p:cNvSpPr/>
          <p:nvPr/>
        </p:nvSpPr>
        <p:spPr>
          <a:xfrm>
            <a:off x="5498767" y="2388900"/>
            <a:ext cx="731400" cy="365700"/>
          </a:xfrm>
          <a:prstGeom prst="wedgeRoundRectCallout">
            <a:avLst>
              <a:gd fmla="val 20705" name="adj1"/>
              <a:gd fmla="val 58258" name="adj2"/>
              <a:gd fmla="val 0" name="adj3"/>
            </a:avLst>
          </a:prstGeom>
          <a:solidFill>
            <a:schemeClr val="accent3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{C, D}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9" name="Google Shape;409;p38"/>
          <p:cNvSpPr txBox="1"/>
          <p:nvPr/>
        </p:nvSpPr>
        <p:spPr>
          <a:xfrm>
            <a:off x="3429000" y="3992725"/>
            <a:ext cx="2286000" cy="8229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isConnected(B, D)</a:t>
            </a:r>
            <a:endParaRPr sz="16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  connect(B, D)</a:t>
            </a:r>
            <a:endParaRPr sz="16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9"/>
          <p:cNvSpPr/>
          <p:nvPr/>
        </p:nvSpPr>
        <p:spPr>
          <a:xfrm>
            <a:off x="1721309" y="2271803"/>
            <a:ext cx="5624625" cy="1543950"/>
          </a:xfrm>
          <a:custGeom>
            <a:rect b="b" l="l" r="r" t="t"/>
            <a:pathLst>
              <a:path extrusionOk="0" h="61758" w="224985">
                <a:moveTo>
                  <a:pt x="101157" y="1412"/>
                </a:moveTo>
                <a:cubicBezTo>
                  <a:pt x="134005" y="-1959"/>
                  <a:pt x="192653" y="966"/>
                  <a:pt x="211821" y="7430"/>
                </a:cubicBezTo>
                <a:cubicBezTo>
                  <a:pt x="230989" y="13894"/>
                  <a:pt x="226309" y="31557"/>
                  <a:pt x="216167" y="40194"/>
                </a:cubicBezTo>
                <a:cubicBezTo>
                  <a:pt x="206026" y="48831"/>
                  <a:pt x="184712" y="56270"/>
                  <a:pt x="150972" y="59251"/>
                </a:cubicBezTo>
                <a:cubicBezTo>
                  <a:pt x="117232" y="62232"/>
                  <a:pt x="36436" y="63347"/>
                  <a:pt x="13729" y="58081"/>
                </a:cubicBezTo>
                <a:cubicBezTo>
                  <a:pt x="-8978" y="52815"/>
                  <a:pt x="161" y="37102"/>
                  <a:pt x="14732" y="27657"/>
                </a:cubicBezTo>
                <a:cubicBezTo>
                  <a:pt x="29303" y="18212"/>
                  <a:pt x="68309" y="4783"/>
                  <a:pt x="101157" y="141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415" name="Google Shape;415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Cycles: Connected Components</a:t>
            </a:r>
            <a:endParaRPr/>
          </a:p>
        </p:txBody>
      </p:sp>
      <p:sp>
        <p:nvSpPr>
          <p:cNvPr id="416" name="Google Shape;416;p39"/>
          <p:cNvSpPr txBox="1"/>
          <p:nvPr>
            <p:ph idx="1" type="body"/>
          </p:nvPr>
        </p:nvSpPr>
        <p:spPr>
          <a:xfrm>
            <a:off x="311700" y="1152475"/>
            <a:ext cx="85206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each vertex </a:t>
            </a:r>
            <a:r>
              <a:rPr b="1" lang="en"/>
              <a:t>v</a:t>
            </a:r>
            <a:r>
              <a:rPr lang="en"/>
              <a:t>, its </a:t>
            </a:r>
            <a:r>
              <a:rPr b="1" lang="en">
                <a:solidFill>
                  <a:schemeClr val="accent1"/>
                </a:solidFill>
              </a:rPr>
              <a:t>connected component</a:t>
            </a:r>
            <a:r>
              <a:rPr lang="en"/>
              <a:t> is the set of all vertices that are connected to </a:t>
            </a:r>
            <a:r>
              <a:rPr b="1" lang="en"/>
              <a:t>v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Model connectedness in terms of sets of vertices. Keep track of the component (set) for </a:t>
            </a:r>
            <a:r>
              <a:rPr b="1" lang="en"/>
              <a:t>v</a:t>
            </a:r>
            <a:r>
              <a:rPr lang="en"/>
              <a:t>.</a:t>
            </a:r>
            <a:endParaRPr/>
          </a:p>
        </p:txBody>
      </p:sp>
      <p:sp>
        <p:nvSpPr>
          <p:cNvPr id="417" name="Google Shape;417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18" name="Google Shape;418;p39"/>
          <p:cNvCxnSpPr>
            <a:stCxn id="419" idx="3"/>
            <a:endCxn id="420" idx="1"/>
          </p:cNvCxnSpPr>
          <p:nvPr/>
        </p:nvCxnSpPr>
        <p:spPr>
          <a:xfrm>
            <a:off x="4217235" y="2678419"/>
            <a:ext cx="1427400" cy="701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1" name="Google Shape;421;p39"/>
          <p:cNvSpPr/>
          <p:nvPr/>
        </p:nvSpPr>
        <p:spPr>
          <a:xfrm>
            <a:off x="2015300" y="3227239"/>
            <a:ext cx="387300" cy="3045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b="1"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22" name="Google Shape;422;p39"/>
          <p:cNvCxnSpPr>
            <a:stCxn id="421" idx="3"/>
            <a:endCxn id="419" idx="1"/>
          </p:cNvCxnSpPr>
          <p:nvPr/>
        </p:nvCxnSpPr>
        <p:spPr>
          <a:xfrm flipH="1" rot="10800000">
            <a:off x="2402600" y="2678389"/>
            <a:ext cx="1427400" cy="701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3" name="Google Shape;423;p39"/>
          <p:cNvCxnSpPr>
            <a:stCxn id="421" idx="3"/>
            <a:endCxn id="420" idx="1"/>
          </p:cNvCxnSpPr>
          <p:nvPr/>
        </p:nvCxnSpPr>
        <p:spPr>
          <a:xfrm>
            <a:off x="2402600" y="3379489"/>
            <a:ext cx="32421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424" name="Google Shape;424;p39"/>
          <p:cNvSpPr/>
          <p:nvPr/>
        </p:nvSpPr>
        <p:spPr>
          <a:xfrm>
            <a:off x="3063877" y="2883183"/>
            <a:ext cx="252900" cy="25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5" name="Google Shape;425;p39"/>
          <p:cNvSpPr/>
          <p:nvPr/>
        </p:nvSpPr>
        <p:spPr>
          <a:xfrm>
            <a:off x="3897161" y="3253037"/>
            <a:ext cx="252900" cy="25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6" name="Google Shape;426;p39"/>
          <p:cNvSpPr/>
          <p:nvPr/>
        </p:nvSpPr>
        <p:spPr>
          <a:xfrm>
            <a:off x="4730377" y="2883170"/>
            <a:ext cx="252900" cy="25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27" name="Google Shape;427;p39"/>
          <p:cNvCxnSpPr>
            <a:stCxn id="420" idx="3"/>
            <a:endCxn id="428" idx="2"/>
          </p:cNvCxnSpPr>
          <p:nvPr/>
        </p:nvCxnSpPr>
        <p:spPr>
          <a:xfrm flipH="1" rot="10800000">
            <a:off x="6031869" y="2982889"/>
            <a:ext cx="903300" cy="39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9" name="Google Shape;429;p39"/>
          <p:cNvSpPr/>
          <p:nvPr/>
        </p:nvSpPr>
        <p:spPr>
          <a:xfrm>
            <a:off x="6322090" y="3054732"/>
            <a:ext cx="252900" cy="25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0" name="Google Shape;420;p39"/>
          <p:cNvSpPr/>
          <p:nvPr/>
        </p:nvSpPr>
        <p:spPr>
          <a:xfrm>
            <a:off x="5644569" y="3227239"/>
            <a:ext cx="387300" cy="3045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endParaRPr b="1"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9" name="Google Shape;419;p39"/>
          <p:cNvSpPr/>
          <p:nvPr/>
        </p:nvSpPr>
        <p:spPr>
          <a:xfrm>
            <a:off x="3829935" y="2526169"/>
            <a:ext cx="387300" cy="3045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 b="1"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8" name="Google Shape;428;p39"/>
          <p:cNvSpPr/>
          <p:nvPr/>
        </p:nvSpPr>
        <p:spPr>
          <a:xfrm>
            <a:off x="6741410" y="2678393"/>
            <a:ext cx="387300" cy="3045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endParaRPr b="1"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0" name="Google Shape;430;p39"/>
          <p:cNvSpPr/>
          <p:nvPr/>
        </p:nvSpPr>
        <p:spPr>
          <a:xfrm>
            <a:off x="4309950" y="2064350"/>
            <a:ext cx="1188600" cy="365700"/>
          </a:xfrm>
          <a:prstGeom prst="wedgeRoundRectCallout">
            <a:avLst>
              <a:gd fmla="val 20705" name="adj1"/>
              <a:gd fmla="val 58258" name="adj2"/>
              <a:gd fmla="val 0" name="adj3"/>
            </a:avLst>
          </a:prstGeom>
          <a:solidFill>
            <a:schemeClr val="accen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{A, B, C, D}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1" name="Google Shape;431;p39"/>
          <p:cNvSpPr txBox="1"/>
          <p:nvPr/>
        </p:nvSpPr>
        <p:spPr>
          <a:xfrm>
            <a:off x="3429000" y="3992725"/>
            <a:ext cx="2286000" cy="8229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isConnected(B, D)</a:t>
            </a:r>
            <a:endParaRPr sz="16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  connect(B, D)</a:t>
            </a:r>
            <a:endParaRPr sz="16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0"/>
          <p:cNvSpPr txBox="1"/>
          <p:nvPr>
            <p:ph type="title"/>
          </p:nvPr>
        </p:nvSpPr>
        <p:spPr>
          <a:xfrm>
            <a:off x="311700" y="448056"/>
            <a:ext cx="3950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Disjoint Sets ADT</a:t>
            </a:r>
            <a:endParaRPr/>
          </a:p>
        </p:txBody>
      </p:sp>
      <p:sp>
        <p:nvSpPr>
          <p:cNvPr id="437" name="Google Shape;437;p40"/>
          <p:cNvSpPr txBox="1"/>
          <p:nvPr>
            <p:ph idx="1" type="body"/>
          </p:nvPr>
        </p:nvSpPr>
        <p:spPr>
          <a:xfrm>
            <a:off x="311700" y="1152144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V</a:t>
            </a:r>
            <a:r>
              <a:rPr lang="en"/>
              <a:t> vertices in the disjoint sets ADT.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Kruskal’s loops up to </a:t>
            </a:r>
            <a:r>
              <a:rPr b="1" lang="en"/>
              <a:t>E</a:t>
            </a:r>
            <a:r>
              <a:rPr lang="en"/>
              <a:t> times.</a:t>
            </a:r>
            <a:endParaRPr/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Calls isConnected each time.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But only up to </a:t>
            </a:r>
            <a:r>
              <a:rPr b="1" lang="en"/>
              <a:t>V</a:t>
            </a:r>
            <a:r>
              <a:rPr lang="en"/>
              <a:t> - 1 calls to connect.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502919" lvl="0" marL="502919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/>
              <a:t>Goal</a:t>
            </a:r>
            <a:r>
              <a:rPr lang="en"/>
              <a:t>: O(log </a:t>
            </a:r>
            <a:r>
              <a:rPr b="1" lang="en"/>
              <a:t>V</a:t>
            </a:r>
            <a:r>
              <a:rPr lang="en"/>
              <a:t>) implementation for both connect and isConnected.</a:t>
            </a:r>
            <a:endParaRPr/>
          </a:p>
        </p:txBody>
      </p:sp>
      <p:sp>
        <p:nvSpPr>
          <p:cNvPr id="438" name="Google Shape;438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9" name="Google Shape;439;p40"/>
          <p:cNvSpPr txBox="1"/>
          <p:nvPr/>
        </p:nvSpPr>
        <p:spPr>
          <a:xfrm>
            <a:off x="4419600" y="1268700"/>
            <a:ext cx="4572000" cy="26061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interface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B58900"/>
                </a:solidFill>
                <a:latin typeface="Roboto Mono"/>
                <a:ea typeface="Roboto Mono"/>
                <a:cs typeface="Roboto Mono"/>
                <a:sym typeface="Roboto Mono"/>
              </a:rPr>
              <a:t>DisjointSets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6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600">
                <a:solidFill>
                  <a:srgbClr val="93A1A1"/>
                </a:solidFill>
                <a:latin typeface="Roboto Mono"/>
                <a:ea typeface="Roboto Mono"/>
                <a:cs typeface="Roboto Mono"/>
                <a:sym typeface="Roboto Mono"/>
              </a:rPr>
              <a:t>/** Connects two items P, Q. */</a:t>
            </a:r>
            <a:endParaRPr sz="16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6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connect(</a:t>
            </a:r>
            <a:r>
              <a:rPr lang="en" sz="16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p, </a:t>
            </a:r>
            <a:r>
              <a:rPr lang="en" sz="16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q);</a:t>
            </a:r>
            <a:endParaRPr sz="16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600">
                <a:solidFill>
                  <a:srgbClr val="93A1A1"/>
                </a:solidFill>
                <a:latin typeface="Roboto Mono"/>
                <a:ea typeface="Roboto Mono"/>
                <a:cs typeface="Roboto Mono"/>
                <a:sym typeface="Roboto Mono"/>
              </a:rPr>
              <a:t>/** True if P, Q are connected. */</a:t>
            </a:r>
            <a:endParaRPr sz="16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6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boolean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isConnected(</a:t>
            </a:r>
            <a:r>
              <a:rPr lang="en" sz="16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p, </a:t>
            </a:r>
            <a:r>
              <a:rPr lang="en" sz="16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q);</a:t>
            </a:r>
            <a:endParaRPr sz="16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6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445" name="Google Shape;445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1"/>
                </a:solidFill>
              </a:rPr>
              <a:t>Minimum Spanning Tree</a:t>
            </a:r>
            <a:r>
              <a:rPr lang="en"/>
              <a:t>.</a:t>
            </a:r>
            <a:r>
              <a:rPr lang="en"/>
              <a:t> A spanning tree of minimum weight.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1"/>
                </a:solidFill>
              </a:rPr>
              <a:t>Cut Property</a:t>
            </a:r>
            <a:r>
              <a:rPr lang="en"/>
              <a:t>. Given a cut, the minimum-weight crossing edge must be in the MST.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1"/>
                </a:solidFill>
              </a:rPr>
              <a:t>Prim’s Algorithm</a:t>
            </a:r>
            <a:r>
              <a:rPr lang="en"/>
              <a:t>. Dijkstra’s Algorithm, except focused on distance from the tree.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Only take into account the edge weight!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1"/>
                </a:solidFill>
              </a:rPr>
              <a:t>Kruskal’s Algorithm</a:t>
            </a:r>
            <a:r>
              <a:rPr lang="en"/>
              <a:t>. Sort edges in increasing order of weight, use connected components.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Disjoint sets ADT to efficiently find cycles by modeling them with connected components.</a:t>
            </a:r>
            <a:endParaRPr/>
          </a:p>
        </p:txBody>
      </p:sp>
      <p:sp>
        <p:nvSpPr>
          <p:cNvPr id="446" name="Google Shape;446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your burning question from today’s lecture?</a:t>
            </a:r>
            <a:endParaRPr/>
          </a:p>
        </p:txBody>
      </p:sp>
      <p:sp>
        <p:nvSpPr>
          <p:cNvPr id="452" name="Google Shape;452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53" name="Google Shape;45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MSTs vs. SPTs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the MST for this graph also a shortest paths tree? 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If so, using which node as the starting node for this SPT?</a:t>
            </a:r>
            <a:endParaRPr/>
          </a:p>
        </p:txBody>
      </p:sp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3829935" y="252616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 b="1"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6741410" y="2678393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endParaRPr b="1"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3" name="Google Shape;83;p16"/>
          <p:cNvCxnSpPr>
            <a:stCxn id="81" idx="3"/>
            <a:endCxn id="84" idx="1"/>
          </p:cNvCxnSpPr>
          <p:nvPr/>
        </p:nvCxnSpPr>
        <p:spPr>
          <a:xfrm>
            <a:off x="4217235" y="2678419"/>
            <a:ext cx="1427400" cy="701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" name="Google Shape;85;p16"/>
          <p:cNvSpPr/>
          <p:nvPr/>
        </p:nvSpPr>
        <p:spPr>
          <a:xfrm>
            <a:off x="2015300" y="322723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b="1"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6" name="Google Shape;86;p16"/>
          <p:cNvCxnSpPr>
            <a:stCxn id="85" idx="3"/>
            <a:endCxn id="81" idx="1"/>
          </p:cNvCxnSpPr>
          <p:nvPr/>
        </p:nvCxnSpPr>
        <p:spPr>
          <a:xfrm flipH="1" rot="10800000">
            <a:off x="2402600" y="2678389"/>
            <a:ext cx="1427400" cy="701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" name="Google Shape;87;p16"/>
          <p:cNvCxnSpPr>
            <a:stCxn id="85" idx="3"/>
            <a:endCxn id="84" idx="1"/>
          </p:cNvCxnSpPr>
          <p:nvPr/>
        </p:nvCxnSpPr>
        <p:spPr>
          <a:xfrm>
            <a:off x="2402600" y="3379489"/>
            <a:ext cx="32421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" name="Google Shape;88;p16"/>
          <p:cNvSpPr/>
          <p:nvPr/>
        </p:nvSpPr>
        <p:spPr>
          <a:xfrm>
            <a:off x="3063877" y="2883183"/>
            <a:ext cx="252900" cy="25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6"/>
          <p:cNvSpPr/>
          <p:nvPr/>
        </p:nvSpPr>
        <p:spPr>
          <a:xfrm>
            <a:off x="3897161" y="3253037"/>
            <a:ext cx="252900" cy="25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6"/>
          <p:cNvSpPr/>
          <p:nvPr/>
        </p:nvSpPr>
        <p:spPr>
          <a:xfrm>
            <a:off x="4730377" y="2883170"/>
            <a:ext cx="252900" cy="25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1" name="Google Shape;91;p16"/>
          <p:cNvCxnSpPr>
            <a:stCxn id="84" idx="3"/>
            <a:endCxn id="82" idx="2"/>
          </p:cNvCxnSpPr>
          <p:nvPr/>
        </p:nvCxnSpPr>
        <p:spPr>
          <a:xfrm flipH="1" rot="10800000">
            <a:off x="6031869" y="2982889"/>
            <a:ext cx="903300" cy="396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" name="Google Shape;92;p16"/>
          <p:cNvSpPr/>
          <p:nvPr/>
        </p:nvSpPr>
        <p:spPr>
          <a:xfrm>
            <a:off x="6322090" y="3054732"/>
            <a:ext cx="252900" cy="25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5644569" y="322723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endParaRPr b="1"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-54000" y="553200"/>
            <a:ext cx="365700" cy="365700"/>
          </a:xfrm>
          <a:prstGeom prst="roundRect">
            <a:avLst>
              <a:gd fmla="val 16667" name="adj"/>
            </a:avLst>
          </a:prstGeom>
          <a:solidFill>
            <a:srgbClr val="4B2E83"/>
          </a:solidFill>
          <a:ln cap="flat" cmpd="sng" w="28575">
            <a:solidFill>
              <a:srgbClr val="F0EC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Is the MST for this graph also a shortest paths tree?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so, using which node as the starting node for this SPT?</a:t>
            </a:r>
            <a:endParaRPr/>
          </a:p>
        </p:txBody>
      </p:sp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MSTs vs. SPTs</a:t>
            </a:r>
            <a:endParaRPr/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311700" y="1152475"/>
            <a:ext cx="85206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the MST for this graph also a shortest paths tree? 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If so, using which node as the starting node for this SPT?</a:t>
            </a:r>
            <a:endParaRPr/>
          </a:p>
        </p:txBody>
      </p:sp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08" name="Google Shape;108;p18"/>
          <p:cNvCxnSpPr>
            <a:stCxn id="109" idx="3"/>
            <a:endCxn id="110" idx="1"/>
          </p:cNvCxnSpPr>
          <p:nvPr/>
        </p:nvCxnSpPr>
        <p:spPr>
          <a:xfrm>
            <a:off x="4217235" y="2678419"/>
            <a:ext cx="1427400" cy="701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" name="Google Shape;111;p18"/>
          <p:cNvSpPr/>
          <p:nvPr/>
        </p:nvSpPr>
        <p:spPr>
          <a:xfrm>
            <a:off x="2015300" y="322723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b="1"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2" name="Google Shape;112;p18"/>
          <p:cNvCxnSpPr>
            <a:stCxn id="111" idx="3"/>
            <a:endCxn id="109" idx="1"/>
          </p:cNvCxnSpPr>
          <p:nvPr/>
        </p:nvCxnSpPr>
        <p:spPr>
          <a:xfrm flipH="1" rot="10800000">
            <a:off x="2402600" y="2678389"/>
            <a:ext cx="1427400" cy="701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18"/>
          <p:cNvCxnSpPr>
            <a:stCxn id="111" idx="3"/>
            <a:endCxn id="110" idx="1"/>
          </p:cNvCxnSpPr>
          <p:nvPr/>
        </p:nvCxnSpPr>
        <p:spPr>
          <a:xfrm>
            <a:off x="2402600" y="3379489"/>
            <a:ext cx="32421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" name="Google Shape;114;p18"/>
          <p:cNvSpPr/>
          <p:nvPr/>
        </p:nvSpPr>
        <p:spPr>
          <a:xfrm>
            <a:off x="3063877" y="2883183"/>
            <a:ext cx="252900" cy="25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8"/>
          <p:cNvSpPr/>
          <p:nvPr/>
        </p:nvSpPr>
        <p:spPr>
          <a:xfrm>
            <a:off x="3897161" y="3253037"/>
            <a:ext cx="252900" cy="25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8"/>
          <p:cNvSpPr/>
          <p:nvPr/>
        </p:nvSpPr>
        <p:spPr>
          <a:xfrm>
            <a:off x="4730377" y="2883170"/>
            <a:ext cx="252900" cy="25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7" name="Google Shape;117;p18"/>
          <p:cNvCxnSpPr>
            <a:stCxn id="110" idx="3"/>
            <a:endCxn id="118" idx="2"/>
          </p:cNvCxnSpPr>
          <p:nvPr/>
        </p:nvCxnSpPr>
        <p:spPr>
          <a:xfrm flipH="1" rot="10800000">
            <a:off x="6031869" y="2982889"/>
            <a:ext cx="903300" cy="396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" name="Google Shape;119;p18"/>
          <p:cNvSpPr/>
          <p:nvPr/>
        </p:nvSpPr>
        <p:spPr>
          <a:xfrm>
            <a:off x="6322090" y="3054732"/>
            <a:ext cx="252900" cy="25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8"/>
          <p:cNvSpPr/>
          <p:nvPr/>
        </p:nvSpPr>
        <p:spPr>
          <a:xfrm>
            <a:off x="5644569" y="322723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endParaRPr b="1"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8"/>
          <p:cNvSpPr/>
          <p:nvPr/>
        </p:nvSpPr>
        <p:spPr>
          <a:xfrm>
            <a:off x="-54000" y="553200"/>
            <a:ext cx="365700" cy="3657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8"/>
          <p:cNvSpPr/>
          <p:nvPr/>
        </p:nvSpPr>
        <p:spPr>
          <a:xfrm>
            <a:off x="3829935" y="2526169"/>
            <a:ext cx="387300" cy="304500"/>
          </a:xfrm>
          <a:prstGeom prst="rect">
            <a:avLst/>
          </a:prstGeom>
          <a:solidFill>
            <a:srgbClr val="66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 b="1"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8"/>
          <p:cNvSpPr/>
          <p:nvPr/>
        </p:nvSpPr>
        <p:spPr>
          <a:xfrm>
            <a:off x="6741410" y="2678393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endParaRPr b="1"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18"/>
          <p:cNvSpPr/>
          <p:nvPr/>
        </p:nvSpPr>
        <p:spPr>
          <a:xfrm>
            <a:off x="3424350" y="2110125"/>
            <a:ext cx="2057400" cy="365700"/>
          </a:xfrm>
          <a:prstGeom prst="wedgeRoundRectCallout">
            <a:avLst>
              <a:gd fmla="val -21241" name="adj1"/>
              <a:gd fmla="val 58453" name="adj2"/>
              <a:gd fmla="val 0" name="adj3"/>
            </a:avLst>
          </a:prstGeom>
          <a:solidFill>
            <a:schemeClr val="accen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SPT from B == MST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MSTs vs. SPTs: A Key Difference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311700" y="1152475"/>
            <a:ext cx="85206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shortest paths tree</a:t>
            </a:r>
            <a:r>
              <a:rPr lang="en"/>
              <a:t> depends on the source vertex.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There is no source vertex for a </a:t>
            </a:r>
            <a:r>
              <a:rPr b="1" lang="en">
                <a:solidFill>
                  <a:schemeClr val="accent1"/>
                </a:solidFill>
              </a:rPr>
              <a:t>minimum spanning tree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The SPT for every other vertex is different from the MST!</a:t>
            </a:r>
            <a:endParaRPr/>
          </a:p>
        </p:txBody>
      </p:sp>
      <p:sp>
        <p:nvSpPr>
          <p:cNvPr id="128" name="Google Shape;12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29" name="Google Shape;129;p19"/>
          <p:cNvCxnSpPr>
            <a:stCxn id="130" idx="3"/>
            <a:endCxn id="131" idx="1"/>
          </p:cNvCxnSpPr>
          <p:nvPr/>
        </p:nvCxnSpPr>
        <p:spPr>
          <a:xfrm>
            <a:off x="4217235" y="2678419"/>
            <a:ext cx="1427400" cy="701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" name="Google Shape;132;p19"/>
          <p:cNvSpPr/>
          <p:nvPr/>
        </p:nvSpPr>
        <p:spPr>
          <a:xfrm>
            <a:off x="2015300" y="322723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b="1"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3" name="Google Shape;133;p19"/>
          <p:cNvCxnSpPr>
            <a:stCxn id="132" idx="3"/>
            <a:endCxn id="130" idx="1"/>
          </p:cNvCxnSpPr>
          <p:nvPr/>
        </p:nvCxnSpPr>
        <p:spPr>
          <a:xfrm flipH="1" rot="10800000">
            <a:off x="2402600" y="2678389"/>
            <a:ext cx="1427400" cy="701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19"/>
          <p:cNvCxnSpPr>
            <a:stCxn id="132" idx="3"/>
            <a:endCxn id="131" idx="1"/>
          </p:cNvCxnSpPr>
          <p:nvPr/>
        </p:nvCxnSpPr>
        <p:spPr>
          <a:xfrm>
            <a:off x="2402600" y="3379489"/>
            <a:ext cx="3242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" name="Google Shape;135;p19"/>
          <p:cNvSpPr/>
          <p:nvPr/>
        </p:nvSpPr>
        <p:spPr>
          <a:xfrm>
            <a:off x="3063877" y="2883183"/>
            <a:ext cx="252900" cy="25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3897161" y="3253037"/>
            <a:ext cx="252900" cy="25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4730377" y="2883170"/>
            <a:ext cx="252900" cy="25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8" name="Google Shape;138;p19"/>
          <p:cNvCxnSpPr>
            <a:stCxn id="131" idx="3"/>
            <a:endCxn id="139" idx="2"/>
          </p:cNvCxnSpPr>
          <p:nvPr/>
        </p:nvCxnSpPr>
        <p:spPr>
          <a:xfrm flipH="1" rot="10800000">
            <a:off x="6031869" y="2982889"/>
            <a:ext cx="903300" cy="396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" name="Google Shape;140;p19"/>
          <p:cNvSpPr/>
          <p:nvPr/>
        </p:nvSpPr>
        <p:spPr>
          <a:xfrm>
            <a:off x="6322090" y="3054732"/>
            <a:ext cx="252900" cy="25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19"/>
          <p:cNvSpPr/>
          <p:nvPr/>
        </p:nvSpPr>
        <p:spPr>
          <a:xfrm>
            <a:off x="5644569" y="322723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endParaRPr b="1"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19"/>
          <p:cNvSpPr/>
          <p:nvPr/>
        </p:nvSpPr>
        <p:spPr>
          <a:xfrm>
            <a:off x="3829935" y="252616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 b="1"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19"/>
          <p:cNvSpPr/>
          <p:nvPr/>
        </p:nvSpPr>
        <p:spPr>
          <a:xfrm>
            <a:off x="6741410" y="2678393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endParaRPr b="1"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19"/>
          <p:cNvSpPr/>
          <p:nvPr/>
        </p:nvSpPr>
        <p:spPr>
          <a:xfrm>
            <a:off x="1627300" y="3602075"/>
            <a:ext cx="2011800" cy="365700"/>
          </a:xfrm>
          <a:prstGeom prst="wedgeRoundRectCallout">
            <a:avLst>
              <a:gd fmla="val -21205" name="adj1"/>
              <a:gd fmla="val -61280" name="adj2"/>
              <a:gd fmla="val 0" name="adj3"/>
            </a:avLst>
          </a:prstGeom>
          <a:solidFill>
            <a:schemeClr val="accen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SPT from A != MST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Repeated Application of Cut Property</a:t>
            </a:r>
            <a:endParaRPr/>
          </a:p>
        </p:txBody>
      </p:sp>
      <p:sp>
        <p:nvSpPr>
          <p:cNvPr id="147" name="Google Shape;147;p20"/>
          <p:cNvSpPr txBox="1"/>
          <p:nvPr>
            <p:ph idx="1" type="body"/>
          </p:nvPr>
        </p:nvSpPr>
        <p:spPr>
          <a:xfrm>
            <a:off x="311700" y="1152475"/>
            <a:ext cx="85206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a cut, the </a:t>
            </a:r>
            <a:r>
              <a:rPr lang="en"/>
              <a:t>minimum-weight crossing edge must be in the minimum spanning tree.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But other crossing edges can also be in the minimum spanning tree.</a:t>
            </a:r>
            <a:endParaRPr/>
          </a:p>
        </p:txBody>
      </p:sp>
      <p:sp>
        <p:nvSpPr>
          <p:cNvPr id="148" name="Google Shape;14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49" name="Google Shape;149;p20"/>
          <p:cNvCxnSpPr>
            <a:stCxn id="150" idx="3"/>
            <a:endCxn id="151" idx="1"/>
          </p:cNvCxnSpPr>
          <p:nvPr/>
        </p:nvCxnSpPr>
        <p:spPr>
          <a:xfrm>
            <a:off x="4217235" y="2678419"/>
            <a:ext cx="1427400" cy="701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" name="Google Shape;152;p20"/>
          <p:cNvSpPr/>
          <p:nvPr/>
        </p:nvSpPr>
        <p:spPr>
          <a:xfrm>
            <a:off x="2015300" y="3227239"/>
            <a:ext cx="387300" cy="304500"/>
          </a:xfrm>
          <a:prstGeom prst="rect">
            <a:avLst/>
          </a:prstGeom>
          <a:solidFill>
            <a:srgbClr val="66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b="1"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3" name="Google Shape;153;p20"/>
          <p:cNvCxnSpPr>
            <a:stCxn id="152" idx="3"/>
            <a:endCxn id="150" idx="1"/>
          </p:cNvCxnSpPr>
          <p:nvPr/>
        </p:nvCxnSpPr>
        <p:spPr>
          <a:xfrm flipH="1" rot="10800000">
            <a:off x="2402600" y="2678389"/>
            <a:ext cx="1427400" cy="701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20"/>
          <p:cNvCxnSpPr>
            <a:stCxn id="152" idx="3"/>
            <a:endCxn id="151" idx="1"/>
          </p:cNvCxnSpPr>
          <p:nvPr/>
        </p:nvCxnSpPr>
        <p:spPr>
          <a:xfrm>
            <a:off x="2402600" y="3379489"/>
            <a:ext cx="32421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" name="Google Shape;155;p20"/>
          <p:cNvSpPr/>
          <p:nvPr/>
        </p:nvSpPr>
        <p:spPr>
          <a:xfrm>
            <a:off x="3063877" y="2883183"/>
            <a:ext cx="252900" cy="25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20"/>
          <p:cNvSpPr/>
          <p:nvPr/>
        </p:nvSpPr>
        <p:spPr>
          <a:xfrm>
            <a:off x="3897161" y="3253037"/>
            <a:ext cx="252900" cy="25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20"/>
          <p:cNvSpPr/>
          <p:nvPr/>
        </p:nvSpPr>
        <p:spPr>
          <a:xfrm>
            <a:off x="4730377" y="2883170"/>
            <a:ext cx="252900" cy="25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8" name="Google Shape;158;p20"/>
          <p:cNvCxnSpPr>
            <a:stCxn id="151" idx="3"/>
            <a:endCxn id="159" idx="2"/>
          </p:cNvCxnSpPr>
          <p:nvPr/>
        </p:nvCxnSpPr>
        <p:spPr>
          <a:xfrm flipH="1" rot="10800000">
            <a:off x="6031869" y="2982889"/>
            <a:ext cx="903300" cy="396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" name="Google Shape;160;p20"/>
          <p:cNvSpPr/>
          <p:nvPr/>
        </p:nvSpPr>
        <p:spPr>
          <a:xfrm>
            <a:off x="6322090" y="3054732"/>
            <a:ext cx="252900" cy="25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20"/>
          <p:cNvSpPr/>
          <p:nvPr/>
        </p:nvSpPr>
        <p:spPr>
          <a:xfrm>
            <a:off x="5644569" y="322723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endParaRPr b="1"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20"/>
          <p:cNvSpPr/>
          <p:nvPr/>
        </p:nvSpPr>
        <p:spPr>
          <a:xfrm>
            <a:off x="3829935" y="2526169"/>
            <a:ext cx="387300" cy="304500"/>
          </a:xfrm>
          <a:prstGeom prst="rect">
            <a:avLst/>
          </a:prstGeom>
          <a:solidFill>
            <a:srgbClr val="66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 b="1"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20"/>
          <p:cNvSpPr/>
          <p:nvPr/>
        </p:nvSpPr>
        <p:spPr>
          <a:xfrm>
            <a:off x="6741410" y="2678393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endParaRPr b="1"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20"/>
          <p:cNvSpPr/>
          <p:nvPr/>
        </p:nvSpPr>
        <p:spPr>
          <a:xfrm>
            <a:off x="3025712" y="2618275"/>
            <a:ext cx="2068700" cy="496450"/>
          </a:xfrm>
          <a:custGeom>
            <a:rect b="b" l="l" r="r" t="t"/>
            <a:pathLst>
              <a:path extrusionOk="0" h="19858" w="82748">
                <a:moveTo>
                  <a:pt x="0" y="0"/>
                </a:moveTo>
                <a:cubicBezTo>
                  <a:pt x="6973" y="3309"/>
                  <a:pt x="28045" y="19560"/>
                  <a:pt x="41836" y="19854"/>
                </a:cubicBezTo>
                <a:cubicBezTo>
                  <a:pt x="55627" y="20148"/>
                  <a:pt x="75929" y="4777"/>
                  <a:pt x="82748" y="1762"/>
                </a:cubicBezTo>
              </a:path>
            </a:pathLst>
          </a:custGeom>
          <a:noFill/>
          <a:ln cap="flat" cmpd="sng" w="3810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Repeated</a:t>
            </a:r>
            <a:r>
              <a:rPr lang="en"/>
              <a:t> Application of Cut Property</a:t>
            </a:r>
            <a:endParaRPr/>
          </a:p>
        </p:txBody>
      </p:sp>
      <p:sp>
        <p:nvSpPr>
          <p:cNvPr id="167" name="Google Shape;167;p21"/>
          <p:cNvSpPr txBox="1"/>
          <p:nvPr>
            <p:ph idx="1" type="body"/>
          </p:nvPr>
        </p:nvSpPr>
        <p:spPr>
          <a:xfrm>
            <a:off x="311700" y="1152475"/>
            <a:ext cx="85206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a cut, the minimum-weight crossing edge must be in the minimum spanning tree.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But other crossing edges can also be in the minimum spanning tree.</a:t>
            </a:r>
            <a:endParaRPr/>
          </a:p>
        </p:txBody>
      </p:sp>
      <p:sp>
        <p:nvSpPr>
          <p:cNvPr id="168" name="Google Shape;16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69" name="Google Shape;169;p21"/>
          <p:cNvCxnSpPr>
            <a:stCxn id="170" idx="3"/>
            <a:endCxn id="171" idx="1"/>
          </p:cNvCxnSpPr>
          <p:nvPr/>
        </p:nvCxnSpPr>
        <p:spPr>
          <a:xfrm>
            <a:off x="4217235" y="2678419"/>
            <a:ext cx="1427400" cy="701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2" name="Google Shape;172;p21"/>
          <p:cNvSpPr/>
          <p:nvPr/>
        </p:nvSpPr>
        <p:spPr>
          <a:xfrm>
            <a:off x="2015300" y="3227239"/>
            <a:ext cx="387300" cy="304500"/>
          </a:xfrm>
          <a:prstGeom prst="rect">
            <a:avLst/>
          </a:prstGeom>
          <a:solidFill>
            <a:srgbClr val="66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b="1"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3" name="Google Shape;173;p21"/>
          <p:cNvCxnSpPr>
            <a:stCxn id="172" idx="3"/>
            <a:endCxn id="170" idx="1"/>
          </p:cNvCxnSpPr>
          <p:nvPr/>
        </p:nvCxnSpPr>
        <p:spPr>
          <a:xfrm flipH="1" rot="10800000">
            <a:off x="2402600" y="2678389"/>
            <a:ext cx="1427400" cy="701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21"/>
          <p:cNvCxnSpPr>
            <a:stCxn id="172" idx="3"/>
            <a:endCxn id="171" idx="1"/>
          </p:cNvCxnSpPr>
          <p:nvPr/>
        </p:nvCxnSpPr>
        <p:spPr>
          <a:xfrm>
            <a:off x="2402600" y="3379489"/>
            <a:ext cx="32421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5" name="Google Shape;175;p21"/>
          <p:cNvSpPr/>
          <p:nvPr/>
        </p:nvSpPr>
        <p:spPr>
          <a:xfrm>
            <a:off x="3063877" y="2883183"/>
            <a:ext cx="252900" cy="25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21"/>
          <p:cNvSpPr/>
          <p:nvPr/>
        </p:nvSpPr>
        <p:spPr>
          <a:xfrm>
            <a:off x="3897161" y="3253037"/>
            <a:ext cx="252900" cy="25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21"/>
          <p:cNvSpPr/>
          <p:nvPr/>
        </p:nvSpPr>
        <p:spPr>
          <a:xfrm>
            <a:off x="4730377" y="2883170"/>
            <a:ext cx="252900" cy="25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8" name="Google Shape;178;p21"/>
          <p:cNvCxnSpPr>
            <a:stCxn id="171" idx="3"/>
            <a:endCxn id="179" idx="2"/>
          </p:cNvCxnSpPr>
          <p:nvPr/>
        </p:nvCxnSpPr>
        <p:spPr>
          <a:xfrm flipH="1" rot="10800000">
            <a:off x="6031869" y="2982889"/>
            <a:ext cx="903300" cy="396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" name="Google Shape;180;p21"/>
          <p:cNvSpPr/>
          <p:nvPr/>
        </p:nvSpPr>
        <p:spPr>
          <a:xfrm>
            <a:off x="6322090" y="3054732"/>
            <a:ext cx="252900" cy="25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21"/>
          <p:cNvSpPr/>
          <p:nvPr/>
        </p:nvSpPr>
        <p:spPr>
          <a:xfrm>
            <a:off x="5644569" y="3227239"/>
            <a:ext cx="387300" cy="304500"/>
          </a:xfrm>
          <a:prstGeom prst="rect">
            <a:avLst/>
          </a:prstGeom>
          <a:solidFill>
            <a:srgbClr val="66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endParaRPr b="1"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21"/>
          <p:cNvSpPr/>
          <p:nvPr/>
        </p:nvSpPr>
        <p:spPr>
          <a:xfrm>
            <a:off x="3829935" y="2526169"/>
            <a:ext cx="387300" cy="304500"/>
          </a:xfrm>
          <a:prstGeom prst="rect">
            <a:avLst/>
          </a:prstGeom>
          <a:solidFill>
            <a:srgbClr val="66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 b="1"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21"/>
          <p:cNvSpPr/>
          <p:nvPr/>
        </p:nvSpPr>
        <p:spPr>
          <a:xfrm>
            <a:off x="6741410" y="2678393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endParaRPr b="1"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21"/>
          <p:cNvSpPr/>
          <p:nvPr/>
        </p:nvSpPr>
        <p:spPr>
          <a:xfrm>
            <a:off x="4195875" y="2102325"/>
            <a:ext cx="364675" cy="1968375"/>
          </a:xfrm>
          <a:custGeom>
            <a:rect b="b" l="l" r="r" t="t"/>
            <a:pathLst>
              <a:path extrusionOk="0" h="78735" w="14587">
                <a:moveTo>
                  <a:pt x="0" y="78735"/>
                </a:moveTo>
                <a:cubicBezTo>
                  <a:pt x="2285" y="72383"/>
                  <a:pt x="11507" y="53744"/>
                  <a:pt x="13708" y="40621"/>
                </a:cubicBezTo>
                <a:cubicBezTo>
                  <a:pt x="15909" y="27499"/>
                  <a:pt x="13291" y="6770"/>
                  <a:pt x="13207" y="0"/>
                </a:cubicBezTo>
              </a:path>
            </a:pathLst>
          </a:custGeom>
          <a:noFill/>
          <a:ln cap="flat" cmpd="sng" w="3810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Repeated</a:t>
            </a:r>
            <a:r>
              <a:rPr lang="en"/>
              <a:t> Application of Cut Property</a:t>
            </a:r>
            <a:endParaRPr/>
          </a:p>
        </p:txBody>
      </p:sp>
      <p:sp>
        <p:nvSpPr>
          <p:cNvPr id="187" name="Google Shape;187;p22"/>
          <p:cNvSpPr txBox="1"/>
          <p:nvPr>
            <p:ph idx="1" type="body"/>
          </p:nvPr>
        </p:nvSpPr>
        <p:spPr>
          <a:xfrm>
            <a:off x="311700" y="1152475"/>
            <a:ext cx="85206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a cut, the minimum-weight crossing edge must be in the minimum spanning tree.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But other crossing edges can also be in the minimum spanning tree.</a:t>
            </a:r>
            <a:endParaRPr/>
          </a:p>
        </p:txBody>
      </p:sp>
      <p:sp>
        <p:nvSpPr>
          <p:cNvPr id="188" name="Google Shape;1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89" name="Google Shape;189;p22"/>
          <p:cNvCxnSpPr>
            <a:stCxn id="190" idx="3"/>
            <a:endCxn id="191" idx="1"/>
          </p:cNvCxnSpPr>
          <p:nvPr/>
        </p:nvCxnSpPr>
        <p:spPr>
          <a:xfrm>
            <a:off x="4217235" y="2678419"/>
            <a:ext cx="1427400" cy="701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2" name="Google Shape;192;p22"/>
          <p:cNvSpPr/>
          <p:nvPr/>
        </p:nvSpPr>
        <p:spPr>
          <a:xfrm>
            <a:off x="2015300" y="3227239"/>
            <a:ext cx="387300" cy="304500"/>
          </a:xfrm>
          <a:prstGeom prst="rect">
            <a:avLst/>
          </a:prstGeom>
          <a:solidFill>
            <a:srgbClr val="66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b="1"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3" name="Google Shape;193;p22"/>
          <p:cNvCxnSpPr>
            <a:stCxn id="192" idx="3"/>
            <a:endCxn id="190" idx="1"/>
          </p:cNvCxnSpPr>
          <p:nvPr/>
        </p:nvCxnSpPr>
        <p:spPr>
          <a:xfrm flipH="1" rot="10800000">
            <a:off x="2402600" y="2678389"/>
            <a:ext cx="1427400" cy="701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Google Shape;194;p22"/>
          <p:cNvCxnSpPr>
            <a:stCxn id="192" idx="3"/>
            <a:endCxn id="191" idx="1"/>
          </p:cNvCxnSpPr>
          <p:nvPr/>
        </p:nvCxnSpPr>
        <p:spPr>
          <a:xfrm>
            <a:off x="2402600" y="3379489"/>
            <a:ext cx="32421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5" name="Google Shape;195;p22"/>
          <p:cNvSpPr/>
          <p:nvPr/>
        </p:nvSpPr>
        <p:spPr>
          <a:xfrm>
            <a:off x="3063877" y="2883183"/>
            <a:ext cx="252900" cy="25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22"/>
          <p:cNvSpPr/>
          <p:nvPr/>
        </p:nvSpPr>
        <p:spPr>
          <a:xfrm>
            <a:off x="3897161" y="3253037"/>
            <a:ext cx="252900" cy="25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22"/>
          <p:cNvSpPr/>
          <p:nvPr/>
        </p:nvSpPr>
        <p:spPr>
          <a:xfrm>
            <a:off x="4730377" y="2883170"/>
            <a:ext cx="252900" cy="25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8" name="Google Shape;198;p22"/>
          <p:cNvCxnSpPr>
            <a:stCxn id="191" idx="3"/>
            <a:endCxn id="199" idx="2"/>
          </p:cNvCxnSpPr>
          <p:nvPr/>
        </p:nvCxnSpPr>
        <p:spPr>
          <a:xfrm flipH="1" rot="10800000">
            <a:off x="6031869" y="2982889"/>
            <a:ext cx="903300" cy="39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0" name="Google Shape;200;p22"/>
          <p:cNvSpPr/>
          <p:nvPr/>
        </p:nvSpPr>
        <p:spPr>
          <a:xfrm>
            <a:off x="6322090" y="3054732"/>
            <a:ext cx="252900" cy="25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22"/>
          <p:cNvSpPr/>
          <p:nvPr/>
        </p:nvSpPr>
        <p:spPr>
          <a:xfrm>
            <a:off x="5644569" y="3227239"/>
            <a:ext cx="387300" cy="304500"/>
          </a:xfrm>
          <a:prstGeom prst="rect">
            <a:avLst/>
          </a:prstGeom>
          <a:solidFill>
            <a:srgbClr val="66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endParaRPr b="1"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22"/>
          <p:cNvSpPr/>
          <p:nvPr/>
        </p:nvSpPr>
        <p:spPr>
          <a:xfrm>
            <a:off x="3829935" y="2526169"/>
            <a:ext cx="387300" cy="304500"/>
          </a:xfrm>
          <a:prstGeom prst="rect">
            <a:avLst/>
          </a:prstGeom>
          <a:solidFill>
            <a:srgbClr val="66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 b="1"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22"/>
          <p:cNvSpPr/>
          <p:nvPr/>
        </p:nvSpPr>
        <p:spPr>
          <a:xfrm>
            <a:off x="6741410" y="2678393"/>
            <a:ext cx="387300" cy="304500"/>
          </a:xfrm>
          <a:prstGeom prst="rect">
            <a:avLst/>
          </a:prstGeom>
          <a:solidFill>
            <a:srgbClr val="66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endParaRPr b="1"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22"/>
          <p:cNvSpPr/>
          <p:nvPr/>
        </p:nvSpPr>
        <p:spPr>
          <a:xfrm>
            <a:off x="5850825" y="2365642"/>
            <a:ext cx="374050" cy="1650750"/>
          </a:xfrm>
          <a:custGeom>
            <a:rect b="b" l="l" r="r" t="t"/>
            <a:pathLst>
              <a:path extrusionOk="0" h="66030" w="14962">
                <a:moveTo>
                  <a:pt x="6018" y="66030"/>
                </a:moveTo>
                <a:cubicBezTo>
                  <a:pt x="7495" y="60753"/>
                  <a:pt x="15882" y="45374"/>
                  <a:pt x="14879" y="34369"/>
                </a:cubicBezTo>
                <a:cubicBezTo>
                  <a:pt x="13876" y="23364"/>
                  <a:pt x="2480" y="5728"/>
                  <a:pt x="0" y="0"/>
                </a:cubicBezTo>
              </a:path>
            </a:pathLst>
          </a:custGeom>
          <a:noFill/>
          <a:ln cap="flat" cmpd="sng" w="3810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ectur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F0ECF8"/>
      </a:lt2>
      <a:accent1>
        <a:srgbClr val="4B2E83"/>
      </a:accent1>
      <a:accent2>
        <a:srgbClr val="C04E36"/>
      </a:accent2>
      <a:accent3>
        <a:srgbClr val="278B4C"/>
      </a:accent3>
      <a:accent4>
        <a:srgbClr val="C0AE36"/>
      </a:accent4>
      <a:accent5>
        <a:srgbClr val="B7A57A"/>
      </a:accent5>
      <a:accent6>
        <a:srgbClr val="85754D"/>
      </a:accent6>
      <a:hlink>
        <a:srgbClr val="4B2E8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