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6FB0537-FE8B-4183-8109-85BB1CE09924}">
  <a:tblStyle styleId="{56FB0537-FE8B-4183-8109-85BB1CE09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5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3d014480e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3d014480e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d014480e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d014480e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3d014480e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3d014480e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d014480e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d014480e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d014480e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d014480e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3fbe6f40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3fbe6f40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3d014480e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3d014480e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3d014480e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3d014480e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3d014480e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3d014480e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3d014480e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3d014480e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d744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d744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3d014480e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3d014480e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3d014480e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3d014480e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3d014480e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3d014480e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3d014480e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73d014480e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3d014480e_0_1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3d014480e_0_1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3d014480e_0_1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3d014480e_0_1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73d014480e_0_1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73d014480e_0_1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73d014480e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73d014480e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73d014480e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73d014480e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708a843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708a843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d01448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d01448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3d014480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3d014480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3d014480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3d014480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3d014480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3d014480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d014480e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3d014480e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d014480e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d014480e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3d014480e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3d014480e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ites.google.com/site/largenumbers/home/appendix/a/numbers/265536" TargetMode="External"/><Relationship Id="rId4" Type="http://schemas.openxmlformats.org/officeDocument/2006/relationships/hyperlink" Target="https://sites.google.com/site/largenumbers/home/appendix/a/numbers/26553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iterative refinement</a:t>
            </a:r>
            <a:r>
              <a:rPr lang="en"/>
              <a:t> to improve Disjoint Sets: from Quick Find to Quick Union to Weighted Quick Union.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Worst-Case Height Trees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Spindly tree: repeatedly </a:t>
            </a:r>
            <a:r>
              <a:rPr lang="en"/>
              <a:t>connect the first item’s tree below the second item’s tree.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connect(4, 3)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connect(3, 2)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connect(2, 1)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connect(1, 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Worst-case runtime for </a:t>
            </a:r>
            <a:r>
              <a:rPr b="1" lang="en"/>
              <a:t>both</a:t>
            </a:r>
            <a:r>
              <a:rPr lang="en"/>
              <a:t> connect and isConnected is Θ(N).</a:t>
            </a:r>
            <a:endParaRPr/>
          </a:p>
        </p:txBody>
      </p:sp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858045" y="29375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453698" y="244530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049352" y="195306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5005" y="14608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262392" y="342977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3"/>
          <p:cNvCxnSpPr>
            <a:stCxn id="210" idx="0"/>
            <a:endCxn id="206" idx="2"/>
          </p:cNvCxnSpPr>
          <p:nvPr/>
        </p:nvCxnSpPr>
        <p:spPr>
          <a:xfrm rot="10800000">
            <a:off x="7051042" y="3190375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3"/>
          <p:cNvCxnSpPr>
            <a:stCxn id="206" idx="0"/>
            <a:endCxn id="207" idx="2"/>
          </p:cNvCxnSpPr>
          <p:nvPr/>
        </p:nvCxnSpPr>
        <p:spPr>
          <a:xfrm rot="10800000">
            <a:off x="6646695" y="2698138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3"/>
          <p:cNvCxnSpPr>
            <a:stCxn id="207" idx="0"/>
            <a:endCxn id="208" idx="2"/>
          </p:cNvCxnSpPr>
          <p:nvPr/>
        </p:nvCxnSpPr>
        <p:spPr>
          <a:xfrm rot="10800000">
            <a:off x="6242348" y="2205900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3"/>
          <p:cNvCxnSpPr>
            <a:stCxn id="208" idx="0"/>
            <a:endCxn id="209" idx="2"/>
          </p:cNvCxnSpPr>
          <p:nvPr/>
        </p:nvCxnSpPr>
        <p:spPr>
          <a:xfrm rot="10800000">
            <a:off x="5838002" y="1713663"/>
            <a:ext cx="404400" cy="23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</a:t>
            </a:r>
            <a:r>
              <a:rPr lang="en"/>
              <a:t>Quick Union Analysis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</a:t>
            </a:r>
            <a:r>
              <a:rPr b="1" lang="en"/>
              <a:t>V</a:t>
            </a:r>
            <a:r>
              <a:rPr lang="en"/>
              <a:t> vertices…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isConnected calls, each O(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connect calls, each O(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Kruskal’s: O(</a:t>
            </a:r>
            <a:r>
              <a:rPr b="1" lang="en">
                <a:solidFill>
                  <a:srgbClr val="CCCCCC"/>
                </a:solidFill>
              </a:rPr>
              <a:t>E</a:t>
            </a:r>
            <a:r>
              <a:rPr lang="en">
                <a:solidFill>
                  <a:srgbClr val="CCCCCC"/>
                </a:solidFill>
              </a:rPr>
              <a:t> log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 + </a:t>
            </a:r>
            <a:r>
              <a:rPr b="1" lang="en"/>
              <a:t>EV</a:t>
            </a:r>
            <a:r>
              <a:rPr lang="en"/>
              <a:t> +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EV</a:t>
            </a:r>
            <a:r>
              <a:rPr lang="en"/>
              <a:t> +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EV</a:t>
            </a:r>
            <a:r>
              <a:rPr lang="en"/>
              <a:t> +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)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Worst case is slower</a:t>
            </a:r>
            <a:r>
              <a:rPr b="1" lang="en"/>
              <a:t> than Quick Find!</a:t>
            </a:r>
            <a:endParaRPr b="1"/>
          </a:p>
        </p:txBody>
      </p:sp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find(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while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(p != parent[p])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 = parent[p];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isConnected(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find(p) == find(q);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find(p);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find(q);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parent[i] = j;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5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Quick Union Analysis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 (from B-Trees). Unbalanced growth leads to worst-case height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Identify</a:t>
            </a:r>
            <a:r>
              <a:rPr lang="en"/>
              <a:t> (different due to parent pointers). When connecting, the second item’s tree </a:t>
            </a:r>
            <a:r>
              <a:rPr lang="en"/>
              <a:t>always becomes </a:t>
            </a:r>
            <a:r>
              <a:rPr lang="en"/>
              <a:t>the new root.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Plan</a:t>
            </a:r>
            <a:r>
              <a:rPr lang="en"/>
              <a:t>. Choose the new root based on a metric such as tree height.</a:t>
            </a:r>
            <a:endParaRPr/>
          </a:p>
        </p:txBody>
      </p:sp>
      <p:sp>
        <p:nvSpPr>
          <p:cNvPr id="230" name="Google Shape;230;p2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find(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while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(p != parent[p])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 = parent[p];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isConnected(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find(p) == find(q);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find(p);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find(q);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parent[i] = j;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</a:t>
            </a:r>
            <a:endParaRPr/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by Height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Quick Union invariant</a:t>
            </a:r>
            <a:r>
              <a:rPr lang="en"/>
              <a:t>. For each </a:t>
            </a:r>
            <a:r>
              <a:rPr b="1" lang="en"/>
              <a:t>v</a:t>
            </a:r>
            <a:r>
              <a:rPr lang="en"/>
              <a:t>, parent[</a:t>
            </a:r>
            <a:r>
              <a:rPr b="1" lang="en"/>
              <a:t>v</a:t>
            </a:r>
            <a:r>
              <a:rPr lang="en"/>
              <a:t>] is the parent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connect(5, 0) and connect(0, 5) should be the same!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5934288" y="372250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5324688" y="26215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5019877" y="31720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629491" y="31720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6239114" y="3172013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543914" y="37224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27"/>
          <p:cNvCxnSpPr>
            <a:stCxn id="248" idx="2"/>
            <a:endCxn id="249" idx="0"/>
          </p:cNvCxnSpPr>
          <p:nvPr/>
        </p:nvCxnSpPr>
        <p:spPr>
          <a:xfrm>
            <a:off x="6400814" y="3495413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7"/>
          <p:cNvCxnSpPr>
            <a:stCxn id="246" idx="0"/>
            <a:endCxn id="245" idx="2"/>
          </p:cNvCxnSpPr>
          <p:nvPr/>
        </p:nvCxnSpPr>
        <p:spPr>
          <a:xfrm flipH="1" rot="10800000">
            <a:off x="5181577" y="294495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7"/>
          <p:cNvCxnSpPr>
            <a:stCxn id="245" idx="2"/>
            <a:endCxn id="247" idx="0"/>
          </p:cNvCxnSpPr>
          <p:nvPr/>
        </p:nvCxnSpPr>
        <p:spPr>
          <a:xfrm>
            <a:off x="5486388" y="29449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7"/>
          <p:cNvCxnSpPr>
            <a:endCxn id="244" idx="0"/>
          </p:cNvCxnSpPr>
          <p:nvPr/>
        </p:nvCxnSpPr>
        <p:spPr>
          <a:xfrm>
            <a:off x="5791188" y="349540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7"/>
          <p:cNvCxnSpPr>
            <a:stCxn id="245" idx="2"/>
            <a:endCxn id="248" idx="0"/>
          </p:cNvCxnSpPr>
          <p:nvPr/>
        </p:nvCxnSpPr>
        <p:spPr>
          <a:xfrm>
            <a:off x="5486388" y="2944988"/>
            <a:ext cx="9144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27"/>
          <p:cNvSpPr/>
          <p:nvPr/>
        </p:nvSpPr>
        <p:spPr>
          <a:xfrm>
            <a:off x="2740301" y="23463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435501" y="28968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27"/>
          <p:cNvCxnSpPr>
            <a:stCxn id="255" idx="2"/>
            <a:endCxn id="256" idx="0"/>
          </p:cNvCxnSpPr>
          <p:nvPr/>
        </p:nvCxnSpPr>
        <p:spPr>
          <a:xfrm flipH="1">
            <a:off x="2597201" y="26697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7"/>
          <p:cNvSpPr/>
          <p:nvPr/>
        </p:nvSpPr>
        <p:spPr>
          <a:xfrm>
            <a:off x="3641888" y="399770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3032288" y="2896788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2727477" y="3447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3337091" y="3447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27"/>
          <p:cNvCxnSpPr>
            <a:stCxn id="260" idx="0"/>
            <a:endCxn id="259" idx="2"/>
          </p:cNvCxnSpPr>
          <p:nvPr/>
        </p:nvCxnSpPr>
        <p:spPr>
          <a:xfrm flipH="1" rot="10800000">
            <a:off x="2889177" y="322015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7"/>
          <p:cNvCxnSpPr>
            <a:stCxn id="259" idx="2"/>
            <a:endCxn id="261" idx="0"/>
          </p:cNvCxnSpPr>
          <p:nvPr/>
        </p:nvCxnSpPr>
        <p:spPr>
          <a:xfrm>
            <a:off x="3193988" y="3220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>
            <a:endCxn id="258" idx="0"/>
          </p:cNvCxnSpPr>
          <p:nvPr/>
        </p:nvCxnSpPr>
        <p:spPr>
          <a:xfrm>
            <a:off x="3498788" y="377060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7"/>
          <p:cNvCxnSpPr>
            <a:stCxn id="255" idx="2"/>
            <a:endCxn id="259" idx="0"/>
          </p:cNvCxnSpPr>
          <p:nvPr/>
        </p:nvCxnSpPr>
        <p:spPr>
          <a:xfrm>
            <a:off x="2902001" y="2669788"/>
            <a:ext cx="2919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7"/>
          <p:cNvSpPr/>
          <p:nvPr/>
        </p:nvSpPr>
        <p:spPr>
          <a:xfrm>
            <a:off x="7365438" y="154592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6755838" y="445013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6451027" y="9954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7060641" y="9954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8392939" y="445013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8088139" y="9954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27"/>
          <p:cNvCxnSpPr>
            <a:stCxn id="270" idx="2"/>
            <a:endCxn id="271" idx="0"/>
          </p:cNvCxnSpPr>
          <p:nvPr/>
        </p:nvCxnSpPr>
        <p:spPr>
          <a:xfrm flipH="1">
            <a:off x="8249839" y="768413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7"/>
          <p:cNvCxnSpPr>
            <a:stCxn id="268" idx="0"/>
            <a:endCxn id="267" idx="2"/>
          </p:cNvCxnSpPr>
          <p:nvPr/>
        </p:nvCxnSpPr>
        <p:spPr>
          <a:xfrm flipH="1" rot="10800000">
            <a:off x="6612727" y="768375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7"/>
          <p:cNvCxnSpPr>
            <a:stCxn id="267" idx="2"/>
            <a:endCxn id="269" idx="0"/>
          </p:cNvCxnSpPr>
          <p:nvPr/>
        </p:nvCxnSpPr>
        <p:spPr>
          <a:xfrm>
            <a:off x="6917538" y="768413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7"/>
          <p:cNvCxnSpPr>
            <a:endCxn id="266" idx="0"/>
          </p:cNvCxnSpPr>
          <p:nvPr/>
        </p:nvCxnSpPr>
        <p:spPr>
          <a:xfrm>
            <a:off x="7222338" y="1318825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27"/>
          <p:cNvSpPr/>
          <p:nvPr/>
        </p:nvSpPr>
        <p:spPr>
          <a:xfrm>
            <a:off x="7621800" y="1042875"/>
            <a:ext cx="228600" cy="228600"/>
          </a:xfrm>
          <a:prstGeom prst="mathPlus">
            <a:avLst>
              <a:gd fmla="val 12248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5952900" y="503275"/>
            <a:ext cx="731400" cy="365700"/>
          </a:xfrm>
          <a:prstGeom prst="wedgeRoundRectCallout">
            <a:avLst>
              <a:gd fmla="val 54857" name="adj1"/>
              <a:gd fmla="val -21862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580550" y="503275"/>
            <a:ext cx="731400" cy="365700"/>
          </a:xfrm>
          <a:prstGeom prst="wedgeRoundRectCallout">
            <a:avLst>
              <a:gd fmla="val 54857" name="adj1"/>
              <a:gd fmla="val -21862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1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4515000" y="2669800"/>
            <a:ext cx="731400" cy="365700"/>
          </a:xfrm>
          <a:prstGeom prst="wedgeRoundRectCallout">
            <a:avLst>
              <a:gd fmla="val 54857" name="adj1"/>
              <a:gd fmla="val -21862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2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1938425" y="2412875"/>
            <a:ext cx="731400" cy="365700"/>
          </a:xfrm>
          <a:prstGeom prst="wedgeRoundRectCallout">
            <a:avLst>
              <a:gd fmla="val 54857" name="adj1"/>
              <a:gd fmla="val -21862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= 3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4315550" y="2377700"/>
            <a:ext cx="2864400" cy="1943400"/>
          </a:xfrm>
          <a:prstGeom prst="roundRect">
            <a:avLst>
              <a:gd fmla="val 997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Suggestions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always add the new set to the right most child and set its parent to the root of the original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Pick the larger height tree to be the root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Add both trees into a priority queue by height and pick shorter tree.</a:t>
            </a:r>
            <a:endParaRPr/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how to construct a worst-case height tree given a weighted quick union by height.</a:t>
            </a:r>
            <a:endParaRPr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WQUByHeight: Worst-Case Height Tree</a:t>
            </a:r>
            <a:endParaRPr/>
          </a:p>
        </p:txBody>
      </p:sp>
      <p:sp>
        <p:nvSpPr>
          <p:cNvPr id="301" name="Google Shape;3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3" name="Google Shape;303;p30"/>
          <p:cNvGrpSpPr/>
          <p:nvPr/>
        </p:nvGrpSpPr>
        <p:grpSpPr>
          <a:xfrm>
            <a:off x="311700" y="1017725"/>
            <a:ext cx="3382800" cy="1554600"/>
            <a:chOff x="311700" y="1017725"/>
            <a:chExt cx="3382800" cy="1554600"/>
          </a:xfrm>
        </p:grpSpPr>
        <p:sp>
          <p:nvSpPr>
            <p:cNvPr id="304" name="Google Shape;304;p30"/>
            <p:cNvSpPr/>
            <p:nvPr/>
          </p:nvSpPr>
          <p:spPr>
            <a:xfrm>
              <a:off x="311700" y="1017725"/>
              <a:ext cx="33828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Size = 4, </a:t>
              </a: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Height = 2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14455" y="14513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14455" y="19151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7" name="Google Shape;307;p30"/>
            <p:cNvCxnSpPr>
              <a:stCxn id="306" idx="0"/>
              <a:endCxn id="305" idx="2"/>
            </p:cNvCxnSpPr>
            <p:nvPr/>
          </p:nvCxnSpPr>
          <p:spPr>
            <a:xfrm rot="10800000">
              <a:off x="807505" y="1704263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30"/>
            <p:cNvSpPr/>
            <p:nvPr/>
          </p:nvSpPr>
          <p:spPr>
            <a:xfrm>
              <a:off x="1397605" y="14513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397605" y="19151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0" name="Google Shape;310;p30"/>
            <p:cNvCxnSpPr>
              <a:stCxn id="309" idx="0"/>
              <a:endCxn id="308" idx="2"/>
            </p:cNvCxnSpPr>
            <p:nvPr/>
          </p:nvCxnSpPr>
          <p:spPr>
            <a:xfrm rot="10800000">
              <a:off x="1590655" y="1704263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1" name="Google Shape;311;p30"/>
            <p:cNvSpPr/>
            <p:nvPr/>
          </p:nvSpPr>
          <p:spPr>
            <a:xfrm>
              <a:off x="1084775" y="1695425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867925" y="1695425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2180755" y="12204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180755" y="16842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5" name="Google Shape;315;p30"/>
            <p:cNvCxnSpPr>
              <a:stCxn id="314" idx="0"/>
              <a:endCxn id="313" idx="2"/>
            </p:cNvCxnSpPr>
            <p:nvPr/>
          </p:nvCxnSpPr>
          <p:spPr>
            <a:xfrm rot="10800000">
              <a:off x="2373805" y="1473350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6" name="Google Shape;316;p30"/>
            <p:cNvSpPr/>
            <p:nvPr/>
          </p:nvSpPr>
          <p:spPr>
            <a:xfrm>
              <a:off x="2963905" y="16822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2963905" y="21460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8" name="Google Shape;318;p30"/>
            <p:cNvCxnSpPr>
              <a:stCxn id="317" idx="0"/>
              <a:endCxn id="316" idx="2"/>
            </p:cNvCxnSpPr>
            <p:nvPr/>
          </p:nvCxnSpPr>
          <p:spPr>
            <a:xfrm rot="10800000">
              <a:off x="3156955" y="193518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30"/>
            <p:cNvCxnSpPr>
              <a:stCxn id="316" idx="0"/>
              <a:endCxn id="313" idx="2"/>
            </p:cNvCxnSpPr>
            <p:nvPr/>
          </p:nvCxnSpPr>
          <p:spPr>
            <a:xfrm rot="10800000">
              <a:off x="2373955" y="1473488"/>
              <a:ext cx="783000" cy="20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0" name="Google Shape;320;p30"/>
          <p:cNvGrpSpPr/>
          <p:nvPr/>
        </p:nvGrpSpPr>
        <p:grpSpPr>
          <a:xfrm>
            <a:off x="3770700" y="1017725"/>
            <a:ext cx="5061600" cy="1554600"/>
            <a:chOff x="3770700" y="1017725"/>
            <a:chExt cx="5061600" cy="1554600"/>
          </a:xfrm>
        </p:grpSpPr>
        <p:sp>
          <p:nvSpPr>
            <p:cNvPr id="321" name="Google Shape;321;p30"/>
            <p:cNvSpPr/>
            <p:nvPr/>
          </p:nvSpPr>
          <p:spPr>
            <a:xfrm>
              <a:off x="3770700" y="1017725"/>
              <a:ext cx="50616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Size = 8, </a:t>
              </a: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Height = 3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940105" y="12837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940105" y="17475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4" name="Google Shape;324;p30"/>
            <p:cNvCxnSpPr>
              <a:stCxn id="323" idx="0"/>
              <a:endCxn id="322" idx="2"/>
            </p:cNvCxnSpPr>
            <p:nvPr/>
          </p:nvCxnSpPr>
          <p:spPr>
            <a:xfrm rot="10800000">
              <a:off x="4133155" y="1536650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5" name="Google Shape;325;p30"/>
            <p:cNvSpPr/>
            <p:nvPr/>
          </p:nvSpPr>
          <p:spPr>
            <a:xfrm>
              <a:off x="4723255" y="17455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723255" y="22093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7" name="Google Shape;327;p30"/>
            <p:cNvCxnSpPr>
              <a:stCxn id="326" idx="0"/>
              <a:endCxn id="325" idx="2"/>
            </p:cNvCxnSpPr>
            <p:nvPr/>
          </p:nvCxnSpPr>
          <p:spPr>
            <a:xfrm rot="10800000">
              <a:off x="4916305" y="199848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30"/>
            <p:cNvCxnSpPr>
              <a:stCxn id="325" idx="0"/>
              <a:endCxn id="322" idx="2"/>
            </p:cNvCxnSpPr>
            <p:nvPr/>
          </p:nvCxnSpPr>
          <p:spPr>
            <a:xfrm rot="10800000">
              <a:off x="4133305" y="1536788"/>
              <a:ext cx="783000" cy="20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30"/>
            <p:cNvSpPr/>
            <p:nvPr/>
          </p:nvSpPr>
          <p:spPr>
            <a:xfrm>
              <a:off x="5583155" y="128283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5583155" y="174663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1" name="Google Shape;331;p30"/>
            <p:cNvCxnSpPr>
              <a:stCxn id="330" idx="0"/>
              <a:endCxn id="329" idx="2"/>
            </p:cNvCxnSpPr>
            <p:nvPr/>
          </p:nvCxnSpPr>
          <p:spPr>
            <a:xfrm rot="10800000">
              <a:off x="5776205" y="153573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2" name="Google Shape;332;p30"/>
            <p:cNvSpPr/>
            <p:nvPr/>
          </p:nvSpPr>
          <p:spPr>
            <a:xfrm>
              <a:off x="6288755" y="1749314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6288755" y="2213114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4" name="Google Shape;334;p30"/>
            <p:cNvCxnSpPr>
              <a:stCxn id="333" idx="0"/>
              <a:endCxn id="332" idx="2"/>
            </p:cNvCxnSpPr>
            <p:nvPr/>
          </p:nvCxnSpPr>
          <p:spPr>
            <a:xfrm rot="10800000">
              <a:off x="6481805" y="2002214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30"/>
            <p:cNvCxnSpPr>
              <a:stCxn id="332" idx="0"/>
              <a:endCxn id="329" idx="2"/>
            </p:cNvCxnSpPr>
            <p:nvPr/>
          </p:nvCxnSpPr>
          <p:spPr>
            <a:xfrm rot="10800000">
              <a:off x="5776205" y="1535714"/>
              <a:ext cx="705600" cy="21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30"/>
            <p:cNvSpPr/>
            <p:nvPr/>
          </p:nvSpPr>
          <p:spPr>
            <a:xfrm>
              <a:off x="5231950" y="1757750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784550" y="1757750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122850" y="1411050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122850" y="165674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0" name="Google Shape;340;p30"/>
            <p:cNvCxnSpPr>
              <a:stCxn id="339" idx="0"/>
              <a:endCxn id="338" idx="2"/>
            </p:cNvCxnSpPr>
            <p:nvPr/>
          </p:nvCxnSpPr>
          <p:spPr>
            <a:xfrm rot="10800000">
              <a:off x="7225150" y="154484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30"/>
            <p:cNvSpPr/>
            <p:nvPr/>
          </p:nvSpPr>
          <p:spPr>
            <a:xfrm>
              <a:off x="7537724" y="165570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537724" y="190140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3" name="Google Shape;343;p30"/>
            <p:cNvCxnSpPr>
              <a:stCxn id="342" idx="0"/>
              <a:endCxn id="341" idx="2"/>
            </p:cNvCxnSpPr>
            <p:nvPr/>
          </p:nvCxnSpPr>
          <p:spPr>
            <a:xfrm rot="10800000">
              <a:off x="7640024" y="178950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30"/>
            <p:cNvCxnSpPr>
              <a:stCxn id="341" idx="0"/>
              <a:endCxn id="338" idx="2"/>
            </p:cNvCxnSpPr>
            <p:nvPr/>
          </p:nvCxnSpPr>
          <p:spPr>
            <a:xfrm rot="10800000">
              <a:off x="7225124" y="1544707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30"/>
            <p:cNvSpPr/>
            <p:nvPr/>
          </p:nvSpPr>
          <p:spPr>
            <a:xfrm>
              <a:off x="8097564" y="165276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097564" y="189846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30"/>
            <p:cNvCxnSpPr>
              <a:stCxn id="346" idx="0"/>
              <a:endCxn id="345" idx="2"/>
            </p:cNvCxnSpPr>
            <p:nvPr/>
          </p:nvCxnSpPr>
          <p:spPr>
            <a:xfrm rot="10800000">
              <a:off x="8199864" y="178656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8" name="Google Shape;348;p30"/>
            <p:cNvSpPr/>
            <p:nvPr/>
          </p:nvSpPr>
          <p:spPr>
            <a:xfrm>
              <a:off x="8471355" y="189988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8471355" y="214557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0" name="Google Shape;350;p30"/>
            <p:cNvCxnSpPr>
              <a:stCxn id="349" idx="0"/>
              <a:endCxn id="348" idx="2"/>
            </p:cNvCxnSpPr>
            <p:nvPr/>
          </p:nvCxnSpPr>
          <p:spPr>
            <a:xfrm rot="10800000">
              <a:off x="8573655" y="203367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0"/>
            <p:cNvCxnSpPr>
              <a:stCxn id="348" idx="0"/>
              <a:endCxn id="345" idx="2"/>
            </p:cNvCxnSpPr>
            <p:nvPr/>
          </p:nvCxnSpPr>
          <p:spPr>
            <a:xfrm rot="10800000">
              <a:off x="8199855" y="1786481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0"/>
            <p:cNvCxnSpPr>
              <a:stCxn id="345" idx="0"/>
              <a:endCxn id="338" idx="2"/>
            </p:cNvCxnSpPr>
            <p:nvPr/>
          </p:nvCxnSpPr>
          <p:spPr>
            <a:xfrm rot="10800000">
              <a:off x="7225164" y="1544767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30"/>
          <p:cNvGrpSpPr/>
          <p:nvPr/>
        </p:nvGrpSpPr>
        <p:grpSpPr>
          <a:xfrm>
            <a:off x="311700" y="2671150"/>
            <a:ext cx="8520600" cy="1554600"/>
            <a:chOff x="311700" y="2671150"/>
            <a:chExt cx="8520600" cy="1554600"/>
          </a:xfrm>
        </p:grpSpPr>
        <p:sp>
          <p:nvSpPr>
            <p:cNvPr id="354" name="Google Shape;354;p30"/>
            <p:cNvSpPr/>
            <p:nvPr/>
          </p:nvSpPr>
          <p:spPr>
            <a:xfrm>
              <a:off x="311700" y="2671150"/>
              <a:ext cx="85206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Size = 16, </a:t>
              </a: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Height = 4</a:t>
              </a:r>
              <a:endParaRPr b="1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614450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614450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7" name="Google Shape;357;p30"/>
            <p:cNvCxnSpPr>
              <a:stCxn id="356" idx="0"/>
              <a:endCxn id="355" idx="2"/>
            </p:cNvCxnSpPr>
            <p:nvPr/>
          </p:nvCxnSpPr>
          <p:spPr>
            <a:xfrm rot="10800000">
              <a:off x="716750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8" name="Google Shape;358;p30"/>
            <p:cNvSpPr/>
            <p:nvPr/>
          </p:nvSpPr>
          <p:spPr>
            <a:xfrm>
              <a:off x="1029324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029324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0" name="Google Shape;360;p30"/>
            <p:cNvCxnSpPr>
              <a:stCxn id="359" idx="0"/>
              <a:endCxn id="358" idx="2"/>
            </p:cNvCxnSpPr>
            <p:nvPr/>
          </p:nvCxnSpPr>
          <p:spPr>
            <a:xfrm rot="10800000">
              <a:off x="1131624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0"/>
            <p:cNvCxnSpPr>
              <a:stCxn id="358" idx="0"/>
              <a:endCxn id="355" idx="2"/>
            </p:cNvCxnSpPr>
            <p:nvPr/>
          </p:nvCxnSpPr>
          <p:spPr>
            <a:xfrm rot="10800000">
              <a:off x="716724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2" name="Google Shape;362;p30"/>
            <p:cNvSpPr/>
            <p:nvPr/>
          </p:nvSpPr>
          <p:spPr>
            <a:xfrm>
              <a:off x="1589164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589164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4" name="Google Shape;364;p30"/>
            <p:cNvCxnSpPr>
              <a:stCxn id="363" idx="0"/>
              <a:endCxn id="362" idx="2"/>
            </p:cNvCxnSpPr>
            <p:nvPr/>
          </p:nvCxnSpPr>
          <p:spPr>
            <a:xfrm rot="10800000">
              <a:off x="1691464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5" name="Google Shape;365;p30"/>
            <p:cNvSpPr/>
            <p:nvPr/>
          </p:nvSpPr>
          <p:spPr>
            <a:xfrm>
              <a:off x="1962955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962955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7" name="Google Shape;367;p30"/>
            <p:cNvCxnSpPr>
              <a:stCxn id="366" idx="0"/>
              <a:endCxn id="365" idx="2"/>
            </p:cNvCxnSpPr>
            <p:nvPr/>
          </p:nvCxnSpPr>
          <p:spPr>
            <a:xfrm rot="10800000">
              <a:off x="2065255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0"/>
            <p:cNvCxnSpPr>
              <a:stCxn id="365" idx="0"/>
              <a:endCxn id="362" idx="2"/>
            </p:cNvCxnSpPr>
            <p:nvPr/>
          </p:nvCxnSpPr>
          <p:spPr>
            <a:xfrm rot="10800000">
              <a:off x="1691455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0"/>
            <p:cNvCxnSpPr>
              <a:stCxn id="362" idx="0"/>
              <a:endCxn id="355" idx="2"/>
            </p:cNvCxnSpPr>
            <p:nvPr/>
          </p:nvCxnSpPr>
          <p:spPr>
            <a:xfrm rot="10800000">
              <a:off x="716764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0" name="Google Shape;370;p30"/>
            <p:cNvSpPr/>
            <p:nvPr/>
          </p:nvSpPr>
          <p:spPr>
            <a:xfrm>
              <a:off x="2829000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2829000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2" name="Google Shape;372;p30"/>
            <p:cNvCxnSpPr>
              <a:stCxn id="371" idx="0"/>
              <a:endCxn id="370" idx="2"/>
            </p:cNvCxnSpPr>
            <p:nvPr/>
          </p:nvCxnSpPr>
          <p:spPr>
            <a:xfrm rot="10800000">
              <a:off x="2931300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3" name="Google Shape;373;p30"/>
            <p:cNvSpPr/>
            <p:nvPr/>
          </p:nvSpPr>
          <p:spPr>
            <a:xfrm>
              <a:off x="3243874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3243874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5" name="Google Shape;375;p30"/>
            <p:cNvCxnSpPr>
              <a:stCxn id="374" idx="0"/>
              <a:endCxn id="373" idx="2"/>
            </p:cNvCxnSpPr>
            <p:nvPr/>
          </p:nvCxnSpPr>
          <p:spPr>
            <a:xfrm rot="10800000">
              <a:off x="3346174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0"/>
            <p:cNvCxnSpPr>
              <a:stCxn id="373" idx="0"/>
              <a:endCxn id="370" idx="2"/>
            </p:cNvCxnSpPr>
            <p:nvPr/>
          </p:nvCxnSpPr>
          <p:spPr>
            <a:xfrm rot="10800000">
              <a:off x="2931274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7" name="Google Shape;377;p30"/>
            <p:cNvSpPr/>
            <p:nvPr/>
          </p:nvSpPr>
          <p:spPr>
            <a:xfrm>
              <a:off x="3803714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803714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9" name="Google Shape;379;p30"/>
            <p:cNvCxnSpPr>
              <a:stCxn id="378" idx="0"/>
              <a:endCxn id="377" idx="2"/>
            </p:cNvCxnSpPr>
            <p:nvPr/>
          </p:nvCxnSpPr>
          <p:spPr>
            <a:xfrm rot="10800000">
              <a:off x="3906014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0" name="Google Shape;380;p30"/>
            <p:cNvSpPr/>
            <p:nvPr/>
          </p:nvSpPr>
          <p:spPr>
            <a:xfrm>
              <a:off x="4177505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4177505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30"/>
            <p:cNvCxnSpPr>
              <a:stCxn id="381" idx="0"/>
              <a:endCxn id="380" idx="2"/>
            </p:cNvCxnSpPr>
            <p:nvPr/>
          </p:nvCxnSpPr>
          <p:spPr>
            <a:xfrm rot="10800000">
              <a:off x="4279805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30"/>
            <p:cNvCxnSpPr>
              <a:stCxn id="380" idx="0"/>
              <a:endCxn id="377" idx="2"/>
            </p:cNvCxnSpPr>
            <p:nvPr/>
          </p:nvCxnSpPr>
          <p:spPr>
            <a:xfrm rot="10800000">
              <a:off x="3906005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30"/>
            <p:cNvCxnSpPr>
              <a:stCxn id="377" idx="0"/>
              <a:endCxn id="370" idx="2"/>
            </p:cNvCxnSpPr>
            <p:nvPr/>
          </p:nvCxnSpPr>
          <p:spPr>
            <a:xfrm rot="10800000">
              <a:off x="2931314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5" name="Google Shape;385;p30"/>
            <p:cNvSpPr/>
            <p:nvPr/>
          </p:nvSpPr>
          <p:spPr>
            <a:xfrm>
              <a:off x="2345888" y="3227563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574338" y="3227563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5091725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091725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9" name="Google Shape;389;p30"/>
            <p:cNvCxnSpPr>
              <a:stCxn id="388" idx="0"/>
              <a:endCxn id="387" idx="2"/>
            </p:cNvCxnSpPr>
            <p:nvPr/>
          </p:nvCxnSpPr>
          <p:spPr>
            <a:xfrm rot="10800000">
              <a:off x="5194025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30"/>
            <p:cNvSpPr/>
            <p:nvPr/>
          </p:nvSpPr>
          <p:spPr>
            <a:xfrm>
              <a:off x="5506599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506599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2" name="Google Shape;392;p30"/>
            <p:cNvCxnSpPr>
              <a:stCxn id="391" idx="0"/>
              <a:endCxn id="390" idx="2"/>
            </p:cNvCxnSpPr>
            <p:nvPr/>
          </p:nvCxnSpPr>
          <p:spPr>
            <a:xfrm rot="10800000">
              <a:off x="5608899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0"/>
            <p:cNvCxnSpPr>
              <a:stCxn id="390" idx="0"/>
              <a:endCxn id="387" idx="2"/>
            </p:cNvCxnSpPr>
            <p:nvPr/>
          </p:nvCxnSpPr>
          <p:spPr>
            <a:xfrm rot="10800000">
              <a:off x="5193999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30"/>
            <p:cNvSpPr/>
            <p:nvPr/>
          </p:nvSpPr>
          <p:spPr>
            <a:xfrm>
              <a:off x="6066439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6066439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6" name="Google Shape;396;p30"/>
            <p:cNvCxnSpPr>
              <a:stCxn id="395" idx="0"/>
              <a:endCxn id="394" idx="2"/>
            </p:cNvCxnSpPr>
            <p:nvPr/>
          </p:nvCxnSpPr>
          <p:spPr>
            <a:xfrm rot="10800000">
              <a:off x="6168739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30"/>
            <p:cNvSpPr/>
            <p:nvPr/>
          </p:nvSpPr>
          <p:spPr>
            <a:xfrm>
              <a:off x="6440230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6440230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9" name="Google Shape;399;p30"/>
            <p:cNvCxnSpPr>
              <a:stCxn id="398" idx="0"/>
              <a:endCxn id="397" idx="2"/>
            </p:cNvCxnSpPr>
            <p:nvPr/>
          </p:nvCxnSpPr>
          <p:spPr>
            <a:xfrm rot="10800000">
              <a:off x="6542530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30"/>
            <p:cNvCxnSpPr>
              <a:stCxn id="397" idx="0"/>
              <a:endCxn id="394" idx="2"/>
            </p:cNvCxnSpPr>
            <p:nvPr/>
          </p:nvCxnSpPr>
          <p:spPr>
            <a:xfrm rot="10800000">
              <a:off x="6168730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0"/>
            <p:cNvCxnSpPr>
              <a:stCxn id="394" idx="0"/>
              <a:endCxn id="387" idx="2"/>
            </p:cNvCxnSpPr>
            <p:nvPr/>
          </p:nvCxnSpPr>
          <p:spPr>
            <a:xfrm rot="10800000">
              <a:off x="5194039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" name="Google Shape;402;p30"/>
            <p:cNvSpPr/>
            <p:nvPr/>
          </p:nvSpPr>
          <p:spPr>
            <a:xfrm>
              <a:off x="6998500" y="3258700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6998500" y="350439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4" name="Google Shape;404;p30"/>
            <p:cNvCxnSpPr>
              <a:stCxn id="403" idx="0"/>
              <a:endCxn id="402" idx="2"/>
            </p:cNvCxnSpPr>
            <p:nvPr/>
          </p:nvCxnSpPr>
          <p:spPr>
            <a:xfrm rot="10800000">
              <a:off x="7100800" y="339249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5" name="Google Shape;405;p30"/>
            <p:cNvSpPr/>
            <p:nvPr/>
          </p:nvSpPr>
          <p:spPr>
            <a:xfrm>
              <a:off x="7413374" y="350335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7413374" y="374905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7" name="Google Shape;407;p30"/>
            <p:cNvCxnSpPr>
              <a:stCxn id="406" idx="0"/>
              <a:endCxn id="405" idx="2"/>
            </p:cNvCxnSpPr>
            <p:nvPr/>
          </p:nvCxnSpPr>
          <p:spPr>
            <a:xfrm rot="10800000">
              <a:off x="7515674" y="363715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30"/>
            <p:cNvCxnSpPr>
              <a:stCxn id="405" idx="0"/>
              <a:endCxn id="402" idx="2"/>
            </p:cNvCxnSpPr>
            <p:nvPr/>
          </p:nvCxnSpPr>
          <p:spPr>
            <a:xfrm rot="10800000">
              <a:off x="7100774" y="3392357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9" name="Google Shape;409;p30"/>
            <p:cNvSpPr/>
            <p:nvPr/>
          </p:nvSpPr>
          <p:spPr>
            <a:xfrm>
              <a:off x="7973214" y="350041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7973214" y="374611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1" name="Google Shape;411;p30"/>
            <p:cNvCxnSpPr>
              <a:stCxn id="410" idx="0"/>
              <a:endCxn id="409" idx="2"/>
            </p:cNvCxnSpPr>
            <p:nvPr/>
          </p:nvCxnSpPr>
          <p:spPr>
            <a:xfrm rot="10800000">
              <a:off x="8075514" y="363421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2" name="Google Shape;412;p30"/>
            <p:cNvSpPr/>
            <p:nvPr/>
          </p:nvSpPr>
          <p:spPr>
            <a:xfrm>
              <a:off x="8347005" y="374753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8347005" y="399322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30"/>
            <p:cNvCxnSpPr>
              <a:stCxn id="413" idx="0"/>
              <a:endCxn id="412" idx="2"/>
            </p:cNvCxnSpPr>
            <p:nvPr/>
          </p:nvCxnSpPr>
          <p:spPr>
            <a:xfrm rot="10800000">
              <a:off x="8449305" y="388132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30"/>
            <p:cNvCxnSpPr>
              <a:stCxn id="412" idx="0"/>
              <a:endCxn id="409" idx="2"/>
            </p:cNvCxnSpPr>
            <p:nvPr/>
          </p:nvCxnSpPr>
          <p:spPr>
            <a:xfrm rot="10800000">
              <a:off x="8075505" y="3634131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30"/>
            <p:cNvCxnSpPr>
              <a:stCxn id="409" idx="0"/>
              <a:endCxn id="402" idx="2"/>
            </p:cNvCxnSpPr>
            <p:nvPr/>
          </p:nvCxnSpPr>
          <p:spPr>
            <a:xfrm rot="10800000">
              <a:off x="7100814" y="3392417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30"/>
            <p:cNvCxnSpPr>
              <a:stCxn id="387" idx="2"/>
              <a:endCxn id="402" idx="0"/>
            </p:cNvCxnSpPr>
            <p:nvPr/>
          </p:nvCxnSpPr>
          <p:spPr>
            <a:xfrm>
              <a:off x="5194025" y="3148088"/>
              <a:ext cx="1906800" cy="11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31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WQUByHeight </a:t>
            </a:r>
            <a:r>
              <a:rPr lang="en"/>
              <a:t>Analysis</a:t>
            </a:r>
            <a:endParaRPr/>
          </a:p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of heights with an extra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Worst-case height is log(</a:t>
            </a:r>
            <a:r>
              <a:rPr b="1" lang="en"/>
              <a:t>V</a:t>
            </a:r>
            <a:r>
              <a:rPr lang="en"/>
              <a:t>)!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isConnected calls, each O(log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connect calls, each O(log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Kruskal’s: O(</a:t>
            </a:r>
            <a:r>
              <a:rPr b="1" lang="en">
                <a:solidFill>
                  <a:srgbClr val="CCCCCC"/>
                </a:solidFill>
              </a:rPr>
              <a:t>E</a:t>
            </a:r>
            <a:r>
              <a:rPr lang="en">
                <a:solidFill>
                  <a:srgbClr val="CCCCCC"/>
                </a:solidFill>
              </a:rPr>
              <a:t> log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 + </a:t>
            </a:r>
            <a:r>
              <a:rPr b="1" lang="en"/>
              <a:t>E</a:t>
            </a:r>
            <a:r>
              <a:rPr lang="en"/>
              <a:t> </a:t>
            </a:r>
            <a:r>
              <a:rPr lang="en"/>
              <a:t>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if </a:t>
            </a:r>
            <a:r>
              <a:rPr b="1" lang="en"/>
              <a:t>E</a:t>
            </a:r>
            <a:r>
              <a:rPr lang="en"/>
              <a:t> &gt; </a:t>
            </a:r>
            <a:r>
              <a:rPr b="1" lang="en"/>
              <a:t>V</a:t>
            </a:r>
            <a:endParaRPr b="1"/>
          </a:p>
        </p:txBody>
      </p:sp>
      <p:sp>
        <p:nvSpPr>
          <p:cNvPr id="425" name="Google Shape;425;p3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 = find(p);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j = find(q);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 == j)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(height[i] &lt; height[j])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parent[i] = j;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(height[i] &gt; height[j])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parent[j] = i;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" sz="14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// heights are equal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parent[j] = i;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height[i] +=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Union: isConnected(15, 10)</a:t>
            </a:r>
            <a:endParaRPr/>
          </a:p>
        </p:txBody>
      </p:sp>
      <p:sp>
        <p:nvSpPr>
          <p:cNvPr id="431" name="Google Shape;4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1732892" y="37094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1735592" y="32109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2153567" y="2626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2508621" y="321091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2"/>
          <p:cNvCxnSpPr>
            <a:stCxn id="432" idx="0"/>
            <a:endCxn id="433" idx="2"/>
          </p:cNvCxnSpPr>
          <p:nvPr/>
        </p:nvCxnSpPr>
        <p:spPr>
          <a:xfrm flipH="1" rot="10800000">
            <a:off x="1925942" y="3463713"/>
            <a:ext cx="2700" cy="2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2"/>
          <p:cNvCxnSpPr>
            <a:stCxn id="433" idx="0"/>
            <a:endCxn id="434" idx="2"/>
          </p:cNvCxnSpPr>
          <p:nvPr/>
        </p:nvCxnSpPr>
        <p:spPr>
          <a:xfrm flipH="1" rot="10800000">
            <a:off x="1928642" y="2879113"/>
            <a:ext cx="4179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2"/>
          <p:cNvCxnSpPr>
            <a:stCxn id="435" idx="0"/>
            <a:endCxn id="434" idx="2"/>
          </p:cNvCxnSpPr>
          <p:nvPr/>
        </p:nvCxnSpPr>
        <p:spPr>
          <a:xfrm rot="10800000">
            <a:off x="2346471" y="2879113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32"/>
          <p:cNvSpPr/>
          <p:nvPr/>
        </p:nvSpPr>
        <p:spPr>
          <a:xfrm>
            <a:off x="3236243" y="321405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3238943" y="2626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2"/>
          <p:cNvSpPr/>
          <p:nvPr/>
        </p:nvSpPr>
        <p:spPr>
          <a:xfrm>
            <a:off x="3239648" y="197848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2"/>
          <p:cNvSpPr/>
          <p:nvPr/>
        </p:nvSpPr>
        <p:spPr>
          <a:xfrm>
            <a:off x="4011971" y="2626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3" name="Google Shape;443;p32"/>
          <p:cNvCxnSpPr>
            <a:stCxn id="439" idx="0"/>
            <a:endCxn id="440" idx="2"/>
          </p:cNvCxnSpPr>
          <p:nvPr/>
        </p:nvCxnSpPr>
        <p:spPr>
          <a:xfrm flipH="1" rot="10800000">
            <a:off x="3429293" y="2879255"/>
            <a:ext cx="2700" cy="33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>
            <a:stCxn id="440" idx="0"/>
            <a:endCxn id="441" idx="2"/>
          </p:cNvCxnSpPr>
          <p:nvPr/>
        </p:nvCxnSpPr>
        <p:spPr>
          <a:xfrm flipH="1" rot="10800000">
            <a:off x="3431993" y="2231438"/>
            <a:ext cx="6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2"/>
          <p:cNvCxnSpPr>
            <a:stCxn id="442" idx="0"/>
            <a:endCxn id="441" idx="2"/>
          </p:cNvCxnSpPr>
          <p:nvPr/>
        </p:nvCxnSpPr>
        <p:spPr>
          <a:xfrm rot="10800000">
            <a:off x="3432821" y="2231438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2"/>
          <p:cNvCxnSpPr>
            <a:stCxn id="434" idx="0"/>
            <a:endCxn id="441" idx="2"/>
          </p:cNvCxnSpPr>
          <p:nvPr/>
        </p:nvCxnSpPr>
        <p:spPr>
          <a:xfrm flipH="1" rot="10800000">
            <a:off x="2346617" y="2231438"/>
            <a:ext cx="10860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>
            <a:off x="4745943" y="3220625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2"/>
          <p:cNvSpPr/>
          <p:nvPr/>
        </p:nvSpPr>
        <p:spPr>
          <a:xfrm>
            <a:off x="4748643" y="2626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5166618" y="197848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2"/>
          <p:cNvSpPr/>
          <p:nvPr/>
        </p:nvSpPr>
        <p:spPr>
          <a:xfrm>
            <a:off x="5521671" y="26262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1" name="Google Shape;451;p32"/>
          <p:cNvCxnSpPr>
            <a:stCxn id="447" idx="0"/>
            <a:endCxn id="448" idx="2"/>
          </p:cNvCxnSpPr>
          <p:nvPr/>
        </p:nvCxnSpPr>
        <p:spPr>
          <a:xfrm flipH="1" rot="10800000">
            <a:off x="4938993" y="2879225"/>
            <a:ext cx="2700" cy="3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2"/>
          <p:cNvCxnSpPr>
            <a:stCxn id="448" idx="0"/>
            <a:endCxn id="449" idx="2"/>
          </p:cNvCxnSpPr>
          <p:nvPr/>
        </p:nvCxnSpPr>
        <p:spPr>
          <a:xfrm flipH="1" rot="10800000">
            <a:off x="4941693" y="2231438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2"/>
          <p:cNvCxnSpPr>
            <a:stCxn id="450" idx="0"/>
            <a:endCxn id="449" idx="2"/>
          </p:cNvCxnSpPr>
          <p:nvPr/>
        </p:nvCxnSpPr>
        <p:spPr>
          <a:xfrm rot="10800000">
            <a:off x="5359521" y="2231438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2"/>
          <p:cNvSpPr/>
          <p:nvPr/>
        </p:nvSpPr>
        <p:spPr>
          <a:xfrm>
            <a:off x="6249293" y="2626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2"/>
          <p:cNvSpPr/>
          <p:nvPr/>
        </p:nvSpPr>
        <p:spPr>
          <a:xfrm>
            <a:off x="6251993" y="197848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2"/>
          <p:cNvSpPr/>
          <p:nvPr/>
        </p:nvSpPr>
        <p:spPr>
          <a:xfrm>
            <a:off x="6251998" y="118118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7025021" y="197848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32"/>
          <p:cNvCxnSpPr>
            <a:stCxn id="454" idx="0"/>
            <a:endCxn id="455" idx="2"/>
          </p:cNvCxnSpPr>
          <p:nvPr/>
        </p:nvCxnSpPr>
        <p:spPr>
          <a:xfrm flipH="1" rot="10800000">
            <a:off x="6442343" y="2231438"/>
            <a:ext cx="2700" cy="39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>
            <a:stCxn id="455" idx="0"/>
            <a:endCxn id="456" idx="2"/>
          </p:cNvCxnSpPr>
          <p:nvPr/>
        </p:nvCxnSpPr>
        <p:spPr>
          <a:xfrm rot="10800000">
            <a:off x="6445043" y="1433980"/>
            <a:ext cx="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>
            <a:stCxn id="457" idx="0"/>
            <a:endCxn id="456" idx="2"/>
          </p:cNvCxnSpPr>
          <p:nvPr/>
        </p:nvCxnSpPr>
        <p:spPr>
          <a:xfrm rot="10800000">
            <a:off x="6444971" y="1433980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2"/>
          <p:cNvCxnSpPr>
            <a:stCxn id="449" idx="0"/>
            <a:endCxn id="456" idx="2"/>
          </p:cNvCxnSpPr>
          <p:nvPr/>
        </p:nvCxnSpPr>
        <p:spPr>
          <a:xfrm flipH="1" rot="10800000">
            <a:off x="5359668" y="1433980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2"/>
          <p:cNvCxnSpPr>
            <a:stCxn id="441" idx="0"/>
            <a:endCxn id="456" idx="2"/>
          </p:cNvCxnSpPr>
          <p:nvPr/>
        </p:nvCxnSpPr>
        <p:spPr>
          <a:xfrm flipH="1" rot="10800000">
            <a:off x="3432698" y="1433980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2"/>
          <p:cNvSpPr/>
          <p:nvPr/>
        </p:nvSpPr>
        <p:spPr>
          <a:xfrm>
            <a:off x="1550475" y="1320800"/>
            <a:ext cx="4563650" cy="2637050"/>
          </a:xfrm>
          <a:custGeom>
            <a:rect b="b" l="l" r="r" t="t"/>
            <a:pathLst>
              <a:path extrusionOk="0" h="105482" w="182546">
                <a:moveTo>
                  <a:pt x="0" y="105482"/>
                </a:moveTo>
                <a:cubicBezTo>
                  <a:pt x="780" y="97765"/>
                  <a:pt x="-863" y="71352"/>
                  <a:pt x="4681" y="59177"/>
                </a:cubicBezTo>
                <a:cubicBezTo>
                  <a:pt x="10225" y="47002"/>
                  <a:pt x="19642" y="39814"/>
                  <a:pt x="33266" y="32431"/>
                </a:cubicBezTo>
                <a:cubicBezTo>
                  <a:pt x="46890" y="25048"/>
                  <a:pt x="61545" y="20283"/>
                  <a:pt x="86425" y="14878"/>
                </a:cubicBezTo>
                <a:cubicBezTo>
                  <a:pt x="111305" y="9473"/>
                  <a:pt x="166526" y="2480"/>
                  <a:pt x="182546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64" name="Google Shape;464;p32"/>
          <p:cNvSpPr/>
          <p:nvPr/>
        </p:nvSpPr>
        <p:spPr>
          <a:xfrm>
            <a:off x="6607250" y="1671850"/>
            <a:ext cx="249600" cy="1178525"/>
          </a:xfrm>
          <a:custGeom>
            <a:rect b="b" l="l" r="r" t="t"/>
            <a:pathLst>
              <a:path extrusionOk="0" h="47141" w="9984">
                <a:moveTo>
                  <a:pt x="9529" y="47141"/>
                </a:moveTo>
                <a:cubicBezTo>
                  <a:pt x="9473" y="42238"/>
                  <a:pt x="10783" y="25577"/>
                  <a:pt x="9195" y="17720"/>
                </a:cubicBezTo>
                <a:cubicBezTo>
                  <a:pt x="7607" y="9863"/>
                  <a:pt x="1533" y="2953"/>
                  <a:pt x="0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Why represent {0, 1, 2, 4}, {3, 5}, {6} as an array containing only items 4, 5, 6?</a:t>
            </a:r>
            <a:endParaRPr b="1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9" name="Google Shape;469;p33"/>
          <p:cNvCxnSpPr>
            <a:stCxn id="470" idx="0"/>
            <a:endCxn id="471" idx="2"/>
          </p:cNvCxnSpPr>
          <p:nvPr/>
        </p:nvCxnSpPr>
        <p:spPr>
          <a:xfrm rot="10800000">
            <a:off x="6444971" y="1433980"/>
            <a:ext cx="773100" cy="544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3"/>
          <p:cNvCxnSpPr>
            <a:stCxn id="473" idx="0"/>
            <a:endCxn id="471" idx="2"/>
          </p:cNvCxnSpPr>
          <p:nvPr/>
        </p:nvCxnSpPr>
        <p:spPr>
          <a:xfrm flipH="1" rot="10800000">
            <a:off x="6140243" y="1433980"/>
            <a:ext cx="3048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33"/>
          <p:cNvCxnSpPr>
            <a:stCxn id="475" idx="0"/>
            <a:endCxn id="476" idx="2"/>
          </p:cNvCxnSpPr>
          <p:nvPr/>
        </p:nvCxnSpPr>
        <p:spPr>
          <a:xfrm flipH="1" rot="10800000">
            <a:off x="3429293" y="2879255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3"/>
          <p:cNvCxnSpPr>
            <a:stCxn id="476" idx="0"/>
            <a:endCxn id="478" idx="2"/>
          </p:cNvCxnSpPr>
          <p:nvPr/>
        </p:nvCxnSpPr>
        <p:spPr>
          <a:xfrm flipH="1" rot="10800000">
            <a:off x="3431993" y="2231438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3"/>
          <p:cNvCxnSpPr>
            <a:stCxn id="480" idx="0"/>
            <a:endCxn id="478" idx="2"/>
          </p:cNvCxnSpPr>
          <p:nvPr/>
        </p:nvCxnSpPr>
        <p:spPr>
          <a:xfrm rot="10800000">
            <a:off x="3432821" y="2231438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33"/>
          <p:cNvCxnSpPr>
            <a:stCxn id="482" idx="0"/>
            <a:endCxn id="471" idx="2"/>
          </p:cNvCxnSpPr>
          <p:nvPr/>
        </p:nvCxnSpPr>
        <p:spPr>
          <a:xfrm flipH="1" rot="10800000">
            <a:off x="5359668" y="1433980"/>
            <a:ext cx="1085400" cy="544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33"/>
          <p:cNvCxnSpPr>
            <a:stCxn id="484" idx="0"/>
            <a:endCxn id="485" idx="2"/>
          </p:cNvCxnSpPr>
          <p:nvPr/>
        </p:nvCxnSpPr>
        <p:spPr>
          <a:xfrm rot="10800000">
            <a:off x="2346471" y="2879113"/>
            <a:ext cx="355200" cy="331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33"/>
          <p:cNvCxnSpPr>
            <a:stCxn id="487" idx="0"/>
            <a:endCxn id="471" idx="2"/>
          </p:cNvCxnSpPr>
          <p:nvPr/>
        </p:nvCxnSpPr>
        <p:spPr>
          <a:xfrm rot="10800000">
            <a:off x="6445043" y="1434038"/>
            <a:ext cx="735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3"/>
          <p:cNvCxnSpPr>
            <a:stCxn id="489" idx="0"/>
            <a:endCxn id="471" idx="2"/>
          </p:cNvCxnSpPr>
          <p:nvPr/>
        </p:nvCxnSpPr>
        <p:spPr>
          <a:xfrm flipH="1" rot="10800000">
            <a:off x="1928642" y="1434013"/>
            <a:ext cx="4516500" cy="177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3"/>
          <p:cNvCxnSpPr>
            <a:stCxn id="491" idx="0"/>
            <a:endCxn id="471" idx="2"/>
          </p:cNvCxnSpPr>
          <p:nvPr/>
        </p:nvCxnSpPr>
        <p:spPr>
          <a:xfrm flipH="1" rot="10800000">
            <a:off x="1925942" y="1434213"/>
            <a:ext cx="4519200" cy="227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</p:txBody>
      </p:sp>
      <p:sp>
        <p:nvSpPr>
          <p:cNvPr id="493" name="Google Shape;4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1732892" y="37094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3"/>
          <p:cNvSpPr/>
          <p:nvPr/>
        </p:nvSpPr>
        <p:spPr>
          <a:xfrm>
            <a:off x="1735592" y="321091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2153567" y="2626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2508621" y="3210913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3236243" y="3214055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3238943" y="2626238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3239648" y="197848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4011971" y="2626238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" name="Google Shape;494;p33"/>
          <p:cNvCxnSpPr>
            <a:stCxn id="485" idx="0"/>
            <a:endCxn id="471" idx="2"/>
          </p:cNvCxnSpPr>
          <p:nvPr/>
        </p:nvCxnSpPr>
        <p:spPr>
          <a:xfrm flipH="1" rot="10800000">
            <a:off x="2346617" y="1434038"/>
            <a:ext cx="40983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33"/>
          <p:cNvSpPr/>
          <p:nvPr/>
        </p:nvSpPr>
        <p:spPr>
          <a:xfrm>
            <a:off x="4745943" y="3220625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4748643" y="2626238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5166618" y="197848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3"/>
          <p:cNvSpPr/>
          <p:nvPr/>
        </p:nvSpPr>
        <p:spPr>
          <a:xfrm>
            <a:off x="5521671" y="2626238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33"/>
          <p:cNvCxnSpPr>
            <a:stCxn id="495" idx="0"/>
            <a:endCxn id="496" idx="2"/>
          </p:cNvCxnSpPr>
          <p:nvPr/>
        </p:nvCxnSpPr>
        <p:spPr>
          <a:xfrm flipH="1" rot="10800000">
            <a:off x="4938993" y="2879225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3"/>
          <p:cNvCxnSpPr>
            <a:stCxn id="496" idx="0"/>
            <a:endCxn id="482" idx="2"/>
          </p:cNvCxnSpPr>
          <p:nvPr/>
        </p:nvCxnSpPr>
        <p:spPr>
          <a:xfrm flipH="1" rot="10800000">
            <a:off x="4941693" y="2231438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3"/>
          <p:cNvCxnSpPr>
            <a:stCxn id="497" idx="0"/>
            <a:endCxn id="482" idx="2"/>
          </p:cNvCxnSpPr>
          <p:nvPr/>
        </p:nvCxnSpPr>
        <p:spPr>
          <a:xfrm rot="10800000">
            <a:off x="5359521" y="2231438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33"/>
          <p:cNvSpPr/>
          <p:nvPr/>
        </p:nvSpPr>
        <p:spPr>
          <a:xfrm>
            <a:off x="6325493" y="26262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5947193" y="197848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6251998" y="1181180"/>
            <a:ext cx="386100" cy="252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7025021" y="197848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33"/>
          <p:cNvCxnSpPr>
            <a:stCxn id="478" idx="0"/>
            <a:endCxn id="471" idx="2"/>
          </p:cNvCxnSpPr>
          <p:nvPr/>
        </p:nvCxnSpPr>
        <p:spPr>
          <a:xfrm flipH="1" rot="10800000">
            <a:off x="3432698" y="1433980"/>
            <a:ext cx="3012300" cy="54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3"/>
          <p:cNvSpPr/>
          <p:nvPr/>
        </p:nvSpPr>
        <p:spPr>
          <a:xfrm>
            <a:off x="1550475" y="1320800"/>
            <a:ext cx="4563650" cy="2637050"/>
          </a:xfrm>
          <a:custGeom>
            <a:rect b="b" l="l" r="r" t="t"/>
            <a:pathLst>
              <a:path extrusionOk="0" h="105482" w="182546">
                <a:moveTo>
                  <a:pt x="0" y="105482"/>
                </a:moveTo>
                <a:cubicBezTo>
                  <a:pt x="780" y="97765"/>
                  <a:pt x="-863" y="71352"/>
                  <a:pt x="4681" y="59177"/>
                </a:cubicBezTo>
                <a:cubicBezTo>
                  <a:pt x="10225" y="47002"/>
                  <a:pt x="19642" y="39814"/>
                  <a:pt x="33266" y="32431"/>
                </a:cubicBezTo>
                <a:cubicBezTo>
                  <a:pt x="46890" y="25048"/>
                  <a:pt x="61545" y="20283"/>
                  <a:pt x="86425" y="14878"/>
                </a:cubicBezTo>
                <a:cubicBezTo>
                  <a:pt x="111305" y="9473"/>
                  <a:pt x="166526" y="2480"/>
                  <a:pt x="182546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503" name="Google Shape;503;p33"/>
          <p:cNvSpPr/>
          <p:nvPr/>
        </p:nvSpPr>
        <p:spPr>
          <a:xfrm>
            <a:off x="6607250" y="1671850"/>
            <a:ext cx="249600" cy="1178525"/>
          </a:xfrm>
          <a:custGeom>
            <a:rect b="b" l="l" r="r" t="t"/>
            <a:pathLst>
              <a:path extrusionOk="0" h="47141" w="9984">
                <a:moveTo>
                  <a:pt x="9529" y="47141"/>
                </a:moveTo>
                <a:cubicBezTo>
                  <a:pt x="9473" y="42238"/>
                  <a:pt x="10783" y="25577"/>
                  <a:pt x="9195" y="17720"/>
                </a:cubicBezTo>
                <a:cubicBezTo>
                  <a:pt x="7607" y="9863"/>
                  <a:pt x="1533" y="2953"/>
                  <a:pt x="0" y="0"/>
                </a:cubicBezTo>
              </a:path>
            </a:pathLst>
          </a:cu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504" name="Google Shape;504;p33"/>
          <p:cNvSpPr txBox="1"/>
          <p:nvPr>
            <p:ph idx="1" type="body"/>
          </p:nvPr>
        </p:nvSpPr>
        <p:spPr>
          <a:xfrm>
            <a:off x="311700" y="1152475"/>
            <a:ext cx="3657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 all visited nodes to the root.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Same asymptotic runtime.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</p:txBody>
      </p:sp>
      <p:sp>
        <p:nvSpPr>
          <p:cNvPr id="510" name="Google Shape;5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p34"/>
          <p:cNvSpPr txBox="1"/>
          <p:nvPr>
            <p:ph idx="1" type="body"/>
          </p:nvPr>
        </p:nvSpPr>
        <p:spPr>
          <a:xfrm>
            <a:off x="311700" y="1152475"/>
            <a:ext cx="3657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 all visited nodes to the root.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Same asymptotic runtime.</a:t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12277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4"/>
          <p:cNvSpPr/>
          <p:nvPr/>
        </p:nvSpPr>
        <p:spPr>
          <a:xfrm>
            <a:off x="19475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2723255" y="24475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4"/>
          <p:cNvSpPr/>
          <p:nvPr/>
        </p:nvSpPr>
        <p:spPr>
          <a:xfrm>
            <a:off x="27169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6" name="Google Shape;516;p34"/>
          <p:cNvCxnSpPr>
            <a:stCxn id="512" idx="0"/>
            <a:endCxn id="517" idx="2"/>
          </p:cNvCxnSpPr>
          <p:nvPr/>
        </p:nvCxnSpPr>
        <p:spPr>
          <a:xfrm flipH="1" rot="10800000">
            <a:off x="1420780" y="19035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34"/>
          <p:cNvCxnSpPr>
            <a:stCxn id="513" idx="0"/>
            <a:endCxn id="517" idx="2"/>
          </p:cNvCxnSpPr>
          <p:nvPr/>
        </p:nvCxnSpPr>
        <p:spPr>
          <a:xfrm flipH="1" rot="10800000">
            <a:off x="2140580" y="19035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4"/>
          <p:cNvCxnSpPr>
            <a:stCxn id="515" idx="0"/>
            <a:endCxn id="514" idx="2"/>
          </p:cNvCxnSpPr>
          <p:nvPr/>
        </p:nvCxnSpPr>
        <p:spPr>
          <a:xfrm flipH="1" rot="10800000">
            <a:off x="2909959" y="27003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34"/>
          <p:cNvSpPr/>
          <p:nvPr/>
        </p:nvSpPr>
        <p:spPr>
          <a:xfrm>
            <a:off x="3450880" y="36832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4"/>
          <p:cNvSpPr/>
          <p:nvPr/>
        </p:nvSpPr>
        <p:spPr>
          <a:xfrm>
            <a:off x="3453580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345428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4"/>
          <p:cNvSpPr/>
          <p:nvPr/>
        </p:nvSpPr>
        <p:spPr>
          <a:xfrm>
            <a:off x="42266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34"/>
          <p:cNvCxnSpPr>
            <a:stCxn id="520" idx="0"/>
            <a:endCxn id="521" idx="2"/>
          </p:cNvCxnSpPr>
          <p:nvPr/>
        </p:nvCxnSpPr>
        <p:spPr>
          <a:xfrm flipH="1" rot="10800000">
            <a:off x="3643930" y="33484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4"/>
          <p:cNvCxnSpPr>
            <a:stCxn id="521" idx="0"/>
            <a:endCxn id="522" idx="2"/>
          </p:cNvCxnSpPr>
          <p:nvPr/>
        </p:nvCxnSpPr>
        <p:spPr>
          <a:xfrm flipH="1" rot="10800000">
            <a:off x="3646630" y="27006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34"/>
          <p:cNvCxnSpPr>
            <a:stCxn id="523" idx="0"/>
            <a:endCxn id="522" idx="2"/>
          </p:cNvCxnSpPr>
          <p:nvPr/>
        </p:nvCxnSpPr>
        <p:spPr>
          <a:xfrm rot="10800000">
            <a:off x="3647459" y="27006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4"/>
          <p:cNvCxnSpPr>
            <a:stCxn id="514" idx="0"/>
            <a:endCxn id="517" idx="2"/>
          </p:cNvCxnSpPr>
          <p:nvPr/>
        </p:nvCxnSpPr>
        <p:spPr>
          <a:xfrm flipH="1" rot="10800000">
            <a:off x="2916305" y="19033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34"/>
          <p:cNvSpPr/>
          <p:nvPr/>
        </p:nvSpPr>
        <p:spPr>
          <a:xfrm>
            <a:off x="4960580" y="36898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4"/>
          <p:cNvSpPr/>
          <p:nvPr/>
        </p:nvSpPr>
        <p:spPr>
          <a:xfrm>
            <a:off x="4963280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5381255" y="2447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4"/>
          <p:cNvSpPr/>
          <p:nvPr/>
        </p:nvSpPr>
        <p:spPr>
          <a:xfrm>
            <a:off x="57363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2" name="Google Shape;532;p34"/>
          <p:cNvCxnSpPr>
            <a:stCxn id="528" idx="0"/>
            <a:endCxn id="529" idx="2"/>
          </p:cNvCxnSpPr>
          <p:nvPr/>
        </p:nvCxnSpPr>
        <p:spPr>
          <a:xfrm flipH="1" rot="10800000">
            <a:off x="5153630" y="33484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4"/>
          <p:cNvCxnSpPr>
            <a:stCxn id="529" idx="0"/>
            <a:endCxn id="530" idx="2"/>
          </p:cNvCxnSpPr>
          <p:nvPr/>
        </p:nvCxnSpPr>
        <p:spPr>
          <a:xfrm flipH="1" rot="10800000">
            <a:off x="5156330" y="27006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4"/>
          <p:cNvCxnSpPr>
            <a:stCxn id="531" idx="0"/>
            <a:endCxn id="530" idx="2"/>
          </p:cNvCxnSpPr>
          <p:nvPr/>
        </p:nvCxnSpPr>
        <p:spPr>
          <a:xfrm rot="10800000">
            <a:off x="5574159" y="27006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34"/>
          <p:cNvSpPr/>
          <p:nvPr/>
        </p:nvSpPr>
        <p:spPr>
          <a:xfrm>
            <a:off x="70394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6466630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4"/>
          <p:cNvSpPr/>
          <p:nvPr/>
        </p:nvSpPr>
        <p:spPr>
          <a:xfrm>
            <a:off x="4594960" y="16504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7652884" y="2447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8" name="Google Shape;538;p34"/>
          <p:cNvCxnSpPr>
            <a:stCxn id="535" idx="0"/>
            <a:endCxn id="517" idx="2"/>
          </p:cNvCxnSpPr>
          <p:nvPr/>
        </p:nvCxnSpPr>
        <p:spPr>
          <a:xfrm rot="10800000">
            <a:off x="4788080" y="19035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4"/>
          <p:cNvCxnSpPr>
            <a:stCxn id="536" idx="0"/>
            <a:endCxn id="517" idx="2"/>
          </p:cNvCxnSpPr>
          <p:nvPr/>
        </p:nvCxnSpPr>
        <p:spPr>
          <a:xfrm rot="10800000">
            <a:off x="4787980" y="19034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4"/>
          <p:cNvCxnSpPr>
            <a:stCxn id="537" idx="0"/>
            <a:endCxn id="517" idx="2"/>
          </p:cNvCxnSpPr>
          <p:nvPr/>
        </p:nvCxnSpPr>
        <p:spPr>
          <a:xfrm rot="10800000">
            <a:off x="4788034" y="19034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4"/>
          <p:cNvCxnSpPr>
            <a:stCxn id="530" idx="0"/>
            <a:endCxn id="517" idx="2"/>
          </p:cNvCxnSpPr>
          <p:nvPr/>
        </p:nvCxnSpPr>
        <p:spPr>
          <a:xfrm rot="10800000">
            <a:off x="4788005" y="19034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2" name="Google Shape;542;p34"/>
          <p:cNvCxnSpPr>
            <a:stCxn id="522" idx="0"/>
            <a:endCxn id="517" idx="2"/>
          </p:cNvCxnSpPr>
          <p:nvPr/>
        </p:nvCxnSpPr>
        <p:spPr>
          <a:xfrm flipH="1" rot="10800000">
            <a:off x="3647335" y="19034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</p:txBody>
      </p:sp>
      <p:sp>
        <p:nvSpPr>
          <p:cNvPr id="548" name="Google Shape;5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35"/>
          <p:cNvSpPr txBox="1"/>
          <p:nvPr>
            <p:ph idx="1" type="body"/>
          </p:nvPr>
        </p:nvSpPr>
        <p:spPr>
          <a:xfrm>
            <a:off x="311700" y="1152475"/>
            <a:ext cx="3657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 all visited nodes to the root.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Draw result of isConnected(14, 13).</a:t>
            </a:r>
            <a:endParaRPr b="1"/>
          </a:p>
        </p:txBody>
      </p:sp>
      <p:sp>
        <p:nvSpPr>
          <p:cNvPr id="550" name="Google Shape;550;p35"/>
          <p:cNvSpPr/>
          <p:nvPr/>
        </p:nvSpPr>
        <p:spPr>
          <a:xfrm>
            <a:off x="12277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5"/>
          <p:cNvSpPr/>
          <p:nvPr/>
        </p:nvSpPr>
        <p:spPr>
          <a:xfrm>
            <a:off x="19475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5"/>
          <p:cNvSpPr/>
          <p:nvPr/>
        </p:nvSpPr>
        <p:spPr>
          <a:xfrm>
            <a:off x="2723255" y="244756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5"/>
          <p:cNvSpPr/>
          <p:nvPr/>
        </p:nvSpPr>
        <p:spPr>
          <a:xfrm>
            <a:off x="27169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4" name="Google Shape;554;p35"/>
          <p:cNvCxnSpPr>
            <a:stCxn id="550" idx="0"/>
            <a:endCxn id="555" idx="2"/>
          </p:cNvCxnSpPr>
          <p:nvPr/>
        </p:nvCxnSpPr>
        <p:spPr>
          <a:xfrm flipH="1" rot="10800000">
            <a:off x="1420780" y="19035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5"/>
          <p:cNvCxnSpPr>
            <a:stCxn id="551" idx="0"/>
            <a:endCxn id="555" idx="2"/>
          </p:cNvCxnSpPr>
          <p:nvPr/>
        </p:nvCxnSpPr>
        <p:spPr>
          <a:xfrm flipH="1" rot="10800000">
            <a:off x="2140580" y="19035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5"/>
          <p:cNvCxnSpPr>
            <a:stCxn id="553" idx="0"/>
            <a:endCxn id="552" idx="2"/>
          </p:cNvCxnSpPr>
          <p:nvPr/>
        </p:nvCxnSpPr>
        <p:spPr>
          <a:xfrm flipH="1" rot="10800000">
            <a:off x="2909959" y="27003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35"/>
          <p:cNvSpPr/>
          <p:nvPr/>
        </p:nvSpPr>
        <p:spPr>
          <a:xfrm>
            <a:off x="3450880" y="368326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5"/>
          <p:cNvSpPr/>
          <p:nvPr/>
        </p:nvSpPr>
        <p:spPr>
          <a:xfrm>
            <a:off x="3453580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345428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5"/>
          <p:cNvSpPr/>
          <p:nvPr/>
        </p:nvSpPr>
        <p:spPr>
          <a:xfrm>
            <a:off x="42266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35"/>
          <p:cNvCxnSpPr>
            <a:stCxn id="558" idx="0"/>
            <a:endCxn id="559" idx="2"/>
          </p:cNvCxnSpPr>
          <p:nvPr/>
        </p:nvCxnSpPr>
        <p:spPr>
          <a:xfrm flipH="1" rot="10800000">
            <a:off x="3643930" y="3348468"/>
            <a:ext cx="2700" cy="33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" name="Google Shape;563;p35"/>
          <p:cNvCxnSpPr>
            <a:stCxn id="559" idx="0"/>
            <a:endCxn id="560" idx="2"/>
          </p:cNvCxnSpPr>
          <p:nvPr/>
        </p:nvCxnSpPr>
        <p:spPr>
          <a:xfrm flipH="1" rot="10800000">
            <a:off x="3646630" y="2700650"/>
            <a:ext cx="6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5"/>
          <p:cNvCxnSpPr>
            <a:stCxn id="561" idx="0"/>
            <a:endCxn id="560" idx="2"/>
          </p:cNvCxnSpPr>
          <p:nvPr/>
        </p:nvCxnSpPr>
        <p:spPr>
          <a:xfrm rot="10800000">
            <a:off x="3647459" y="27006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5"/>
          <p:cNvCxnSpPr>
            <a:stCxn id="552" idx="0"/>
            <a:endCxn id="555" idx="2"/>
          </p:cNvCxnSpPr>
          <p:nvPr/>
        </p:nvCxnSpPr>
        <p:spPr>
          <a:xfrm flipH="1" rot="10800000">
            <a:off x="2916305" y="19033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5"/>
          <p:cNvSpPr/>
          <p:nvPr/>
        </p:nvSpPr>
        <p:spPr>
          <a:xfrm>
            <a:off x="4960580" y="3689838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5"/>
          <p:cNvSpPr/>
          <p:nvPr/>
        </p:nvSpPr>
        <p:spPr>
          <a:xfrm>
            <a:off x="4963280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35"/>
          <p:cNvSpPr/>
          <p:nvPr/>
        </p:nvSpPr>
        <p:spPr>
          <a:xfrm>
            <a:off x="5381255" y="2447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5"/>
          <p:cNvSpPr/>
          <p:nvPr/>
        </p:nvSpPr>
        <p:spPr>
          <a:xfrm>
            <a:off x="5736309" y="3095450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0" name="Google Shape;570;p35"/>
          <p:cNvCxnSpPr>
            <a:stCxn id="566" idx="0"/>
            <a:endCxn id="567" idx="2"/>
          </p:cNvCxnSpPr>
          <p:nvPr/>
        </p:nvCxnSpPr>
        <p:spPr>
          <a:xfrm flipH="1" rot="10800000">
            <a:off x="5153630" y="3348438"/>
            <a:ext cx="2700" cy="34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5"/>
          <p:cNvCxnSpPr>
            <a:stCxn id="567" idx="0"/>
            <a:endCxn id="568" idx="2"/>
          </p:cNvCxnSpPr>
          <p:nvPr/>
        </p:nvCxnSpPr>
        <p:spPr>
          <a:xfrm flipH="1" rot="10800000">
            <a:off x="5156330" y="2700650"/>
            <a:ext cx="4179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35"/>
          <p:cNvCxnSpPr>
            <a:stCxn id="569" idx="0"/>
            <a:endCxn id="568" idx="2"/>
          </p:cNvCxnSpPr>
          <p:nvPr/>
        </p:nvCxnSpPr>
        <p:spPr>
          <a:xfrm rot="10800000">
            <a:off x="5574159" y="27006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35"/>
          <p:cNvSpPr/>
          <p:nvPr/>
        </p:nvSpPr>
        <p:spPr>
          <a:xfrm>
            <a:off x="7039430" y="244770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35"/>
          <p:cNvSpPr/>
          <p:nvPr/>
        </p:nvSpPr>
        <p:spPr>
          <a:xfrm>
            <a:off x="6466630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5"/>
          <p:cNvSpPr/>
          <p:nvPr/>
        </p:nvSpPr>
        <p:spPr>
          <a:xfrm>
            <a:off x="4594960" y="1650467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35"/>
          <p:cNvSpPr/>
          <p:nvPr/>
        </p:nvSpPr>
        <p:spPr>
          <a:xfrm>
            <a:off x="7652884" y="2447693"/>
            <a:ext cx="3861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6" name="Google Shape;576;p35"/>
          <p:cNvCxnSpPr>
            <a:stCxn id="573" idx="0"/>
            <a:endCxn id="555" idx="2"/>
          </p:cNvCxnSpPr>
          <p:nvPr/>
        </p:nvCxnSpPr>
        <p:spPr>
          <a:xfrm rot="10800000">
            <a:off x="4788080" y="19035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5"/>
          <p:cNvCxnSpPr>
            <a:stCxn id="574" idx="0"/>
            <a:endCxn id="555" idx="2"/>
          </p:cNvCxnSpPr>
          <p:nvPr/>
        </p:nvCxnSpPr>
        <p:spPr>
          <a:xfrm rot="10800000">
            <a:off x="4787980" y="19034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5"/>
          <p:cNvCxnSpPr>
            <a:stCxn id="575" idx="0"/>
            <a:endCxn id="555" idx="2"/>
          </p:cNvCxnSpPr>
          <p:nvPr/>
        </p:nvCxnSpPr>
        <p:spPr>
          <a:xfrm rot="10800000">
            <a:off x="4788034" y="19034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5"/>
          <p:cNvCxnSpPr>
            <a:stCxn id="568" idx="0"/>
            <a:endCxn id="555" idx="2"/>
          </p:cNvCxnSpPr>
          <p:nvPr/>
        </p:nvCxnSpPr>
        <p:spPr>
          <a:xfrm rot="10800000">
            <a:off x="4788005" y="19034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5"/>
          <p:cNvCxnSpPr>
            <a:stCxn id="560" idx="0"/>
            <a:endCxn id="555" idx="2"/>
          </p:cNvCxnSpPr>
          <p:nvPr/>
        </p:nvCxnSpPr>
        <p:spPr>
          <a:xfrm flipH="1" rot="10800000">
            <a:off x="3647335" y="19034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5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6" name="Google Shape;586;p36"/>
          <p:cNvCxnSpPr>
            <a:stCxn id="587" idx="0"/>
            <a:endCxn id="588" idx="2"/>
          </p:cNvCxnSpPr>
          <p:nvPr/>
        </p:nvCxnSpPr>
        <p:spPr>
          <a:xfrm rot="10800000">
            <a:off x="5574159" y="27006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6"/>
          <p:cNvCxnSpPr>
            <a:stCxn id="590" idx="0"/>
            <a:endCxn id="591" idx="2"/>
          </p:cNvCxnSpPr>
          <p:nvPr/>
        </p:nvCxnSpPr>
        <p:spPr>
          <a:xfrm rot="10800000">
            <a:off x="3647459" y="27006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6"/>
          <p:cNvCxnSpPr>
            <a:stCxn id="593" idx="0"/>
            <a:endCxn id="594" idx="2"/>
          </p:cNvCxnSpPr>
          <p:nvPr/>
        </p:nvCxnSpPr>
        <p:spPr>
          <a:xfrm rot="10800000">
            <a:off x="4788080" y="19035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6"/>
          <p:cNvCxnSpPr>
            <a:stCxn id="596" idx="0"/>
            <a:endCxn id="594" idx="2"/>
          </p:cNvCxnSpPr>
          <p:nvPr/>
        </p:nvCxnSpPr>
        <p:spPr>
          <a:xfrm rot="10800000">
            <a:off x="4787980" y="19034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6"/>
          <p:cNvCxnSpPr>
            <a:stCxn id="598" idx="0"/>
            <a:endCxn id="594" idx="2"/>
          </p:cNvCxnSpPr>
          <p:nvPr/>
        </p:nvCxnSpPr>
        <p:spPr>
          <a:xfrm rot="10800000">
            <a:off x="4788034" y="19034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</p:txBody>
      </p:sp>
      <p:sp>
        <p:nvSpPr>
          <p:cNvPr id="600" name="Google Shape;6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36"/>
          <p:cNvSpPr txBox="1"/>
          <p:nvPr>
            <p:ph idx="1" type="body"/>
          </p:nvPr>
        </p:nvSpPr>
        <p:spPr>
          <a:xfrm>
            <a:off x="311700" y="1152475"/>
            <a:ext cx="3657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 all visited nodes to the root.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Draw result of isConnected(14, 13).</a:t>
            </a:r>
            <a:endParaRPr b="1"/>
          </a:p>
        </p:txBody>
      </p:sp>
      <p:sp>
        <p:nvSpPr>
          <p:cNvPr id="602" name="Google Shape;602;p36"/>
          <p:cNvSpPr/>
          <p:nvPr/>
        </p:nvSpPr>
        <p:spPr>
          <a:xfrm>
            <a:off x="12277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19475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2723255" y="2447563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27169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36"/>
          <p:cNvCxnSpPr>
            <a:stCxn id="602" idx="0"/>
            <a:endCxn id="594" idx="2"/>
          </p:cNvCxnSpPr>
          <p:nvPr/>
        </p:nvCxnSpPr>
        <p:spPr>
          <a:xfrm flipH="1" rot="10800000">
            <a:off x="1420780" y="19035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6"/>
          <p:cNvCxnSpPr>
            <a:stCxn id="603" idx="0"/>
            <a:endCxn id="594" idx="2"/>
          </p:cNvCxnSpPr>
          <p:nvPr/>
        </p:nvCxnSpPr>
        <p:spPr>
          <a:xfrm flipH="1" rot="10800000">
            <a:off x="2140580" y="19035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36"/>
          <p:cNvCxnSpPr>
            <a:stCxn id="605" idx="0"/>
            <a:endCxn id="604" idx="2"/>
          </p:cNvCxnSpPr>
          <p:nvPr/>
        </p:nvCxnSpPr>
        <p:spPr>
          <a:xfrm flipH="1" rot="10800000">
            <a:off x="2909959" y="27003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36"/>
          <p:cNvSpPr/>
          <p:nvPr/>
        </p:nvSpPr>
        <p:spPr>
          <a:xfrm>
            <a:off x="3450880" y="36832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3453580" y="30954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345428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42266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36"/>
          <p:cNvCxnSpPr>
            <a:stCxn id="604" idx="0"/>
            <a:endCxn id="594" idx="2"/>
          </p:cNvCxnSpPr>
          <p:nvPr/>
        </p:nvCxnSpPr>
        <p:spPr>
          <a:xfrm flipH="1" rot="10800000">
            <a:off x="2916305" y="19033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36"/>
          <p:cNvSpPr/>
          <p:nvPr/>
        </p:nvSpPr>
        <p:spPr>
          <a:xfrm>
            <a:off x="4960580" y="36898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538125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57363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3" name="Google Shape;613;p36"/>
          <p:cNvCxnSpPr>
            <a:stCxn id="612" idx="0"/>
            <a:endCxn id="594" idx="2"/>
          </p:cNvCxnSpPr>
          <p:nvPr/>
        </p:nvCxnSpPr>
        <p:spPr>
          <a:xfrm rot="10800000">
            <a:off x="4787930" y="1903338"/>
            <a:ext cx="365700" cy="17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6"/>
          <p:cNvCxnSpPr>
            <a:stCxn id="615" idx="0"/>
            <a:endCxn id="594" idx="2"/>
          </p:cNvCxnSpPr>
          <p:nvPr/>
        </p:nvCxnSpPr>
        <p:spPr>
          <a:xfrm rot="10800000">
            <a:off x="4787930" y="1903250"/>
            <a:ext cx="3684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36"/>
          <p:cNvSpPr/>
          <p:nvPr/>
        </p:nvSpPr>
        <p:spPr>
          <a:xfrm>
            <a:off x="70394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6466630" y="2447693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4594960" y="1650467"/>
            <a:ext cx="386100" cy="252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7652884" y="2447693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6" name="Google Shape;616;p36"/>
          <p:cNvCxnSpPr>
            <a:stCxn id="588" idx="0"/>
            <a:endCxn id="594" idx="2"/>
          </p:cNvCxnSpPr>
          <p:nvPr/>
        </p:nvCxnSpPr>
        <p:spPr>
          <a:xfrm rot="10800000">
            <a:off x="4788005" y="19034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3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8" name="Google Shape;618;p36"/>
          <p:cNvCxnSpPr>
            <a:stCxn id="609" idx="0"/>
            <a:endCxn id="594" idx="2"/>
          </p:cNvCxnSpPr>
          <p:nvPr/>
        </p:nvCxnSpPr>
        <p:spPr>
          <a:xfrm flipH="1" rot="10800000">
            <a:off x="3643930" y="1903368"/>
            <a:ext cx="1144200" cy="17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6"/>
          <p:cNvCxnSpPr>
            <a:stCxn id="610" idx="0"/>
            <a:endCxn id="594" idx="2"/>
          </p:cNvCxnSpPr>
          <p:nvPr/>
        </p:nvCxnSpPr>
        <p:spPr>
          <a:xfrm flipH="1" rot="10800000">
            <a:off x="3646630" y="1903250"/>
            <a:ext cx="11415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36"/>
          <p:cNvCxnSpPr>
            <a:stCxn id="591" idx="0"/>
            <a:endCxn id="594" idx="2"/>
          </p:cNvCxnSpPr>
          <p:nvPr/>
        </p:nvCxnSpPr>
        <p:spPr>
          <a:xfrm flipH="1" rot="10800000">
            <a:off x="3647335" y="19034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6"/>
          <p:cNvSpPr/>
          <p:nvPr/>
        </p:nvSpPr>
        <p:spPr>
          <a:xfrm>
            <a:off x="4963280" y="30954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37"/>
          <p:cNvCxnSpPr>
            <a:stCxn id="626" idx="0"/>
            <a:endCxn id="627" idx="2"/>
          </p:cNvCxnSpPr>
          <p:nvPr/>
        </p:nvCxnSpPr>
        <p:spPr>
          <a:xfrm rot="10800000">
            <a:off x="5574159" y="2700650"/>
            <a:ext cx="355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7"/>
          <p:cNvCxnSpPr>
            <a:stCxn id="629" idx="0"/>
            <a:endCxn id="630" idx="2"/>
          </p:cNvCxnSpPr>
          <p:nvPr/>
        </p:nvCxnSpPr>
        <p:spPr>
          <a:xfrm rot="10800000">
            <a:off x="3647459" y="2700650"/>
            <a:ext cx="772200" cy="3948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7"/>
          <p:cNvCxnSpPr>
            <a:stCxn id="632" idx="0"/>
            <a:endCxn id="633" idx="2"/>
          </p:cNvCxnSpPr>
          <p:nvPr/>
        </p:nvCxnSpPr>
        <p:spPr>
          <a:xfrm rot="10800000">
            <a:off x="4788080" y="1903500"/>
            <a:ext cx="24444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37"/>
          <p:cNvCxnSpPr>
            <a:stCxn id="635" idx="0"/>
            <a:endCxn id="633" idx="2"/>
          </p:cNvCxnSpPr>
          <p:nvPr/>
        </p:nvCxnSpPr>
        <p:spPr>
          <a:xfrm rot="10800000">
            <a:off x="4787980" y="190349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7"/>
          <p:cNvCxnSpPr>
            <a:stCxn id="637" idx="0"/>
            <a:endCxn id="633" idx="2"/>
          </p:cNvCxnSpPr>
          <p:nvPr/>
        </p:nvCxnSpPr>
        <p:spPr>
          <a:xfrm rot="10800000">
            <a:off x="4788034" y="1903493"/>
            <a:ext cx="30579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with Path Compression</a:t>
            </a:r>
            <a:endParaRPr/>
          </a:p>
        </p:txBody>
      </p: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0" name="Google Shape;640;p37"/>
          <p:cNvSpPr txBox="1"/>
          <p:nvPr>
            <p:ph idx="1" type="body"/>
          </p:nvPr>
        </p:nvSpPr>
        <p:spPr>
          <a:xfrm>
            <a:off x="311700" y="1152475"/>
            <a:ext cx="3657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Can’t keep of track heights anymore.</a:t>
            </a:r>
            <a:endParaRPr b="1"/>
          </a:p>
        </p:txBody>
      </p:sp>
      <p:sp>
        <p:nvSpPr>
          <p:cNvPr id="641" name="Google Shape;641;p37"/>
          <p:cNvSpPr/>
          <p:nvPr/>
        </p:nvSpPr>
        <p:spPr>
          <a:xfrm>
            <a:off x="12277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37"/>
          <p:cNvSpPr/>
          <p:nvPr/>
        </p:nvSpPr>
        <p:spPr>
          <a:xfrm>
            <a:off x="19475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37"/>
          <p:cNvSpPr/>
          <p:nvPr/>
        </p:nvSpPr>
        <p:spPr>
          <a:xfrm>
            <a:off x="2723255" y="2447563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37"/>
          <p:cNvSpPr/>
          <p:nvPr/>
        </p:nvSpPr>
        <p:spPr>
          <a:xfrm>
            <a:off x="27169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5" name="Google Shape;645;p37"/>
          <p:cNvCxnSpPr>
            <a:stCxn id="641" idx="0"/>
            <a:endCxn id="633" idx="2"/>
          </p:cNvCxnSpPr>
          <p:nvPr/>
        </p:nvCxnSpPr>
        <p:spPr>
          <a:xfrm flipH="1" rot="10800000">
            <a:off x="1420780" y="1903500"/>
            <a:ext cx="33672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7"/>
          <p:cNvCxnSpPr>
            <a:stCxn id="642" idx="0"/>
            <a:endCxn id="633" idx="2"/>
          </p:cNvCxnSpPr>
          <p:nvPr/>
        </p:nvCxnSpPr>
        <p:spPr>
          <a:xfrm flipH="1" rot="10800000">
            <a:off x="2140580" y="1903500"/>
            <a:ext cx="26475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7"/>
          <p:cNvCxnSpPr>
            <a:stCxn id="644" idx="0"/>
            <a:endCxn id="643" idx="2"/>
          </p:cNvCxnSpPr>
          <p:nvPr/>
        </p:nvCxnSpPr>
        <p:spPr>
          <a:xfrm flipH="1" rot="10800000">
            <a:off x="2909959" y="2700350"/>
            <a:ext cx="6300" cy="3951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37"/>
          <p:cNvSpPr/>
          <p:nvPr/>
        </p:nvSpPr>
        <p:spPr>
          <a:xfrm>
            <a:off x="3450880" y="368326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37"/>
          <p:cNvSpPr/>
          <p:nvPr/>
        </p:nvSpPr>
        <p:spPr>
          <a:xfrm>
            <a:off x="3453580" y="30954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7"/>
          <p:cNvSpPr/>
          <p:nvPr/>
        </p:nvSpPr>
        <p:spPr>
          <a:xfrm>
            <a:off x="345428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7"/>
          <p:cNvSpPr/>
          <p:nvPr/>
        </p:nvSpPr>
        <p:spPr>
          <a:xfrm>
            <a:off x="42266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0" name="Google Shape;650;p37"/>
          <p:cNvCxnSpPr>
            <a:stCxn id="643" idx="0"/>
            <a:endCxn id="633" idx="2"/>
          </p:cNvCxnSpPr>
          <p:nvPr/>
        </p:nvCxnSpPr>
        <p:spPr>
          <a:xfrm flipH="1" rot="10800000">
            <a:off x="2916305" y="1903363"/>
            <a:ext cx="1871700" cy="5442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7"/>
          <p:cNvSpPr/>
          <p:nvPr/>
        </p:nvSpPr>
        <p:spPr>
          <a:xfrm>
            <a:off x="4960580" y="3689838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7"/>
          <p:cNvSpPr/>
          <p:nvPr/>
        </p:nvSpPr>
        <p:spPr>
          <a:xfrm>
            <a:off x="5381255" y="2447693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7"/>
          <p:cNvSpPr/>
          <p:nvPr/>
        </p:nvSpPr>
        <p:spPr>
          <a:xfrm>
            <a:off x="5736309" y="3095450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2" name="Google Shape;652;p37"/>
          <p:cNvCxnSpPr>
            <a:stCxn id="651" idx="0"/>
            <a:endCxn id="633" idx="2"/>
          </p:cNvCxnSpPr>
          <p:nvPr/>
        </p:nvCxnSpPr>
        <p:spPr>
          <a:xfrm rot="10800000">
            <a:off x="4787930" y="1903338"/>
            <a:ext cx="365700" cy="17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7"/>
          <p:cNvCxnSpPr>
            <a:stCxn id="654" idx="0"/>
            <a:endCxn id="633" idx="2"/>
          </p:cNvCxnSpPr>
          <p:nvPr/>
        </p:nvCxnSpPr>
        <p:spPr>
          <a:xfrm rot="10800000">
            <a:off x="4787930" y="1903250"/>
            <a:ext cx="3684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37"/>
          <p:cNvSpPr/>
          <p:nvPr/>
        </p:nvSpPr>
        <p:spPr>
          <a:xfrm>
            <a:off x="7039430" y="2447700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7"/>
          <p:cNvSpPr/>
          <p:nvPr/>
        </p:nvSpPr>
        <p:spPr>
          <a:xfrm>
            <a:off x="6466630" y="2447693"/>
            <a:ext cx="3861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7"/>
          <p:cNvSpPr/>
          <p:nvPr/>
        </p:nvSpPr>
        <p:spPr>
          <a:xfrm>
            <a:off x="4594960" y="1650467"/>
            <a:ext cx="386100" cy="252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7"/>
          <p:cNvSpPr/>
          <p:nvPr/>
        </p:nvSpPr>
        <p:spPr>
          <a:xfrm>
            <a:off x="7652884" y="2447693"/>
            <a:ext cx="386100" cy="252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5" name="Google Shape;655;p37"/>
          <p:cNvCxnSpPr>
            <a:stCxn id="627" idx="0"/>
            <a:endCxn id="633" idx="2"/>
          </p:cNvCxnSpPr>
          <p:nvPr/>
        </p:nvCxnSpPr>
        <p:spPr>
          <a:xfrm rot="10800000">
            <a:off x="4788005" y="1903493"/>
            <a:ext cx="7863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37"/>
          <p:cNvCxnSpPr>
            <a:stCxn id="648" idx="0"/>
            <a:endCxn id="633" idx="2"/>
          </p:cNvCxnSpPr>
          <p:nvPr/>
        </p:nvCxnSpPr>
        <p:spPr>
          <a:xfrm flipH="1" rot="10800000">
            <a:off x="3643930" y="1903368"/>
            <a:ext cx="1144200" cy="177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37"/>
          <p:cNvCxnSpPr>
            <a:stCxn id="649" idx="0"/>
            <a:endCxn id="633" idx="2"/>
          </p:cNvCxnSpPr>
          <p:nvPr/>
        </p:nvCxnSpPr>
        <p:spPr>
          <a:xfrm flipH="1" rot="10800000">
            <a:off x="3646630" y="1903250"/>
            <a:ext cx="1141500" cy="119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7"/>
          <p:cNvCxnSpPr>
            <a:stCxn id="630" idx="0"/>
            <a:endCxn id="633" idx="2"/>
          </p:cNvCxnSpPr>
          <p:nvPr/>
        </p:nvCxnSpPr>
        <p:spPr>
          <a:xfrm flipH="1" rot="10800000">
            <a:off x="3647335" y="1903493"/>
            <a:ext cx="1140600" cy="54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7"/>
          <p:cNvSpPr/>
          <p:nvPr/>
        </p:nvSpPr>
        <p:spPr>
          <a:xfrm>
            <a:off x="4963280" y="3095450"/>
            <a:ext cx="386100" cy="2529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38"/>
          <p:cNvGrpSpPr/>
          <p:nvPr/>
        </p:nvGrpSpPr>
        <p:grpSpPr>
          <a:xfrm>
            <a:off x="311700" y="1683800"/>
            <a:ext cx="3382800" cy="1554600"/>
            <a:chOff x="311700" y="1017725"/>
            <a:chExt cx="3382800" cy="1554600"/>
          </a:xfrm>
        </p:grpSpPr>
        <p:sp>
          <p:nvSpPr>
            <p:cNvPr id="664" name="Google Shape;664;p38"/>
            <p:cNvSpPr/>
            <p:nvPr/>
          </p:nvSpPr>
          <p:spPr>
            <a:xfrm>
              <a:off x="311700" y="1017725"/>
              <a:ext cx="33828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Size = 4</a:t>
              </a: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Height = 2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614455" y="14513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614455" y="19151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7" name="Google Shape;667;p38"/>
            <p:cNvCxnSpPr>
              <a:stCxn id="666" idx="0"/>
              <a:endCxn id="665" idx="2"/>
            </p:cNvCxnSpPr>
            <p:nvPr/>
          </p:nvCxnSpPr>
          <p:spPr>
            <a:xfrm rot="10800000">
              <a:off x="807505" y="1704263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8" name="Google Shape;668;p38"/>
            <p:cNvSpPr/>
            <p:nvPr/>
          </p:nvSpPr>
          <p:spPr>
            <a:xfrm>
              <a:off x="1397605" y="14513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1397605" y="1915163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0" name="Google Shape;670;p38"/>
            <p:cNvCxnSpPr>
              <a:stCxn id="669" idx="0"/>
              <a:endCxn id="668" idx="2"/>
            </p:cNvCxnSpPr>
            <p:nvPr/>
          </p:nvCxnSpPr>
          <p:spPr>
            <a:xfrm rot="10800000">
              <a:off x="1590655" y="1704263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1" name="Google Shape;671;p38"/>
            <p:cNvSpPr/>
            <p:nvPr/>
          </p:nvSpPr>
          <p:spPr>
            <a:xfrm>
              <a:off x="1084775" y="1695425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867925" y="1695425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2180755" y="12204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2180755" y="16842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5" name="Google Shape;675;p38"/>
            <p:cNvCxnSpPr>
              <a:stCxn id="674" idx="0"/>
              <a:endCxn id="673" idx="2"/>
            </p:cNvCxnSpPr>
            <p:nvPr/>
          </p:nvCxnSpPr>
          <p:spPr>
            <a:xfrm rot="10800000">
              <a:off x="2373805" y="1473350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6" name="Google Shape;676;p38"/>
            <p:cNvSpPr/>
            <p:nvPr/>
          </p:nvSpPr>
          <p:spPr>
            <a:xfrm>
              <a:off x="2963905" y="16822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2963905" y="21460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8" name="Google Shape;678;p38"/>
            <p:cNvCxnSpPr>
              <a:stCxn id="677" idx="0"/>
              <a:endCxn id="676" idx="2"/>
            </p:cNvCxnSpPr>
            <p:nvPr/>
          </p:nvCxnSpPr>
          <p:spPr>
            <a:xfrm rot="10800000">
              <a:off x="3156955" y="193518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8"/>
            <p:cNvCxnSpPr>
              <a:stCxn id="676" idx="0"/>
              <a:endCxn id="673" idx="2"/>
            </p:cNvCxnSpPr>
            <p:nvPr/>
          </p:nvCxnSpPr>
          <p:spPr>
            <a:xfrm rot="10800000">
              <a:off x="2373955" y="1473488"/>
              <a:ext cx="783000" cy="20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0" name="Google Shape;680;p38"/>
          <p:cNvGrpSpPr/>
          <p:nvPr/>
        </p:nvGrpSpPr>
        <p:grpSpPr>
          <a:xfrm>
            <a:off x="3770700" y="1683800"/>
            <a:ext cx="5061600" cy="1554600"/>
            <a:chOff x="3770700" y="1017725"/>
            <a:chExt cx="5061600" cy="1554600"/>
          </a:xfrm>
        </p:grpSpPr>
        <p:sp>
          <p:nvSpPr>
            <p:cNvPr id="681" name="Google Shape;681;p38"/>
            <p:cNvSpPr/>
            <p:nvPr/>
          </p:nvSpPr>
          <p:spPr>
            <a:xfrm>
              <a:off x="3770700" y="1017725"/>
              <a:ext cx="50616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Size = 8</a:t>
              </a: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Height = 3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3940105" y="12837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3940105" y="1747550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4" name="Google Shape;684;p38"/>
            <p:cNvCxnSpPr>
              <a:stCxn id="683" idx="0"/>
              <a:endCxn id="682" idx="2"/>
            </p:cNvCxnSpPr>
            <p:nvPr/>
          </p:nvCxnSpPr>
          <p:spPr>
            <a:xfrm rot="10800000">
              <a:off x="4133155" y="1536650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38"/>
            <p:cNvSpPr/>
            <p:nvPr/>
          </p:nvSpPr>
          <p:spPr>
            <a:xfrm>
              <a:off x="4723255" y="17455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4723255" y="220938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87" name="Google Shape;687;p38"/>
            <p:cNvCxnSpPr>
              <a:stCxn id="686" idx="0"/>
              <a:endCxn id="685" idx="2"/>
            </p:cNvCxnSpPr>
            <p:nvPr/>
          </p:nvCxnSpPr>
          <p:spPr>
            <a:xfrm rot="10800000">
              <a:off x="4916305" y="199848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38"/>
            <p:cNvCxnSpPr>
              <a:stCxn id="685" idx="0"/>
              <a:endCxn id="682" idx="2"/>
            </p:cNvCxnSpPr>
            <p:nvPr/>
          </p:nvCxnSpPr>
          <p:spPr>
            <a:xfrm rot="10800000">
              <a:off x="4133305" y="1536788"/>
              <a:ext cx="783000" cy="208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38"/>
            <p:cNvSpPr/>
            <p:nvPr/>
          </p:nvSpPr>
          <p:spPr>
            <a:xfrm>
              <a:off x="5583155" y="128283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5583155" y="1746638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1" name="Google Shape;691;p38"/>
            <p:cNvCxnSpPr>
              <a:stCxn id="690" idx="0"/>
              <a:endCxn id="689" idx="2"/>
            </p:cNvCxnSpPr>
            <p:nvPr/>
          </p:nvCxnSpPr>
          <p:spPr>
            <a:xfrm rot="10800000">
              <a:off x="5776205" y="1535738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2" name="Google Shape;692;p38"/>
            <p:cNvSpPr/>
            <p:nvPr/>
          </p:nvSpPr>
          <p:spPr>
            <a:xfrm>
              <a:off x="6288755" y="1749314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288755" y="2213114"/>
              <a:ext cx="3861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4" name="Google Shape;694;p38"/>
            <p:cNvCxnSpPr>
              <a:stCxn id="693" idx="0"/>
              <a:endCxn id="692" idx="2"/>
            </p:cNvCxnSpPr>
            <p:nvPr/>
          </p:nvCxnSpPr>
          <p:spPr>
            <a:xfrm rot="10800000">
              <a:off x="6481805" y="2002214"/>
              <a:ext cx="0" cy="210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38"/>
            <p:cNvCxnSpPr>
              <a:stCxn id="692" idx="0"/>
              <a:endCxn id="689" idx="2"/>
            </p:cNvCxnSpPr>
            <p:nvPr/>
          </p:nvCxnSpPr>
          <p:spPr>
            <a:xfrm rot="10800000">
              <a:off x="5776205" y="1535714"/>
              <a:ext cx="705600" cy="213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6" name="Google Shape;696;p38"/>
            <p:cNvSpPr/>
            <p:nvPr/>
          </p:nvSpPr>
          <p:spPr>
            <a:xfrm>
              <a:off x="5231950" y="1757750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784550" y="1757750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7122850" y="1411050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7122850" y="165674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0" name="Google Shape;700;p38"/>
            <p:cNvCxnSpPr>
              <a:stCxn id="699" idx="0"/>
              <a:endCxn id="698" idx="2"/>
            </p:cNvCxnSpPr>
            <p:nvPr/>
          </p:nvCxnSpPr>
          <p:spPr>
            <a:xfrm rot="10800000">
              <a:off x="7225150" y="154484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1" name="Google Shape;701;p38"/>
            <p:cNvSpPr/>
            <p:nvPr/>
          </p:nvSpPr>
          <p:spPr>
            <a:xfrm>
              <a:off x="7537724" y="165570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7537724" y="190140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3" name="Google Shape;703;p38"/>
            <p:cNvCxnSpPr>
              <a:stCxn id="702" idx="0"/>
              <a:endCxn id="701" idx="2"/>
            </p:cNvCxnSpPr>
            <p:nvPr/>
          </p:nvCxnSpPr>
          <p:spPr>
            <a:xfrm rot="10800000">
              <a:off x="7640024" y="178950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38"/>
            <p:cNvCxnSpPr>
              <a:stCxn id="701" idx="0"/>
              <a:endCxn id="698" idx="2"/>
            </p:cNvCxnSpPr>
            <p:nvPr/>
          </p:nvCxnSpPr>
          <p:spPr>
            <a:xfrm rot="10800000">
              <a:off x="7225124" y="1544707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5" name="Google Shape;705;p38"/>
            <p:cNvSpPr/>
            <p:nvPr/>
          </p:nvSpPr>
          <p:spPr>
            <a:xfrm>
              <a:off x="8097564" y="165276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8097564" y="189846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7" name="Google Shape;707;p38"/>
            <p:cNvCxnSpPr>
              <a:stCxn id="706" idx="0"/>
              <a:endCxn id="705" idx="2"/>
            </p:cNvCxnSpPr>
            <p:nvPr/>
          </p:nvCxnSpPr>
          <p:spPr>
            <a:xfrm rot="10800000">
              <a:off x="8199864" y="178656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8" name="Google Shape;708;p38"/>
            <p:cNvSpPr/>
            <p:nvPr/>
          </p:nvSpPr>
          <p:spPr>
            <a:xfrm>
              <a:off x="8471355" y="189988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8471355" y="214557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0" name="Google Shape;710;p38"/>
            <p:cNvCxnSpPr>
              <a:stCxn id="709" idx="0"/>
              <a:endCxn id="708" idx="2"/>
            </p:cNvCxnSpPr>
            <p:nvPr/>
          </p:nvCxnSpPr>
          <p:spPr>
            <a:xfrm rot="10800000">
              <a:off x="8573655" y="203367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38"/>
            <p:cNvCxnSpPr>
              <a:stCxn id="708" idx="0"/>
              <a:endCxn id="705" idx="2"/>
            </p:cNvCxnSpPr>
            <p:nvPr/>
          </p:nvCxnSpPr>
          <p:spPr>
            <a:xfrm rot="10800000">
              <a:off x="8199855" y="1786481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38"/>
            <p:cNvCxnSpPr>
              <a:stCxn id="705" idx="0"/>
              <a:endCxn id="698" idx="2"/>
            </p:cNvCxnSpPr>
            <p:nvPr/>
          </p:nvCxnSpPr>
          <p:spPr>
            <a:xfrm rot="10800000">
              <a:off x="7225164" y="1544767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" name="Google Shape;713;p38"/>
          <p:cNvGrpSpPr/>
          <p:nvPr/>
        </p:nvGrpSpPr>
        <p:grpSpPr>
          <a:xfrm>
            <a:off x="311700" y="3337225"/>
            <a:ext cx="8520600" cy="1554600"/>
            <a:chOff x="311700" y="2671150"/>
            <a:chExt cx="8520600" cy="1554600"/>
          </a:xfrm>
        </p:grpSpPr>
        <p:sp>
          <p:nvSpPr>
            <p:cNvPr id="714" name="Google Shape;714;p38"/>
            <p:cNvSpPr/>
            <p:nvPr/>
          </p:nvSpPr>
          <p:spPr>
            <a:xfrm>
              <a:off x="311700" y="2671150"/>
              <a:ext cx="8520600" cy="1554600"/>
            </a:xfrm>
            <a:prstGeom prst="roundRect">
              <a:avLst>
                <a:gd fmla="val 7124" name="adj"/>
              </a:avLst>
            </a:prstGeom>
            <a:solidFill>
              <a:schemeClr val="lt1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4570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Size = 16</a:t>
              </a:r>
              <a:r>
                <a:rPr b="1"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, Height = 4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614450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614450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17" name="Google Shape;717;p38"/>
            <p:cNvCxnSpPr>
              <a:stCxn id="716" idx="0"/>
              <a:endCxn id="715" idx="2"/>
            </p:cNvCxnSpPr>
            <p:nvPr/>
          </p:nvCxnSpPr>
          <p:spPr>
            <a:xfrm rot="10800000">
              <a:off x="716750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8" name="Google Shape;718;p38"/>
            <p:cNvSpPr/>
            <p:nvPr/>
          </p:nvSpPr>
          <p:spPr>
            <a:xfrm>
              <a:off x="1029324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1029324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0" name="Google Shape;720;p38"/>
            <p:cNvCxnSpPr>
              <a:stCxn id="719" idx="0"/>
              <a:endCxn id="718" idx="2"/>
            </p:cNvCxnSpPr>
            <p:nvPr/>
          </p:nvCxnSpPr>
          <p:spPr>
            <a:xfrm rot="10800000">
              <a:off x="1131624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38"/>
            <p:cNvCxnSpPr>
              <a:stCxn id="718" idx="0"/>
              <a:endCxn id="715" idx="2"/>
            </p:cNvCxnSpPr>
            <p:nvPr/>
          </p:nvCxnSpPr>
          <p:spPr>
            <a:xfrm rot="10800000">
              <a:off x="716724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2" name="Google Shape;722;p38"/>
            <p:cNvSpPr/>
            <p:nvPr/>
          </p:nvSpPr>
          <p:spPr>
            <a:xfrm>
              <a:off x="1589164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1589164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4" name="Google Shape;724;p38"/>
            <p:cNvCxnSpPr>
              <a:stCxn id="723" idx="0"/>
              <a:endCxn id="722" idx="2"/>
            </p:cNvCxnSpPr>
            <p:nvPr/>
          </p:nvCxnSpPr>
          <p:spPr>
            <a:xfrm rot="10800000">
              <a:off x="1691464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5" name="Google Shape;725;p38"/>
            <p:cNvSpPr/>
            <p:nvPr/>
          </p:nvSpPr>
          <p:spPr>
            <a:xfrm>
              <a:off x="1962955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962955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7" name="Google Shape;727;p38"/>
            <p:cNvCxnSpPr>
              <a:stCxn id="726" idx="0"/>
              <a:endCxn id="725" idx="2"/>
            </p:cNvCxnSpPr>
            <p:nvPr/>
          </p:nvCxnSpPr>
          <p:spPr>
            <a:xfrm rot="10800000">
              <a:off x="2065255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38"/>
            <p:cNvCxnSpPr>
              <a:stCxn id="725" idx="0"/>
              <a:endCxn id="722" idx="2"/>
            </p:cNvCxnSpPr>
            <p:nvPr/>
          </p:nvCxnSpPr>
          <p:spPr>
            <a:xfrm rot="10800000">
              <a:off x="1691455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38"/>
            <p:cNvCxnSpPr>
              <a:stCxn id="722" idx="0"/>
              <a:endCxn id="715" idx="2"/>
            </p:cNvCxnSpPr>
            <p:nvPr/>
          </p:nvCxnSpPr>
          <p:spPr>
            <a:xfrm rot="10800000">
              <a:off x="716764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0" name="Google Shape;730;p38"/>
            <p:cNvSpPr/>
            <p:nvPr/>
          </p:nvSpPr>
          <p:spPr>
            <a:xfrm>
              <a:off x="2829000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2829000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2" name="Google Shape;732;p38"/>
            <p:cNvCxnSpPr>
              <a:stCxn id="731" idx="0"/>
              <a:endCxn id="730" idx="2"/>
            </p:cNvCxnSpPr>
            <p:nvPr/>
          </p:nvCxnSpPr>
          <p:spPr>
            <a:xfrm rot="10800000">
              <a:off x="2931300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38"/>
            <p:cNvSpPr/>
            <p:nvPr/>
          </p:nvSpPr>
          <p:spPr>
            <a:xfrm>
              <a:off x="3243874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3243874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5" name="Google Shape;735;p38"/>
            <p:cNvCxnSpPr>
              <a:stCxn id="734" idx="0"/>
              <a:endCxn id="733" idx="2"/>
            </p:cNvCxnSpPr>
            <p:nvPr/>
          </p:nvCxnSpPr>
          <p:spPr>
            <a:xfrm rot="10800000">
              <a:off x="3346174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38"/>
            <p:cNvCxnSpPr>
              <a:stCxn id="733" idx="0"/>
              <a:endCxn id="730" idx="2"/>
            </p:cNvCxnSpPr>
            <p:nvPr/>
          </p:nvCxnSpPr>
          <p:spPr>
            <a:xfrm rot="10800000">
              <a:off x="2931274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Google Shape;737;p38"/>
            <p:cNvSpPr/>
            <p:nvPr/>
          </p:nvSpPr>
          <p:spPr>
            <a:xfrm>
              <a:off x="3803714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803714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9" name="Google Shape;739;p38"/>
            <p:cNvCxnSpPr>
              <a:stCxn id="738" idx="0"/>
              <a:endCxn id="737" idx="2"/>
            </p:cNvCxnSpPr>
            <p:nvPr/>
          </p:nvCxnSpPr>
          <p:spPr>
            <a:xfrm rot="10800000">
              <a:off x="3906014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0" name="Google Shape;740;p38"/>
            <p:cNvSpPr/>
            <p:nvPr/>
          </p:nvSpPr>
          <p:spPr>
            <a:xfrm>
              <a:off x="4177505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4177505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2" name="Google Shape;742;p38"/>
            <p:cNvCxnSpPr>
              <a:stCxn id="741" idx="0"/>
              <a:endCxn id="740" idx="2"/>
            </p:cNvCxnSpPr>
            <p:nvPr/>
          </p:nvCxnSpPr>
          <p:spPr>
            <a:xfrm rot="10800000">
              <a:off x="4279805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38"/>
            <p:cNvCxnSpPr>
              <a:stCxn id="740" idx="0"/>
              <a:endCxn id="737" idx="2"/>
            </p:cNvCxnSpPr>
            <p:nvPr/>
          </p:nvCxnSpPr>
          <p:spPr>
            <a:xfrm rot="10800000">
              <a:off x="3906005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8"/>
            <p:cNvCxnSpPr>
              <a:stCxn id="737" idx="0"/>
              <a:endCxn id="730" idx="2"/>
            </p:cNvCxnSpPr>
            <p:nvPr/>
          </p:nvCxnSpPr>
          <p:spPr>
            <a:xfrm rot="10800000">
              <a:off x="2931314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5" name="Google Shape;745;p38"/>
            <p:cNvSpPr/>
            <p:nvPr/>
          </p:nvSpPr>
          <p:spPr>
            <a:xfrm>
              <a:off x="2345888" y="3227563"/>
              <a:ext cx="228600" cy="228600"/>
            </a:xfrm>
            <a:prstGeom prst="mathPlus">
              <a:avLst>
                <a:gd fmla="val 12248" name="adj1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4574338" y="3227563"/>
              <a:ext cx="228600" cy="228600"/>
            </a:xfrm>
            <a:prstGeom prst="mathEqual">
              <a:avLst>
                <a:gd fmla="val 12795" name="adj1"/>
                <a:gd fmla="val 12248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5091725" y="301428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5091725" y="325998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49" name="Google Shape;749;p38"/>
            <p:cNvCxnSpPr>
              <a:stCxn id="748" idx="0"/>
              <a:endCxn id="747" idx="2"/>
            </p:cNvCxnSpPr>
            <p:nvPr/>
          </p:nvCxnSpPr>
          <p:spPr>
            <a:xfrm rot="10800000">
              <a:off x="5194025" y="314808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0" name="Google Shape;750;p38"/>
            <p:cNvSpPr/>
            <p:nvPr/>
          </p:nvSpPr>
          <p:spPr>
            <a:xfrm>
              <a:off x="5506599" y="325894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5506599" y="350464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2" name="Google Shape;752;p38"/>
            <p:cNvCxnSpPr>
              <a:stCxn id="751" idx="0"/>
              <a:endCxn id="750" idx="2"/>
            </p:cNvCxnSpPr>
            <p:nvPr/>
          </p:nvCxnSpPr>
          <p:spPr>
            <a:xfrm rot="10800000">
              <a:off x="5608899" y="339274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38"/>
            <p:cNvCxnSpPr>
              <a:stCxn id="750" idx="0"/>
              <a:endCxn id="747" idx="2"/>
            </p:cNvCxnSpPr>
            <p:nvPr/>
          </p:nvCxnSpPr>
          <p:spPr>
            <a:xfrm rot="10800000">
              <a:off x="5193999" y="3147945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4" name="Google Shape;754;p38"/>
            <p:cNvSpPr/>
            <p:nvPr/>
          </p:nvSpPr>
          <p:spPr>
            <a:xfrm>
              <a:off x="6066439" y="3256005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066439" y="350170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6" name="Google Shape;756;p38"/>
            <p:cNvCxnSpPr>
              <a:stCxn id="755" idx="0"/>
              <a:endCxn id="754" idx="2"/>
            </p:cNvCxnSpPr>
            <p:nvPr/>
          </p:nvCxnSpPr>
          <p:spPr>
            <a:xfrm rot="10800000">
              <a:off x="6168739" y="3389801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7" name="Google Shape;757;p38"/>
            <p:cNvSpPr/>
            <p:nvPr/>
          </p:nvSpPr>
          <p:spPr>
            <a:xfrm>
              <a:off x="6440230" y="3503118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6440230" y="3748814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38"/>
            <p:cNvCxnSpPr>
              <a:stCxn id="758" idx="0"/>
              <a:endCxn id="757" idx="2"/>
            </p:cNvCxnSpPr>
            <p:nvPr/>
          </p:nvCxnSpPr>
          <p:spPr>
            <a:xfrm rot="10800000">
              <a:off x="6542530" y="3636914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38"/>
            <p:cNvCxnSpPr>
              <a:stCxn id="757" idx="0"/>
              <a:endCxn id="754" idx="2"/>
            </p:cNvCxnSpPr>
            <p:nvPr/>
          </p:nvCxnSpPr>
          <p:spPr>
            <a:xfrm rot="10800000">
              <a:off x="6168730" y="3389718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38"/>
            <p:cNvCxnSpPr>
              <a:stCxn id="754" idx="0"/>
              <a:endCxn id="747" idx="2"/>
            </p:cNvCxnSpPr>
            <p:nvPr/>
          </p:nvCxnSpPr>
          <p:spPr>
            <a:xfrm rot="10800000">
              <a:off x="5194039" y="3148005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2" name="Google Shape;762;p38"/>
            <p:cNvSpPr/>
            <p:nvPr/>
          </p:nvSpPr>
          <p:spPr>
            <a:xfrm>
              <a:off x="6998500" y="3258700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6998500" y="350439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4" name="Google Shape;764;p38"/>
            <p:cNvCxnSpPr>
              <a:stCxn id="763" idx="0"/>
              <a:endCxn id="762" idx="2"/>
            </p:cNvCxnSpPr>
            <p:nvPr/>
          </p:nvCxnSpPr>
          <p:spPr>
            <a:xfrm rot="10800000">
              <a:off x="7100800" y="339249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5" name="Google Shape;765;p38"/>
            <p:cNvSpPr/>
            <p:nvPr/>
          </p:nvSpPr>
          <p:spPr>
            <a:xfrm>
              <a:off x="7413374" y="350335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7413374" y="374905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7" name="Google Shape;767;p38"/>
            <p:cNvCxnSpPr>
              <a:stCxn id="766" idx="0"/>
              <a:endCxn id="765" idx="2"/>
            </p:cNvCxnSpPr>
            <p:nvPr/>
          </p:nvCxnSpPr>
          <p:spPr>
            <a:xfrm rot="10800000">
              <a:off x="7515674" y="363715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8" name="Google Shape;768;p38"/>
            <p:cNvCxnSpPr>
              <a:stCxn id="765" idx="0"/>
              <a:endCxn id="762" idx="2"/>
            </p:cNvCxnSpPr>
            <p:nvPr/>
          </p:nvCxnSpPr>
          <p:spPr>
            <a:xfrm rot="10800000">
              <a:off x="7100774" y="3392357"/>
              <a:ext cx="414900" cy="11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9" name="Google Shape;769;p38"/>
            <p:cNvSpPr/>
            <p:nvPr/>
          </p:nvSpPr>
          <p:spPr>
            <a:xfrm>
              <a:off x="7973214" y="350041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7973214" y="3746113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1" name="Google Shape;771;p38"/>
            <p:cNvCxnSpPr>
              <a:stCxn id="770" idx="0"/>
              <a:endCxn id="769" idx="2"/>
            </p:cNvCxnSpPr>
            <p:nvPr/>
          </p:nvCxnSpPr>
          <p:spPr>
            <a:xfrm rot="10800000">
              <a:off x="8075514" y="3634213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2" name="Google Shape;772;p38"/>
            <p:cNvSpPr/>
            <p:nvPr/>
          </p:nvSpPr>
          <p:spPr>
            <a:xfrm>
              <a:off x="8347005" y="3747531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8347005" y="3993227"/>
              <a:ext cx="204600" cy="133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4" name="Google Shape;774;p38"/>
            <p:cNvCxnSpPr>
              <a:stCxn id="773" idx="0"/>
              <a:endCxn id="772" idx="2"/>
            </p:cNvCxnSpPr>
            <p:nvPr/>
          </p:nvCxnSpPr>
          <p:spPr>
            <a:xfrm rot="10800000">
              <a:off x="8449305" y="3881327"/>
              <a:ext cx="0" cy="11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38"/>
            <p:cNvCxnSpPr>
              <a:stCxn id="772" idx="0"/>
              <a:endCxn id="769" idx="2"/>
            </p:cNvCxnSpPr>
            <p:nvPr/>
          </p:nvCxnSpPr>
          <p:spPr>
            <a:xfrm rot="10800000">
              <a:off x="8075505" y="3634131"/>
              <a:ext cx="373800" cy="11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8"/>
            <p:cNvCxnSpPr>
              <a:stCxn id="769" idx="0"/>
              <a:endCxn id="762" idx="2"/>
            </p:cNvCxnSpPr>
            <p:nvPr/>
          </p:nvCxnSpPr>
          <p:spPr>
            <a:xfrm rot="10800000">
              <a:off x="7100814" y="3392417"/>
              <a:ext cx="974700" cy="10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8"/>
            <p:cNvCxnSpPr>
              <a:stCxn id="747" idx="2"/>
              <a:endCxn id="762" idx="0"/>
            </p:cNvCxnSpPr>
            <p:nvPr/>
          </p:nvCxnSpPr>
          <p:spPr>
            <a:xfrm>
              <a:off x="5194025" y="3148088"/>
              <a:ext cx="1906800" cy="11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8" name="Google Shape;7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WQUBySize</a:t>
            </a:r>
            <a:r>
              <a:rPr lang="en"/>
              <a:t>: Worst-Case Height Tree</a:t>
            </a:r>
            <a:endParaRPr/>
          </a:p>
        </p:txBody>
      </p:sp>
      <p:sp>
        <p:nvSpPr>
          <p:cNvPr id="779" name="Google Shape;7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p38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Worst-case analysis still works when we track subtree </a:t>
            </a:r>
            <a:r>
              <a:rPr b="1" lang="en">
                <a:solidFill>
                  <a:schemeClr val="accent1"/>
                </a:solidFill>
              </a:rPr>
              <a:t>size</a:t>
            </a:r>
            <a:r>
              <a:rPr lang="en"/>
              <a:t>, rather than subtree height!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39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WQUBySize</a:t>
            </a:r>
            <a:r>
              <a:rPr lang="en"/>
              <a:t> Analysis</a:t>
            </a:r>
            <a:endParaRPr/>
          </a:p>
        </p:txBody>
      </p:sp>
      <p:sp>
        <p:nvSpPr>
          <p:cNvPr id="787" name="Google Shape;787;p39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track of </a:t>
            </a:r>
            <a:r>
              <a:rPr b="1" lang="en">
                <a:solidFill>
                  <a:schemeClr val="accent1"/>
                </a:solidFill>
              </a:rPr>
              <a:t>sizes</a:t>
            </a:r>
            <a:r>
              <a:rPr lang="en"/>
              <a:t> with an extra array.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Worst-case height is log(</a:t>
            </a:r>
            <a:r>
              <a:rPr b="1" lang="en"/>
              <a:t>V</a:t>
            </a:r>
            <a:r>
              <a:rPr lang="en"/>
              <a:t>)!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isConnected calls, each O(log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connect calls, each O(log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Kruskal’s: O(</a:t>
            </a:r>
            <a:r>
              <a:rPr b="1" lang="en">
                <a:solidFill>
                  <a:srgbClr val="CCCCCC"/>
                </a:solidFill>
              </a:rPr>
              <a:t>E</a:t>
            </a:r>
            <a:r>
              <a:rPr lang="en">
                <a:solidFill>
                  <a:srgbClr val="CCCCCC"/>
                </a:solidFill>
              </a:rPr>
              <a:t> log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 + 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if </a:t>
            </a:r>
            <a:r>
              <a:rPr b="1" lang="en"/>
              <a:t>E</a:t>
            </a:r>
            <a:r>
              <a:rPr lang="en"/>
              <a:t> &gt; </a:t>
            </a:r>
            <a:r>
              <a:rPr b="1" lang="en"/>
              <a:t>V</a:t>
            </a:r>
            <a:endParaRPr b="1"/>
          </a:p>
        </p:txBody>
      </p:sp>
      <p:sp>
        <p:nvSpPr>
          <p:cNvPr id="788" name="Google Shape;788;p39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void connect(int p, int q) {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int i = find(p);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int j = find(q);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if (i == j) return;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  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(size[i] &lt; size[j])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parent[i] = j;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size[j] += size[i];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parent[j] = i;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size[i] += size[j];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40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WQUPath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Compression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0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WQUBySize with Path Compression.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Worst-case height is </a:t>
            </a:r>
            <a:r>
              <a:rPr b="1" lang="en">
                <a:solidFill>
                  <a:schemeClr val="accent1"/>
                </a:solidFill>
              </a:rPr>
              <a:t>log*</a:t>
            </a:r>
            <a:r>
              <a:rPr lang="en"/>
              <a:t>(</a:t>
            </a:r>
            <a:r>
              <a:rPr b="1" lang="en"/>
              <a:t>V</a:t>
            </a:r>
            <a:r>
              <a:rPr lang="en"/>
              <a:t>), where log* is the </a:t>
            </a:r>
            <a:r>
              <a:rPr b="1" lang="en">
                <a:solidFill>
                  <a:schemeClr val="accent1"/>
                </a:solidFill>
              </a:rPr>
              <a:t>iterated logarithm</a:t>
            </a:r>
            <a:r>
              <a:rPr lang="en"/>
              <a:t>–nearly constant.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isConnected calls, each O(log*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connect calls, each O(log*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.g. log*(</a:t>
            </a:r>
            <a:r>
              <a:rPr lang="en" u="sng">
                <a:solidFill>
                  <a:schemeClr val="hlink"/>
                </a:solidFill>
                <a:hlinkClick r:id="rId3"/>
              </a:rPr>
              <a:t>2</a:t>
            </a:r>
            <a:r>
              <a:rPr b="1" baseline="30000" lang="en" u="sng">
                <a:solidFill>
                  <a:schemeClr val="hlink"/>
                </a:solidFill>
                <a:hlinkClick r:id="rId4"/>
              </a:rPr>
              <a:t>65536</a:t>
            </a:r>
            <a:r>
              <a:rPr lang="en"/>
              <a:t>) = 5.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nalysis is out of scope.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Kruskal’s: O(</a:t>
            </a:r>
            <a:r>
              <a:rPr b="1" lang="en">
                <a:solidFill>
                  <a:srgbClr val="CCCCCC"/>
                </a:solidFill>
              </a:rPr>
              <a:t>E</a:t>
            </a:r>
            <a:r>
              <a:rPr lang="en">
                <a:solidFill>
                  <a:srgbClr val="CCCCCC"/>
                </a:solidFill>
              </a:rPr>
              <a:t> log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 + </a:t>
            </a:r>
            <a:r>
              <a:rPr b="1" lang="en"/>
              <a:t>E</a:t>
            </a:r>
            <a:r>
              <a:rPr lang="en"/>
              <a:t> log*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log* </a:t>
            </a:r>
            <a:r>
              <a:rPr b="1" lang="en"/>
              <a:t>V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</a:t>
            </a:r>
            <a:r>
              <a:rPr lang="en"/>
              <a:t>if </a:t>
            </a:r>
            <a:r>
              <a:rPr b="1" lang="en"/>
              <a:t>E</a:t>
            </a:r>
            <a:r>
              <a:rPr lang="en"/>
              <a:t> &gt; </a:t>
            </a:r>
            <a:r>
              <a:rPr b="1" lang="en"/>
              <a:t>V</a:t>
            </a:r>
            <a:endParaRPr b="1"/>
          </a:p>
        </p:txBody>
      </p:sp>
      <p:sp>
        <p:nvSpPr>
          <p:cNvPr id="796" name="Google Shape;796;p4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private int find(int p) {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int root = p;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while (root != parent[root])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  root = parent[root];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(p != root)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newP = parent[p];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parent[p] = root;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 = newP;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  return root;</a:t>
            </a:r>
            <a:endParaRPr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CCCC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02" name="Google Shape;80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ADT is used to track connected components in Kruskal’s algorithm.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Graph algorithm runtime can depend on efficient data structure implementations.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Quick Find</a:t>
            </a:r>
            <a:r>
              <a:rPr lang="en"/>
              <a:t>: Array representation with no tree structure. Fast isConnected, slow connect.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Quick Union</a:t>
            </a:r>
            <a:r>
              <a:rPr lang="en"/>
              <a:t>: Array representation with tree structure. Worst-case linear-height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Weighted Quick Union</a:t>
            </a:r>
            <a:r>
              <a:rPr lang="en"/>
              <a:t>: Choose the new root strategically based on a metric.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WQUByHeight</a:t>
            </a:r>
            <a:r>
              <a:rPr lang="en"/>
              <a:t>:	Use subtree height as a metric. Results in log </a:t>
            </a:r>
            <a:r>
              <a:rPr b="1" lang="en"/>
              <a:t>V</a:t>
            </a:r>
            <a:r>
              <a:rPr lang="en"/>
              <a:t> height.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WQUBySize</a:t>
            </a:r>
            <a:r>
              <a:rPr lang="en"/>
              <a:t>:	Use subtree size as a metric. Results in log </a:t>
            </a:r>
            <a:r>
              <a:rPr b="1" lang="en"/>
              <a:t>V</a:t>
            </a:r>
            <a:r>
              <a:rPr lang="en"/>
              <a:t> height.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WQUPathCompression</a:t>
            </a:r>
            <a:r>
              <a:rPr lang="en"/>
              <a:t>:</a:t>
            </a:r>
            <a:br>
              <a:rPr lang="en"/>
            </a:br>
            <a:r>
              <a:rPr lang="en"/>
              <a:t>			Use subtree size as a metric. Results in log* </a:t>
            </a:r>
            <a:r>
              <a:rPr b="1" lang="en"/>
              <a:t>V</a:t>
            </a:r>
            <a:r>
              <a:rPr lang="en"/>
              <a:t> height–nearly constant.</a:t>
            </a:r>
            <a:endParaRPr/>
          </a:p>
        </p:txBody>
      </p:sp>
      <p:sp>
        <p:nvSpPr>
          <p:cNvPr id="803" name="Google Shape;8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burning question from today’s lecture?</a:t>
            </a:r>
            <a:endParaRPr/>
          </a:p>
        </p:txBody>
      </p:sp>
      <p:sp>
        <p:nvSpPr>
          <p:cNvPr id="809" name="Google Shape;80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0" name="Google Shape;8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ADT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</a:t>
            </a:r>
            <a:r>
              <a:rPr lang="en"/>
              <a:t> vertices in the disjoint sets ADT.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Kruskal’s loops up to </a:t>
            </a:r>
            <a:r>
              <a:rPr b="1" lang="en"/>
              <a:t>E</a:t>
            </a:r>
            <a:r>
              <a:rPr lang="en"/>
              <a:t> times.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Calls isConnected each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But only up to </a:t>
            </a:r>
            <a:r>
              <a:rPr b="1" lang="en"/>
              <a:t>V</a:t>
            </a:r>
            <a:r>
              <a:rPr lang="en"/>
              <a:t> - 1 calls to connect.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2919" lvl="0" marL="502919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Goal</a:t>
            </a:r>
            <a:r>
              <a:rPr lang="en"/>
              <a:t>: O(log </a:t>
            </a:r>
            <a:r>
              <a:rPr b="1" lang="en"/>
              <a:t>V</a:t>
            </a:r>
            <a:r>
              <a:rPr lang="en"/>
              <a:t>) implementation for both connect and isConnected.</a:t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419600" y="1268700"/>
            <a:ext cx="4572000" cy="26061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DisjointSets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/** Connects two items P, Q. */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93A1A1"/>
                </a:solidFill>
                <a:latin typeface="Roboto Mono"/>
                <a:ea typeface="Roboto Mono"/>
                <a:cs typeface="Roboto Mono"/>
                <a:sym typeface="Roboto Mono"/>
              </a:rPr>
              <a:t>/** True if P, Q are connected. */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isConnected(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q);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Representation with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Quick Find</a:t>
            </a:r>
            <a:r>
              <a:rPr lang="en"/>
              <a:t> Invariants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999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connect(2, 3) operation: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},    {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},  {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832400" y="1152475"/>
            <a:ext cx="39999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connect(2, 3) operation: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},       {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87900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87900" y="267823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026539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665179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7"/>
          <p:cNvCxnSpPr>
            <a:stCxn id="90" idx="2"/>
            <a:endCxn id="91" idx="0"/>
          </p:cNvCxnSpPr>
          <p:nvPr/>
        </p:nvCxnSpPr>
        <p:spPr>
          <a:xfrm>
            <a:off x="549600" y="2451175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stCxn id="90" idx="3"/>
            <a:endCxn id="92" idx="1"/>
          </p:cNvCxnSpPr>
          <p:nvPr/>
        </p:nvCxnSpPr>
        <p:spPr>
          <a:xfrm>
            <a:off x="711300" y="22894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stCxn id="92" idx="3"/>
            <a:endCxn id="93" idx="1"/>
          </p:cNvCxnSpPr>
          <p:nvPr/>
        </p:nvCxnSpPr>
        <p:spPr>
          <a:xfrm>
            <a:off x="1349939" y="22894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/>
          <p:nvPr/>
        </p:nvSpPr>
        <p:spPr>
          <a:xfrm>
            <a:off x="2482201" y="2127788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2482201" y="2678250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" name="Google Shape;99;p17"/>
          <p:cNvCxnSpPr>
            <a:stCxn id="97" idx="2"/>
            <a:endCxn id="98" idx="0"/>
          </p:cNvCxnSpPr>
          <p:nvPr/>
        </p:nvCxnSpPr>
        <p:spPr>
          <a:xfrm>
            <a:off x="2643901" y="2451188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7"/>
          <p:cNvSpPr/>
          <p:nvPr/>
        </p:nvSpPr>
        <p:spPr>
          <a:xfrm>
            <a:off x="3622551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908600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908600" y="2678238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5547239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185879" y="21277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1" idx="2"/>
            <a:endCxn id="102" idx="0"/>
          </p:cNvCxnSpPr>
          <p:nvPr/>
        </p:nvCxnSpPr>
        <p:spPr>
          <a:xfrm>
            <a:off x="5070300" y="2451175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1" idx="3"/>
            <a:endCxn id="103" idx="1"/>
          </p:cNvCxnSpPr>
          <p:nvPr/>
        </p:nvCxnSpPr>
        <p:spPr>
          <a:xfrm>
            <a:off x="5232000" y="22894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stCxn id="103" idx="3"/>
            <a:endCxn id="104" idx="1"/>
          </p:cNvCxnSpPr>
          <p:nvPr/>
        </p:nvCxnSpPr>
        <p:spPr>
          <a:xfrm>
            <a:off x="5870639" y="2289475"/>
            <a:ext cx="315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7002902" y="2127788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7002902" y="2678250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7"/>
          <p:cNvCxnSpPr>
            <a:stCxn id="108" idx="2"/>
            <a:endCxn id="109" idx="0"/>
          </p:cNvCxnSpPr>
          <p:nvPr/>
        </p:nvCxnSpPr>
        <p:spPr>
          <a:xfrm>
            <a:off x="7164602" y="2451188"/>
            <a:ext cx="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/>
          <p:nvPr/>
        </p:nvSpPr>
        <p:spPr>
          <a:xfrm>
            <a:off x="8143252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7"/>
          <p:cNvCxnSpPr>
            <a:stCxn id="104" idx="3"/>
            <a:endCxn id="108" idx="1"/>
          </p:cNvCxnSpPr>
          <p:nvPr/>
        </p:nvCxnSpPr>
        <p:spPr>
          <a:xfrm>
            <a:off x="6509279" y="2289475"/>
            <a:ext cx="493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13" name="Google Shape;113;p17"/>
          <p:cNvGraphicFramePr/>
          <p:nvPr/>
        </p:nvGraphicFramePr>
        <p:xfrm>
          <a:off x="1031525" y="37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{56FB0537-FE8B-4183-8109-85BB1CE09924}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7"/>
          <p:cNvSpPr txBox="1"/>
          <p:nvPr/>
        </p:nvSpPr>
        <p:spPr>
          <a:xfrm>
            <a:off x="1031550" y="3458850"/>
            <a:ext cx="256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0  1  2  3  4  5  6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5552225" y="37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{56FB0537-FE8B-4183-8109-85BB1CE09924}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7"/>
          <p:cNvSpPr txBox="1"/>
          <p:nvPr/>
        </p:nvSpPr>
        <p:spPr>
          <a:xfrm>
            <a:off x="5552250" y="3458850"/>
            <a:ext cx="256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0  1  2  3  4  5  6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447542" y="3853375"/>
            <a:ext cx="502800" cy="365700"/>
          </a:xfrm>
          <a:prstGeom prst="wedgeRoundRectCallout">
            <a:avLst>
              <a:gd fmla="val 57317" name="adj1"/>
              <a:gd fmla="val -21889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968242" y="3853375"/>
            <a:ext cx="502800" cy="365700"/>
          </a:xfrm>
          <a:prstGeom prst="wedgeRoundRectCallout">
            <a:avLst>
              <a:gd fmla="val 57317" name="adj1"/>
              <a:gd fmla="val -21889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Find Analysis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have </a:t>
            </a:r>
            <a:r>
              <a:rPr b="1" lang="en"/>
              <a:t>V</a:t>
            </a:r>
            <a:r>
              <a:rPr lang="en"/>
              <a:t> vertices…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isConnected calls, each O(1).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connect calls, each O(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Simple graph</a:t>
            </a:r>
            <a:r>
              <a:rPr lang="en"/>
              <a:t>: </a:t>
            </a:r>
            <a:r>
              <a:rPr b="1" lang="en"/>
              <a:t>E</a:t>
            </a:r>
            <a:r>
              <a:rPr lang="en"/>
              <a:t> &lt;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.</a:t>
            </a:r>
            <a:endParaRPr/>
          </a:p>
          <a:p>
            <a:pPr indent="-731520" lvl="0" marL="73152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Kruskal’s: O(</a:t>
            </a:r>
            <a:r>
              <a:rPr b="1" lang="en">
                <a:solidFill>
                  <a:srgbClr val="CCCCCC"/>
                </a:solidFill>
              </a:rPr>
              <a:t>E</a:t>
            </a:r>
            <a:r>
              <a:rPr lang="en">
                <a:solidFill>
                  <a:srgbClr val="CCCCCC"/>
                </a:solidFill>
              </a:rPr>
              <a:t> log </a:t>
            </a:r>
            <a:r>
              <a:rPr b="1" lang="en">
                <a:solidFill>
                  <a:srgbClr val="CCCCCC"/>
                </a:solidFill>
              </a:rPr>
              <a:t>V</a:t>
            </a:r>
            <a:r>
              <a:rPr lang="en">
                <a:solidFill>
                  <a:srgbClr val="CCCCCC"/>
                </a:solidFill>
              </a:rPr>
              <a:t> </a:t>
            </a:r>
            <a:r>
              <a:rPr lang="en">
                <a:solidFill>
                  <a:srgbClr val="CCCCCC"/>
                </a:solidFill>
              </a:rPr>
              <a:t>+ </a:t>
            </a:r>
            <a:r>
              <a:rPr b="1" lang="en"/>
              <a:t>E</a:t>
            </a:r>
            <a:r>
              <a:rPr lang="en"/>
              <a:t> +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)</a:t>
            </a:r>
            <a:br>
              <a:rPr lang="en"/>
            </a:br>
            <a:r>
              <a:rPr lang="en"/>
              <a:t>=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b="1"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Both operations need to be O(log </a:t>
            </a:r>
            <a:r>
              <a:rPr b="1" lang="en"/>
              <a:t>V</a:t>
            </a:r>
            <a:r>
              <a:rPr lang="en"/>
              <a:t>)!</a:t>
            </a:r>
            <a:endParaRPr/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id;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isConnected(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id[p] == id[q];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connect(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q)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setP = id[p];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setQ = id[q];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i=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i&lt;id.length; i++)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(id[i] == setP)</a:t>
            </a:r>
            <a:b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id[i] = setQ;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Quick Find invariant</a:t>
            </a:r>
            <a:r>
              <a:rPr lang="en"/>
              <a:t>. For each </a:t>
            </a:r>
            <a:r>
              <a:rPr b="1" lang="en"/>
              <a:t>v</a:t>
            </a:r>
            <a:r>
              <a:rPr lang="en"/>
              <a:t>, id[</a:t>
            </a:r>
            <a:r>
              <a:rPr b="1" lang="en"/>
              <a:t>v</a:t>
            </a:r>
            <a:r>
              <a:rPr lang="en"/>
              <a:t>] is the set representative for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Quick Union invariant</a:t>
            </a:r>
            <a:r>
              <a:rPr lang="en"/>
              <a:t>. For each </a:t>
            </a:r>
            <a:r>
              <a:rPr b="1" lang="en"/>
              <a:t>v</a:t>
            </a:r>
            <a:r>
              <a:rPr lang="en"/>
              <a:t>, parent[</a:t>
            </a:r>
            <a:r>
              <a:rPr b="1" lang="en"/>
              <a:t>v</a:t>
            </a:r>
            <a:r>
              <a:rPr lang="en"/>
              <a:t>] is the parent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427263" y="322870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2817663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2512852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3122466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4759564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4454764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20"/>
          <p:cNvCxnSpPr>
            <a:stCxn id="144" idx="2"/>
            <a:endCxn id="145" idx="0"/>
          </p:cNvCxnSpPr>
          <p:nvPr/>
        </p:nvCxnSpPr>
        <p:spPr>
          <a:xfrm flipH="1">
            <a:off x="4616464" y="2451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0"/>
          <p:cNvSpPr/>
          <p:nvPr/>
        </p:nvSpPr>
        <p:spPr>
          <a:xfrm>
            <a:off x="5899914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8" name="Google Shape;148;p20"/>
          <p:cNvGraphicFramePr/>
          <p:nvPr/>
        </p:nvGraphicFramePr>
        <p:xfrm>
          <a:off x="4070888" y="38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{56FB0537-FE8B-4183-8109-85BB1CE09924}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p20"/>
          <p:cNvSpPr txBox="1"/>
          <p:nvPr/>
        </p:nvSpPr>
        <p:spPr>
          <a:xfrm>
            <a:off x="4070913" y="3611250"/>
            <a:ext cx="256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0  1  2  3  4  5  6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032429" y="4005775"/>
            <a:ext cx="960000" cy="365700"/>
          </a:xfrm>
          <a:prstGeom prst="wedgeRoundRectCallout">
            <a:avLst>
              <a:gd fmla="val 53346" name="adj1"/>
              <a:gd fmla="val -2081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1" name="Google Shape;151;p20"/>
          <p:cNvCxnSpPr>
            <a:stCxn id="142" idx="0"/>
            <a:endCxn id="141" idx="2"/>
          </p:cNvCxnSpPr>
          <p:nvPr/>
        </p:nvCxnSpPr>
        <p:spPr>
          <a:xfrm flipH="1" rot="10800000">
            <a:off x="2674552" y="245115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1" idx="2"/>
            <a:endCxn id="143" idx="0"/>
          </p:cNvCxnSpPr>
          <p:nvPr/>
        </p:nvCxnSpPr>
        <p:spPr>
          <a:xfrm>
            <a:off x="2979363" y="2451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>
            <a:endCxn id="140" idx="0"/>
          </p:cNvCxnSpPr>
          <p:nvPr/>
        </p:nvCxnSpPr>
        <p:spPr>
          <a:xfrm>
            <a:off x="3284163" y="300160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Quick Union invariant</a:t>
            </a:r>
            <a:r>
              <a:rPr lang="en"/>
              <a:t>. For each </a:t>
            </a:r>
            <a:r>
              <a:rPr b="1" lang="en"/>
              <a:t>v</a:t>
            </a:r>
            <a:r>
              <a:rPr lang="en"/>
              <a:t>, parent[</a:t>
            </a:r>
            <a:r>
              <a:rPr b="1" lang="en"/>
              <a:t>v</a:t>
            </a:r>
            <a:r>
              <a:rPr lang="en"/>
              <a:t>] is the parent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 the result after calling connect(5, 0).</a:t>
            </a:r>
            <a:endParaRPr/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427263" y="322870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2817663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512852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122466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759564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454764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" name="Google Shape;167;p21"/>
          <p:cNvCxnSpPr>
            <a:stCxn id="165" idx="2"/>
            <a:endCxn id="166" idx="0"/>
          </p:cNvCxnSpPr>
          <p:nvPr/>
        </p:nvCxnSpPr>
        <p:spPr>
          <a:xfrm flipH="1">
            <a:off x="4616464" y="2451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5899914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4070888" y="38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{56FB0537-FE8B-4183-8109-85BB1CE09924}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1"/>
          <p:cNvSpPr txBox="1"/>
          <p:nvPr/>
        </p:nvSpPr>
        <p:spPr>
          <a:xfrm>
            <a:off x="4070913" y="3611250"/>
            <a:ext cx="256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0  1  2  3  4  5  6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1"/>
          <p:cNvCxnSpPr>
            <a:stCxn id="163" idx="0"/>
            <a:endCxn id="162" idx="2"/>
          </p:cNvCxnSpPr>
          <p:nvPr/>
        </p:nvCxnSpPr>
        <p:spPr>
          <a:xfrm flipH="1" rot="10800000">
            <a:off x="2674552" y="245115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>
            <a:stCxn id="162" idx="2"/>
            <a:endCxn id="164" idx="0"/>
          </p:cNvCxnSpPr>
          <p:nvPr/>
        </p:nvCxnSpPr>
        <p:spPr>
          <a:xfrm>
            <a:off x="2979363" y="2451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1"/>
          <p:cNvCxnSpPr>
            <a:endCxn id="161" idx="0"/>
          </p:cNvCxnSpPr>
          <p:nvPr/>
        </p:nvCxnSpPr>
        <p:spPr>
          <a:xfrm>
            <a:off x="3284163" y="300160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/>
          <p:nvPr/>
        </p:nvSpPr>
        <p:spPr>
          <a:xfrm>
            <a:off x="3032429" y="4005775"/>
            <a:ext cx="960000" cy="365700"/>
          </a:xfrm>
          <a:prstGeom prst="wedgeRoundRectCallout">
            <a:avLst>
              <a:gd fmla="val 53346" name="adj1"/>
              <a:gd fmla="val -2081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the result after calling connect(5, 0).</a:t>
            </a:r>
            <a:endParaRPr/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parent[</a:t>
            </a:r>
            <a:r>
              <a:rPr b="1" lang="en">
                <a:solidFill>
                  <a:schemeClr val="accent1"/>
                </a:solidFill>
              </a:rPr>
              <a:t>find</a:t>
            </a:r>
            <a:r>
              <a:rPr lang="en"/>
              <a:t>(5)] = parent[</a:t>
            </a:r>
            <a:r>
              <a:rPr b="1" lang="en">
                <a:solidFill>
                  <a:schemeClr val="accent1"/>
                </a:solidFill>
              </a:rPr>
              <a:t>find</a:t>
            </a:r>
            <a:r>
              <a:rPr lang="en"/>
              <a:t>(0)].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3427263" y="322870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2817663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512852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122466" y="2678250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3732089" y="2678213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036889" y="3228675"/>
            <a:ext cx="323400" cy="32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2"/>
          <p:cNvCxnSpPr>
            <a:stCxn id="187" idx="2"/>
            <a:endCxn id="188" idx="0"/>
          </p:cNvCxnSpPr>
          <p:nvPr/>
        </p:nvCxnSpPr>
        <p:spPr>
          <a:xfrm>
            <a:off x="3893789" y="3001613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2"/>
          <p:cNvSpPr/>
          <p:nvPr/>
        </p:nvSpPr>
        <p:spPr>
          <a:xfrm>
            <a:off x="5899914" y="2127788"/>
            <a:ext cx="323400" cy="3234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4070888" y="388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{56FB0537-FE8B-4183-8109-85BB1CE09924}</a:tableStyleId>
              </a:tblPr>
              <a:tblGrid>
                <a:gridCol w="365750"/>
                <a:gridCol w="365750"/>
                <a:gridCol w="365750"/>
                <a:gridCol w="365750"/>
                <a:gridCol w="365750"/>
                <a:gridCol w="365750"/>
                <a:gridCol w="365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 b="1" sz="16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2"/>
          <p:cNvSpPr txBox="1"/>
          <p:nvPr/>
        </p:nvSpPr>
        <p:spPr>
          <a:xfrm>
            <a:off x="4070913" y="3611250"/>
            <a:ext cx="25602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0  1  2  3  4  5  6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2"/>
          <p:cNvCxnSpPr>
            <a:stCxn id="185" idx="0"/>
            <a:endCxn id="184" idx="2"/>
          </p:cNvCxnSpPr>
          <p:nvPr/>
        </p:nvCxnSpPr>
        <p:spPr>
          <a:xfrm flipH="1" rot="10800000">
            <a:off x="2674552" y="245115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2"/>
          <p:cNvCxnSpPr>
            <a:stCxn id="184" idx="2"/>
            <a:endCxn id="186" idx="0"/>
          </p:cNvCxnSpPr>
          <p:nvPr/>
        </p:nvCxnSpPr>
        <p:spPr>
          <a:xfrm>
            <a:off x="2979363" y="2451188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2"/>
          <p:cNvCxnSpPr>
            <a:endCxn id="183" idx="0"/>
          </p:cNvCxnSpPr>
          <p:nvPr/>
        </p:nvCxnSpPr>
        <p:spPr>
          <a:xfrm>
            <a:off x="3284163" y="3001600"/>
            <a:ext cx="3048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2"/>
          <p:cNvCxnSpPr>
            <a:stCxn id="184" idx="2"/>
            <a:endCxn id="187" idx="0"/>
          </p:cNvCxnSpPr>
          <p:nvPr/>
        </p:nvCxnSpPr>
        <p:spPr>
          <a:xfrm>
            <a:off x="2979363" y="2451188"/>
            <a:ext cx="914400" cy="227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/>
          <p:nvPr/>
        </p:nvSpPr>
        <p:spPr>
          <a:xfrm>
            <a:off x="3032429" y="4005775"/>
            <a:ext cx="960000" cy="365700"/>
          </a:xfrm>
          <a:prstGeom prst="wedgeRoundRectCallout">
            <a:avLst>
              <a:gd fmla="val 53346" name="adj1"/>
              <a:gd fmla="val -2081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endParaRPr b="1"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