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Roboto Slab"/>
      <p:regular r:id="rId26"/>
      <p:bold r:id="rId27"/>
    </p:embeddedFont>
    <p:embeddedFont>
      <p:font typeface="Roboto"/>
      <p:regular r:id="rId28"/>
      <p:bold r:id="rId29"/>
      <p:italic r:id="rId30"/>
      <p:boldItalic r:id="rId31"/>
    </p:embeddedFont>
    <p:embeddedFont>
      <p:font typeface="Roboto Medium"/>
      <p:regular r:id="rId32"/>
      <p:bold r:id="rId33"/>
      <p:italic r:id="rId34"/>
      <p:boldItalic r:id="rId35"/>
    </p:embeddedFont>
    <p:embeddedFont>
      <p:font typeface="Roboto Light"/>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Slab-regular.fntdata"/><Relationship Id="rId25" Type="http://schemas.openxmlformats.org/officeDocument/2006/relationships/slide" Target="slides/slide21.xml"/><Relationship Id="rId28" Type="http://schemas.openxmlformats.org/officeDocument/2006/relationships/font" Target="fonts/Roboto-regular.fntdata"/><Relationship Id="rId27" Type="http://schemas.openxmlformats.org/officeDocument/2006/relationships/font" Target="fonts/RobotoSlab-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7.xml"/><Relationship Id="rId33" Type="http://schemas.openxmlformats.org/officeDocument/2006/relationships/font" Target="fonts/RobotoMedium-bold.fntdata"/><Relationship Id="rId10" Type="http://schemas.openxmlformats.org/officeDocument/2006/relationships/slide" Target="slides/slide6.xml"/><Relationship Id="rId32" Type="http://schemas.openxmlformats.org/officeDocument/2006/relationships/font" Target="fonts/RobotoMedium-regular.fntdata"/><Relationship Id="rId13" Type="http://schemas.openxmlformats.org/officeDocument/2006/relationships/slide" Target="slides/slide9.xml"/><Relationship Id="rId35" Type="http://schemas.openxmlformats.org/officeDocument/2006/relationships/font" Target="fonts/RobotoMedium-boldItalic.fntdata"/><Relationship Id="rId12" Type="http://schemas.openxmlformats.org/officeDocument/2006/relationships/slide" Target="slides/slide8.xml"/><Relationship Id="rId34" Type="http://schemas.openxmlformats.org/officeDocument/2006/relationships/font" Target="fonts/RobotoMedium-italic.fntdata"/><Relationship Id="rId15" Type="http://schemas.openxmlformats.org/officeDocument/2006/relationships/slide" Target="slides/slide11.xml"/><Relationship Id="rId37" Type="http://schemas.openxmlformats.org/officeDocument/2006/relationships/font" Target="fonts/RobotoLight-bold.fntdata"/><Relationship Id="rId14" Type="http://schemas.openxmlformats.org/officeDocument/2006/relationships/slide" Target="slides/slide10.xml"/><Relationship Id="rId36" Type="http://schemas.openxmlformats.org/officeDocument/2006/relationships/font" Target="fonts/RobotoLight-regular.fntdata"/><Relationship Id="rId17" Type="http://schemas.openxmlformats.org/officeDocument/2006/relationships/slide" Target="slides/slide13.xml"/><Relationship Id="rId39" Type="http://schemas.openxmlformats.org/officeDocument/2006/relationships/font" Target="fonts/RobotoLight-boldItalic.fntdata"/><Relationship Id="rId16" Type="http://schemas.openxmlformats.org/officeDocument/2006/relationships/slide" Target="slides/slide12.xml"/><Relationship Id="rId38" Type="http://schemas.openxmlformats.org/officeDocument/2006/relationships/font" Target="fonts/RobotoLight-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questions anonymously on Piazza. Look for the pinned Lecture Questions thread.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3d081f205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3d081f205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3d081f20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3d081f20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average human can only hold 7 ± 2 chunks of information in their working memory. One of the meta-challenges for learning in this course is determining what chunks make the most most effective use of that space: which mental representations best model a particular problem. Learning happens when you refine and update your mental representations, so we should embrace the mistakes we make along the way. That’s when we know learning is happening.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3d081f205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3d081f205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3d081f205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3d081f205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3d081f205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3d081f205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3d081f205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3d081f205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3d081f205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3d081f205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3d081f205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3d081f205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73d081f205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73d081f205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73d081f205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73d081f205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3d081f205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3d081f205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73d081f205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73d081f205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73d081f205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73d081f205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3d081f205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3d081f205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3d081f205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3d081f205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3d081f205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3d081f205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3d081f205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3d081f205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3d081f205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3d081f205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3d081f2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3d081f2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3d081f20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3d081f20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spcBef>
                <a:spcPts val="0"/>
              </a:spcBef>
              <a:spcAft>
                <a:spcPts val="0"/>
              </a:spcAft>
              <a:buSzPts val="4400"/>
              <a:buNone/>
              <a:defRPr sz="4400"/>
            </a:lvl1pPr>
            <a:lvl2pPr lvl="1">
              <a:spcBef>
                <a:spcPts val="0"/>
              </a:spcBef>
              <a:spcAft>
                <a:spcPts val="0"/>
              </a:spcAft>
              <a:buSzPts val="4400"/>
              <a:buNone/>
              <a:defRPr sz="4400"/>
            </a:lvl2pPr>
            <a:lvl3pPr lvl="2">
              <a:spcBef>
                <a:spcPts val="0"/>
              </a:spcBef>
              <a:spcAft>
                <a:spcPts val="0"/>
              </a:spcAft>
              <a:buSzPts val="4400"/>
              <a:buNone/>
              <a:defRPr sz="4400"/>
            </a:lvl3pPr>
            <a:lvl4pPr lvl="3">
              <a:spcBef>
                <a:spcPts val="0"/>
              </a:spcBef>
              <a:spcAft>
                <a:spcPts val="0"/>
              </a:spcAft>
              <a:buSzPts val="4400"/>
              <a:buNone/>
              <a:defRPr sz="4400"/>
            </a:lvl4pPr>
            <a:lvl5pPr lvl="4">
              <a:spcBef>
                <a:spcPts val="0"/>
              </a:spcBef>
              <a:spcAft>
                <a:spcPts val="0"/>
              </a:spcAft>
              <a:buSzPts val="4400"/>
              <a:buNone/>
              <a:defRPr sz="4400"/>
            </a:lvl5pPr>
            <a:lvl6pPr lvl="5">
              <a:spcBef>
                <a:spcPts val="0"/>
              </a:spcBef>
              <a:spcAft>
                <a:spcPts val="0"/>
              </a:spcAft>
              <a:buSzPts val="4400"/>
              <a:buNone/>
              <a:defRPr sz="4400"/>
            </a:lvl6pPr>
            <a:lvl7pPr lvl="6">
              <a:spcBef>
                <a:spcPts val="0"/>
              </a:spcBef>
              <a:spcAft>
                <a:spcPts val="0"/>
              </a:spcAft>
              <a:buSzPts val="4400"/>
              <a:buNone/>
              <a:defRPr sz="4400"/>
            </a:lvl7pPr>
            <a:lvl8pPr lvl="7">
              <a:spcBef>
                <a:spcPts val="0"/>
              </a:spcBef>
              <a:spcAft>
                <a:spcPts val="0"/>
              </a:spcAft>
              <a:buSzPts val="4400"/>
              <a:buNone/>
              <a:defRPr sz="4400"/>
            </a:lvl8pPr>
            <a:lvl9pPr lvl="8">
              <a:spcBef>
                <a:spcPts val="0"/>
              </a:spcBef>
              <a:spcAft>
                <a:spcPts val="0"/>
              </a:spcAft>
              <a:buSzPts val="4400"/>
              <a:buNone/>
              <a:defRPr sz="4400"/>
            </a:lvl9pPr>
          </a:lstStyle>
          <a:p/>
        </p:txBody>
      </p:sp>
      <p:sp>
        <p:nvSpPr>
          <p:cNvPr id="11" name="Google Shape;11;p2"/>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Font typeface="Roboto Light"/>
              <a:buNone/>
              <a:defRPr sz="2400">
                <a:latin typeface="Roboto Light"/>
                <a:ea typeface="Roboto Light"/>
                <a:cs typeface="Roboto Light"/>
                <a:sym typeface="Roboto Light"/>
              </a:defRPr>
            </a:lvl1pPr>
            <a:lvl2pPr lvl="1">
              <a:lnSpc>
                <a:spcPct val="100000"/>
              </a:lnSpc>
              <a:spcBef>
                <a:spcPts val="0"/>
              </a:spcBef>
              <a:spcAft>
                <a:spcPts val="0"/>
              </a:spcAft>
              <a:buSzPts val="2400"/>
              <a:buFont typeface="Roboto Light"/>
              <a:buNone/>
              <a:defRPr sz="2400">
                <a:latin typeface="Roboto Light"/>
                <a:ea typeface="Roboto Light"/>
                <a:cs typeface="Roboto Light"/>
                <a:sym typeface="Roboto Light"/>
              </a:defRPr>
            </a:lvl2pPr>
            <a:lvl3pPr lvl="2">
              <a:lnSpc>
                <a:spcPct val="100000"/>
              </a:lnSpc>
              <a:spcBef>
                <a:spcPts val="0"/>
              </a:spcBef>
              <a:spcAft>
                <a:spcPts val="0"/>
              </a:spcAft>
              <a:buSzPts val="2400"/>
              <a:buFont typeface="Roboto Light"/>
              <a:buNone/>
              <a:defRPr sz="2400">
                <a:latin typeface="Roboto Light"/>
                <a:ea typeface="Roboto Light"/>
                <a:cs typeface="Roboto Light"/>
                <a:sym typeface="Roboto Light"/>
              </a:defRPr>
            </a:lvl3pPr>
            <a:lvl4pPr lvl="3">
              <a:lnSpc>
                <a:spcPct val="100000"/>
              </a:lnSpc>
              <a:spcBef>
                <a:spcPts val="0"/>
              </a:spcBef>
              <a:spcAft>
                <a:spcPts val="0"/>
              </a:spcAft>
              <a:buSzPts val="2400"/>
              <a:buFont typeface="Roboto Light"/>
              <a:buNone/>
              <a:defRPr sz="2400">
                <a:latin typeface="Roboto Light"/>
                <a:ea typeface="Roboto Light"/>
                <a:cs typeface="Roboto Light"/>
                <a:sym typeface="Roboto Light"/>
              </a:defRPr>
            </a:lvl4pPr>
            <a:lvl5pPr lvl="4">
              <a:lnSpc>
                <a:spcPct val="100000"/>
              </a:lnSpc>
              <a:spcBef>
                <a:spcPts val="0"/>
              </a:spcBef>
              <a:spcAft>
                <a:spcPts val="0"/>
              </a:spcAft>
              <a:buSzPts val="2400"/>
              <a:buFont typeface="Roboto Light"/>
              <a:buNone/>
              <a:defRPr sz="2400">
                <a:latin typeface="Roboto Light"/>
                <a:ea typeface="Roboto Light"/>
                <a:cs typeface="Roboto Light"/>
                <a:sym typeface="Roboto Light"/>
              </a:defRPr>
            </a:lvl5pPr>
            <a:lvl6pPr lvl="5">
              <a:lnSpc>
                <a:spcPct val="100000"/>
              </a:lnSpc>
              <a:spcBef>
                <a:spcPts val="0"/>
              </a:spcBef>
              <a:spcAft>
                <a:spcPts val="0"/>
              </a:spcAft>
              <a:buSzPts val="2400"/>
              <a:buFont typeface="Roboto Light"/>
              <a:buNone/>
              <a:defRPr sz="2400">
                <a:latin typeface="Roboto Light"/>
                <a:ea typeface="Roboto Light"/>
                <a:cs typeface="Roboto Light"/>
                <a:sym typeface="Roboto Light"/>
              </a:defRPr>
            </a:lvl6pPr>
            <a:lvl7pPr lvl="6">
              <a:lnSpc>
                <a:spcPct val="100000"/>
              </a:lnSpc>
              <a:spcBef>
                <a:spcPts val="0"/>
              </a:spcBef>
              <a:spcAft>
                <a:spcPts val="0"/>
              </a:spcAft>
              <a:buSzPts val="2400"/>
              <a:buFont typeface="Roboto Light"/>
              <a:buNone/>
              <a:defRPr sz="2400">
                <a:latin typeface="Roboto Light"/>
                <a:ea typeface="Roboto Light"/>
                <a:cs typeface="Roboto Light"/>
                <a:sym typeface="Roboto Light"/>
              </a:defRPr>
            </a:lvl7pPr>
            <a:lvl8pPr lvl="7">
              <a:lnSpc>
                <a:spcPct val="100000"/>
              </a:lnSpc>
              <a:spcBef>
                <a:spcPts val="0"/>
              </a:spcBef>
              <a:spcAft>
                <a:spcPts val="0"/>
              </a:spcAft>
              <a:buSzPts val="2400"/>
              <a:buFont typeface="Roboto Light"/>
              <a:buNone/>
              <a:defRPr sz="2400">
                <a:latin typeface="Roboto Light"/>
                <a:ea typeface="Roboto Light"/>
                <a:cs typeface="Roboto Light"/>
                <a:sym typeface="Roboto Light"/>
              </a:defRPr>
            </a:lvl8pPr>
            <a:lvl9pPr lvl="8">
              <a:lnSpc>
                <a:spcPct val="100000"/>
              </a:lnSpc>
              <a:spcBef>
                <a:spcPts val="0"/>
              </a:spcBef>
              <a:spcAft>
                <a:spcPts val="0"/>
              </a:spcAft>
              <a:buSzPts val="2400"/>
              <a:buFont typeface="Roboto Light"/>
              <a:buNone/>
              <a:defRPr sz="2400">
                <a:latin typeface="Roboto Light"/>
                <a:ea typeface="Roboto Light"/>
                <a:cs typeface="Roboto Light"/>
                <a:sym typeface="Roboto Light"/>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4" name="Shape 44"/>
        <p:cNvGrpSpPr/>
        <p:nvPr/>
      </p:nvGrpSpPr>
      <p:grpSpPr>
        <a:xfrm>
          <a:off x="0" y="0"/>
          <a:ext cx="0" cy="0"/>
          <a:chOff x="0" y="0"/>
          <a:chExt cx="0" cy="0"/>
        </a:xfrm>
      </p:grpSpPr>
      <p:sp>
        <p:nvSpPr>
          <p:cNvPr id="45" name="Google Shape;4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on right">
  <p:cSld name="SECTION_TITLE_AND_DESCRIPTION_1">
    <p:spTree>
      <p:nvGrpSpPr>
        <p:cNvPr id="46" name="Shape 46"/>
        <p:cNvGrpSpPr/>
        <p:nvPr/>
      </p:nvGrpSpPr>
      <p:grpSpPr>
        <a:xfrm>
          <a:off x="0" y="0"/>
          <a:ext cx="0" cy="0"/>
          <a:chOff x="0" y="0"/>
          <a:chExt cx="0" cy="0"/>
        </a:xfrm>
      </p:grpSpPr>
      <p:sp>
        <p:nvSpPr>
          <p:cNvPr id="47" name="Google Shape;47;p12"/>
          <p:cNvSpPr/>
          <p:nvPr/>
        </p:nvSpPr>
        <p:spPr>
          <a:xfrm>
            <a:off x="4572000" y="-125"/>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9" name="Google Shape;49;p12"/>
          <p:cNvSpPr txBox="1"/>
          <p:nvPr>
            <p:ph type="title"/>
          </p:nvPr>
        </p:nvSpPr>
        <p:spPr>
          <a:xfrm>
            <a:off x="311700" y="448056"/>
            <a:ext cx="3950100" cy="576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0" name="Google Shape;50;p12"/>
          <p:cNvSpPr txBox="1"/>
          <p:nvPr>
            <p:ph idx="1" type="body"/>
          </p:nvPr>
        </p:nvSpPr>
        <p:spPr>
          <a:xfrm>
            <a:off x="311700" y="1152144"/>
            <a:ext cx="3837000" cy="34200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30200" lvl="1" marL="914400" rtl="0">
              <a:spcBef>
                <a:spcPts val="800"/>
              </a:spcBef>
              <a:spcAft>
                <a:spcPts val="0"/>
              </a:spcAft>
              <a:buSzPts val="1600"/>
              <a:buChar char="•"/>
              <a:defRPr/>
            </a:lvl2pPr>
            <a:lvl3pPr indent="-330200" lvl="2" marL="1371600" rtl="0">
              <a:spcBef>
                <a:spcPts val="800"/>
              </a:spcBef>
              <a:spcAft>
                <a:spcPts val="0"/>
              </a:spcAft>
              <a:buSzPts val="1600"/>
              <a:buChar char="•"/>
              <a:defRPr/>
            </a:lvl3pPr>
            <a:lvl4pPr indent="-330200" lvl="3" marL="1828800" rtl="0">
              <a:spcBef>
                <a:spcPts val="800"/>
              </a:spcBef>
              <a:spcAft>
                <a:spcPts val="0"/>
              </a:spcAft>
              <a:buSzPts val="1600"/>
              <a:buChar char="•"/>
              <a:defRPr/>
            </a:lvl4pPr>
            <a:lvl5pPr indent="-330200" lvl="4" marL="2286000" rtl="0">
              <a:spcBef>
                <a:spcPts val="800"/>
              </a:spcBef>
              <a:spcAft>
                <a:spcPts val="0"/>
              </a:spcAft>
              <a:buSzPts val="1600"/>
              <a:buChar char="•"/>
              <a:defRPr/>
            </a:lvl5pPr>
            <a:lvl6pPr indent="-330200" lvl="5" marL="2743200" rtl="0">
              <a:spcBef>
                <a:spcPts val="800"/>
              </a:spcBef>
              <a:spcAft>
                <a:spcPts val="0"/>
              </a:spcAft>
              <a:buSzPts val="1600"/>
              <a:buChar char="•"/>
              <a:defRPr/>
            </a:lvl6pPr>
            <a:lvl7pPr indent="-330200" lvl="6" marL="3200400" rtl="0">
              <a:spcBef>
                <a:spcPts val="800"/>
              </a:spcBef>
              <a:spcAft>
                <a:spcPts val="0"/>
              </a:spcAft>
              <a:buSzPts val="1600"/>
              <a:buChar char="•"/>
              <a:defRPr/>
            </a:lvl7pPr>
            <a:lvl8pPr indent="-330200" lvl="7" marL="3657600" rtl="0">
              <a:spcBef>
                <a:spcPts val="800"/>
              </a:spcBef>
              <a:spcAft>
                <a:spcPts val="0"/>
              </a:spcAft>
              <a:buSzPts val="1600"/>
              <a:buChar char="•"/>
              <a:defRPr/>
            </a:lvl8pPr>
            <a:lvl9pPr indent="-330200" lvl="8" marL="4114800" rtl="0">
              <a:spcBef>
                <a:spcPts val="800"/>
              </a:spcBef>
              <a:spcAft>
                <a:spcPts val="800"/>
              </a:spcAft>
              <a:buSzPts val="1600"/>
              <a:buChar char="•"/>
              <a:defRPr/>
            </a:lvl9pPr>
          </a:lstStyle>
          <a:p/>
        </p:txBody>
      </p:sp>
      <p:sp>
        <p:nvSpPr>
          <p:cNvPr id="51" name="Google Shape;51;p12"/>
          <p:cNvSpPr txBox="1"/>
          <p:nvPr>
            <p:ph idx="2" type="body"/>
          </p:nvPr>
        </p:nvSpPr>
        <p:spPr>
          <a:xfrm>
            <a:off x="4882900" y="448050"/>
            <a:ext cx="3950100" cy="41241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30200" lvl="1" marL="914400" rtl="0">
              <a:spcBef>
                <a:spcPts val="800"/>
              </a:spcBef>
              <a:spcAft>
                <a:spcPts val="0"/>
              </a:spcAft>
              <a:buSzPts val="1600"/>
              <a:buChar char="•"/>
              <a:defRPr/>
            </a:lvl2pPr>
            <a:lvl3pPr indent="-330200" lvl="2" marL="1371600" rtl="0">
              <a:spcBef>
                <a:spcPts val="800"/>
              </a:spcBef>
              <a:spcAft>
                <a:spcPts val="0"/>
              </a:spcAft>
              <a:buSzPts val="1600"/>
              <a:buChar char="•"/>
              <a:defRPr/>
            </a:lvl3pPr>
            <a:lvl4pPr indent="-330200" lvl="3" marL="1828800" rtl="0">
              <a:spcBef>
                <a:spcPts val="800"/>
              </a:spcBef>
              <a:spcAft>
                <a:spcPts val="0"/>
              </a:spcAft>
              <a:buSzPts val="1600"/>
              <a:buChar char="•"/>
              <a:defRPr/>
            </a:lvl4pPr>
            <a:lvl5pPr indent="-330200" lvl="4" marL="2286000" rtl="0">
              <a:spcBef>
                <a:spcPts val="800"/>
              </a:spcBef>
              <a:spcAft>
                <a:spcPts val="0"/>
              </a:spcAft>
              <a:buSzPts val="1600"/>
              <a:buChar char="•"/>
              <a:defRPr/>
            </a:lvl5pPr>
            <a:lvl6pPr indent="-330200" lvl="5" marL="2743200" rtl="0">
              <a:spcBef>
                <a:spcPts val="800"/>
              </a:spcBef>
              <a:spcAft>
                <a:spcPts val="0"/>
              </a:spcAft>
              <a:buSzPts val="1600"/>
              <a:buChar char="•"/>
              <a:defRPr/>
            </a:lvl6pPr>
            <a:lvl7pPr indent="-330200" lvl="6" marL="3200400" rtl="0">
              <a:spcBef>
                <a:spcPts val="800"/>
              </a:spcBef>
              <a:spcAft>
                <a:spcPts val="0"/>
              </a:spcAft>
              <a:buSzPts val="1600"/>
              <a:buChar char="•"/>
              <a:defRPr/>
            </a:lvl7pPr>
            <a:lvl8pPr indent="-330200" lvl="7" marL="3657600" rtl="0">
              <a:spcBef>
                <a:spcPts val="800"/>
              </a:spcBef>
              <a:spcAft>
                <a:spcPts val="0"/>
              </a:spcAft>
              <a:buSzPts val="1600"/>
              <a:buChar char="•"/>
              <a:defRPr/>
            </a:lvl8pPr>
            <a:lvl9pPr indent="-330200" lvl="8" marL="4114800" rtl="0">
              <a:spcBef>
                <a:spcPts val="800"/>
              </a:spcBef>
              <a:spcAft>
                <a:spcPts val="800"/>
              </a:spcAft>
              <a:buSzPts val="16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on left">
  <p:cSld name="SECTION_TITLE_AND_DESCRIPTION_1_1">
    <p:spTree>
      <p:nvGrpSpPr>
        <p:cNvPr id="52" name="Shape 52"/>
        <p:cNvGrpSpPr/>
        <p:nvPr/>
      </p:nvGrpSpPr>
      <p:grpSpPr>
        <a:xfrm>
          <a:off x="0" y="0"/>
          <a:ext cx="0" cy="0"/>
          <a:chOff x="0" y="0"/>
          <a:chExt cx="0" cy="0"/>
        </a:xfrm>
      </p:grpSpPr>
      <p:sp>
        <p:nvSpPr>
          <p:cNvPr id="53" name="Google Shape;53;p13"/>
          <p:cNvSpPr/>
          <p:nvPr/>
        </p:nvSpPr>
        <p:spPr>
          <a:xfrm>
            <a:off x="0" y="6"/>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ph type="title"/>
          </p:nvPr>
        </p:nvSpPr>
        <p:spPr>
          <a:xfrm>
            <a:off x="4882896" y="448056"/>
            <a:ext cx="3950100" cy="576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6" name="Google Shape;56;p13"/>
          <p:cNvSpPr txBox="1"/>
          <p:nvPr>
            <p:ph idx="1" type="body"/>
          </p:nvPr>
        </p:nvSpPr>
        <p:spPr>
          <a:xfrm>
            <a:off x="4882896" y="1152144"/>
            <a:ext cx="3950100" cy="34200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30200" lvl="1" marL="914400" rtl="0">
              <a:spcBef>
                <a:spcPts val="800"/>
              </a:spcBef>
              <a:spcAft>
                <a:spcPts val="0"/>
              </a:spcAft>
              <a:buSzPts val="1600"/>
              <a:buChar char="•"/>
              <a:defRPr/>
            </a:lvl2pPr>
            <a:lvl3pPr indent="-330200" lvl="2" marL="1371600" rtl="0">
              <a:spcBef>
                <a:spcPts val="800"/>
              </a:spcBef>
              <a:spcAft>
                <a:spcPts val="0"/>
              </a:spcAft>
              <a:buSzPts val="1600"/>
              <a:buChar char="•"/>
              <a:defRPr/>
            </a:lvl3pPr>
            <a:lvl4pPr indent="-330200" lvl="3" marL="1828800" rtl="0">
              <a:spcBef>
                <a:spcPts val="800"/>
              </a:spcBef>
              <a:spcAft>
                <a:spcPts val="0"/>
              </a:spcAft>
              <a:buSzPts val="1600"/>
              <a:buChar char="•"/>
              <a:defRPr/>
            </a:lvl4pPr>
            <a:lvl5pPr indent="-330200" lvl="4" marL="2286000" rtl="0">
              <a:spcBef>
                <a:spcPts val="800"/>
              </a:spcBef>
              <a:spcAft>
                <a:spcPts val="0"/>
              </a:spcAft>
              <a:buSzPts val="1600"/>
              <a:buChar char="•"/>
              <a:defRPr/>
            </a:lvl5pPr>
            <a:lvl6pPr indent="-330200" lvl="5" marL="2743200" rtl="0">
              <a:spcBef>
                <a:spcPts val="800"/>
              </a:spcBef>
              <a:spcAft>
                <a:spcPts val="0"/>
              </a:spcAft>
              <a:buSzPts val="1600"/>
              <a:buChar char="•"/>
              <a:defRPr/>
            </a:lvl6pPr>
            <a:lvl7pPr indent="-330200" lvl="6" marL="3200400" rtl="0">
              <a:spcBef>
                <a:spcPts val="800"/>
              </a:spcBef>
              <a:spcAft>
                <a:spcPts val="0"/>
              </a:spcAft>
              <a:buSzPts val="1600"/>
              <a:buChar char="•"/>
              <a:defRPr/>
            </a:lvl7pPr>
            <a:lvl8pPr indent="-330200" lvl="7" marL="3657600" rtl="0">
              <a:spcBef>
                <a:spcPts val="800"/>
              </a:spcBef>
              <a:spcAft>
                <a:spcPts val="0"/>
              </a:spcAft>
              <a:buSzPts val="1600"/>
              <a:buChar char="•"/>
              <a:defRPr/>
            </a:lvl8pPr>
            <a:lvl9pPr indent="-330200" lvl="8" marL="4114800" rtl="0">
              <a:spcBef>
                <a:spcPts val="800"/>
              </a:spcBef>
              <a:spcAft>
                <a:spcPts val="800"/>
              </a:spcAft>
              <a:buSzPts val="1600"/>
              <a:buChar char="•"/>
              <a:defRPr/>
            </a:lvl9pPr>
          </a:lstStyle>
          <a:p/>
        </p:txBody>
      </p:sp>
      <p:sp>
        <p:nvSpPr>
          <p:cNvPr id="57" name="Google Shape;57;p13"/>
          <p:cNvSpPr txBox="1"/>
          <p:nvPr>
            <p:ph idx="2" type="body"/>
          </p:nvPr>
        </p:nvSpPr>
        <p:spPr>
          <a:xfrm>
            <a:off x="310900" y="448050"/>
            <a:ext cx="3950100" cy="41241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30200" lvl="1" marL="914400" rtl="0">
              <a:spcBef>
                <a:spcPts val="800"/>
              </a:spcBef>
              <a:spcAft>
                <a:spcPts val="0"/>
              </a:spcAft>
              <a:buSzPts val="1600"/>
              <a:buChar char="•"/>
              <a:defRPr/>
            </a:lvl2pPr>
            <a:lvl3pPr indent="-330200" lvl="2" marL="1371600" rtl="0">
              <a:spcBef>
                <a:spcPts val="800"/>
              </a:spcBef>
              <a:spcAft>
                <a:spcPts val="0"/>
              </a:spcAft>
              <a:buSzPts val="1600"/>
              <a:buChar char="•"/>
              <a:defRPr/>
            </a:lvl3pPr>
            <a:lvl4pPr indent="-330200" lvl="3" marL="1828800" rtl="0">
              <a:spcBef>
                <a:spcPts val="800"/>
              </a:spcBef>
              <a:spcAft>
                <a:spcPts val="0"/>
              </a:spcAft>
              <a:buSzPts val="1600"/>
              <a:buChar char="•"/>
              <a:defRPr/>
            </a:lvl4pPr>
            <a:lvl5pPr indent="-330200" lvl="4" marL="2286000" rtl="0">
              <a:spcBef>
                <a:spcPts val="800"/>
              </a:spcBef>
              <a:spcAft>
                <a:spcPts val="0"/>
              </a:spcAft>
              <a:buSzPts val="1600"/>
              <a:buChar char="•"/>
              <a:defRPr/>
            </a:lvl5pPr>
            <a:lvl6pPr indent="-330200" lvl="5" marL="2743200" rtl="0">
              <a:spcBef>
                <a:spcPts val="800"/>
              </a:spcBef>
              <a:spcAft>
                <a:spcPts val="0"/>
              </a:spcAft>
              <a:buSzPts val="1600"/>
              <a:buChar char="•"/>
              <a:defRPr/>
            </a:lvl6pPr>
            <a:lvl7pPr indent="-330200" lvl="6" marL="3200400" rtl="0">
              <a:spcBef>
                <a:spcPts val="800"/>
              </a:spcBef>
              <a:spcAft>
                <a:spcPts val="0"/>
              </a:spcAft>
              <a:buSzPts val="1600"/>
              <a:buChar char="•"/>
              <a:defRPr/>
            </a:lvl7pPr>
            <a:lvl8pPr indent="-330200" lvl="7" marL="3657600" rtl="0">
              <a:spcBef>
                <a:spcPts val="800"/>
              </a:spcBef>
              <a:spcAft>
                <a:spcPts val="0"/>
              </a:spcAft>
              <a:buSzPts val="1600"/>
              <a:buChar char="•"/>
              <a:defRPr/>
            </a:lvl8pPr>
            <a:lvl9pPr indent="-330200" lvl="8" marL="4114800" rtl="0">
              <a:spcBef>
                <a:spcPts val="800"/>
              </a:spcBef>
              <a:spcAft>
                <a:spcPts val="800"/>
              </a:spcAft>
              <a:buSzPts val="16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800"/>
              </a:spcBef>
              <a:spcAft>
                <a:spcPts val="0"/>
              </a:spcAft>
              <a:buSzPts val="1600"/>
              <a:buChar char="•"/>
              <a:defRPr/>
            </a:lvl2pPr>
            <a:lvl3pPr indent="-330200" lvl="2" marL="1371600">
              <a:spcBef>
                <a:spcPts val="800"/>
              </a:spcBef>
              <a:spcAft>
                <a:spcPts val="0"/>
              </a:spcAft>
              <a:buSzPts val="1600"/>
              <a:buChar char="•"/>
              <a:defRPr/>
            </a:lvl3pPr>
            <a:lvl4pPr indent="-330200" lvl="3" marL="1828800">
              <a:spcBef>
                <a:spcPts val="800"/>
              </a:spcBef>
              <a:spcAft>
                <a:spcPts val="0"/>
              </a:spcAft>
              <a:buSzPts val="1600"/>
              <a:buChar char="•"/>
              <a:defRPr/>
            </a:lvl4pPr>
            <a:lvl5pPr indent="-330200" lvl="4" marL="2286000">
              <a:spcBef>
                <a:spcPts val="800"/>
              </a:spcBef>
              <a:spcAft>
                <a:spcPts val="0"/>
              </a:spcAft>
              <a:buSzPts val="1600"/>
              <a:buChar char="•"/>
              <a:defRPr/>
            </a:lvl5pPr>
            <a:lvl6pPr indent="-330200" lvl="5" marL="2743200">
              <a:spcBef>
                <a:spcPts val="800"/>
              </a:spcBef>
              <a:spcAft>
                <a:spcPts val="0"/>
              </a:spcAft>
              <a:buSzPts val="1600"/>
              <a:buChar char="•"/>
              <a:defRPr/>
            </a:lvl6pPr>
            <a:lvl7pPr indent="-330200" lvl="6" marL="3200400">
              <a:spcBef>
                <a:spcPts val="800"/>
              </a:spcBef>
              <a:spcAft>
                <a:spcPts val="0"/>
              </a:spcAft>
              <a:buSzPts val="1600"/>
              <a:buChar char="•"/>
              <a:defRPr/>
            </a:lvl7pPr>
            <a:lvl8pPr indent="-330200" lvl="7" marL="3657600">
              <a:spcBef>
                <a:spcPts val="800"/>
              </a:spcBef>
              <a:spcAft>
                <a:spcPts val="0"/>
              </a:spcAft>
              <a:buSzPts val="1600"/>
              <a:buChar char="•"/>
              <a:defRPr/>
            </a:lvl8pPr>
            <a:lvl9pPr indent="-330200" lvl="8" marL="4114800">
              <a:spcBef>
                <a:spcPts val="800"/>
              </a:spcBef>
              <a:spcAft>
                <a:spcPts val="800"/>
              </a:spcAft>
              <a:buSzPts val="16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800"/>
              </a:spcBef>
              <a:spcAft>
                <a:spcPts val="0"/>
              </a:spcAft>
              <a:buSzPts val="1600"/>
              <a:buChar char="•"/>
              <a:defRPr/>
            </a:lvl2pPr>
            <a:lvl3pPr indent="-330200" lvl="2" marL="1371600">
              <a:spcBef>
                <a:spcPts val="800"/>
              </a:spcBef>
              <a:spcAft>
                <a:spcPts val="0"/>
              </a:spcAft>
              <a:buSzPts val="1600"/>
              <a:buChar char="•"/>
              <a:defRPr/>
            </a:lvl3pPr>
            <a:lvl4pPr indent="-330200" lvl="3" marL="1828800">
              <a:spcBef>
                <a:spcPts val="800"/>
              </a:spcBef>
              <a:spcAft>
                <a:spcPts val="0"/>
              </a:spcAft>
              <a:buSzPts val="1600"/>
              <a:buChar char="•"/>
              <a:defRPr/>
            </a:lvl4pPr>
            <a:lvl5pPr indent="-330200" lvl="4" marL="2286000">
              <a:spcBef>
                <a:spcPts val="800"/>
              </a:spcBef>
              <a:spcAft>
                <a:spcPts val="0"/>
              </a:spcAft>
              <a:buSzPts val="1600"/>
              <a:buChar char="•"/>
              <a:defRPr/>
            </a:lvl5pPr>
            <a:lvl6pPr indent="-330200" lvl="5" marL="2743200">
              <a:spcBef>
                <a:spcPts val="800"/>
              </a:spcBef>
              <a:spcAft>
                <a:spcPts val="0"/>
              </a:spcAft>
              <a:buSzPts val="1600"/>
              <a:buChar char="•"/>
              <a:defRPr/>
            </a:lvl6pPr>
            <a:lvl7pPr indent="-330200" lvl="6" marL="3200400">
              <a:spcBef>
                <a:spcPts val="800"/>
              </a:spcBef>
              <a:spcAft>
                <a:spcPts val="0"/>
              </a:spcAft>
              <a:buSzPts val="1600"/>
              <a:buChar char="•"/>
              <a:defRPr/>
            </a:lvl7pPr>
            <a:lvl8pPr indent="-330200" lvl="7" marL="3657600">
              <a:spcBef>
                <a:spcPts val="800"/>
              </a:spcBef>
              <a:spcAft>
                <a:spcPts val="0"/>
              </a:spcAft>
              <a:buSzPts val="1600"/>
              <a:buChar char="•"/>
              <a:defRPr/>
            </a:lvl8pPr>
            <a:lvl9pPr indent="-330200" lvl="8" marL="4114800">
              <a:spcBef>
                <a:spcPts val="800"/>
              </a:spcBef>
              <a:spcAft>
                <a:spcPts val="800"/>
              </a:spcAft>
              <a:buSzPts val="1600"/>
              <a:buChar char="•"/>
              <a:defRPr/>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800"/>
              </a:spcBef>
              <a:spcAft>
                <a:spcPts val="0"/>
              </a:spcAft>
              <a:buSzPts val="1600"/>
              <a:buChar char="•"/>
              <a:defRPr/>
            </a:lvl2pPr>
            <a:lvl3pPr indent="-330200" lvl="2" marL="1371600">
              <a:spcBef>
                <a:spcPts val="800"/>
              </a:spcBef>
              <a:spcAft>
                <a:spcPts val="0"/>
              </a:spcAft>
              <a:buSzPts val="1600"/>
              <a:buChar char="•"/>
              <a:defRPr/>
            </a:lvl3pPr>
            <a:lvl4pPr indent="-330200" lvl="3" marL="1828800">
              <a:spcBef>
                <a:spcPts val="800"/>
              </a:spcBef>
              <a:spcAft>
                <a:spcPts val="0"/>
              </a:spcAft>
              <a:buSzPts val="1600"/>
              <a:buChar char="•"/>
              <a:defRPr/>
            </a:lvl4pPr>
            <a:lvl5pPr indent="-330200" lvl="4" marL="2286000">
              <a:spcBef>
                <a:spcPts val="800"/>
              </a:spcBef>
              <a:spcAft>
                <a:spcPts val="0"/>
              </a:spcAft>
              <a:buSzPts val="1600"/>
              <a:buChar char="•"/>
              <a:defRPr/>
            </a:lvl5pPr>
            <a:lvl6pPr indent="-330200" lvl="5" marL="2743200">
              <a:spcBef>
                <a:spcPts val="800"/>
              </a:spcBef>
              <a:spcAft>
                <a:spcPts val="0"/>
              </a:spcAft>
              <a:buSzPts val="1600"/>
              <a:buChar char="•"/>
              <a:defRPr/>
            </a:lvl6pPr>
            <a:lvl7pPr indent="-330200" lvl="6" marL="3200400">
              <a:spcBef>
                <a:spcPts val="800"/>
              </a:spcBef>
              <a:spcAft>
                <a:spcPts val="0"/>
              </a:spcAft>
              <a:buSzPts val="1600"/>
              <a:buChar char="•"/>
              <a:defRPr/>
            </a:lvl7pPr>
            <a:lvl8pPr indent="-330200" lvl="7" marL="3657600">
              <a:spcBef>
                <a:spcPts val="800"/>
              </a:spcBef>
              <a:spcAft>
                <a:spcPts val="0"/>
              </a:spcAft>
              <a:buSzPts val="1600"/>
              <a:buChar char="•"/>
              <a:defRPr/>
            </a:lvl8pPr>
            <a:lvl9pPr indent="-330200" lvl="8" marL="4114800">
              <a:spcBef>
                <a:spcPts val="800"/>
              </a:spcBef>
              <a:spcAft>
                <a:spcPts val="800"/>
              </a:spcAft>
              <a:buSzPts val="1600"/>
              <a:buChar char="•"/>
              <a:defRPr/>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152144"/>
            <a:ext cx="3950100" cy="34200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800"/>
              </a:spcBef>
              <a:spcAft>
                <a:spcPts val="0"/>
              </a:spcAft>
              <a:buSzPts val="1600"/>
              <a:buChar char="•"/>
              <a:defRPr/>
            </a:lvl2pPr>
            <a:lvl3pPr indent="-330200" lvl="2" marL="1371600">
              <a:spcBef>
                <a:spcPts val="800"/>
              </a:spcBef>
              <a:spcAft>
                <a:spcPts val="0"/>
              </a:spcAft>
              <a:buSzPts val="1600"/>
              <a:buChar char="•"/>
              <a:defRPr/>
            </a:lvl3pPr>
            <a:lvl4pPr indent="-330200" lvl="3" marL="1828800">
              <a:spcBef>
                <a:spcPts val="800"/>
              </a:spcBef>
              <a:spcAft>
                <a:spcPts val="0"/>
              </a:spcAft>
              <a:buSzPts val="1600"/>
              <a:buChar char="•"/>
              <a:defRPr/>
            </a:lvl4pPr>
            <a:lvl5pPr indent="-330200" lvl="4" marL="2286000">
              <a:spcBef>
                <a:spcPts val="800"/>
              </a:spcBef>
              <a:spcAft>
                <a:spcPts val="0"/>
              </a:spcAft>
              <a:buSzPts val="1600"/>
              <a:buChar char="•"/>
              <a:defRPr/>
            </a:lvl5pPr>
            <a:lvl6pPr indent="-330200" lvl="5" marL="2743200">
              <a:spcBef>
                <a:spcPts val="800"/>
              </a:spcBef>
              <a:spcAft>
                <a:spcPts val="0"/>
              </a:spcAft>
              <a:buSzPts val="1600"/>
              <a:buChar char="•"/>
              <a:defRPr/>
            </a:lvl6pPr>
            <a:lvl7pPr indent="-330200" lvl="6" marL="3200400">
              <a:spcBef>
                <a:spcPts val="800"/>
              </a:spcBef>
              <a:spcAft>
                <a:spcPts val="0"/>
              </a:spcAft>
              <a:buSzPts val="1600"/>
              <a:buChar char="•"/>
              <a:defRPr/>
            </a:lvl7pPr>
            <a:lvl8pPr indent="-330200" lvl="7" marL="3657600">
              <a:spcBef>
                <a:spcPts val="800"/>
              </a:spcBef>
              <a:spcAft>
                <a:spcPts val="0"/>
              </a:spcAft>
              <a:buSzPts val="1600"/>
              <a:buChar char="•"/>
              <a:defRPr/>
            </a:lvl8pPr>
            <a:lvl9pPr indent="-330200" lvl="8" marL="4114800">
              <a:spcBef>
                <a:spcPts val="800"/>
              </a:spcBef>
              <a:spcAft>
                <a:spcPts val="800"/>
              </a:spcAft>
              <a:buSzPts val="1600"/>
              <a:buChar char="•"/>
              <a:defRPr/>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4800"/>
              <a:buNone/>
              <a:defRPr sz="4800">
                <a:solidFill>
                  <a:schemeClr val="dk2"/>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800"/>
              </a:spcBef>
              <a:spcAft>
                <a:spcPts val="0"/>
              </a:spcAft>
              <a:buSzPts val="1600"/>
              <a:buChar char="•"/>
              <a:defRPr/>
            </a:lvl2pPr>
            <a:lvl3pPr indent="-330200" lvl="2" marL="1371600">
              <a:spcBef>
                <a:spcPts val="800"/>
              </a:spcBef>
              <a:spcAft>
                <a:spcPts val="0"/>
              </a:spcAft>
              <a:buSzPts val="1600"/>
              <a:buChar char="•"/>
              <a:defRPr/>
            </a:lvl3pPr>
            <a:lvl4pPr indent="-330200" lvl="3" marL="1828800">
              <a:spcBef>
                <a:spcPts val="800"/>
              </a:spcBef>
              <a:spcAft>
                <a:spcPts val="0"/>
              </a:spcAft>
              <a:buSzPts val="1600"/>
              <a:buChar char="•"/>
              <a:defRPr/>
            </a:lvl4pPr>
            <a:lvl5pPr indent="-330200" lvl="4" marL="2286000">
              <a:spcBef>
                <a:spcPts val="800"/>
              </a:spcBef>
              <a:spcAft>
                <a:spcPts val="0"/>
              </a:spcAft>
              <a:buSzPts val="1600"/>
              <a:buChar char="•"/>
              <a:defRPr/>
            </a:lvl5pPr>
            <a:lvl6pPr indent="-330200" lvl="5" marL="2743200">
              <a:spcBef>
                <a:spcPts val="800"/>
              </a:spcBef>
              <a:spcAft>
                <a:spcPts val="0"/>
              </a:spcAft>
              <a:buSzPts val="1600"/>
              <a:buChar char="•"/>
              <a:defRPr/>
            </a:lvl6pPr>
            <a:lvl7pPr indent="-330200" lvl="6" marL="3200400">
              <a:spcBef>
                <a:spcPts val="800"/>
              </a:spcBef>
              <a:spcAft>
                <a:spcPts val="0"/>
              </a:spcAft>
              <a:buSzPts val="1600"/>
              <a:buChar char="•"/>
              <a:defRPr/>
            </a:lvl7pPr>
            <a:lvl8pPr indent="-330200" lvl="7" marL="3657600">
              <a:spcBef>
                <a:spcPts val="800"/>
              </a:spcBef>
              <a:spcAft>
                <a:spcPts val="0"/>
              </a:spcAft>
              <a:buSzPts val="1600"/>
              <a:buChar char="•"/>
              <a:defRPr/>
            </a:lvl8pPr>
            <a:lvl9pPr indent="-330200" lvl="8" marL="4114800">
              <a:spcBef>
                <a:spcPts val="800"/>
              </a:spcBef>
              <a:spcAft>
                <a:spcPts val="800"/>
              </a:spcAft>
              <a:buSzPts val="16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3" name="Google Shape;43;p10"/>
          <p:cNvSpPr txBox="1"/>
          <p:nvPr>
            <p:ph type="title"/>
          </p:nvPr>
        </p:nvSpPr>
        <p:spPr>
          <a:xfrm>
            <a:off x="311700" y="42467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400"/>
              <a:buFont typeface="Roboto Light"/>
              <a:buNone/>
              <a:defRPr sz="2400">
                <a:solidFill>
                  <a:schemeClr val="dk1"/>
                </a:solidFill>
                <a:latin typeface="Roboto Light"/>
                <a:ea typeface="Roboto Light"/>
                <a:cs typeface="Roboto Light"/>
                <a:sym typeface="Roboto Light"/>
              </a:defRPr>
            </a:lvl1pPr>
            <a:lvl2pPr lvl="1">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2pPr>
            <a:lvl3pPr lvl="2">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3pPr>
            <a:lvl4pPr lvl="3">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4pPr>
            <a:lvl5pPr lvl="4">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5pPr>
            <a:lvl6pPr lvl="5">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6pPr>
            <a:lvl7pPr lvl="6">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7pPr>
            <a:lvl8pPr lvl="7">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8pPr>
            <a:lvl9pPr lvl="8">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30200" lvl="0" marL="457200">
              <a:lnSpc>
                <a:spcPct val="115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1pPr>
            <a:lvl2pPr indent="-330200" lvl="1" marL="914400">
              <a:lnSpc>
                <a:spcPct val="115000"/>
              </a:lnSpc>
              <a:spcBef>
                <a:spcPts val="800"/>
              </a:spcBef>
              <a:spcAft>
                <a:spcPts val="0"/>
              </a:spcAft>
              <a:buClr>
                <a:schemeClr val="dk2"/>
              </a:buClr>
              <a:buSzPts val="1600"/>
              <a:buFont typeface="Roboto"/>
              <a:buChar char="•"/>
              <a:defRPr sz="1600">
                <a:solidFill>
                  <a:schemeClr val="dk2"/>
                </a:solidFill>
                <a:latin typeface="Roboto"/>
                <a:ea typeface="Roboto"/>
                <a:cs typeface="Roboto"/>
                <a:sym typeface="Roboto"/>
              </a:defRPr>
            </a:lvl2pPr>
            <a:lvl3pPr indent="-330200" lvl="2" marL="1371600">
              <a:lnSpc>
                <a:spcPct val="115000"/>
              </a:lnSpc>
              <a:spcBef>
                <a:spcPts val="800"/>
              </a:spcBef>
              <a:spcAft>
                <a:spcPts val="0"/>
              </a:spcAft>
              <a:buClr>
                <a:schemeClr val="dk2"/>
              </a:buClr>
              <a:buSzPts val="1600"/>
              <a:buFont typeface="Roboto"/>
              <a:buChar char="•"/>
              <a:defRPr sz="1600">
                <a:solidFill>
                  <a:schemeClr val="dk2"/>
                </a:solidFill>
                <a:latin typeface="Roboto"/>
                <a:ea typeface="Roboto"/>
                <a:cs typeface="Roboto"/>
                <a:sym typeface="Roboto"/>
              </a:defRPr>
            </a:lvl3pPr>
            <a:lvl4pPr indent="-330200" lvl="3" marL="1828800">
              <a:lnSpc>
                <a:spcPct val="115000"/>
              </a:lnSpc>
              <a:spcBef>
                <a:spcPts val="800"/>
              </a:spcBef>
              <a:spcAft>
                <a:spcPts val="0"/>
              </a:spcAft>
              <a:buClr>
                <a:schemeClr val="dk2"/>
              </a:buClr>
              <a:buSzPts val="1600"/>
              <a:buFont typeface="Roboto"/>
              <a:buChar char="•"/>
              <a:defRPr sz="1600">
                <a:solidFill>
                  <a:schemeClr val="dk2"/>
                </a:solidFill>
                <a:latin typeface="Roboto"/>
                <a:ea typeface="Roboto"/>
                <a:cs typeface="Roboto"/>
                <a:sym typeface="Roboto"/>
              </a:defRPr>
            </a:lvl4pPr>
            <a:lvl5pPr indent="-330200" lvl="4" marL="2286000">
              <a:lnSpc>
                <a:spcPct val="115000"/>
              </a:lnSpc>
              <a:spcBef>
                <a:spcPts val="800"/>
              </a:spcBef>
              <a:spcAft>
                <a:spcPts val="0"/>
              </a:spcAft>
              <a:buClr>
                <a:schemeClr val="dk2"/>
              </a:buClr>
              <a:buSzPts val="1600"/>
              <a:buFont typeface="Roboto"/>
              <a:buChar char="•"/>
              <a:defRPr sz="1600">
                <a:solidFill>
                  <a:schemeClr val="dk2"/>
                </a:solidFill>
                <a:latin typeface="Roboto"/>
                <a:ea typeface="Roboto"/>
                <a:cs typeface="Roboto"/>
                <a:sym typeface="Roboto"/>
              </a:defRPr>
            </a:lvl5pPr>
            <a:lvl6pPr indent="-330200" lvl="5" marL="2743200">
              <a:lnSpc>
                <a:spcPct val="115000"/>
              </a:lnSpc>
              <a:spcBef>
                <a:spcPts val="800"/>
              </a:spcBef>
              <a:spcAft>
                <a:spcPts val="0"/>
              </a:spcAft>
              <a:buClr>
                <a:schemeClr val="dk2"/>
              </a:buClr>
              <a:buSzPts val="1600"/>
              <a:buFont typeface="Roboto"/>
              <a:buChar char="•"/>
              <a:defRPr sz="1600">
                <a:solidFill>
                  <a:schemeClr val="dk2"/>
                </a:solidFill>
                <a:latin typeface="Roboto"/>
                <a:ea typeface="Roboto"/>
                <a:cs typeface="Roboto"/>
                <a:sym typeface="Roboto"/>
              </a:defRPr>
            </a:lvl6pPr>
            <a:lvl7pPr indent="-330200" lvl="6" marL="3200400">
              <a:lnSpc>
                <a:spcPct val="115000"/>
              </a:lnSpc>
              <a:spcBef>
                <a:spcPts val="800"/>
              </a:spcBef>
              <a:spcAft>
                <a:spcPts val="0"/>
              </a:spcAft>
              <a:buClr>
                <a:schemeClr val="dk2"/>
              </a:buClr>
              <a:buSzPts val="1600"/>
              <a:buFont typeface="Roboto"/>
              <a:buChar char="•"/>
              <a:defRPr sz="1600">
                <a:solidFill>
                  <a:schemeClr val="dk2"/>
                </a:solidFill>
                <a:latin typeface="Roboto"/>
                <a:ea typeface="Roboto"/>
                <a:cs typeface="Roboto"/>
                <a:sym typeface="Roboto"/>
              </a:defRPr>
            </a:lvl7pPr>
            <a:lvl8pPr indent="-330200" lvl="7" marL="3657600">
              <a:lnSpc>
                <a:spcPct val="115000"/>
              </a:lnSpc>
              <a:spcBef>
                <a:spcPts val="800"/>
              </a:spcBef>
              <a:spcAft>
                <a:spcPts val="0"/>
              </a:spcAft>
              <a:buClr>
                <a:schemeClr val="dk2"/>
              </a:buClr>
              <a:buSzPts val="1600"/>
              <a:buFont typeface="Roboto"/>
              <a:buChar char="•"/>
              <a:defRPr sz="1600">
                <a:solidFill>
                  <a:schemeClr val="dk2"/>
                </a:solidFill>
                <a:latin typeface="Roboto"/>
                <a:ea typeface="Roboto"/>
                <a:cs typeface="Roboto"/>
                <a:sym typeface="Roboto"/>
              </a:defRPr>
            </a:lvl8pPr>
            <a:lvl9pPr indent="-330200" lvl="8" marL="4114800">
              <a:lnSpc>
                <a:spcPct val="115000"/>
              </a:lnSpc>
              <a:spcBef>
                <a:spcPts val="800"/>
              </a:spcBef>
              <a:spcAft>
                <a:spcPts val="800"/>
              </a:spcAft>
              <a:buClr>
                <a:schemeClr val="dk2"/>
              </a:buClr>
              <a:buSzPts val="1600"/>
              <a:buFont typeface="Roboto"/>
              <a:buChar char="•"/>
              <a:defRPr sz="16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p14:dur="100">
        <p:fade/>
      </p:transition>
    </mc:Choice>
    <mc:Fallback>
      <p:transition>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courses.cs.washington.edu/courses/cse373/19au/acknowledgement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en.wikipedia.org/wiki/Technical_deb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hyperlink" Target="https://www.mapbox.com/about/maps/" TargetMode="External"/><Relationship Id="rId4" Type="http://schemas.openxmlformats.org/officeDocument/2006/relationships/hyperlink" Target="https://www.openstreetmap.org/about/" TargetMode="External"/><Relationship Id="rId5" Type="http://schemas.openxmlformats.org/officeDocument/2006/relationships/hyperlink" Target="https://www.mapbox.com/map-feedback/" TargetMode="External"/><Relationship Id="rId6" Type="http://schemas.openxmlformats.org/officeDocument/2006/relationships/image" Target="../media/image4.png"/><Relationship Id="rId7"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en.wikipedia.org/wiki/Code_smell" TargetMode="External"/><Relationship Id="rId4" Type="http://schemas.openxmlformats.org/officeDocument/2006/relationships/hyperlink" Target="https://en.wikipedia.org/wiki/Code_smell" TargetMode="External"/><Relationship Id="rId5" Type="http://schemas.openxmlformats.org/officeDocument/2006/relationships/hyperlink" Target="https://en.wikipedia.org/wiki/Code_refacto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hyperlink" Target="https://www.mapbox.com/about/maps/" TargetMode="External"/><Relationship Id="rId4" Type="http://schemas.openxmlformats.org/officeDocument/2006/relationships/hyperlink" Target="https://www.openstreetmap.org/about/" TargetMode="External"/><Relationship Id="rId5" Type="http://schemas.openxmlformats.org/officeDocument/2006/relationships/hyperlink" Target="https://www.mapbox.com/map-feedback/" TargetMode="External"/><Relationship Id="rId6" Type="http://schemas.openxmlformats.org/officeDocument/2006/relationships/image" Target="../media/image4.png"/><Relationship Id="rId7"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hyperlink" Target="http://www.youtube.com/watch?v=xFJ4Q6MB8A8" TargetMode="Externa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Software Engineering I</a:t>
            </a:r>
            <a:endParaRPr/>
          </a:p>
        </p:txBody>
      </p:sp>
      <p:sp>
        <p:nvSpPr>
          <p:cNvPr id="63" name="Google Shape;63;p14"/>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engineering broadly defined, the human element, and </a:t>
            </a:r>
            <a:r>
              <a:rPr b="1" lang="en">
                <a:latin typeface="Roboto"/>
                <a:ea typeface="Roboto"/>
                <a:cs typeface="Roboto"/>
                <a:sym typeface="Roboto"/>
              </a:rPr>
              <a:t>strategic programming</a:t>
            </a:r>
            <a:r>
              <a:rPr lang="en"/>
              <a:t> as a means for managing complexity.</a:t>
            </a:r>
            <a:endParaRPr/>
          </a:p>
        </p:txBody>
      </p:sp>
      <p:pic>
        <p:nvPicPr>
          <p:cNvPr id="64" name="Google Shape;64;p14"/>
          <p:cNvPicPr preferRelativeResize="0"/>
          <p:nvPr/>
        </p:nvPicPr>
        <p:blipFill>
          <a:blip r:embed="rId3">
            <a:alphaModFix/>
          </a:blip>
          <a:stretch>
            <a:fillRect/>
          </a:stretch>
        </p:blipFill>
        <p:spPr>
          <a:xfrm>
            <a:off x="411480" y="4884338"/>
            <a:ext cx="980237" cy="182880"/>
          </a:xfrm>
          <a:prstGeom prst="rect">
            <a:avLst/>
          </a:prstGeom>
          <a:noFill/>
          <a:ln>
            <a:noFill/>
          </a:ln>
        </p:spPr>
      </p:pic>
      <p:sp>
        <p:nvSpPr>
          <p:cNvPr id="65" name="Google Shape;65;p14"/>
          <p:cNvSpPr txBox="1"/>
          <p:nvPr/>
        </p:nvSpPr>
        <p:spPr>
          <a:xfrm>
            <a:off x="1391725" y="4884288"/>
            <a:ext cx="1828800" cy="183000"/>
          </a:xfrm>
          <a:prstGeom prst="rect">
            <a:avLst/>
          </a:prstGeom>
          <a:noFill/>
          <a:ln>
            <a:noFill/>
          </a:ln>
        </p:spPr>
        <p:txBody>
          <a:bodyPr anchorCtr="0" anchor="ctr" bIns="45700" lIns="45700" spcFirstLastPara="1" rIns="45700" wrap="square" tIns="45700">
            <a:noAutofit/>
          </a:bodyPr>
          <a:lstStyle/>
          <a:p>
            <a:pPr indent="0" lvl="0" marL="0" rtl="0" algn="l">
              <a:spcBef>
                <a:spcPts val="0"/>
              </a:spcBef>
              <a:spcAft>
                <a:spcPts val="0"/>
              </a:spcAft>
              <a:buNone/>
            </a:pPr>
            <a:r>
              <a:rPr lang="en" sz="800">
                <a:latin typeface="Roboto"/>
                <a:ea typeface="Roboto"/>
                <a:cs typeface="Roboto"/>
                <a:sym typeface="Roboto"/>
              </a:rPr>
              <a:t>Kevin Lin, with thanks to </a:t>
            </a:r>
            <a:r>
              <a:rPr lang="en" sz="800" u="sng">
                <a:solidFill>
                  <a:schemeClr val="hlink"/>
                </a:solidFill>
                <a:latin typeface="Roboto"/>
                <a:ea typeface="Roboto"/>
                <a:cs typeface="Roboto"/>
                <a:sym typeface="Roboto"/>
                <a:hlinkClick r:id="rId4"/>
              </a:rPr>
              <a:t>many others</a:t>
            </a:r>
            <a:r>
              <a:rPr lang="en" sz="800">
                <a:latin typeface="Roboto"/>
                <a:ea typeface="Roboto"/>
                <a:cs typeface="Roboto"/>
                <a:sym typeface="Roboto"/>
              </a:rPr>
              <a:t>.</a:t>
            </a:r>
            <a:endParaRPr sz="800">
              <a:latin typeface="Roboto"/>
              <a:ea typeface="Roboto"/>
              <a:cs typeface="Roboto"/>
              <a:sym typeface="Roboto"/>
            </a:endParaRPr>
          </a:p>
        </p:txBody>
      </p:sp>
      <p:sp>
        <p:nvSpPr>
          <p:cNvPr id="66" name="Google Shape;6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Dealing with Complexity	</a:t>
            </a:r>
            <a:endParaRPr/>
          </a:p>
        </p:txBody>
      </p:sp>
      <p:sp>
        <p:nvSpPr>
          <p:cNvPr id="164" name="Google Shape;16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two general approaches to managing complexity.</a:t>
            </a:r>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Clr>
                <a:schemeClr val="dk1"/>
              </a:buClr>
              <a:buSzPts val="1100"/>
              <a:buFont typeface="Arial"/>
              <a:buNone/>
            </a:pPr>
            <a:r>
              <a:rPr b="1" lang="en"/>
              <a:t>Making code simpler and more obvious</a:t>
            </a:r>
            <a:r>
              <a:rPr lang="en"/>
              <a:t>.</a:t>
            </a:r>
            <a:endParaRPr/>
          </a:p>
          <a:p>
            <a:pPr indent="0" lvl="0" marL="457200" rtl="0" algn="l">
              <a:spcBef>
                <a:spcPts val="800"/>
              </a:spcBef>
              <a:spcAft>
                <a:spcPts val="0"/>
              </a:spcAft>
              <a:buClr>
                <a:schemeClr val="dk1"/>
              </a:buClr>
              <a:buSzPts val="1100"/>
              <a:buFont typeface="Arial"/>
              <a:buNone/>
            </a:pPr>
            <a:r>
              <a:rPr lang="en"/>
              <a:t>Eliminating special cases, e.g. sentinel nodes. Iterative design, test-driven development, refactoring, can help identify simple ways to implement complex behavior, e.g. k-d tree.</a:t>
            </a:r>
            <a:endParaRPr/>
          </a:p>
          <a:p>
            <a:pPr indent="0" lvl="0" marL="0" rtl="0" algn="l">
              <a:spcBef>
                <a:spcPts val="800"/>
              </a:spcBef>
              <a:spcAft>
                <a:spcPts val="0"/>
              </a:spcAft>
              <a:buClr>
                <a:schemeClr val="dk1"/>
              </a:buClr>
              <a:buSzPts val="1100"/>
              <a:buFont typeface="Arial"/>
              <a:buNone/>
            </a:pPr>
            <a:r>
              <a:rPr b="1" lang="en"/>
              <a:t>Encapsulation into modules</a:t>
            </a:r>
            <a:r>
              <a:rPr lang="en"/>
              <a:t>.</a:t>
            </a:r>
            <a:endParaRPr/>
          </a:p>
          <a:p>
            <a:pPr indent="0" lvl="0" marL="457200" rtl="0" algn="l">
              <a:spcBef>
                <a:spcPts val="800"/>
              </a:spcBef>
              <a:spcAft>
                <a:spcPts val="800"/>
              </a:spcAft>
              <a:buNone/>
            </a:pPr>
            <a:r>
              <a:rPr lang="en"/>
              <a:t>In a modular design, creators of one “module” can use other modules without knowing how they work, e.g. our A* search can use any ExtrinsicMinPQ implementation.</a:t>
            </a:r>
            <a:endParaRPr/>
          </a:p>
        </p:txBody>
      </p:sp>
      <p:sp>
        <p:nvSpPr>
          <p:cNvPr id="165" name="Google Shape;165;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TMWLO, CSE 373 Edition</a:t>
            </a:r>
            <a:endParaRPr/>
          </a:p>
        </p:txBody>
      </p:sp>
      <p:sp>
        <p:nvSpPr>
          <p:cNvPr id="171" name="Google Shape;171;p24"/>
          <p:cNvSpPr txBox="1"/>
          <p:nvPr>
            <p:ph idx="1" type="body"/>
          </p:nvPr>
        </p:nvSpPr>
        <p:spPr>
          <a:xfrm>
            <a:off x="311700" y="1152144"/>
            <a:ext cx="3950100" cy="34200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br>
              <a:rPr lang="en"/>
            </a:br>
            <a:br>
              <a:rPr lang="en"/>
            </a:br>
            <a:br>
              <a:rPr lang="en"/>
            </a:br>
            <a:r>
              <a:rPr lang="en"/>
              <a:t>programming is [...] fundamentally about the </a:t>
            </a:r>
            <a:r>
              <a:rPr b="1" lang="en">
                <a:solidFill>
                  <a:schemeClr val="accent1"/>
                </a:solidFill>
                <a:latin typeface="Roboto"/>
                <a:ea typeface="Roboto"/>
                <a:cs typeface="Roboto"/>
                <a:sym typeface="Roboto"/>
              </a:rPr>
              <a:t>iterative process of refining mental representations of computational problems and solutions</a:t>
            </a:r>
            <a:r>
              <a:rPr lang="en"/>
              <a:t> and expressing those representations as code</a:t>
            </a:r>
            <a:endParaRPr/>
          </a:p>
        </p:txBody>
      </p:sp>
      <p:sp>
        <p:nvSpPr>
          <p:cNvPr id="172" name="Google Shape;17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descr="We store new information in terms of its meaning to us, as defined by its relationships and semantic associations to information that already exists in our memories. What that means, among other things, is that we have to be an active participant in the learning process—by interpreting, connecting, interrelating, and elaborating, not simply recording. Basically, information will not write itself on our memories. Conscientiously taking verbatim notes or reading to-be-learned content over, if it is done in a passive way, is not an efficient way to learn" id="173" name="Google Shape;173;p24" title="Self-Regulated Learning"/>
          <p:cNvPicPr preferRelativeResize="0"/>
          <p:nvPr/>
        </p:nvPicPr>
        <p:blipFill>
          <a:blip r:embed="rId3">
            <a:alphaModFix/>
          </a:blip>
          <a:stretch>
            <a:fillRect/>
          </a:stretch>
        </p:blipFill>
        <p:spPr>
          <a:xfrm>
            <a:off x="4332352" y="569139"/>
            <a:ext cx="4571864" cy="3620278"/>
          </a:xfrm>
          <a:prstGeom prst="rect">
            <a:avLst/>
          </a:prstGeom>
          <a:noFill/>
          <a:ln>
            <a:noFill/>
          </a:ln>
        </p:spPr>
      </p:pic>
      <p:sp>
        <p:nvSpPr>
          <p:cNvPr id="174" name="Google Shape;174;p24"/>
          <p:cNvSpPr/>
          <p:nvPr/>
        </p:nvSpPr>
        <p:spPr>
          <a:xfrm>
            <a:off x="4332350" y="2075865"/>
            <a:ext cx="4572000" cy="1179600"/>
          </a:xfrm>
          <a:prstGeom prst="roundRect">
            <a:avLst>
              <a:gd fmla="val 7475"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sz="1600">
              <a:solidFill>
                <a:schemeClr val="accent1"/>
              </a:solidFill>
              <a:latin typeface="Roboto Medium"/>
              <a:ea typeface="Roboto Medium"/>
              <a:cs typeface="Roboto Medium"/>
              <a:sym typeface="Roboto Medium"/>
            </a:endParaRPr>
          </a:p>
        </p:txBody>
      </p:sp>
      <p:sp>
        <p:nvSpPr>
          <p:cNvPr id="175" name="Google Shape;175;p24"/>
          <p:cNvSpPr txBox="1"/>
          <p:nvPr/>
        </p:nvSpPr>
        <p:spPr>
          <a:xfrm>
            <a:off x="0" y="4969000"/>
            <a:ext cx="9144000" cy="183000"/>
          </a:xfrm>
          <a:prstGeom prst="rect">
            <a:avLst/>
          </a:prstGeom>
          <a:noFill/>
          <a:ln>
            <a:noFill/>
          </a:ln>
        </p:spPr>
        <p:txBody>
          <a:bodyPr anchorCtr="0" anchor="t" bIns="45700" lIns="45700" spcFirstLastPara="1" rIns="45700" wrap="square" tIns="45700">
            <a:noAutofit/>
          </a:bodyPr>
          <a:lstStyle/>
          <a:p>
            <a:pPr indent="0" lvl="0" marL="0" rtl="0" algn="r">
              <a:spcBef>
                <a:spcPts val="0"/>
              </a:spcBef>
              <a:spcAft>
                <a:spcPts val="0"/>
              </a:spcAft>
              <a:buNone/>
            </a:pPr>
            <a:r>
              <a:rPr lang="en" sz="600">
                <a:solidFill>
                  <a:schemeClr val="dk2"/>
                </a:solidFill>
                <a:latin typeface="Roboto Light"/>
                <a:ea typeface="Roboto Light"/>
                <a:cs typeface="Roboto Light"/>
                <a:sym typeface="Roboto Light"/>
              </a:rPr>
              <a:t>Programming, Problem Solving, and Self-Awareness: Effects of Explicit Guidance (Loksa et al./CHI ‘16); Self-Regulated Learning: Beliefs, Techniques, and Illusions (Bjork, Dunlosky, Kornell/Annual Review of Psychology 2013)</a:t>
            </a:r>
            <a:endParaRPr sz="600">
              <a:solidFill>
                <a:schemeClr val="dk2"/>
              </a:solidFill>
              <a:latin typeface="Roboto Light"/>
              <a:ea typeface="Roboto Light"/>
              <a:cs typeface="Roboto Light"/>
              <a:sym typeface="Roboto Light"/>
            </a:endParaRPr>
          </a:p>
        </p:txBody>
      </p:sp>
      <p:sp>
        <p:nvSpPr>
          <p:cNvPr id="176" name="Google Shape;176;p24"/>
          <p:cNvSpPr/>
          <p:nvPr/>
        </p:nvSpPr>
        <p:spPr>
          <a:xfrm>
            <a:off x="4365375" y="561225"/>
            <a:ext cx="613800" cy="265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Nature of Complexity</a:t>
            </a:r>
            <a:endParaRPr/>
          </a:p>
        </p:txBody>
      </p:sp>
      <p:sp>
        <p:nvSpPr>
          <p:cNvPr id="182" name="Google Shape;18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73152" lvl="0" marL="73152" rtl="0" algn="l">
              <a:spcBef>
                <a:spcPts val="0"/>
              </a:spcBef>
              <a:spcAft>
                <a:spcPts val="0"/>
              </a:spcAft>
              <a:buClr>
                <a:schemeClr val="dk1"/>
              </a:buClr>
              <a:buSzPts val="1100"/>
              <a:buFont typeface="Arial"/>
              <a:buNone/>
            </a:pPr>
            <a:r>
              <a:rPr lang="en">
                <a:latin typeface="Roboto Slab"/>
                <a:ea typeface="Roboto Slab"/>
                <a:cs typeface="Roboto Slab"/>
                <a:sym typeface="Roboto Slab"/>
              </a:rPr>
              <a:t>“</a:t>
            </a:r>
            <a:r>
              <a:rPr b="1" lang="en">
                <a:latin typeface="Roboto Slab"/>
                <a:ea typeface="Roboto Slab"/>
                <a:cs typeface="Roboto Slab"/>
                <a:sym typeface="Roboto Slab"/>
              </a:rPr>
              <a:t>Complexity is anything related to the structure of a software system that makes it hard to understand and modify the system.</a:t>
            </a:r>
            <a:r>
              <a:rPr lang="en">
                <a:latin typeface="Roboto Slab"/>
                <a:ea typeface="Roboto Slab"/>
                <a:cs typeface="Roboto Slab"/>
                <a:sym typeface="Roboto Slab"/>
              </a:rPr>
              <a:t>”</a:t>
            </a:r>
            <a:endParaRPr>
              <a:latin typeface="Roboto Slab"/>
              <a:ea typeface="Roboto Slab"/>
              <a:cs typeface="Roboto Slab"/>
              <a:sym typeface="Roboto Slab"/>
            </a:endParaRPr>
          </a:p>
          <a:p>
            <a:pPr indent="0" lvl="0" marL="0" rtl="0" algn="l">
              <a:spcBef>
                <a:spcPts val="800"/>
              </a:spcBef>
              <a:spcAft>
                <a:spcPts val="0"/>
              </a:spcAft>
              <a:buClr>
                <a:schemeClr val="dk1"/>
              </a:buClr>
              <a:buSzPts val="1100"/>
              <a:buFont typeface="Arial"/>
              <a:buNone/>
            </a:pPr>
            <a:r>
              <a:t/>
            </a:r>
            <a:endParaRPr/>
          </a:p>
          <a:p>
            <a:pPr indent="-330200" lvl="0" marL="457200" rtl="0" algn="l">
              <a:spcBef>
                <a:spcPts val="800"/>
              </a:spcBef>
              <a:spcAft>
                <a:spcPts val="0"/>
              </a:spcAft>
              <a:buSzPts val="1600"/>
              <a:buChar char="•"/>
            </a:pPr>
            <a:r>
              <a:rPr lang="en"/>
              <a:t>Understanding how the code works.</a:t>
            </a:r>
            <a:endParaRPr/>
          </a:p>
          <a:p>
            <a:pPr indent="-330200" lvl="0" marL="457200" rtl="0" algn="l">
              <a:spcBef>
                <a:spcPts val="0"/>
              </a:spcBef>
              <a:spcAft>
                <a:spcPts val="0"/>
              </a:spcAft>
              <a:buSzPts val="1600"/>
              <a:buChar char="•"/>
            </a:pPr>
            <a:r>
              <a:rPr lang="en"/>
              <a:t>The amount of time it takes to make small improvements.</a:t>
            </a:r>
            <a:endParaRPr/>
          </a:p>
          <a:p>
            <a:pPr indent="-330200" lvl="0" marL="457200" rtl="0" algn="l">
              <a:spcBef>
                <a:spcPts val="0"/>
              </a:spcBef>
              <a:spcAft>
                <a:spcPts val="0"/>
              </a:spcAft>
              <a:buSzPts val="1600"/>
              <a:buChar char="•"/>
            </a:pPr>
            <a:r>
              <a:rPr lang="en"/>
              <a:t>Finding what needs to be modified to make an improvement.</a:t>
            </a:r>
            <a:endParaRPr/>
          </a:p>
          <a:p>
            <a:pPr indent="-330200" lvl="0" marL="457200" rtl="0" algn="l">
              <a:spcBef>
                <a:spcPts val="0"/>
              </a:spcBef>
              <a:spcAft>
                <a:spcPts val="0"/>
              </a:spcAft>
              <a:buSzPts val="1600"/>
              <a:buChar char="•"/>
            </a:pPr>
            <a:r>
              <a:rPr lang="en"/>
              <a:t>Difficult to fix one bug without introducing another.</a:t>
            </a:r>
            <a:endParaRPr/>
          </a:p>
          <a:p>
            <a:pPr indent="0" lvl="0" marL="0" rtl="0" algn="l">
              <a:spcBef>
                <a:spcPts val="800"/>
              </a:spcBef>
              <a:spcAft>
                <a:spcPts val="0"/>
              </a:spcAft>
              <a:buClr>
                <a:schemeClr val="dk1"/>
              </a:buClr>
              <a:buSzPts val="1100"/>
              <a:buFont typeface="Arial"/>
              <a:buNone/>
            </a:pPr>
            <a:r>
              <a:t/>
            </a:r>
            <a:endParaRPr/>
          </a:p>
          <a:p>
            <a:pPr indent="-73152" lvl="0" marL="73152" rtl="0" algn="l">
              <a:spcBef>
                <a:spcPts val="800"/>
              </a:spcBef>
              <a:spcAft>
                <a:spcPts val="800"/>
              </a:spcAft>
              <a:buNone/>
            </a:pPr>
            <a:r>
              <a:rPr lang="en">
                <a:latin typeface="Roboto Slab"/>
                <a:ea typeface="Roboto Slab"/>
                <a:cs typeface="Roboto Slab"/>
                <a:sym typeface="Roboto Slab"/>
              </a:rPr>
              <a:t>“</a:t>
            </a:r>
            <a:r>
              <a:rPr b="1" lang="en">
                <a:latin typeface="Roboto Slab"/>
                <a:ea typeface="Roboto Slab"/>
                <a:cs typeface="Roboto Slab"/>
                <a:sym typeface="Roboto Slab"/>
              </a:rPr>
              <a:t>If a software system is hard to understand and modify, then it is complicated.</a:t>
            </a:r>
            <a:br>
              <a:rPr b="1" lang="en">
                <a:latin typeface="Roboto Slab"/>
                <a:ea typeface="Roboto Slab"/>
                <a:cs typeface="Roboto Slab"/>
                <a:sym typeface="Roboto Slab"/>
              </a:rPr>
            </a:br>
            <a:r>
              <a:rPr b="1" lang="en">
                <a:latin typeface="Roboto Slab"/>
                <a:ea typeface="Roboto Slab"/>
                <a:cs typeface="Roboto Slab"/>
                <a:sym typeface="Roboto Slab"/>
              </a:rPr>
              <a:t>If it is easy to understand and modify, then it is simple.</a:t>
            </a:r>
            <a:r>
              <a:rPr lang="en">
                <a:latin typeface="Roboto Slab"/>
                <a:ea typeface="Roboto Slab"/>
                <a:cs typeface="Roboto Slab"/>
                <a:sym typeface="Roboto Slab"/>
              </a:rPr>
              <a:t>”</a:t>
            </a:r>
            <a:endParaRPr>
              <a:latin typeface="Roboto Slab"/>
              <a:ea typeface="Roboto Slab"/>
              <a:cs typeface="Roboto Slab"/>
              <a:sym typeface="Roboto Slab"/>
            </a:endParaRPr>
          </a:p>
        </p:txBody>
      </p:sp>
      <p:sp>
        <p:nvSpPr>
          <p:cNvPr id="183" name="Google Shape;183;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4" name="Google Shape;184;p25"/>
          <p:cNvSpPr txBox="1"/>
          <p:nvPr/>
        </p:nvSpPr>
        <p:spPr>
          <a:xfrm>
            <a:off x="0" y="4969000"/>
            <a:ext cx="9144000" cy="183000"/>
          </a:xfrm>
          <a:prstGeom prst="rect">
            <a:avLst/>
          </a:prstGeom>
          <a:noFill/>
          <a:ln>
            <a:noFill/>
          </a:ln>
        </p:spPr>
        <p:txBody>
          <a:bodyPr anchorCtr="0" anchor="t" bIns="45700" lIns="45700" spcFirstLastPara="1" rIns="45700" wrap="square" tIns="45700">
            <a:noAutofit/>
          </a:bodyPr>
          <a:lstStyle/>
          <a:p>
            <a:pPr indent="0" lvl="0" marL="0" rtl="0" algn="r">
              <a:spcBef>
                <a:spcPts val="0"/>
              </a:spcBef>
              <a:spcAft>
                <a:spcPts val="0"/>
              </a:spcAft>
              <a:buNone/>
            </a:pPr>
            <a:r>
              <a:rPr lang="en" sz="600">
                <a:solidFill>
                  <a:schemeClr val="dk2"/>
                </a:solidFill>
                <a:latin typeface="Roboto Light"/>
                <a:ea typeface="Roboto Light"/>
                <a:cs typeface="Roboto Light"/>
                <a:sym typeface="Roboto Light"/>
              </a:rPr>
              <a:t>A Philosophy of Software Design (John Ousterhout/Yaknyam Press)</a:t>
            </a:r>
            <a:endParaRPr sz="600">
              <a:solidFill>
                <a:schemeClr val="dk2"/>
              </a:solidFill>
              <a:latin typeface="Roboto Light"/>
              <a:ea typeface="Roboto Light"/>
              <a:cs typeface="Roboto Light"/>
              <a:sym typeface="Roboto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88" name="Shape 188"/>
        <p:cNvGrpSpPr/>
        <p:nvPr/>
      </p:nvGrpSpPr>
      <p:grpSpPr>
        <a:xfrm>
          <a:off x="0" y="0"/>
          <a:ext cx="0" cy="0"/>
          <a:chOff x="0" y="0"/>
          <a:chExt cx="0" cy="0"/>
        </a:xfrm>
      </p:grpSpPr>
      <p:sp>
        <p:nvSpPr>
          <p:cNvPr id="189" name="Google Shape;18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Nearest Pseudocode</a:t>
            </a:r>
            <a:endParaRPr/>
          </a:p>
        </p:txBody>
      </p:sp>
      <p:sp>
        <p:nvSpPr>
          <p:cNvPr id="190" name="Google Shape;190;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nearest(Node n, Point goal, Node best):</a:t>
            </a:r>
            <a:endParaRPr/>
          </a:p>
          <a:p>
            <a:pPr indent="-330200" lvl="0" marL="457200" rtl="0" algn="l">
              <a:spcBef>
                <a:spcPts val="800"/>
              </a:spcBef>
              <a:spcAft>
                <a:spcPts val="0"/>
              </a:spcAft>
              <a:buSzPts val="1600"/>
              <a:buChar char="•"/>
            </a:pPr>
            <a:r>
              <a:rPr lang="en"/>
              <a:t>If n is null: return best</a:t>
            </a:r>
            <a:endParaRPr/>
          </a:p>
          <a:p>
            <a:pPr indent="-330200" lvl="0" marL="457200" rtl="0" algn="l">
              <a:spcBef>
                <a:spcPts val="0"/>
              </a:spcBef>
              <a:spcAft>
                <a:spcPts val="0"/>
              </a:spcAft>
              <a:buSzPts val="1600"/>
              <a:buChar char="•"/>
            </a:pPr>
            <a:r>
              <a:rPr lang="en"/>
              <a:t>If n.distance(goal) &lt; best.distance(goal): best = n</a:t>
            </a:r>
            <a:endParaRPr/>
          </a:p>
          <a:p>
            <a:pPr indent="-330200" lvl="0" marL="457200" rtl="0" algn="l">
              <a:spcBef>
                <a:spcPts val="0"/>
              </a:spcBef>
              <a:spcAft>
                <a:spcPts val="0"/>
              </a:spcAft>
              <a:buSzPts val="1600"/>
              <a:buChar char="•"/>
            </a:pPr>
            <a:r>
              <a:rPr lang="en"/>
              <a:t>If goal &lt; n:</a:t>
            </a:r>
            <a:endParaRPr/>
          </a:p>
          <a:p>
            <a:pPr indent="-330200" lvl="1" marL="914400" rtl="0" algn="l">
              <a:spcBef>
                <a:spcPts val="0"/>
              </a:spcBef>
              <a:spcAft>
                <a:spcPts val="0"/>
              </a:spcAft>
              <a:buSzPts val="1600"/>
              <a:buChar char="•"/>
            </a:pPr>
            <a:r>
              <a:rPr lang="en"/>
              <a:t>closer = n.left</a:t>
            </a:r>
            <a:endParaRPr/>
          </a:p>
          <a:p>
            <a:pPr indent="-330200" lvl="1" marL="914400" rtl="0" algn="l">
              <a:spcBef>
                <a:spcPts val="0"/>
              </a:spcBef>
              <a:spcAft>
                <a:spcPts val="0"/>
              </a:spcAft>
              <a:buSzPts val="1600"/>
              <a:buChar char="•"/>
            </a:pPr>
            <a:r>
              <a:rPr lang="en"/>
              <a:t>further = n.right</a:t>
            </a:r>
            <a:endParaRPr/>
          </a:p>
          <a:p>
            <a:pPr indent="-330200" lvl="0" marL="457200" rtl="0" algn="l">
              <a:spcBef>
                <a:spcPts val="0"/>
              </a:spcBef>
              <a:spcAft>
                <a:spcPts val="0"/>
              </a:spcAft>
              <a:buSzPts val="1600"/>
              <a:buChar char="•"/>
            </a:pPr>
            <a:r>
              <a:rPr lang="en"/>
              <a:t>else:</a:t>
            </a:r>
            <a:endParaRPr/>
          </a:p>
          <a:p>
            <a:pPr indent="-330200" lvl="1" marL="914400" rtl="0" algn="l">
              <a:spcBef>
                <a:spcPts val="0"/>
              </a:spcBef>
              <a:spcAft>
                <a:spcPts val="0"/>
              </a:spcAft>
              <a:buSzPts val="1600"/>
              <a:buChar char="•"/>
            </a:pPr>
            <a:r>
              <a:rPr lang="en"/>
              <a:t>closer = n.right</a:t>
            </a:r>
            <a:endParaRPr/>
          </a:p>
          <a:p>
            <a:pPr indent="-330200" lvl="1" marL="914400" rtl="0" algn="l">
              <a:spcBef>
                <a:spcPts val="0"/>
              </a:spcBef>
              <a:spcAft>
                <a:spcPts val="0"/>
              </a:spcAft>
              <a:buSzPts val="1600"/>
              <a:buChar char="•"/>
            </a:pPr>
            <a:r>
              <a:rPr lang="en"/>
              <a:t>further = n.left</a:t>
            </a:r>
            <a:endParaRPr/>
          </a:p>
          <a:p>
            <a:pPr indent="-330200" lvl="0" marL="457200" rtl="0" algn="l">
              <a:spcBef>
                <a:spcPts val="0"/>
              </a:spcBef>
              <a:spcAft>
                <a:spcPts val="0"/>
              </a:spcAft>
              <a:buSzPts val="1600"/>
              <a:buChar char="•"/>
            </a:pPr>
            <a:r>
              <a:rPr lang="en"/>
              <a:t>best = nearest(closer, goal, best)</a:t>
            </a:r>
            <a:endParaRPr/>
          </a:p>
          <a:p>
            <a:pPr indent="-330200" lvl="0" marL="457200" rtl="0" algn="l">
              <a:spcBef>
                <a:spcPts val="0"/>
              </a:spcBef>
              <a:spcAft>
                <a:spcPts val="0"/>
              </a:spcAft>
              <a:buSzPts val="1600"/>
              <a:buChar char="•"/>
            </a:pPr>
            <a:r>
              <a:rPr lang="en"/>
              <a:t>best = nearest(further, goal, best)</a:t>
            </a:r>
            <a:endParaRPr/>
          </a:p>
          <a:p>
            <a:pPr indent="-330200" lvl="0" marL="457200" rtl="0" algn="l">
              <a:spcBef>
                <a:spcPts val="0"/>
              </a:spcBef>
              <a:spcAft>
                <a:spcPts val="0"/>
              </a:spcAft>
              <a:buSzPts val="1600"/>
              <a:buChar char="•"/>
            </a:pPr>
            <a:r>
              <a:rPr lang="en"/>
              <a:t>return best</a:t>
            </a:r>
            <a:endParaRPr/>
          </a:p>
        </p:txBody>
      </p:sp>
      <p:sp>
        <p:nvSpPr>
          <p:cNvPr id="191" name="Google Shape;191;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2" name="Google Shape;192;p26"/>
          <p:cNvSpPr/>
          <p:nvPr/>
        </p:nvSpPr>
        <p:spPr>
          <a:xfrm>
            <a:off x="-54000" y="553200"/>
            <a:ext cx="365700" cy="365700"/>
          </a:xfrm>
          <a:prstGeom prst="roundRect">
            <a:avLst>
              <a:gd fmla="val 16667" name="adj"/>
            </a:avLst>
          </a:prstGeom>
          <a:solidFill>
            <a:srgbClr val="4B2E83"/>
          </a:solidFill>
          <a:ln cap="flat" cmpd="sng" w="28575">
            <a:solidFill>
              <a:srgbClr val="F0ECF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Q</a:t>
            </a:r>
            <a:endParaRPr b="1" sz="1600">
              <a:solidFill>
                <a:srgbClr val="FFFFFF"/>
              </a:solidFill>
              <a:latin typeface="Roboto"/>
              <a:ea typeface="Roboto"/>
              <a:cs typeface="Roboto"/>
              <a:sym typeface="Roboto"/>
            </a:endParaRPr>
          </a:p>
        </p:txBody>
      </p:sp>
      <p:sp>
        <p:nvSpPr>
          <p:cNvPr id="193" name="Google Shape;193;p26"/>
          <p:cNvSpPr/>
          <p:nvPr/>
        </p:nvSpPr>
        <p:spPr>
          <a:xfrm>
            <a:off x="4081150" y="2677825"/>
            <a:ext cx="2880300" cy="365700"/>
          </a:xfrm>
          <a:prstGeom prst="roundRect">
            <a:avLst>
              <a:gd fmla="val 16667" name="adj"/>
            </a:avLst>
          </a:prstGeom>
          <a:solidFill>
            <a:srgbClr val="4B2E83"/>
          </a:solidFill>
          <a:ln cap="flat" cmpd="sng" w="28575">
            <a:solidFill>
              <a:srgbClr val="F0ECF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Something is missing. What?</a:t>
            </a:r>
            <a:endParaRPr b="1" sz="1600">
              <a:solidFill>
                <a:srgbClr val="FFFFFF"/>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Nearest Pseudocode</a:t>
            </a:r>
            <a:endParaRPr/>
          </a:p>
        </p:txBody>
      </p:sp>
      <p:sp>
        <p:nvSpPr>
          <p:cNvPr id="199" name="Google Shape;19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nearest(Node n, Point goal, Node best):</a:t>
            </a:r>
            <a:endParaRPr/>
          </a:p>
          <a:p>
            <a:pPr indent="-330200" lvl="0" marL="457200" rtl="0" algn="l">
              <a:spcBef>
                <a:spcPts val="800"/>
              </a:spcBef>
              <a:spcAft>
                <a:spcPts val="0"/>
              </a:spcAft>
              <a:buSzPts val="1600"/>
              <a:buChar char="•"/>
            </a:pPr>
            <a:r>
              <a:rPr lang="en"/>
              <a:t>If n is null: return best</a:t>
            </a:r>
            <a:endParaRPr/>
          </a:p>
          <a:p>
            <a:pPr indent="-330200" lvl="0" marL="457200" rtl="0" algn="l">
              <a:spcBef>
                <a:spcPts val="0"/>
              </a:spcBef>
              <a:spcAft>
                <a:spcPts val="0"/>
              </a:spcAft>
              <a:buSzPts val="1600"/>
              <a:buChar char="•"/>
            </a:pPr>
            <a:r>
              <a:rPr lang="en"/>
              <a:t>If n.distance(goal) &lt; best.distance(goal): best = n</a:t>
            </a:r>
            <a:endParaRPr/>
          </a:p>
          <a:p>
            <a:pPr indent="-330200" lvl="0" marL="457200" rtl="0" algn="l">
              <a:spcBef>
                <a:spcPts val="0"/>
              </a:spcBef>
              <a:spcAft>
                <a:spcPts val="0"/>
              </a:spcAft>
              <a:buSzPts val="1600"/>
              <a:buChar char="•"/>
            </a:pPr>
            <a:r>
              <a:rPr lang="en"/>
              <a:t>If goal &lt; n:</a:t>
            </a:r>
            <a:endParaRPr/>
          </a:p>
          <a:p>
            <a:pPr indent="-330200" lvl="1" marL="914400" rtl="0" algn="l">
              <a:spcBef>
                <a:spcPts val="0"/>
              </a:spcBef>
              <a:spcAft>
                <a:spcPts val="0"/>
              </a:spcAft>
              <a:buSzPts val="1600"/>
              <a:buChar char="•"/>
            </a:pPr>
            <a:r>
              <a:rPr lang="en"/>
              <a:t>closer = n.left</a:t>
            </a:r>
            <a:endParaRPr/>
          </a:p>
          <a:p>
            <a:pPr indent="-330200" lvl="1" marL="914400" rtl="0" algn="l">
              <a:spcBef>
                <a:spcPts val="0"/>
              </a:spcBef>
              <a:spcAft>
                <a:spcPts val="0"/>
              </a:spcAft>
              <a:buSzPts val="1600"/>
              <a:buChar char="•"/>
            </a:pPr>
            <a:r>
              <a:rPr lang="en"/>
              <a:t>further = n.right</a:t>
            </a:r>
            <a:endParaRPr/>
          </a:p>
          <a:p>
            <a:pPr indent="-330200" lvl="0" marL="457200" rtl="0" algn="l">
              <a:spcBef>
                <a:spcPts val="0"/>
              </a:spcBef>
              <a:spcAft>
                <a:spcPts val="0"/>
              </a:spcAft>
              <a:buSzPts val="1600"/>
              <a:buChar char="•"/>
            </a:pPr>
            <a:r>
              <a:rPr lang="en"/>
              <a:t>else:</a:t>
            </a:r>
            <a:endParaRPr/>
          </a:p>
          <a:p>
            <a:pPr indent="-330200" lvl="1" marL="914400" rtl="0" algn="l">
              <a:spcBef>
                <a:spcPts val="0"/>
              </a:spcBef>
              <a:spcAft>
                <a:spcPts val="0"/>
              </a:spcAft>
              <a:buSzPts val="1600"/>
              <a:buChar char="•"/>
            </a:pPr>
            <a:r>
              <a:rPr lang="en"/>
              <a:t>closer = n.right</a:t>
            </a:r>
            <a:endParaRPr/>
          </a:p>
          <a:p>
            <a:pPr indent="-330200" lvl="1" marL="914400" rtl="0" algn="l">
              <a:spcBef>
                <a:spcPts val="0"/>
              </a:spcBef>
              <a:spcAft>
                <a:spcPts val="0"/>
              </a:spcAft>
              <a:buSzPts val="1600"/>
              <a:buChar char="•"/>
            </a:pPr>
            <a:r>
              <a:rPr lang="en"/>
              <a:t>further = n.left</a:t>
            </a:r>
            <a:endParaRPr/>
          </a:p>
          <a:p>
            <a:pPr indent="-330200" lvl="0" marL="457200" rtl="0" algn="l">
              <a:spcBef>
                <a:spcPts val="0"/>
              </a:spcBef>
              <a:spcAft>
                <a:spcPts val="0"/>
              </a:spcAft>
              <a:buSzPts val="1600"/>
              <a:buChar char="•"/>
            </a:pPr>
            <a:r>
              <a:rPr lang="en"/>
              <a:t>best = nearest(closer, goal, best)</a:t>
            </a:r>
            <a:endParaRPr/>
          </a:p>
          <a:p>
            <a:pPr indent="-330200" lvl="0" marL="457200" rtl="0" algn="l">
              <a:spcBef>
                <a:spcPts val="0"/>
              </a:spcBef>
              <a:spcAft>
                <a:spcPts val="0"/>
              </a:spcAft>
              <a:buSzPts val="1600"/>
              <a:buChar char="•"/>
            </a:pPr>
            <a:r>
              <a:rPr lang="en"/>
              <a:t>If the closest point could in theory line on the further side</a:t>
            </a:r>
            <a:endParaRPr/>
          </a:p>
          <a:p>
            <a:pPr indent="-330200" lvl="1" marL="914400" rtl="0" algn="l">
              <a:spcBef>
                <a:spcPts val="0"/>
              </a:spcBef>
              <a:spcAft>
                <a:spcPts val="0"/>
              </a:spcAft>
              <a:buSzPts val="1600"/>
              <a:buChar char="•"/>
            </a:pPr>
            <a:r>
              <a:rPr lang="en"/>
              <a:t>best = nearest(further, goal, best)</a:t>
            </a:r>
            <a:endParaRPr/>
          </a:p>
          <a:p>
            <a:pPr indent="-330200" lvl="0" marL="457200" rtl="0" algn="l">
              <a:spcBef>
                <a:spcPts val="0"/>
              </a:spcBef>
              <a:spcAft>
                <a:spcPts val="0"/>
              </a:spcAft>
              <a:buSzPts val="1600"/>
              <a:buChar char="•"/>
            </a:pPr>
            <a:r>
              <a:rPr lang="en"/>
              <a:t>return best</a:t>
            </a:r>
            <a:endParaRPr/>
          </a:p>
        </p:txBody>
      </p:sp>
      <p:sp>
        <p:nvSpPr>
          <p:cNvPr id="200" name="Google Shape;200;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1" name="Google Shape;201;p27"/>
          <p:cNvSpPr/>
          <p:nvPr/>
        </p:nvSpPr>
        <p:spPr>
          <a:xfrm>
            <a:off x="-54000" y="553200"/>
            <a:ext cx="365700" cy="365700"/>
          </a:xfrm>
          <a:prstGeom prst="roundRect">
            <a:avLst>
              <a:gd fmla="val 16667" name="adj"/>
            </a:avLst>
          </a:prstGeom>
          <a:solidFill>
            <a:schemeClr val="dk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A</a:t>
            </a:r>
            <a:endParaRPr b="1" sz="1600">
              <a:solidFill>
                <a:srgbClr val="FFFFFF"/>
              </a:solidFill>
              <a:latin typeface="Roboto"/>
              <a:ea typeface="Roboto"/>
              <a:cs typeface="Roboto"/>
              <a:sym typeface="Roboto"/>
            </a:endParaRPr>
          </a:p>
        </p:txBody>
      </p:sp>
      <p:sp>
        <p:nvSpPr>
          <p:cNvPr id="202" name="Google Shape;202;p27"/>
          <p:cNvSpPr/>
          <p:nvPr/>
        </p:nvSpPr>
        <p:spPr>
          <a:xfrm>
            <a:off x="6147050" y="3980225"/>
            <a:ext cx="2194500" cy="365700"/>
          </a:xfrm>
          <a:prstGeom prst="wedgeRoundRectCallout">
            <a:avLst>
              <a:gd fmla="val -51713" name="adj1"/>
              <a:gd fmla="val 21992" name="adj2"/>
              <a:gd fmla="val 0" name="adj3"/>
            </a:avLst>
          </a:prstGeom>
          <a:solidFill>
            <a:srgbClr val="4B2E83"/>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Missing pruning rule!</a:t>
            </a:r>
            <a:endParaRPr b="1" sz="1600">
              <a:solidFill>
                <a:schemeClr val="lt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Overly-Complex Implementations</a:t>
            </a:r>
            <a:endParaRPr/>
          </a:p>
        </p:txBody>
      </p:sp>
      <p:sp>
        <p:nvSpPr>
          <p:cNvPr id="208" name="Google Shape;208;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Symptoms of Complexity</a:t>
            </a:r>
            <a:endParaRPr/>
          </a:p>
        </p:txBody>
      </p:sp>
      <p:sp>
        <p:nvSpPr>
          <p:cNvPr id="214" name="Google Shape;214;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Ousterhout describes three symptoms of complexity.</a:t>
            </a:r>
            <a:endParaRPr/>
          </a:p>
          <a:p>
            <a:pPr indent="0" lvl="0" marL="0" rtl="0" algn="l">
              <a:spcBef>
                <a:spcPts val="800"/>
              </a:spcBef>
              <a:spcAft>
                <a:spcPts val="0"/>
              </a:spcAft>
              <a:buClr>
                <a:schemeClr val="dk1"/>
              </a:buClr>
              <a:buSzPts val="1100"/>
              <a:buFont typeface="Arial"/>
              <a:buNone/>
            </a:pPr>
            <a:r>
              <a:t/>
            </a:r>
            <a:endParaRPr/>
          </a:p>
          <a:p>
            <a:pPr indent="-228600" lvl="0" marL="228600" rtl="0" algn="l">
              <a:spcBef>
                <a:spcPts val="800"/>
              </a:spcBef>
              <a:spcAft>
                <a:spcPts val="0"/>
              </a:spcAft>
              <a:buClr>
                <a:schemeClr val="dk1"/>
              </a:buClr>
              <a:buSzPts val="1100"/>
              <a:buFont typeface="Arial"/>
              <a:buNone/>
            </a:pPr>
            <a:r>
              <a:rPr b="1" lang="en">
                <a:solidFill>
                  <a:schemeClr val="accent1"/>
                </a:solidFill>
              </a:rPr>
              <a:t>Change amplification</a:t>
            </a:r>
            <a:r>
              <a:rPr lang="en"/>
              <a:t>.</a:t>
            </a:r>
            <a:r>
              <a:rPr lang="en"/>
              <a:t> </a:t>
            </a:r>
            <a:r>
              <a:rPr lang="en"/>
              <a:t>A simple change requires modification in many places. Our overly complex k-d tree was a good example of this.</a:t>
            </a:r>
            <a:endParaRPr/>
          </a:p>
          <a:p>
            <a:pPr indent="-228600" lvl="0" marL="228600" rtl="0" algn="l">
              <a:spcBef>
                <a:spcPts val="800"/>
              </a:spcBef>
              <a:spcAft>
                <a:spcPts val="0"/>
              </a:spcAft>
              <a:buClr>
                <a:schemeClr val="dk1"/>
              </a:buClr>
              <a:buSzPts val="1100"/>
              <a:buFont typeface="Arial"/>
              <a:buNone/>
            </a:pPr>
            <a:r>
              <a:rPr b="1" lang="en">
                <a:solidFill>
                  <a:schemeClr val="accent1"/>
                </a:solidFill>
              </a:rPr>
              <a:t>Cognitive load</a:t>
            </a:r>
            <a:r>
              <a:rPr lang="en"/>
              <a:t>. How much you need to know in order to make a change. Note that, often, </a:t>
            </a:r>
            <a:r>
              <a:rPr b="1" lang="en"/>
              <a:t>more</a:t>
            </a:r>
            <a:r>
              <a:rPr lang="en"/>
              <a:t> lines of code actually makes code simpler because it is more narrative.</a:t>
            </a:r>
            <a:endParaRPr/>
          </a:p>
          <a:p>
            <a:pPr indent="-228600" lvl="0" marL="228600" rtl="0" algn="l">
              <a:spcBef>
                <a:spcPts val="800"/>
              </a:spcBef>
              <a:spcAft>
                <a:spcPts val="800"/>
              </a:spcAft>
              <a:buNone/>
            </a:pPr>
            <a:r>
              <a:rPr b="1" lang="en">
                <a:solidFill>
                  <a:schemeClr val="accent1"/>
                </a:solidFill>
              </a:rPr>
              <a:t>Unknown unknowns</a:t>
            </a:r>
            <a:r>
              <a:rPr lang="en"/>
              <a:t>. The worst type of complexity. This occurs when it’s not even clear what you need to know in order to make modifications! Common in large code bases.</a:t>
            </a:r>
            <a:endParaRPr/>
          </a:p>
        </p:txBody>
      </p:sp>
      <p:sp>
        <p:nvSpPr>
          <p:cNvPr id="215" name="Google Shape;215;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6" name="Google Shape;216;p29"/>
          <p:cNvSpPr txBox="1"/>
          <p:nvPr/>
        </p:nvSpPr>
        <p:spPr>
          <a:xfrm>
            <a:off x="0" y="4969000"/>
            <a:ext cx="9144000" cy="183000"/>
          </a:xfrm>
          <a:prstGeom prst="rect">
            <a:avLst/>
          </a:prstGeom>
          <a:noFill/>
          <a:ln>
            <a:noFill/>
          </a:ln>
        </p:spPr>
        <p:txBody>
          <a:bodyPr anchorCtr="0" anchor="t" bIns="45700" lIns="45700" spcFirstLastPara="1" rIns="45700" wrap="square" tIns="45700">
            <a:noAutofit/>
          </a:bodyPr>
          <a:lstStyle/>
          <a:p>
            <a:pPr indent="0" lvl="0" marL="0" rtl="0" algn="r">
              <a:spcBef>
                <a:spcPts val="0"/>
              </a:spcBef>
              <a:spcAft>
                <a:spcPts val="0"/>
              </a:spcAft>
              <a:buNone/>
            </a:pPr>
            <a:r>
              <a:rPr lang="en" sz="600">
                <a:solidFill>
                  <a:schemeClr val="dk2"/>
                </a:solidFill>
                <a:latin typeface="Roboto Light"/>
                <a:ea typeface="Roboto Light"/>
                <a:cs typeface="Roboto Light"/>
                <a:sym typeface="Roboto Light"/>
              </a:rPr>
              <a:t>A Philosophy of Software Design (John Ousterhout/Yaknyam Press)</a:t>
            </a:r>
            <a:endParaRPr sz="600">
              <a:solidFill>
                <a:schemeClr val="dk2"/>
              </a:solidFill>
              <a:latin typeface="Roboto Light"/>
              <a:ea typeface="Roboto Light"/>
              <a:cs typeface="Roboto Light"/>
              <a:sym typeface="Roboto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Obvious Systems</a:t>
            </a:r>
            <a:endParaRPr/>
          </a:p>
        </p:txBody>
      </p:sp>
      <p:sp>
        <p:nvSpPr>
          <p:cNvPr id="222" name="Google Shape;222;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 </a:t>
            </a:r>
            <a:r>
              <a:rPr lang="en"/>
              <a:t>well-designed software system is, ideally, </a:t>
            </a:r>
            <a:r>
              <a:rPr b="1" lang="en">
                <a:solidFill>
                  <a:schemeClr val="accent1"/>
                </a:solidFill>
              </a:rPr>
              <a:t>obvious</a:t>
            </a:r>
            <a:r>
              <a:rPr lang="en"/>
              <a:t>.</a:t>
            </a:r>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Clr>
                <a:schemeClr val="dk1"/>
              </a:buClr>
              <a:buSzPts val="1100"/>
              <a:buFont typeface="Arial"/>
              <a:buNone/>
            </a:pPr>
            <a:r>
              <a:rPr lang="en"/>
              <a:t>A new developer can quickly and confidently make</a:t>
            </a:r>
            <a:r>
              <a:rPr lang="en"/>
              <a:t> changes in an </a:t>
            </a:r>
            <a:r>
              <a:rPr b="1" lang="en"/>
              <a:t>obvious system</a:t>
            </a:r>
            <a:r>
              <a:rPr lang="en"/>
              <a:t>.</a:t>
            </a:r>
            <a:endParaRPr/>
          </a:p>
          <a:p>
            <a:pPr indent="-330200" lvl="0" marL="457200" rtl="0" algn="l">
              <a:spcBef>
                <a:spcPts val="800"/>
              </a:spcBef>
              <a:spcAft>
                <a:spcPts val="0"/>
              </a:spcAft>
              <a:buSzPts val="1600"/>
              <a:buAutoNum type="arabicPeriod"/>
            </a:pPr>
            <a:r>
              <a:rPr lang="en"/>
              <a:t>Quickly understand how existing code works.</a:t>
            </a:r>
            <a:endParaRPr/>
          </a:p>
          <a:p>
            <a:pPr indent="-330200" lvl="0" marL="457200" rtl="0" algn="l">
              <a:spcBef>
                <a:spcPts val="0"/>
              </a:spcBef>
              <a:spcAft>
                <a:spcPts val="0"/>
              </a:spcAft>
              <a:buSzPts val="1600"/>
              <a:buAutoNum type="arabicPeriod"/>
            </a:pPr>
            <a:r>
              <a:rPr lang="en"/>
              <a:t>Come up with a proposed change without doing too much thinking.</a:t>
            </a:r>
            <a:endParaRPr/>
          </a:p>
          <a:p>
            <a:pPr indent="-330200" lvl="0" marL="457200" rtl="0" algn="l">
              <a:spcBef>
                <a:spcPts val="0"/>
              </a:spcBef>
              <a:spcAft>
                <a:spcPts val="0"/>
              </a:spcAft>
              <a:buSzPts val="1600"/>
              <a:buAutoNum type="arabicPeriod"/>
            </a:pPr>
            <a:r>
              <a:rPr lang="en"/>
              <a:t>Feel confident that the change should work </a:t>
            </a:r>
            <a:r>
              <a:rPr b="1" lang="en"/>
              <a:t>without knowing the rest of the system</a:t>
            </a:r>
            <a:r>
              <a:rPr lang="en"/>
              <a:t>.</a:t>
            </a:r>
            <a:endParaRPr/>
          </a:p>
        </p:txBody>
      </p:sp>
      <p:sp>
        <p:nvSpPr>
          <p:cNvPr id="223" name="Google Shape;223;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4" name="Google Shape;224;p30"/>
          <p:cNvSpPr txBox="1"/>
          <p:nvPr/>
        </p:nvSpPr>
        <p:spPr>
          <a:xfrm>
            <a:off x="0" y="4969000"/>
            <a:ext cx="9144000" cy="183000"/>
          </a:xfrm>
          <a:prstGeom prst="rect">
            <a:avLst/>
          </a:prstGeom>
          <a:noFill/>
          <a:ln>
            <a:noFill/>
          </a:ln>
        </p:spPr>
        <p:txBody>
          <a:bodyPr anchorCtr="0" anchor="t" bIns="45700" lIns="45700" spcFirstLastPara="1" rIns="45700" wrap="square" tIns="45700">
            <a:noAutofit/>
          </a:bodyPr>
          <a:lstStyle/>
          <a:p>
            <a:pPr indent="0" lvl="0" marL="0" rtl="0" algn="r">
              <a:spcBef>
                <a:spcPts val="0"/>
              </a:spcBef>
              <a:spcAft>
                <a:spcPts val="0"/>
              </a:spcAft>
              <a:buNone/>
            </a:pPr>
            <a:r>
              <a:rPr lang="en" sz="600">
                <a:solidFill>
                  <a:schemeClr val="dk2"/>
                </a:solidFill>
                <a:latin typeface="Roboto Light"/>
                <a:ea typeface="Roboto Light"/>
                <a:cs typeface="Roboto Light"/>
                <a:sym typeface="Roboto Light"/>
              </a:rPr>
              <a:t>A Philosophy of Software Design (John Ousterhout/Yaknyam Press)</a:t>
            </a:r>
            <a:endParaRPr sz="600">
              <a:solidFill>
                <a:schemeClr val="dk2"/>
              </a:solidFill>
              <a:latin typeface="Roboto Light"/>
              <a:ea typeface="Roboto Light"/>
              <a:cs typeface="Roboto Light"/>
              <a:sym typeface="Roboto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Complexity as the Accumulation of Technical Debt</a:t>
            </a:r>
            <a:endParaRPr/>
          </a:p>
        </p:txBody>
      </p:sp>
      <p:sp>
        <p:nvSpPr>
          <p:cNvPr id="230" name="Google Shape;230;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Every software system starts out beautiful, pure, and clean.</a:t>
            </a:r>
            <a:endParaRPr/>
          </a:p>
          <a:p>
            <a:pPr indent="0" lvl="0" marL="0" rtl="0" algn="l">
              <a:spcBef>
                <a:spcPts val="800"/>
              </a:spcBef>
              <a:spcAft>
                <a:spcPts val="0"/>
              </a:spcAft>
              <a:buNone/>
            </a:pPr>
            <a:r>
              <a:rPr lang="en"/>
              <a:t>As they are built upon, they slowly twist into uglier and uglier shapes. This is almost inevitable in real systems. “Move fast and break things” often incurs </a:t>
            </a:r>
            <a:r>
              <a:rPr b="1" lang="en" u="sng">
                <a:solidFill>
                  <a:schemeClr val="hlink"/>
                </a:solidFill>
                <a:hlinkClick r:id="rId3"/>
              </a:rPr>
              <a:t>technical debt</a:t>
            </a:r>
            <a:r>
              <a:rPr lang="en"/>
              <a:t>.</a:t>
            </a:r>
            <a:endParaRPr/>
          </a:p>
          <a:p>
            <a:pPr indent="0" lvl="0" marL="0" rtl="0" algn="l">
              <a:spcBef>
                <a:spcPts val="800"/>
              </a:spcBef>
              <a:spcAft>
                <a:spcPts val="0"/>
              </a:spcAft>
              <a:buNone/>
            </a:pPr>
            <a:r>
              <a:t/>
            </a:r>
            <a:endParaRPr/>
          </a:p>
          <a:p>
            <a:pPr indent="-73152" lvl="0" marL="73152" rtl="0" algn="l">
              <a:spcBef>
                <a:spcPts val="800"/>
              </a:spcBef>
              <a:spcAft>
                <a:spcPts val="0"/>
              </a:spcAft>
              <a:buClr>
                <a:schemeClr val="dk1"/>
              </a:buClr>
              <a:buSzPts val="1100"/>
              <a:buFont typeface="Arial"/>
              <a:buNone/>
            </a:pPr>
            <a:r>
              <a:rPr lang="en">
                <a:latin typeface="Roboto Slab"/>
                <a:ea typeface="Roboto Slab"/>
                <a:cs typeface="Roboto Slab"/>
                <a:sym typeface="Roboto Slab"/>
              </a:rPr>
              <a:t>“</a:t>
            </a:r>
            <a:r>
              <a:rPr b="1" lang="en">
                <a:latin typeface="Roboto Slab"/>
                <a:ea typeface="Roboto Slab"/>
                <a:cs typeface="Roboto Slab"/>
                <a:sym typeface="Roboto Slab"/>
              </a:rPr>
              <a:t>Complexity comes about because hundreds or thousands of small dependences and obscurities build up over time… Eventually, there are so many of these small issues that every possible change is affected by several of them.</a:t>
            </a:r>
            <a:r>
              <a:rPr lang="en">
                <a:latin typeface="Roboto Slab"/>
                <a:ea typeface="Roboto Slab"/>
                <a:cs typeface="Roboto Slab"/>
                <a:sym typeface="Roboto Slab"/>
              </a:rPr>
              <a:t>”</a:t>
            </a:r>
            <a:endParaRPr>
              <a:latin typeface="Roboto Slab"/>
              <a:ea typeface="Roboto Slab"/>
              <a:cs typeface="Roboto Slab"/>
              <a:sym typeface="Roboto Slab"/>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800"/>
              </a:spcAft>
              <a:buNone/>
            </a:pPr>
            <a:r>
              <a:rPr lang="en"/>
              <a:t>Ousterhout recommends a zero tolerance </a:t>
            </a:r>
            <a:r>
              <a:rPr lang="en"/>
              <a:t>philosophy</a:t>
            </a:r>
            <a:r>
              <a:rPr lang="en"/>
              <a:t>.</a:t>
            </a:r>
            <a:endParaRPr/>
          </a:p>
        </p:txBody>
      </p:sp>
      <p:sp>
        <p:nvSpPr>
          <p:cNvPr id="231" name="Google Shape;231;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2" name="Google Shape;232;p31"/>
          <p:cNvSpPr txBox="1"/>
          <p:nvPr/>
        </p:nvSpPr>
        <p:spPr>
          <a:xfrm>
            <a:off x="0" y="4969000"/>
            <a:ext cx="9144000" cy="183000"/>
          </a:xfrm>
          <a:prstGeom prst="rect">
            <a:avLst/>
          </a:prstGeom>
          <a:noFill/>
          <a:ln>
            <a:noFill/>
          </a:ln>
        </p:spPr>
        <p:txBody>
          <a:bodyPr anchorCtr="0" anchor="t" bIns="45700" lIns="45700" spcFirstLastPara="1" rIns="45700" wrap="square" tIns="45700">
            <a:noAutofit/>
          </a:bodyPr>
          <a:lstStyle/>
          <a:p>
            <a:pPr indent="0" lvl="0" marL="0" rtl="0" algn="r">
              <a:spcBef>
                <a:spcPts val="0"/>
              </a:spcBef>
              <a:spcAft>
                <a:spcPts val="0"/>
              </a:spcAft>
              <a:buNone/>
            </a:pPr>
            <a:r>
              <a:rPr lang="en" sz="600">
                <a:solidFill>
                  <a:schemeClr val="dk2"/>
                </a:solidFill>
                <a:latin typeface="Roboto Light"/>
                <a:ea typeface="Roboto Light"/>
                <a:cs typeface="Roboto Light"/>
                <a:sym typeface="Roboto Light"/>
              </a:rPr>
              <a:t>A Philosophy of Software Design (John Ousterhout/Yaknyam Press)</a:t>
            </a:r>
            <a:endParaRPr sz="600">
              <a:solidFill>
                <a:schemeClr val="dk2"/>
              </a:solidFill>
              <a:latin typeface="Roboto Light"/>
              <a:ea typeface="Roboto Light"/>
              <a:cs typeface="Roboto Light"/>
              <a:sym typeface="Roboto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Study: Tactical Programming</a:t>
            </a:r>
            <a:endParaRPr/>
          </a:p>
        </p:txBody>
      </p:sp>
      <p:sp>
        <p:nvSpPr>
          <p:cNvPr id="238" name="Google Shape;238;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As a startup, Facebook embraced </a:t>
            </a:r>
            <a:r>
              <a:rPr b="1" lang="en">
                <a:solidFill>
                  <a:schemeClr val="accent1"/>
                </a:solidFill>
              </a:rPr>
              <a:t>tactical programming</a:t>
            </a:r>
            <a:r>
              <a:rPr lang="en"/>
              <a:t>: “Move fast and break things.”</a:t>
            </a:r>
            <a:endParaRPr/>
          </a:p>
          <a:p>
            <a:pPr indent="0" lvl="0" marL="0" rtl="0" algn="l">
              <a:spcBef>
                <a:spcPts val="800"/>
              </a:spcBef>
              <a:spcAft>
                <a:spcPts val="0"/>
              </a:spcAft>
              <a:buNone/>
            </a:pPr>
            <a:r>
              <a:rPr lang="en"/>
              <a:t>Common for new engineers to push changes to the live site within their first week. Very rapid development process in the short term, and it felt empowering!</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Facebook was very successful but </a:t>
            </a:r>
            <a:r>
              <a:rPr lang="en"/>
              <a:t>its</a:t>
            </a:r>
            <a:r>
              <a:rPr lang="en"/>
              <a:t> codebase was a mess.</a:t>
            </a:r>
            <a:endParaRPr/>
          </a:p>
          <a:p>
            <a:pPr indent="0" lvl="0" marL="457200" rtl="0" algn="l">
              <a:spcBef>
                <a:spcPts val="800"/>
              </a:spcBef>
              <a:spcAft>
                <a:spcPts val="0"/>
              </a:spcAft>
              <a:buClr>
                <a:schemeClr val="dk1"/>
              </a:buClr>
              <a:buSzPts val="1100"/>
              <a:buFont typeface="Arial"/>
              <a:buNone/>
            </a:pPr>
            <a:r>
              <a:rPr lang="en">
                <a:latin typeface="Roboto Slab"/>
                <a:ea typeface="Roboto Slab"/>
                <a:cs typeface="Roboto Slab"/>
                <a:sym typeface="Roboto Slab"/>
              </a:rPr>
              <a:t>“</a:t>
            </a:r>
            <a:r>
              <a:rPr b="1" lang="en">
                <a:latin typeface="Roboto Slab"/>
                <a:ea typeface="Roboto Slab"/>
                <a:cs typeface="Roboto Slab"/>
                <a:sym typeface="Roboto Slab"/>
              </a:rPr>
              <a:t>incomprehensible, unstable, few comments or tests, and painful to work with.</a:t>
            </a:r>
            <a:r>
              <a:rPr lang="en">
                <a:latin typeface="Roboto Slab"/>
                <a:ea typeface="Roboto Slab"/>
                <a:cs typeface="Roboto Slab"/>
                <a:sym typeface="Roboto Slab"/>
              </a:rPr>
              <a:t>”</a:t>
            </a:r>
            <a:endParaRPr>
              <a:latin typeface="Roboto Slab"/>
              <a:ea typeface="Roboto Slab"/>
              <a:cs typeface="Roboto Slab"/>
              <a:sym typeface="Roboto Slab"/>
            </a:endParaRPr>
          </a:p>
          <a:p>
            <a:pPr indent="0" lvl="0" marL="0" rtl="0" algn="l">
              <a:spcBef>
                <a:spcPts val="800"/>
              </a:spcBef>
              <a:spcAft>
                <a:spcPts val="0"/>
              </a:spcAft>
              <a:buNone/>
            </a:pPr>
            <a:r>
              <a:t/>
            </a:r>
            <a:endParaRPr/>
          </a:p>
          <a:p>
            <a:pPr indent="0" lvl="0" marL="0" rtl="0" algn="l">
              <a:spcBef>
                <a:spcPts val="800"/>
              </a:spcBef>
              <a:spcAft>
                <a:spcPts val="800"/>
              </a:spcAft>
              <a:buNone/>
            </a:pPr>
            <a:r>
              <a:rPr lang="en"/>
              <a:t>Eventually, motto became “Move fast with stable infra.”</a:t>
            </a:r>
            <a:endParaRPr/>
          </a:p>
        </p:txBody>
      </p:sp>
      <p:sp>
        <p:nvSpPr>
          <p:cNvPr id="239" name="Google Shape;239;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0" name="Google Shape;240;p32"/>
          <p:cNvSpPr txBox="1"/>
          <p:nvPr/>
        </p:nvSpPr>
        <p:spPr>
          <a:xfrm>
            <a:off x="0" y="4969000"/>
            <a:ext cx="9144000" cy="183000"/>
          </a:xfrm>
          <a:prstGeom prst="rect">
            <a:avLst/>
          </a:prstGeom>
          <a:noFill/>
          <a:ln>
            <a:noFill/>
          </a:ln>
        </p:spPr>
        <p:txBody>
          <a:bodyPr anchorCtr="0" anchor="t" bIns="45700" lIns="45700" spcFirstLastPara="1" rIns="45700" wrap="square" tIns="45700">
            <a:noAutofit/>
          </a:bodyPr>
          <a:lstStyle/>
          <a:p>
            <a:pPr indent="0" lvl="0" marL="0" rtl="0" algn="r">
              <a:spcBef>
                <a:spcPts val="0"/>
              </a:spcBef>
              <a:spcAft>
                <a:spcPts val="0"/>
              </a:spcAft>
              <a:buNone/>
            </a:pPr>
            <a:r>
              <a:rPr lang="en" sz="600">
                <a:solidFill>
                  <a:schemeClr val="dk2"/>
                </a:solidFill>
                <a:latin typeface="Roboto Light"/>
                <a:ea typeface="Roboto Light"/>
                <a:cs typeface="Roboto Light"/>
                <a:sym typeface="Roboto Light"/>
              </a:rPr>
              <a:t>A Philosophy of Software Design (John Ousterhout/Yaknyam Press)</a:t>
            </a:r>
            <a:endParaRPr sz="600">
              <a:solidFill>
                <a:schemeClr val="dk2"/>
              </a:solidFill>
              <a:latin typeface="Roboto Light"/>
              <a:ea typeface="Roboto Light"/>
              <a:cs typeface="Roboto Light"/>
              <a:sym typeface="Roboto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2" name="Google Shape;72;p15"/>
          <p:cNvSpPr txBox="1"/>
          <p:nvPr>
            <p:ph type="title"/>
          </p:nvPr>
        </p:nvSpPr>
        <p:spPr>
          <a:xfrm>
            <a:off x="311700" y="4246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Single-Pair Shortest Path: Dijkstra’s Algorithm</a:t>
            </a:r>
            <a:endParaRPr/>
          </a:p>
        </p:txBody>
      </p:sp>
      <p:sp>
        <p:nvSpPr>
          <p:cNvPr id="73" name="Google Shape;73;p15"/>
          <p:cNvSpPr txBox="1"/>
          <p:nvPr/>
        </p:nvSpPr>
        <p:spPr>
          <a:xfrm>
            <a:off x="0" y="4969000"/>
            <a:ext cx="9144000" cy="183000"/>
          </a:xfrm>
          <a:prstGeom prst="rect">
            <a:avLst/>
          </a:prstGeom>
          <a:noFill/>
          <a:ln>
            <a:noFill/>
          </a:ln>
        </p:spPr>
        <p:txBody>
          <a:bodyPr anchorCtr="0" anchor="t" bIns="45700" lIns="45700" spcFirstLastPara="1" rIns="45700" wrap="square" tIns="45700">
            <a:noAutofit/>
          </a:bodyPr>
          <a:lstStyle/>
          <a:p>
            <a:pPr indent="0" lvl="0" marL="0" rtl="0" algn="r">
              <a:spcBef>
                <a:spcPts val="0"/>
              </a:spcBef>
              <a:spcAft>
                <a:spcPts val="0"/>
              </a:spcAft>
              <a:buNone/>
            </a:pPr>
            <a:r>
              <a:rPr lang="en" sz="600">
                <a:solidFill>
                  <a:srgbClr val="595959"/>
                </a:solidFill>
                <a:uFill>
                  <a:noFill/>
                </a:uFill>
                <a:latin typeface="Roboto Light"/>
                <a:ea typeface="Roboto Light"/>
                <a:cs typeface="Roboto Light"/>
                <a:sym typeface="Roboto Light"/>
                <a:hlinkClick r:id="rId3"/>
              </a:rPr>
              <a:t>© Mapbox</a:t>
            </a:r>
            <a:r>
              <a:rPr lang="en" sz="600">
                <a:solidFill>
                  <a:srgbClr val="595959"/>
                </a:solidFill>
                <a:latin typeface="Roboto Light"/>
                <a:ea typeface="Roboto Light"/>
                <a:cs typeface="Roboto Light"/>
                <a:sym typeface="Roboto Light"/>
              </a:rPr>
              <a:t>; </a:t>
            </a:r>
            <a:r>
              <a:rPr lang="en" sz="600">
                <a:solidFill>
                  <a:srgbClr val="595959"/>
                </a:solidFill>
                <a:uFill>
                  <a:noFill/>
                </a:uFill>
                <a:latin typeface="Roboto Light"/>
                <a:ea typeface="Roboto Light"/>
                <a:cs typeface="Roboto Light"/>
                <a:sym typeface="Roboto Light"/>
                <a:hlinkClick r:id="rId4"/>
              </a:rPr>
              <a:t>© OpenStreetMap</a:t>
            </a:r>
            <a:r>
              <a:rPr lang="en" sz="600">
                <a:solidFill>
                  <a:srgbClr val="595959"/>
                </a:solidFill>
                <a:latin typeface="Roboto Light"/>
                <a:ea typeface="Roboto Light"/>
                <a:cs typeface="Roboto Light"/>
                <a:sym typeface="Roboto Light"/>
              </a:rPr>
              <a:t>; </a:t>
            </a:r>
            <a:r>
              <a:rPr lang="en" sz="600">
                <a:solidFill>
                  <a:srgbClr val="595959"/>
                </a:solidFill>
                <a:uFill>
                  <a:noFill/>
                </a:uFill>
                <a:latin typeface="Roboto Light"/>
                <a:ea typeface="Roboto Light"/>
                <a:cs typeface="Roboto Light"/>
                <a:sym typeface="Roboto Light"/>
                <a:hlinkClick r:id="rId5"/>
              </a:rPr>
              <a:t>Improve this map</a:t>
            </a:r>
            <a:r>
              <a:rPr lang="en" sz="600">
                <a:solidFill>
                  <a:srgbClr val="595959"/>
                </a:solidFill>
                <a:latin typeface="Roboto Light"/>
                <a:ea typeface="Roboto Light"/>
                <a:cs typeface="Roboto Light"/>
                <a:sym typeface="Roboto Light"/>
              </a:rPr>
              <a:t>.</a:t>
            </a:r>
            <a:endParaRPr sz="600">
              <a:solidFill>
                <a:srgbClr val="595959"/>
              </a:solidFill>
              <a:latin typeface="Roboto Light"/>
              <a:ea typeface="Roboto Light"/>
              <a:cs typeface="Roboto Light"/>
              <a:sym typeface="Roboto Light"/>
            </a:endParaRPr>
          </a:p>
        </p:txBody>
      </p:sp>
      <p:pic>
        <p:nvPicPr>
          <p:cNvPr id="74" name="Google Shape;74;p15"/>
          <p:cNvPicPr preferRelativeResize="0"/>
          <p:nvPr/>
        </p:nvPicPr>
        <p:blipFill>
          <a:blip r:embed="rId6">
            <a:alphaModFix/>
          </a:blip>
          <a:stretch>
            <a:fillRect/>
          </a:stretch>
        </p:blipFill>
        <p:spPr>
          <a:xfrm>
            <a:off x="76196" y="4987100"/>
            <a:ext cx="320804" cy="80201"/>
          </a:xfrm>
          <a:prstGeom prst="rect">
            <a:avLst/>
          </a:prstGeom>
          <a:noFill/>
          <a:ln>
            <a:noFill/>
          </a:ln>
        </p:spPr>
      </p:pic>
      <p:pic>
        <p:nvPicPr>
          <p:cNvPr id="75" name="Google Shape;75;p15"/>
          <p:cNvPicPr preferRelativeResize="0"/>
          <p:nvPr/>
        </p:nvPicPr>
        <p:blipFill rotWithShape="1">
          <a:blip r:embed="rId7">
            <a:alphaModFix/>
          </a:blip>
          <a:srcRect b="10450" l="0" r="0" t="0"/>
          <a:stretch/>
        </p:blipFill>
        <p:spPr>
          <a:xfrm>
            <a:off x="0" y="0"/>
            <a:ext cx="9144000" cy="4094373"/>
          </a:xfrm>
          <a:prstGeom prst="rect">
            <a:avLst/>
          </a:prstGeom>
          <a:noFill/>
          <a:ln>
            <a:noFill/>
          </a:ln>
        </p:spPr>
      </p:pic>
      <p:sp>
        <p:nvSpPr>
          <p:cNvPr id="76" name="Google Shape;76;p15"/>
          <p:cNvSpPr/>
          <p:nvPr/>
        </p:nvSpPr>
        <p:spPr>
          <a:xfrm>
            <a:off x="2669475" y="-544125"/>
            <a:ext cx="3657600" cy="3657600"/>
          </a:xfrm>
          <a:prstGeom prst="ellipse">
            <a:avLst/>
          </a:prstGeom>
          <a:gradFill>
            <a:gsLst>
              <a:gs pos="0">
                <a:srgbClr val="DCECD5"/>
              </a:gs>
              <a:gs pos="100000">
                <a:srgbClr val="93BC81"/>
              </a:gs>
            </a:gsLst>
            <a:path path="circle">
              <a:fillToRect b="50%" l="50%" r="50%" t="50%"/>
            </a:path>
            <a:tileRect/>
          </a:gra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a:off x="4383975" y="1170375"/>
            <a:ext cx="228600" cy="228600"/>
          </a:xfrm>
          <a:prstGeom prst="ellipse">
            <a:avLst/>
          </a:prstGeom>
          <a:solidFill>
            <a:schemeClr val="accent3"/>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4536375" y="3036250"/>
            <a:ext cx="228600" cy="228600"/>
          </a:xfrm>
          <a:prstGeom prst="ellipse">
            <a:avLst/>
          </a:prstGeom>
          <a:solidFill>
            <a:schemeClr val="accent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2000"/>
                                        <p:tgtEl>
                                          <p:spTgt spid="76"/>
                                        </p:tgtEl>
                                        <p:attrNameLst>
                                          <p:attrName>ppt_w</p:attrName>
                                        </p:attrNameLst>
                                      </p:cBhvr>
                                      <p:tavLst>
                                        <p:tav fmla="" tm="0">
                                          <p:val>
                                            <p:strVal val="0"/>
                                          </p:val>
                                        </p:tav>
                                        <p:tav fmla="" tm="100000">
                                          <p:val>
                                            <p:strVal val="#ppt_w"/>
                                          </p:val>
                                        </p:tav>
                                      </p:tavLst>
                                    </p:anim>
                                    <p:anim calcmode="lin" valueType="num">
                                      <p:cBhvr additive="base">
                                        <p:cTn dur="2000"/>
                                        <p:tgtEl>
                                          <p:spTgt spid="76"/>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Study: Strategic Programming</a:t>
            </a:r>
            <a:endParaRPr/>
          </a:p>
        </p:txBody>
      </p:sp>
      <p:sp>
        <p:nvSpPr>
          <p:cNvPr id="246" name="Google Shape;246;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By contrast Google and VMware are known as highly strategic organizations.</a:t>
            </a:r>
            <a:endParaRPr/>
          </a:p>
          <a:p>
            <a:pPr indent="-73152" lvl="0" marL="73152" rtl="0" algn="l">
              <a:spcBef>
                <a:spcPts val="800"/>
              </a:spcBef>
              <a:spcAft>
                <a:spcPts val="0"/>
              </a:spcAft>
              <a:buClr>
                <a:schemeClr val="dk1"/>
              </a:buClr>
              <a:buSzPts val="1100"/>
              <a:buFont typeface="Arial"/>
              <a:buNone/>
            </a:pPr>
            <a:r>
              <a:rPr lang="en">
                <a:latin typeface="Roboto Slab"/>
                <a:ea typeface="Roboto Slab"/>
                <a:cs typeface="Roboto Slab"/>
                <a:sym typeface="Roboto Slab"/>
              </a:rPr>
              <a:t>“</a:t>
            </a:r>
            <a:r>
              <a:rPr b="1" lang="en">
                <a:latin typeface="Roboto Slab"/>
                <a:ea typeface="Roboto Slab"/>
                <a:cs typeface="Roboto Slab"/>
                <a:sym typeface="Roboto Slab"/>
              </a:rPr>
              <a:t>Both companies placed a heavy emphasis on high quality code and good design.</a:t>
            </a:r>
            <a:r>
              <a:rPr lang="en">
                <a:latin typeface="Roboto Slab"/>
                <a:ea typeface="Roboto Slab"/>
                <a:cs typeface="Roboto Slab"/>
                <a:sym typeface="Roboto Slab"/>
              </a:rPr>
              <a:t>”</a:t>
            </a:r>
            <a:endParaRPr>
              <a:latin typeface="Roboto Slab"/>
              <a:ea typeface="Roboto Slab"/>
              <a:cs typeface="Roboto Slab"/>
              <a:sym typeface="Roboto Slab"/>
            </a:endParaRPr>
          </a:p>
          <a:p>
            <a:pPr indent="-73152" lvl="0" marL="73152" rtl="0" algn="l">
              <a:spcBef>
                <a:spcPts val="800"/>
              </a:spcBef>
              <a:spcAft>
                <a:spcPts val="0"/>
              </a:spcAft>
              <a:buNone/>
            </a:pPr>
            <a:r>
              <a:rPr lang="en">
                <a:latin typeface="Roboto Slab"/>
                <a:ea typeface="Roboto Slab"/>
                <a:cs typeface="Roboto Slab"/>
                <a:sym typeface="Roboto Slab"/>
              </a:rPr>
              <a:t>“</a:t>
            </a:r>
            <a:r>
              <a:rPr b="1" lang="en">
                <a:latin typeface="Roboto Slab"/>
                <a:ea typeface="Roboto Slab"/>
                <a:cs typeface="Roboto Slab"/>
                <a:sym typeface="Roboto Slab"/>
              </a:rPr>
              <a:t>Both companies built sophisticated products that solved complex problems with reliable software systems.</a:t>
            </a:r>
            <a:r>
              <a:rPr lang="en">
                <a:latin typeface="Roboto Slab"/>
                <a:ea typeface="Roboto Slab"/>
                <a:cs typeface="Roboto Slab"/>
                <a:sym typeface="Roboto Slab"/>
              </a:rPr>
              <a:t>”</a:t>
            </a:r>
            <a:endParaRPr>
              <a:latin typeface="Roboto Slab"/>
              <a:ea typeface="Roboto Slab"/>
              <a:cs typeface="Roboto Slab"/>
              <a:sym typeface="Roboto Slab"/>
            </a:endParaRPr>
          </a:p>
          <a:p>
            <a:pPr indent="-73152" lvl="0" marL="73152" rtl="0" algn="l">
              <a:spcBef>
                <a:spcPts val="800"/>
              </a:spcBef>
              <a:spcAft>
                <a:spcPts val="0"/>
              </a:spcAft>
              <a:buClr>
                <a:schemeClr val="dk1"/>
              </a:buClr>
              <a:buSzPts val="1100"/>
              <a:buFont typeface="Arial"/>
              <a:buNone/>
            </a:pPr>
            <a:r>
              <a:rPr lang="en">
                <a:latin typeface="Roboto Slab"/>
                <a:ea typeface="Roboto Slab"/>
                <a:cs typeface="Roboto Slab"/>
                <a:sym typeface="Roboto Slab"/>
              </a:rPr>
              <a:t>“</a:t>
            </a:r>
            <a:r>
              <a:rPr b="1" lang="en">
                <a:latin typeface="Roboto Slab"/>
                <a:ea typeface="Roboto Slab"/>
                <a:cs typeface="Roboto Slab"/>
                <a:sym typeface="Roboto Slab"/>
              </a:rPr>
              <a:t>The companies’ strong technical cultures became well known in Silicon Valley. Few other companies could compete with them to hire the top technical talent.</a:t>
            </a:r>
            <a:r>
              <a:rPr lang="en">
                <a:latin typeface="Roboto Slab"/>
                <a:ea typeface="Roboto Slab"/>
                <a:cs typeface="Roboto Slab"/>
                <a:sym typeface="Roboto Slab"/>
              </a:rPr>
              <a:t>”</a:t>
            </a:r>
            <a:endParaRPr>
              <a:latin typeface="Roboto Slab"/>
              <a:ea typeface="Roboto Slab"/>
              <a:cs typeface="Roboto Slab"/>
              <a:sym typeface="Roboto Slab"/>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800"/>
              </a:spcAft>
              <a:buNone/>
            </a:pPr>
            <a:r>
              <a:rPr lang="en"/>
              <a:t>Real world projects and companies succeed with either approach!</a:t>
            </a:r>
            <a:endParaRPr/>
          </a:p>
        </p:txBody>
      </p:sp>
      <p:sp>
        <p:nvSpPr>
          <p:cNvPr id="247" name="Google Shape;247;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8" name="Google Shape;248;p33"/>
          <p:cNvSpPr txBox="1"/>
          <p:nvPr/>
        </p:nvSpPr>
        <p:spPr>
          <a:xfrm>
            <a:off x="0" y="4969000"/>
            <a:ext cx="9144000" cy="183000"/>
          </a:xfrm>
          <a:prstGeom prst="rect">
            <a:avLst/>
          </a:prstGeom>
          <a:noFill/>
          <a:ln>
            <a:noFill/>
          </a:ln>
        </p:spPr>
        <p:txBody>
          <a:bodyPr anchorCtr="0" anchor="t" bIns="45700" lIns="45700" spcFirstLastPara="1" rIns="45700" wrap="square" tIns="45700">
            <a:noAutofit/>
          </a:bodyPr>
          <a:lstStyle/>
          <a:p>
            <a:pPr indent="0" lvl="0" marL="0" rtl="0" algn="r">
              <a:spcBef>
                <a:spcPts val="0"/>
              </a:spcBef>
              <a:spcAft>
                <a:spcPts val="0"/>
              </a:spcAft>
              <a:buNone/>
            </a:pPr>
            <a:r>
              <a:rPr lang="en" sz="600">
                <a:solidFill>
                  <a:schemeClr val="dk2"/>
                </a:solidFill>
                <a:latin typeface="Roboto Light"/>
                <a:ea typeface="Roboto Light"/>
                <a:cs typeface="Roboto Light"/>
                <a:sym typeface="Roboto Light"/>
              </a:rPr>
              <a:t>A Philosophy of Software Design (John Ousterhout/Yaknyam Press)</a:t>
            </a:r>
            <a:endParaRPr sz="600">
              <a:solidFill>
                <a:schemeClr val="dk2"/>
              </a:solidFill>
              <a:latin typeface="Roboto Light"/>
              <a:ea typeface="Roboto Light"/>
              <a:cs typeface="Roboto Light"/>
              <a:sym typeface="Roboto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Tactical vs. Strategic Programming</a:t>
            </a:r>
            <a:endParaRPr/>
          </a:p>
        </p:txBody>
      </p:sp>
      <p:sp>
        <p:nvSpPr>
          <p:cNvPr id="254" name="Google Shape;254;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1"/>
                </a:solidFill>
              </a:rPr>
              <a:t>Tactical programming</a:t>
            </a:r>
            <a:r>
              <a:rPr lang="en"/>
              <a:t> </a:t>
            </a:r>
            <a:r>
              <a:rPr lang="en"/>
              <a:t>introduces tons of little complexities and </a:t>
            </a:r>
            <a:r>
              <a:rPr b="1" lang="en" u="sng">
                <a:solidFill>
                  <a:schemeClr val="hlink"/>
                </a:solidFill>
                <a:hlinkClick r:id="rId3"/>
              </a:rPr>
              <a:t>c</a:t>
            </a:r>
            <a:r>
              <a:rPr b="1" lang="en" u="sng">
                <a:solidFill>
                  <a:schemeClr val="hlink"/>
                </a:solidFill>
                <a:hlinkClick r:id="rId4"/>
              </a:rPr>
              <a:t>ode smells</a:t>
            </a:r>
            <a:r>
              <a:rPr lang="en"/>
              <a:t>, e.g. making two copies of a method that do something similar. These temporary patches deal with </a:t>
            </a:r>
            <a:r>
              <a:rPr b="1" lang="en"/>
              <a:t>technical debt</a:t>
            </a:r>
            <a:r>
              <a:rPr lang="en"/>
              <a:t> by taking on more </a:t>
            </a:r>
            <a:r>
              <a:rPr b="1" lang="en"/>
              <a:t>technical debt</a:t>
            </a:r>
            <a:r>
              <a:rPr lang="en"/>
              <a:t>.</a:t>
            </a:r>
            <a:endParaRPr/>
          </a:p>
          <a:p>
            <a:pPr indent="0" lvl="0" marL="0" rtl="0" algn="l">
              <a:spcBef>
                <a:spcPts val="800"/>
              </a:spcBef>
              <a:spcAft>
                <a:spcPts val="0"/>
              </a:spcAft>
              <a:buNone/>
            </a:pPr>
            <a:r>
              <a:t/>
            </a:r>
            <a:endParaRPr/>
          </a:p>
          <a:p>
            <a:pPr indent="-73152" lvl="0" marL="73152" rtl="0" algn="l">
              <a:spcBef>
                <a:spcPts val="800"/>
              </a:spcBef>
              <a:spcAft>
                <a:spcPts val="0"/>
              </a:spcAft>
              <a:buNone/>
            </a:pPr>
            <a:r>
              <a:rPr lang="en">
                <a:latin typeface="Roboto Slab"/>
                <a:ea typeface="Roboto Slab"/>
                <a:cs typeface="Roboto Slab"/>
                <a:sym typeface="Roboto Slab"/>
              </a:rPr>
              <a:t>“</a:t>
            </a:r>
            <a:r>
              <a:rPr b="1" lang="en">
                <a:latin typeface="Roboto Slab"/>
                <a:ea typeface="Roboto Slab"/>
                <a:cs typeface="Roboto Slab"/>
                <a:sym typeface="Roboto Slab"/>
              </a:rPr>
              <a:t>The first step towards becoming a good software designer is to realize that working code isn’t enough.</a:t>
            </a:r>
            <a:r>
              <a:rPr lang="en">
                <a:latin typeface="Roboto Slab"/>
                <a:ea typeface="Roboto Slab"/>
                <a:cs typeface="Roboto Slab"/>
                <a:sym typeface="Roboto Slab"/>
              </a:rPr>
              <a:t>”</a:t>
            </a:r>
            <a:endParaRPr>
              <a:latin typeface="Roboto Slab"/>
              <a:ea typeface="Roboto Slab"/>
              <a:cs typeface="Roboto Slab"/>
              <a:sym typeface="Roboto Slab"/>
            </a:endParaRPr>
          </a:p>
          <a:p>
            <a:pPr indent="-73152" lvl="0" marL="73152" rtl="0" algn="l">
              <a:spcBef>
                <a:spcPts val="800"/>
              </a:spcBef>
              <a:spcAft>
                <a:spcPts val="0"/>
              </a:spcAft>
              <a:buNone/>
            </a:pPr>
            <a:r>
              <a:t/>
            </a:r>
            <a:endParaRPr>
              <a:latin typeface="Roboto Slab"/>
              <a:ea typeface="Roboto Slab"/>
              <a:cs typeface="Roboto Slab"/>
              <a:sym typeface="Roboto Slab"/>
            </a:endParaRPr>
          </a:p>
          <a:p>
            <a:pPr indent="-228600" lvl="0" marL="228600" rtl="0" algn="l">
              <a:spcBef>
                <a:spcPts val="800"/>
              </a:spcBef>
              <a:spcAft>
                <a:spcPts val="0"/>
              </a:spcAft>
              <a:buNone/>
            </a:pPr>
            <a:r>
              <a:rPr b="1" lang="en">
                <a:solidFill>
                  <a:schemeClr val="accent1"/>
                </a:solidFill>
              </a:rPr>
              <a:t>Strategic programming</a:t>
            </a:r>
            <a:r>
              <a:rPr lang="en"/>
              <a:t>. In real systems: Try to imagine how things might need to be changed in the future, and make sure your design can handle such changes.</a:t>
            </a:r>
            <a:endParaRPr/>
          </a:p>
          <a:p>
            <a:pPr indent="-228600" lvl="0" marL="228600" rtl="0" algn="l">
              <a:spcBef>
                <a:spcPts val="800"/>
              </a:spcBef>
              <a:spcAft>
                <a:spcPts val="0"/>
              </a:spcAft>
              <a:buNone/>
            </a:pPr>
            <a:r>
              <a:rPr lang="en"/>
              <a:t>In large, changing systems, new problems or new demands will arise. </a:t>
            </a:r>
            <a:r>
              <a:rPr b="1" lang="en" u="sng">
                <a:solidFill>
                  <a:schemeClr val="hlink"/>
                </a:solidFill>
                <a:hlinkClick r:id="rId5"/>
              </a:rPr>
              <a:t>Refactor code</a:t>
            </a:r>
            <a:r>
              <a:rPr lang="en"/>
              <a:t>.</a:t>
            </a:r>
            <a:endParaRPr/>
          </a:p>
          <a:p>
            <a:pPr indent="-228600" lvl="0" marL="228600" rtl="0" algn="l">
              <a:spcBef>
                <a:spcPts val="800"/>
              </a:spcBef>
              <a:spcAft>
                <a:spcPts val="800"/>
              </a:spcAft>
              <a:buNone/>
            </a:pPr>
            <a:r>
              <a:t/>
            </a:r>
            <a:endParaRPr/>
          </a:p>
        </p:txBody>
      </p:sp>
      <p:sp>
        <p:nvSpPr>
          <p:cNvPr id="255" name="Google Shape;255;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6" name="Google Shape;256;p34"/>
          <p:cNvSpPr txBox="1"/>
          <p:nvPr/>
        </p:nvSpPr>
        <p:spPr>
          <a:xfrm>
            <a:off x="0" y="4969000"/>
            <a:ext cx="9144000" cy="183000"/>
          </a:xfrm>
          <a:prstGeom prst="rect">
            <a:avLst/>
          </a:prstGeom>
          <a:noFill/>
          <a:ln>
            <a:noFill/>
          </a:ln>
        </p:spPr>
        <p:txBody>
          <a:bodyPr anchorCtr="0" anchor="t" bIns="45700" lIns="45700" spcFirstLastPara="1" rIns="45700" wrap="square" tIns="45700">
            <a:noAutofit/>
          </a:bodyPr>
          <a:lstStyle/>
          <a:p>
            <a:pPr indent="0" lvl="0" marL="0" rtl="0" algn="r">
              <a:spcBef>
                <a:spcPts val="0"/>
              </a:spcBef>
              <a:spcAft>
                <a:spcPts val="0"/>
              </a:spcAft>
              <a:buNone/>
            </a:pPr>
            <a:r>
              <a:rPr lang="en" sz="600">
                <a:solidFill>
                  <a:schemeClr val="dk2"/>
                </a:solidFill>
                <a:latin typeface="Roboto Light"/>
                <a:ea typeface="Roboto Light"/>
                <a:cs typeface="Roboto Light"/>
                <a:sym typeface="Roboto Light"/>
              </a:rPr>
              <a:t>A Philosophy of Software Design (John Ousterhout/Yaknyam Press)</a:t>
            </a:r>
            <a:endParaRPr sz="600">
              <a:solidFill>
                <a:schemeClr val="dk2"/>
              </a:solidFill>
              <a:latin typeface="Roboto Light"/>
              <a:ea typeface="Roboto Light"/>
              <a:cs typeface="Roboto Light"/>
              <a:sym typeface="Roboto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4" name="Google Shape;84;p16"/>
          <p:cNvSpPr txBox="1"/>
          <p:nvPr>
            <p:ph type="title"/>
          </p:nvPr>
        </p:nvSpPr>
        <p:spPr>
          <a:xfrm>
            <a:off x="311700" y="4246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Single-Pair Shortest Path: A* Search</a:t>
            </a:r>
            <a:endParaRPr/>
          </a:p>
        </p:txBody>
      </p:sp>
      <p:sp>
        <p:nvSpPr>
          <p:cNvPr id="85" name="Google Shape;85;p16"/>
          <p:cNvSpPr txBox="1"/>
          <p:nvPr/>
        </p:nvSpPr>
        <p:spPr>
          <a:xfrm>
            <a:off x="0" y="4969000"/>
            <a:ext cx="9144000" cy="183000"/>
          </a:xfrm>
          <a:prstGeom prst="rect">
            <a:avLst/>
          </a:prstGeom>
          <a:noFill/>
          <a:ln>
            <a:noFill/>
          </a:ln>
        </p:spPr>
        <p:txBody>
          <a:bodyPr anchorCtr="0" anchor="t" bIns="45700" lIns="45700" spcFirstLastPara="1" rIns="45700" wrap="square" tIns="45700">
            <a:noAutofit/>
          </a:bodyPr>
          <a:lstStyle/>
          <a:p>
            <a:pPr indent="0" lvl="0" marL="0" rtl="0" algn="r">
              <a:spcBef>
                <a:spcPts val="0"/>
              </a:spcBef>
              <a:spcAft>
                <a:spcPts val="0"/>
              </a:spcAft>
              <a:buNone/>
            </a:pPr>
            <a:r>
              <a:rPr lang="en" sz="600">
                <a:solidFill>
                  <a:srgbClr val="595959"/>
                </a:solidFill>
                <a:uFill>
                  <a:noFill/>
                </a:uFill>
                <a:latin typeface="Roboto Light"/>
                <a:ea typeface="Roboto Light"/>
                <a:cs typeface="Roboto Light"/>
                <a:sym typeface="Roboto Light"/>
                <a:hlinkClick r:id="rId3"/>
              </a:rPr>
              <a:t>© Mapbox</a:t>
            </a:r>
            <a:r>
              <a:rPr lang="en" sz="600">
                <a:solidFill>
                  <a:srgbClr val="595959"/>
                </a:solidFill>
                <a:latin typeface="Roboto Light"/>
                <a:ea typeface="Roboto Light"/>
                <a:cs typeface="Roboto Light"/>
                <a:sym typeface="Roboto Light"/>
              </a:rPr>
              <a:t>; </a:t>
            </a:r>
            <a:r>
              <a:rPr lang="en" sz="600">
                <a:solidFill>
                  <a:srgbClr val="595959"/>
                </a:solidFill>
                <a:uFill>
                  <a:noFill/>
                </a:uFill>
                <a:latin typeface="Roboto Light"/>
                <a:ea typeface="Roboto Light"/>
                <a:cs typeface="Roboto Light"/>
                <a:sym typeface="Roboto Light"/>
                <a:hlinkClick r:id="rId4"/>
              </a:rPr>
              <a:t>© OpenStreetMap</a:t>
            </a:r>
            <a:r>
              <a:rPr lang="en" sz="600">
                <a:solidFill>
                  <a:srgbClr val="595959"/>
                </a:solidFill>
                <a:latin typeface="Roboto Light"/>
                <a:ea typeface="Roboto Light"/>
                <a:cs typeface="Roboto Light"/>
                <a:sym typeface="Roboto Light"/>
              </a:rPr>
              <a:t>; </a:t>
            </a:r>
            <a:r>
              <a:rPr lang="en" sz="600">
                <a:solidFill>
                  <a:srgbClr val="595959"/>
                </a:solidFill>
                <a:uFill>
                  <a:noFill/>
                </a:uFill>
                <a:latin typeface="Roboto Light"/>
                <a:ea typeface="Roboto Light"/>
                <a:cs typeface="Roboto Light"/>
                <a:sym typeface="Roboto Light"/>
                <a:hlinkClick r:id="rId5"/>
              </a:rPr>
              <a:t>Improve this map</a:t>
            </a:r>
            <a:r>
              <a:rPr lang="en" sz="600">
                <a:solidFill>
                  <a:srgbClr val="595959"/>
                </a:solidFill>
                <a:latin typeface="Roboto Light"/>
                <a:ea typeface="Roboto Light"/>
                <a:cs typeface="Roboto Light"/>
                <a:sym typeface="Roboto Light"/>
              </a:rPr>
              <a:t>.</a:t>
            </a:r>
            <a:endParaRPr sz="600">
              <a:solidFill>
                <a:srgbClr val="595959"/>
              </a:solidFill>
              <a:latin typeface="Roboto Light"/>
              <a:ea typeface="Roboto Light"/>
              <a:cs typeface="Roboto Light"/>
              <a:sym typeface="Roboto Light"/>
            </a:endParaRPr>
          </a:p>
        </p:txBody>
      </p:sp>
      <p:pic>
        <p:nvPicPr>
          <p:cNvPr id="86" name="Google Shape;86;p16"/>
          <p:cNvPicPr preferRelativeResize="0"/>
          <p:nvPr/>
        </p:nvPicPr>
        <p:blipFill>
          <a:blip r:embed="rId6">
            <a:alphaModFix/>
          </a:blip>
          <a:stretch>
            <a:fillRect/>
          </a:stretch>
        </p:blipFill>
        <p:spPr>
          <a:xfrm>
            <a:off x="76196" y="4987100"/>
            <a:ext cx="320804" cy="80201"/>
          </a:xfrm>
          <a:prstGeom prst="rect">
            <a:avLst/>
          </a:prstGeom>
          <a:noFill/>
          <a:ln>
            <a:noFill/>
          </a:ln>
        </p:spPr>
      </p:pic>
      <p:pic>
        <p:nvPicPr>
          <p:cNvPr id="87" name="Google Shape;87;p16"/>
          <p:cNvPicPr preferRelativeResize="0"/>
          <p:nvPr/>
        </p:nvPicPr>
        <p:blipFill rotWithShape="1">
          <a:blip r:embed="rId7">
            <a:alphaModFix/>
          </a:blip>
          <a:srcRect b="10450" l="0" r="0" t="0"/>
          <a:stretch/>
        </p:blipFill>
        <p:spPr>
          <a:xfrm>
            <a:off x="0" y="0"/>
            <a:ext cx="9144000" cy="4094373"/>
          </a:xfrm>
          <a:prstGeom prst="rect">
            <a:avLst/>
          </a:prstGeom>
          <a:noFill/>
          <a:ln>
            <a:noFill/>
          </a:ln>
        </p:spPr>
      </p:pic>
      <p:sp>
        <p:nvSpPr>
          <p:cNvPr id="88" name="Google Shape;88;p16"/>
          <p:cNvSpPr/>
          <p:nvPr/>
        </p:nvSpPr>
        <p:spPr>
          <a:xfrm rot="-270203">
            <a:off x="4236075" y="1283200"/>
            <a:ext cx="680100" cy="1872379"/>
          </a:xfrm>
          <a:prstGeom prst="ellipse">
            <a:avLst/>
          </a:prstGeom>
          <a:gradFill>
            <a:gsLst>
              <a:gs pos="0">
                <a:srgbClr val="DCECD5"/>
              </a:gs>
              <a:gs pos="100000">
                <a:srgbClr val="93BC81"/>
              </a:gs>
            </a:gsLst>
            <a:lin ang="5400012" scaled="0"/>
          </a:gra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a:off x="4383975" y="1170375"/>
            <a:ext cx="228600" cy="228600"/>
          </a:xfrm>
          <a:prstGeom prst="ellipse">
            <a:avLst/>
          </a:prstGeom>
          <a:solidFill>
            <a:schemeClr val="accent3"/>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p:nvPr/>
        </p:nvSpPr>
        <p:spPr>
          <a:xfrm>
            <a:off x="4536375" y="3036250"/>
            <a:ext cx="228600" cy="228600"/>
          </a:xfrm>
          <a:prstGeom prst="ellipse">
            <a:avLst/>
          </a:prstGeom>
          <a:solidFill>
            <a:schemeClr val="accent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94" name="Shape 94"/>
        <p:cNvGrpSpPr/>
        <p:nvPr/>
      </p:nvGrpSpPr>
      <p:grpSpPr>
        <a:xfrm>
          <a:off x="0" y="0"/>
          <a:ext cx="0" cy="0"/>
          <a:chOff x="0" y="0"/>
          <a:chExt cx="0" cy="0"/>
        </a:xfrm>
      </p:grpSpPr>
      <p:sp>
        <p:nvSpPr>
          <p:cNvPr id="95" name="Google Shape;9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Arbitrary Challenging Problem of the Day</a:t>
            </a:r>
            <a:endParaRPr/>
          </a:p>
        </p:txBody>
      </p:sp>
      <p:sp>
        <p:nvSpPr>
          <p:cNvPr id="96" name="Google Shape;96;p17"/>
          <p:cNvSpPr txBox="1"/>
          <p:nvPr>
            <p:ph idx="1" type="body"/>
          </p:nvPr>
        </p:nvSpPr>
        <p:spPr>
          <a:xfrm>
            <a:off x="311700" y="1152475"/>
            <a:ext cx="8520600" cy="82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a weighted graph, find the </a:t>
            </a:r>
            <a:r>
              <a:rPr b="1" lang="en"/>
              <a:t>second-shortest path</a:t>
            </a:r>
            <a:r>
              <a:rPr lang="en"/>
              <a:t> from </a:t>
            </a:r>
            <a:r>
              <a:rPr lang="en"/>
              <a:t>a source</a:t>
            </a:r>
            <a:r>
              <a:rPr lang="en"/>
              <a:t> to </a:t>
            </a:r>
            <a:r>
              <a:rPr lang="en"/>
              <a:t>a goal </a:t>
            </a:r>
            <a:r>
              <a:rPr lang="en"/>
              <a:t>vertex.</a:t>
            </a:r>
            <a:endParaRPr/>
          </a:p>
          <a:p>
            <a:pPr indent="0" lvl="0" marL="0" rtl="0" algn="l">
              <a:spcBef>
                <a:spcPts val="800"/>
              </a:spcBef>
              <a:spcAft>
                <a:spcPts val="800"/>
              </a:spcAft>
              <a:buNone/>
            </a:pPr>
            <a:r>
              <a:rPr lang="en"/>
              <a:t>Given a weighted graph, find the </a:t>
            </a:r>
            <a:r>
              <a:rPr b="1" lang="en"/>
              <a:t>kth-shortest path</a:t>
            </a:r>
            <a:r>
              <a:rPr lang="en"/>
              <a:t> from </a:t>
            </a:r>
            <a:r>
              <a:rPr lang="en"/>
              <a:t>a source to a goal vertex</a:t>
            </a:r>
            <a:r>
              <a:rPr lang="en"/>
              <a:t>.</a:t>
            </a:r>
            <a:endParaRPr/>
          </a:p>
        </p:txBody>
      </p:sp>
      <p:sp>
        <p:nvSpPr>
          <p:cNvPr id="97" name="Google Shape;97;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8" name="Google Shape;98;p17"/>
          <p:cNvSpPr/>
          <p:nvPr/>
        </p:nvSpPr>
        <p:spPr>
          <a:xfrm>
            <a:off x="-54000" y="553200"/>
            <a:ext cx="365700" cy="365700"/>
          </a:xfrm>
          <a:prstGeom prst="roundRect">
            <a:avLst>
              <a:gd fmla="val 16667" name="adj"/>
            </a:avLst>
          </a:prstGeom>
          <a:solidFill>
            <a:srgbClr val="4B2E83"/>
          </a:solidFill>
          <a:ln cap="flat" cmpd="sng" w="28575">
            <a:solidFill>
              <a:srgbClr val="F0ECF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Q</a:t>
            </a:r>
            <a:endParaRPr b="1" sz="1600">
              <a:solidFill>
                <a:srgbClr val="FFFFFF"/>
              </a:solidFill>
              <a:latin typeface="Roboto"/>
              <a:ea typeface="Roboto"/>
              <a:cs typeface="Roboto"/>
              <a:sym typeface="Roboto"/>
            </a:endParaRPr>
          </a:p>
        </p:txBody>
      </p:sp>
      <p:grpSp>
        <p:nvGrpSpPr>
          <p:cNvPr id="99" name="Google Shape;99;p17"/>
          <p:cNvGrpSpPr/>
          <p:nvPr/>
        </p:nvGrpSpPr>
        <p:grpSpPr>
          <a:xfrm>
            <a:off x="1663793" y="2667838"/>
            <a:ext cx="4292402" cy="1554224"/>
            <a:chOff x="2311943" y="3364151"/>
            <a:chExt cx="4292402" cy="1554224"/>
          </a:xfrm>
        </p:grpSpPr>
        <p:sp>
          <p:nvSpPr>
            <p:cNvPr id="100" name="Google Shape;100;p17"/>
            <p:cNvSpPr txBox="1"/>
            <p:nvPr/>
          </p:nvSpPr>
          <p:spPr>
            <a:xfrm>
              <a:off x="4363427" y="3498703"/>
              <a:ext cx="229200" cy="1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a:off x="4402410" y="3364151"/>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595959"/>
                  </a:solidFill>
                  <a:latin typeface="Roboto"/>
                  <a:ea typeface="Roboto"/>
                  <a:cs typeface="Roboto"/>
                  <a:sym typeface="Roboto"/>
                </a:rPr>
                <a:t>B</a:t>
              </a:r>
              <a:endParaRPr b="1" sz="1700">
                <a:solidFill>
                  <a:srgbClr val="595959"/>
                </a:solidFill>
                <a:latin typeface="Roboto"/>
                <a:ea typeface="Roboto"/>
                <a:cs typeface="Roboto"/>
                <a:sym typeface="Roboto"/>
              </a:endParaRPr>
            </a:p>
          </p:txBody>
        </p:sp>
        <p:sp>
          <p:nvSpPr>
            <p:cNvPr id="102" name="Google Shape;102;p17"/>
            <p:cNvSpPr/>
            <p:nvPr/>
          </p:nvSpPr>
          <p:spPr>
            <a:xfrm>
              <a:off x="4402410" y="4613874"/>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595959"/>
                  </a:solidFill>
                  <a:latin typeface="Roboto"/>
                  <a:ea typeface="Roboto"/>
                  <a:cs typeface="Roboto"/>
                  <a:sym typeface="Roboto"/>
                </a:rPr>
                <a:t>C</a:t>
              </a:r>
              <a:endParaRPr b="1" sz="1700">
                <a:solidFill>
                  <a:srgbClr val="595959"/>
                </a:solidFill>
                <a:latin typeface="Roboto"/>
                <a:ea typeface="Roboto"/>
                <a:cs typeface="Roboto"/>
                <a:sym typeface="Roboto"/>
              </a:endParaRPr>
            </a:p>
          </p:txBody>
        </p:sp>
        <p:sp>
          <p:nvSpPr>
            <p:cNvPr id="103" name="Google Shape;103;p17"/>
            <p:cNvSpPr/>
            <p:nvPr/>
          </p:nvSpPr>
          <p:spPr>
            <a:xfrm>
              <a:off x="2587775" y="406522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595959"/>
                  </a:solidFill>
                  <a:latin typeface="Roboto"/>
                  <a:ea typeface="Roboto"/>
                  <a:cs typeface="Roboto"/>
                  <a:sym typeface="Roboto"/>
                </a:rPr>
                <a:t>A</a:t>
              </a:r>
              <a:endParaRPr b="1" sz="1700">
                <a:solidFill>
                  <a:srgbClr val="595959"/>
                </a:solidFill>
                <a:latin typeface="Roboto"/>
                <a:ea typeface="Roboto"/>
                <a:cs typeface="Roboto"/>
                <a:sym typeface="Roboto"/>
              </a:endParaRPr>
            </a:p>
          </p:txBody>
        </p:sp>
        <p:cxnSp>
          <p:nvCxnSpPr>
            <p:cNvPr id="104" name="Google Shape;104;p17"/>
            <p:cNvCxnSpPr>
              <a:endCxn id="101" idx="1"/>
            </p:cNvCxnSpPr>
            <p:nvPr/>
          </p:nvCxnSpPr>
          <p:spPr>
            <a:xfrm flipH="1" rot="10800000">
              <a:off x="2962410" y="3516401"/>
              <a:ext cx="1440000" cy="552900"/>
            </a:xfrm>
            <a:prstGeom prst="straightConnector1">
              <a:avLst/>
            </a:prstGeom>
            <a:noFill/>
            <a:ln cap="flat" cmpd="sng" w="19050">
              <a:solidFill>
                <a:srgbClr val="666666"/>
              </a:solidFill>
              <a:prstDash val="solid"/>
              <a:round/>
              <a:headEnd len="med" w="med" type="none"/>
              <a:tailEnd len="med" w="med" type="triangle"/>
            </a:ln>
          </p:spPr>
        </p:cxnSp>
        <p:sp>
          <p:nvSpPr>
            <p:cNvPr id="105" name="Google Shape;105;p17"/>
            <p:cNvSpPr txBox="1"/>
            <p:nvPr/>
          </p:nvSpPr>
          <p:spPr>
            <a:xfrm>
              <a:off x="2311943" y="3968153"/>
              <a:ext cx="317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595959"/>
                  </a:solidFill>
                  <a:latin typeface="Roboto"/>
                  <a:ea typeface="Roboto"/>
                  <a:cs typeface="Roboto"/>
                  <a:sym typeface="Roboto"/>
                </a:rPr>
                <a:t>s</a:t>
              </a:r>
              <a:endParaRPr b="1">
                <a:solidFill>
                  <a:srgbClr val="595959"/>
                </a:solidFill>
                <a:latin typeface="Roboto"/>
                <a:ea typeface="Roboto"/>
                <a:cs typeface="Roboto"/>
                <a:sym typeface="Roboto"/>
              </a:endParaRPr>
            </a:p>
          </p:txBody>
        </p:sp>
        <p:cxnSp>
          <p:nvCxnSpPr>
            <p:cNvPr id="106" name="Google Shape;106;p17"/>
            <p:cNvCxnSpPr>
              <a:endCxn id="102" idx="1"/>
            </p:cNvCxnSpPr>
            <p:nvPr/>
          </p:nvCxnSpPr>
          <p:spPr>
            <a:xfrm>
              <a:off x="2974410" y="4369824"/>
              <a:ext cx="1428000" cy="396300"/>
            </a:xfrm>
            <a:prstGeom prst="straightConnector1">
              <a:avLst/>
            </a:prstGeom>
            <a:noFill/>
            <a:ln cap="flat" cmpd="sng" w="38100">
              <a:solidFill>
                <a:srgbClr val="000000"/>
              </a:solidFill>
              <a:prstDash val="solid"/>
              <a:round/>
              <a:headEnd len="med" w="med" type="none"/>
              <a:tailEnd len="med" w="med" type="triangle"/>
            </a:ln>
          </p:spPr>
        </p:cxnSp>
        <p:sp>
          <p:nvSpPr>
            <p:cNvPr id="107" name="Google Shape;107;p17"/>
            <p:cNvSpPr/>
            <p:nvPr/>
          </p:nvSpPr>
          <p:spPr>
            <a:xfrm>
              <a:off x="3495527" y="3675789"/>
              <a:ext cx="252900" cy="252900"/>
            </a:xfrm>
            <a:prstGeom prst="rect">
              <a:avLst/>
            </a:prstGeom>
            <a:solidFill>
              <a:schemeClr val="lt2"/>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rgbClr val="595959"/>
                  </a:solidFill>
                  <a:latin typeface="Roboto"/>
                  <a:ea typeface="Roboto"/>
                  <a:cs typeface="Roboto"/>
                  <a:sym typeface="Roboto"/>
                </a:rPr>
                <a:t>5</a:t>
              </a:r>
              <a:endParaRPr b="1" sz="1800">
                <a:solidFill>
                  <a:srgbClr val="595959"/>
                </a:solidFill>
                <a:latin typeface="Roboto"/>
                <a:ea typeface="Roboto"/>
                <a:cs typeface="Roboto"/>
                <a:sym typeface="Roboto"/>
              </a:endParaRPr>
            </a:p>
          </p:txBody>
        </p:sp>
        <p:cxnSp>
          <p:nvCxnSpPr>
            <p:cNvPr id="108" name="Google Shape;108;p17"/>
            <p:cNvCxnSpPr>
              <a:endCxn id="102" idx="3"/>
            </p:cNvCxnSpPr>
            <p:nvPr/>
          </p:nvCxnSpPr>
          <p:spPr>
            <a:xfrm flipH="1">
              <a:off x="4789710" y="4340724"/>
              <a:ext cx="1436100" cy="425400"/>
            </a:xfrm>
            <a:prstGeom prst="straightConnector1">
              <a:avLst/>
            </a:prstGeom>
            <a:noFill/>
            <a:ln cap="flat" cmpd="sng" w="19050">
              <a:solidFill>
                <a:srgbClr val="666666"/>
              </a:solidFill>
              <a:prstDash val="solid"/>
              <a:round/>
              <a:headEnd len="med" w="med" type="triangle"/>
              <a:tailEnd len="med" w="med" type="none"/>
            </a:ln>
          </p:spPr>
        </p:cxnSp>
        <p:sp>
          <p:nvSpPr>
            <p:cNvPr id="109" name="Google Shape;109;p17"/>
            <p:cNvSpPr/>
            <p:nvPr/>
          </p:nvSpPr>
          <p:spPr>
            <a:xfrm>
              <a:off x="5350930" y="4406538"/>
              <a:ext cx="252900" cy="252900"/>
            </a:xfrm>
            <a:prstGeom prst="rect">
              <a:avLst/>
            </a:prstGeom>
            <a:solidFill>
              <a:schemeClr val="lt2"/>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rgbClr val="595959"/>
                  </a:solidFill>
                  <a:latin typeface="Roboto"/>
                  <a:ea typeface="Roboto"/>
                  <a:cs typeface="Roboto"/>
                  <a:sym typeface="Roboto"/>
                </a:rPr>
                <a:t>5</a:t>
              </a:r>
              <a:endParaRPr b="1" sz="1800">
                <a:solidFill>
                  <a:srgbClr val="595959"/>
                </a:solidFill>
                <a:latin typeface="Roboto"/>
                <a:ea typeface="Roboto"/>
                <a:cs typeface="Roboto"/>
                <a:sym typeface="Roboto"/>
              </a:endParaRPr>
            </a:p>
          </p:txBody>
        </p:sp>
        <p:sp>
          <p:nvSpPr>
            <p:cNvPr id="110" name="Google Shape;110;p17"/>
            <p:cNvSpPr/>
            <p:nvPr/>
          </p:nvSpPr>
          <p:spPr>
            <a:xfrm>
              <a:off x="6217044" y="4065220"/>
              <a:ext cx="387300" cy="3045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595959"/>
                  </a:solidFill>
                  <a:latin typeface="Roboto"/>
                  <a:ea typeface="Roboto"/>
                  <a:cs typeface="Roboto"/>
                  <a:sym typeface="Roboto"/>
                </a:rPr>
                <a:t>D</a:t>
              </a:r>
              <a:endParaRPr b="1" sz="1700">
                <a:solidFill>
                  <a:srgbClr val="595959"/>
                </a:solidFill>
                <a:latin typeface="Roboto"/>
                <a:ea typeface="Roboto"/>
                <a:cs typeface="Roboto"/>
                <a:sym typeface="Roboto"/>
              </a:endParaRPr>
            </a:p>
          </p:txBody>
        </p:sp>
        <p:cxnSp>
          <p:nvCxnSpPr>
            <p:cNvPr id="111" name="Google Shape;111;p17"/>
            <p:cNvCxnSpPr>
              <a:endCxn id="101" idx="2"/>
            </p:cNvCxnSpPr>
            <p:nvPr/>
          </p:nvCxnSpPr>
          <p:spPr>
            <a:xfrm rot="10800000">
              <a:off x="4596060" y="3668651"/>
              <a:ext cx="0" cy="945300"/>
            </a:xfrm>
            <a:prstGeom prst="straightConnector1">
              <a:avLst/>
            </a:prstGeom>
            <a:noFill/>
            <a:ln cap="flat" cmpd="sng" w="38100">
              <a:solidFill>
                <a:srgbClr val="000000"/>
              </a:solidFill>
              <a:prstDash val="solid"/>
              <a:round/>
              <a:headEnd len="med" w="med" type="none"/>
              <a:tailEnd len="med" w="med" type="triangle"/>
            </a:ln>
          </p:spPr>
        </p:cxnSp>
        <p:sp>
          <p:nvSpPr>
            <p:cNvPr id="112" name="Google Shape;112;p17"/>
            <p:cNvSpPr/>
            <p:nvPr/>
          </p:nvSpPr>
          <p:spPr>
            <a:xfrm>
              <a:off x="4469636" y="4024717"/>
              <a:ext cx="252900" cy="252900"/>
            </a:xfrm>
            <a:prstGeom prst="rect">
              <a:avLst/>
            </a:prstGeom>
            <a:solidFill>
              <a:schemeClr val="lt2"/>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rgbClr val="595959"/>
                  </a:solidFill>
                  <a:latin typeface="Roboto"/>
                  <a:ea typeface="Roboto"/>
                  <a:cs typeface="Roboto"/>
                  <a:sym typeface="Roboto"/>
                </a:rPr>
                <a:t>1</a:t>
              </a:r>
              <a:endParaRPr b="1" sz="1800">
                <a:solidFill>
                  <a:srgbClr val="595959"/>
                </a:solidFill>
                <a:latin typeface="Roboto"/>
                <a:ea typeface="Roboto"/>
                <a:cs typeface="Roboto"/>
                <a:sym typeface="Roboto"/>
              </a:endParaRPr>
            </a:p>
          </p:txBody>
        </p:sp>
        <p:cxnSp>
          <p:nvCxnSpPr>
            <p:cNvPr id="113" name="Google Shape;113;p17"/>
            <p:cNvCxnSpPr>
              <a:stCxn id="101" idx="3"/>
            </p:cNvCxnSpPr>
            <p:nvPr/>
          </p:nvCxnSpPr>
          <p:spPr>
            <a:xfrm>
              <a:off x="4789710" y="3516401"/>
              <a:ext cx="1432200" cy="577800"/>
            </a:xfrm>
            <a:prstGeom prst="straightConnector1">
              <a:avLst/>
            </a:prstGeom>
            <a:noFill/>
            <a:ln cap="flat" cmpd="sng" w="38100">
              <a:solidFill>
                <a:srgbClr val="000000"/>
              </a:solidFill>
              <a:prstDash val="solid"/>
              <a:round/>
              <a:headEnd len="med" w="med" type="none"/>
              <a:tailEnd len="med" w="med" type="triangle"/>
            </a:ln>
          </p:spPr>
        </p:cxnSp>
        <p:sp>
          <p:nvSpPr>
            <p:cNvPr id="114" name="Google Shape;114;p17"/>
            <p:cNvSpPr/>
            <p:nvPr/>
          </p:nvSpPr>
          <p:spPr>
            <a:xfrm>
              <a:off x="5302852" y="3644952"/>
              <a:ext cx="252900" cy="252900"/>
            </a:xfrm>
            <a:prstGeom prst="rect">
              <a:avLst/>
            </a:prstGeom>
            <a:solidFill>
              <a:schemeClr val="lt2"/>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rgbClr val="595959"/>
                  </a:solidFill>
                  <a:latin typeface="Roboto"/>
                  <a:ea typeface="Roboto"/>
                  <a:cs typeface="Roboto"/>
                  <a:sym typeface="Roboto"/>
                </a:rPr>
                <a:t>2</a:t>
              </a:r>
              <a:endParaRPr b="1" sz="1800">
                <a:solidFill>
                  <a:srgbClr val="595959"/>
                </a:solidFill>
                <a:latin typeface="Roboto"/>
                <a:ea typeface="Roboto"/>
                <a:cs typeface="Roboto"/>
                <a:sym typeface="Roboto"/>
              </a:endParaRPr>
            </a:p>
          </p:txBody>
        </p:sp>
        <p:sp>
          <p:nvSpPr>
            <p:cNvPr id="115" name="Google Shape;115;p17"/>
            <p:cNvSpPr/>
            <p:nvPr/>
          </p:nvSpPr>
          <p:spPr>
            <a:xfrm>
              <a:off x="3429250" y="4393975"/>
              <a:ext cx="317400" cy="252900"/>
            </a:xfrm>
            <a:prstGeom prst="rect">
              <a:avLst/>
            </a:prstGeom>
            <a:solidFill>
              <a:schemeClr val="lt2"/>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rgbClr val="595959"/>
                  </a:solidFill>
                  <a:latin typeface="Roboto"/>
                  <a:ea typeface="Roboto"/>
                  <a:cs typeface="Roboto"/>
                  <a:sym typeface="Roboto"/>
                </a:rPr>
                <a:t>1</a:t>
              </a:r>
              <a:endParaRPr b="1" sz="1800">
                <a:solidFill>
                  <a:srgbClr val="595959"/>
                </a:solidFill>
                <a:latin typeface="Roboto"/>
                <a:ea typeface="Roboto"/>
                <a:cs typeface="Roboto"/>
                <a:sym typeface="Roboto"/>
              </a:endParaRPr>
            </a:p>
          </p:txBody>
        </p:sp>
      </p:grpSp>
      <p:sp>
        <p:nvSpPr>
          <p:cNvPr id="116" name="Google Shape;116;p17"/>
          <p:cNvSpPr/>
          <p:nvPr/>
        </p:nvSpPr>
        <p:spPr>
          <a:xfrm>
            <a:off x="1879736" y="3119351"/>
            <a:ext cx="252900" cy="2529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rgbClr val="278B4C"/>
                </a:solidFill>
                <a:latin typeface="Roboto"/>
                <a:ea typeface="Roboto"/>
                <a:cs typeface="Roboto"/>
                <a:sym typeface="Roboto"/>
              </a:rPr>
              <a:t>0</a:t>
            </a:r>
            <a:endParaRPr b="1" sz="1800">
              <a:solidFill>
                <a:srgbClr val="278B4C"/>
              </a:solidFill>
              <a:latin typeface="Roboto"/>
              <a:ea typeface="Roboto"/>
              <a:cs typeface="Roboto"/>
              <a:sym typeface="Roboto"/>
            </a:endParaRPr>
          </a:p>
        </p:txBody>
      </p:sp>
      <p:sp>
        <p:nvSpPr>
          <p:cNvPr id="117" name="Google Shape;117;p17"/>
          <p:cNvSpPr/>
          <p:nvPr/>
        </p:nvSpPr>
        <p:spPr>
          <a:xfrm>
            <a:off x="3683552" y="3660426"/>
            <a:ext cx="252900" cy="2529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rgbClr val="278B4C"/>
                </a:solidFill>
                <a:latin typeface="Roboto"/>
                <a:ea typeface="Roboto"/>
                <a:cs typeface="Roboto"/>
                <a:sym typeface="Roboto"/>
              </a:rPr>
              <a:t>1</a:t>
            </a:r>
            <a:endParaRPr b="1" sz="1800">
              <a:solidFill>
                <a:srgbClr val="278B4C"/>
              </a:solidFill>
              <a:latin typeface="Roboto"/>
              <a:ea typeface="Roboto"/>
              <a:cs typeface="Roboto"/>
              <a:sym typeface="Roboto"/>
            </a:endParaRPr>
          </a:p>
        </p:txBody>
      </p:sp>
      <p:sp>
        <p:nvSpPr>
          <p:cNvPr id="118" name="Google Shape;118;p17"/>
          <p:cNvSpPr/>
          <p:nvPr/>
        </p:nvSpPr>
        <p:spPr>
          <a:xfrm>
            <a:off x="3697423" y="2414926"/>
            <a:ext cx="252900" cy="2529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rgbClr val="278B4C"/>
                </a:solidFill>
                <a:latin typeface="Roboto"/>
                <a:ea typeface="Roboto"/>
                <a:cs typeface="Roboto"/>
                <a:sym typeface="Roboto"/>
              </a:rPr>
              <a:t>2</a:t>
            </a:r>
            <a:endParaRPr b="1" sz="1800">
              <a:solidFill>
                <a:srgbClr val="278B4C"/>
              </a:solidFill>
              <a:latin typeface="Roboto"/>
              <a:ea typeface="Roboto"/>
              <a:cs typeface="Roboto"/>
              <a:sym typeface="Roboto"/>
            </a:endParaRPr>
          </a:p>
        </p:txBody>
      </p:sp>
      <p:sp>
        <p:nvSpPr>
          <p:cNvPr id="119" name="Google Shape;119;p17"/>
          <p:cNvSpPr/>
          <p:nvPr/>
        </p:nvSpPr>
        <p:spPr>
          <a:xfrm>
            <a:off x="5500582" y="3119351"/>
            <a:ext cx="252900" cy="2529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800">
                <a:solidFill>
                  <a:srgbClr val="278B4C"/>
                </a:solidFill>
                <a:latin typeface="Roboto"/>
                <a:ea typeface="Roboto"/>
                <a:cs typeface="Roboto"/>
                <a:sym typeface="Roboto"/>
              </a:rPr>
              <a:t>4</a:t>
            </a:r>
            <a:endParaRPr b="1" sz="1800">
              <a:solidFill>
                <a:srgbClr val="278B4C"/>
              </a:solidFill>
              <a:latin typeface="Roboto"/>
              <a:ea typeface="Roboto"/>
              <a:cs typeface="Roboto"/>
              <a:sym typeface="Roboto"/>
            </a:endParaRPr>
          </a:p>
        </p:txBody>
      </p:sp>
      <p:sp>
        <p:nvSpPr>
          <p:cNvPr id="120" name="Google Shape;120;p17"/>
          <p:cNvSpPr/>
          <p:nvPr/>
        </p:nvSpPr>
        <p:spPr>
          <a:xfrm>
            <a:off x="6090975" y="2807000"/>
            <a:ext cx="914400" cy="1005900"/>
          </a:xfrm>
          <a:prstGeom prst="wedgeRoundRectCallout">
            <a:avLst>
              <a:gd fmla="val -59892" name="adj1"/>
              <a:gd fmla="val 20589" name="adj2"/>
              <a:gd fmla="val 0" name="adj3"/>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dk1"/>
                </a:solidFill>
                <a:latin typeface="Roboto"/>
                <a:ea typeface="Roboto"/>
                <a:cs typeface="Roboto"/>
                <a:sym typeface="Roboto"/>
              </a:rPr>
              <a:t>ACBD</a:t>
            </a:r>
            <a:endParaRPr b="1"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800">
                <a:solidFill>
                  <a:schemeClr val="dk2"/>
                </a:solidFill>
                <a:latin typeface="Roboto"/>
                <a:ea typeface="Roboto"/>
                <a:cs typeface="Roboto"/>
                <a:sym typeface="Roboto"/>
              </a:rPr>
              <a:t>ACD</a:t>
            </a:r>
            <a:endParaRPr b="1" sz="1800">
              <a:solidFill>
                <a:schemeClr val="dk2"/>
              </a:solidFill>
              <a:latin typeface="Roboto"/>
              <a:ea typeface="Roboto"/>
              <a:cs typeface="Roboto"/>
              <a:sym typeface="Roboto"/>
            </a:endParaRPr>
          </a:p>
          <a:p>
            <a:pPr indent="0" lvl="0" marL="0" rtl="0" algn="l">
              <a:spcBef>
                <a:spcPts val="0"/>
              </a:spcBef>
              <a:spcAft>
                <a:spcPts val="0"/>
              </a:spcAft>
              <a:buNone/>
            </a:pPr>
            <a:r>
              <a:rPr b="1" lang="en" sz="1800">
                <a:solidFill>
                  <a:schemeClr val="dk2"/>
                </a:solidFill>
                <a:latin typeface="Roboto"/>
                <a:ea typeface="Roboto"/>
                <a:cs typeface="Roboto"/>
                <a:sym typeface="Roboto"/>
              </a:rPr>
              <a:t>ABD</a:t>
            </a:r>
            <a:endParaRPr sz="1800">
              <a:solidFill>
                <a:schemeClr val="dk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4882896" y="448056"/>
            <a:ext cx="3950100" cy="57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k-Shortest Paths Dijkstra’s</a:t>
            </a:r>
            <a:endParaRPr/>
          </a:p>
        </p:txBody>
      </p:sp>
      <p:sp>
        <p:nvSpPr>
          <p:cNvPr id="126" name="Google Shape;126;p18"/>
          <p:cNvSpPr txBox="1"/>
          <p:nvPr>
            <p:ph idx="2" type="body"/>
          </p:nvPr>
        </p:nvSpPr>
        <p:spPr>
          <a:xfrm>
            <a:off x="310900" y="448050"/>
            <a:ext cx="3950100" cy="412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PQ.add(</a:t>
            </a:r>
            <a:r>
              <a:rPr b="1" lang="en"/>
              <a:t>s</a:t>
            </a:r>
            <a:r>
              <a:rPr lang="en"/>
              <a:t>, 0)</a:t>
            </a:r>
            <a:br>
              <a:rPr lang="en"/>
            </a:br>
            <a:r>
              <a:rPr lang="en"/>
              <a:t>pathTo[</a:t>
            </a:r>
            <a:r>
              <a:rPr b="1" lang="en"/>
              <a:t>s</a:t>
            </a:r>
            <a:r>
              <a:rPr lang="en"/>
              <a:t>][0] = </a:t>
            </a:r>
            <a:r>
              <a:rPr lang="en"/>
              <a:t>[</a:t>
            </a:r>
            <a:r>
              <a:rPr b="1" lang="en"/>
              <a:t>s</a:t>
            </a:r>
            <a:r>
              <a:rPr lang="en"/>
              <a:t>]</a:t>
            </a:r>
            <a:r>
              <a:rPr lang="en"/>
              <a:t>; distTo[</a:t>
            </a:r>
            <a:r>
              <a:rPr b="1" lang="en"/>
              <a:t>s</a:t>
            </a:r>
            <a:r>
              <a:rPr lang="en"/>
              <a:t>][0] = 0</a:t>
            </a:r>
            <a:br>
              <a:rPr lang="en"/>
            </a:br>
            <a:r>
              <a:rPr lang="en"/>
              <a:t>For all vertices </a:t>
            </a:r>
            <a:r>
              <a:rPr b="1" lang="en"/>
              <a:t>v</a:t>
            </a:r>
            <a:r>
              <a:rPr lang="en"/>
              <a:t>, count[</a:t>
            </a:r>
            <a:r>
              <a:rPr b="1" lang="en"/>
              <a:t>v</a:t>
            </a:r>
            <a:r>
              <a:rPr lang="en"/>
              <a:t>] = 0</a:t>
            </a:r>
            <a:br>
              <a:rPr lang="en"/>
            </a:br>
            <a:r>
              <a:rPr lang="en"/>
              <a:t>While PQ is not empty:</a:t>
            </a:r>
            <a:endParaRPr/>
          </a:p>
          <a:p>
            <a:pPr indent="0" lvl="0" marL="457200" rtl="0" algn="l">
              <a:spcBef>
                <a:spcPts val="800"/>
              </a:spcBef>
              <a:spcAft>
                <a:spcPts val="0"/>
              </a:spcAft>
              <a:buNone/>
            </a:pPr>
            <a:r>
              <a:rPr b="1" lang="en"/>
              <a:t>p</a:t>
            </a:r>
            <a:r>
              <a:rPr b="1" baseline="-25000" lang="en"/>
              <a:t>i</a:t>
            </a:r>
            <a:r>
              <a:rPr lang="en"/>
              <a:t> = PQ.removeSmallest()</a:t>
            </a:r>
            <a:br>
              <a:rPr lang="en"/>
            </a:br>
            <a:r>
              <a:rPr lang="en"/>
              <a:t>c</a:t>
            </a:r>
            <a:r>
              <a:rPr lang="en"/>
              <a:t>ount[</a:t>
            </a:r>
            <a:r>
              <a:rPr b="1" lang="en"/>
              <a:t>p</a:t>
            </a:r>
            <a:r>
              <a:rPr lang="en"/>
              <a:t>] += 1</a:t>
            </a:r>
            <a:br>
              <a:rPr lang="en"/>
            </a:br>
            <a:r>
              <a:rPr lang="en"/>
              <a:t>If </a:t>
            </a:r>
            <a:r>
              <a:rPr b="1" lang="en"/>
              <a:t>p</a:t>
            </a:r>
            <a:r>
              <a:rPr lang="en"/>
              <a:t> is goal: add pathTo[</a:t>
            </a:r>
            <a:r>
              <a:rPr b="1" lang="en"/>
              <a:t>p</a:t>
            </a:r>
            <a:r>
              <a:rPr lang="en"/>
              <a:t>][</a:t>
            </a:r>
            <a:r>
              <a:rPr b="1" lang="en"/>
              <a:t>i</a:t>
            </a:r>
            <a:r>
              <a:rPr lang="en"/>
              <a:t>] to result</a:t>
            </a:r>
            <a:br>
              <a:rPr lang="en"/>
            </a:br>
            <a:r>
              <a:rPr lang="en"/>
              <a:t>	If count[goal] is </a:t>
            </a:r>
            <a:r>
              <a:rPr b="1" lang="en"/>
              <a:t>k</a:t>
            </a:r>
            <a:r>
              <a:rPr lang="en"/>
              <a:t>: return</a:t>
            </a:r>
            <a:br>
              <a:rPr lang="en"/>
            </a:br>
            <a:r>
              <a:rPr lang="en"/>
              <a:t>I</a:t>
            </a:r>
            <a:r>
              <a:rPr lang="en"/>
              <a:t>f count[</a:t>
            </a:r>
            <a:r>
              <a:rPr b="1" lang="en"/>
              <a:t>p</a:t>
            </a:r>
            <a:r>
              <a:rPr lang="en"/>
              <a:t>] ≤ </a:t>
            </a:r>
            <a:r>
              <a:rPr b="1" lang="en"/>
              <a:t>k</a:t>
            </a:r>
            <a:r>
              <a:rPr lang="en"/>
              <a:t>: relax all edges from </a:t>
            </a:r>
            <a:r>
              <a:rPr b="1" lang="en"/>
              <a:t>p</a:t>
            </a:r>
            <a:r>
              <a:rPr b="1" baseline="-25000" lang="en"/>
              <a:t>i</a:t>
            </a:r>
            <a:endParaRPr b="1" baseline="-25000">
              <a:solidFill>
                <a:schemeClr val="accent1"/>
              </a:solidFill>
            </a:endParaRPr>
          </a:p>
          <a:p>
            <a:pPr indent="0" lvl="0" marL="0" rtl="0" algn="l">
              <a:spcBef>
                <a:spcPts val="800"/>
              </a:spcBef>
              <a:spcAft>
                <a:spcPts val="0"/>
              </a:spcAft>
              <a:buNone/>
            </a:pPr>
            <a:r>
              <a:rPr b="1" lang="en">
                <a:solidFill>
                  <a:schemeClr val="accent1"/>
                </a:solidFill>
              </a:rPr>
              <a:t>Relaxing</a:t>
            </a:r>
            <a:r>
              <a:rPr lang="en"/>
              <a:t> an edge (</a:t>
            </a:r>
            <a:r>
              <a:rPr b="1" lang="en"/>
              <a:t>v</a:t>
            </a:r>
            <a:r>
              <a:rPr lang="en"/>
              <a:t>, </a:t>
            </a:r>
            <a:r>
              <a:rPr b="1" lang="en"/>
              <a:t>w</a:t>
            </a:r>
            <a:r>
              <a:rPr lang="en"/>
              <a:t>) with </a:t>
            </a:r>
            <a:r>
              <a:rPr b="1" lang="en"/>
              <a:t>weight</a:t>
            </a:r>
            <a:r>
              <a:rPr lang="en"/>
              <a:t>:</a:t>
            </a:r>
            <a:endParaRPr/>
          </a:p>
          <a:p>
            <a:pPr indent="0" lvl="0" marL="457200" rtl="0" algn="l">
              <a:spcBef>
                <a:spcPts val="800"/>
              </a:spcBef>
              <a:spcAft>
                <a:spcPts val="800"/>
              </a:spcAft>
              <a:buNone/>
            </a:pPr>
            <a:r>
              <a:rPr lang="en"/>
              <a:t>distTo[</a:t>
            </a:r>
            <a:r>
              <a:rPr b="1" lang="en"/>
              <a:t>w</a:t>
            </a:r>
            <a:r>
              <a:rPr lang="en"/>
              <a:t>].add(distTo[</a:t>
            </a:r>
            <a:r>
              <a:rPr b="1" lang="en"/>
              <a:t>v</a:t>
            </a:r>
            <a:r>
              <a:rPr lang="en"/>
              <a:t>][</a:t>
            </a:r>
            <a:r>
              <a:rPr b="1" lang="en"/>
              <a:t>i</a:t>
            </a:r>
            <a:r>
              <a:rPr lang="en"/>
              <a:t>] + </a:t>
            </a:r>
            <a:r>
              <a:rPr b="1" lang="en"/>
              <a:t>weight</a:t>
            </a:r>
            <a:r>
              <a:rPr lang="en"/>
              <a:t>)</a:t>
            </a:r>
            <a:br>
              <a:rPr lang="en"/>
            </a:br>
            <a:r>
              <a:rPr lang="en"/>
              <a:t>pathTo[</a:t>
            </a:r>
            <a:r>
              <a:rPr b="1" lang="en"/>
              <a:t>w</a:t>
            </a:r>
            <a:r>
              <a:rPr lang="en"/>
              <a:t>].add(pathTo[</a:t>
            </a:r>
            <a:r>
              <a:rPr b="1" lang="en"/>
              <a:t>v</a:t>
            </a:r>
            <a:r>
              <a:rPr lang="en"/>
              <a:t>][</a:t>
            </a:r>
            <a:r>
              <a:rPr b="1" lang="en"/>
              <a:t>i</a:t>
            </a:r>
            <a:r>
              <a:rPr lang="en"/>
              <a:t>] + </a:t>
            </a:r>
            <a:r>
              <a:rPr b="1" lang="en"/>
              <a:t>w</a:t>
            </a:r>
            <a:r>
              <a:rPr lang="en"/>
              <a:t>)</a:t>
            </a:r>
            <a:br>
              <a:rPr lang="en"/>
            </a:br>
            <a:r>
              <a:rPr lang="en"/>
              <a:t>PQ.add(</a:t>
            </a:r>
            <a:r>
              <a:rPr b="1" lang="en"/>
              <a:t>w</a:t>
            </a:r>
            <a:r>
              <a:rPr lang="en"/>
              <a:t>, distTo[</a:t>
            </a:r>
            <a:r>
              <a:rPr b="1" lang="en"/>
              <a:t>w</a:t>
            </a:r>
            <a:r>
              <a:rPr lang="en"/>
              <a:t>].getLast())</a:t>
            </a:r>
            <a:endParaRPr/>
          </a:p>
        </p:txBody>
      </p:sp>
      <p:sp>
        <p:nvSpPr>
          <p:cNvPr id="127" name="Google Shape;127;p18"/>
          <p:cNvSpPr txBox="1"/>
          <p:nvPr>
            <p:ph idx="1" type="body"/>
          </p:nvPr>
        </p:nvSpPr>
        <p:spPr>
          <a:xfrm>
            <a:off x="4882896" y="1152144"/>
            <a:ext cx="3950100" cy="34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Dijkstra’s shortest path to a vertex is only correct when the vertex is visited!</a:t>
            </a:r>
            <a:endParaRPr/>
          </a:p>
          <a:p>
            <a:pPr indent="0" lvl="0" marL="0" rtl="0" algn="l">
              <a:spcBef>
                <a:spcPts val="800"/>
              </a:spcBef>
              <a:spcAft>
                <a:spcPts val="0"/>
              </a:spcAft>
              <a:buNone/>
            </a:pPr>
            <a:r>
              <a:t/>
            </a:r>
            <a:endParaRPr/>
          </a:p>
          <a:p>
            <a:pPr indent="0" lvl="0" marL="0" rtl="0" algn="l">
              <a:spcBef>
                <a:spcPts val="800"/>
              </a:spcBef>
              <a:spcAft>
                <a:spcPts val="0"/>
              </a:spcAft>
              <a:buNone/>
            </a:pPr>
            <a:r>
              <a:rPr b="1" lang="en"/>
              <a:t>Invariants</a:t>
            </a:r>
            <a:endParaRPr b="1"/>
          </a:p>
          <a:p>
            <a:pPr indent="0" lvl="0" marL="0" rtl="0" algn="l">
              <a:spcBef>
                <a:spcPts val="800"/>
              </a:spcBef>
              <a:spcAft>
                <a:spcPts val="0"/>
              </a:spcAft>
              <a:buClr>
                <a:schemeClr val="dk1"/>
              </a:buClr>
              <a:buSzPts val="1100"/>
              <a:buFont typeface="Arial"/>
              <a:buNone/>
            </a:pPr>
            <a:r>
              <a:rPr b="1" lang="en"/>
              <a:t>p</a:t>
            </a:r>
            <a:r>
              <a:rPr b="1" baseline="-25000" lang="en"/>
              <a:t>i</a:t>
            </a:r>
            <a:r>
              <a:rPr lang="en"/>
              <a:t>: </a:t>
            </a:r>
            <a:r>
              <a:rPr b="1" lang="en">
                <a:solidFill>
                  <a:schemeClr val="accent1"/>
                </a:solidFill>
              </a:rPr>
              <a:t>ith-relaxed</a:t>
            </a:r>
            <a:r>
              <a:rPr lang="en"/>
              <a:t> copy of </a:t>
            </a:r>
            <a:r>
              <a:rPr b="1" lang="en"/>
              <a:t>p</a:t>
            </a:r>
            <a:r>
              <a:rPr lang="en"/>
              <a:t>.</a:t>
            </a:r>
            <a:endParaRPr/>
          </a:p>
          <a:p>
            <a:pPr indent="0" lvl="0" marL="0" rtl="0" algn="l">
              <a:spcBef>
                <a:spcPts val="800"/>
              </a:spcBef>
              <a:spcAft>
                <a:spcPts val="0"/>
              </a:spcAft>
              <a:buClr>
                <a:schemeClr val="dk1"/>
              </a:buClr>
              <a:buSzPts val="1100"/>
              <a:buFont typeface="Arial"/>
              <a:buNone/>
            </a:pPr>
            <a:r>
              <a:rPr lang="en"/>
              <a:t>pathTo</a:t>
            </a:r>
            <a:r>
              <a:rPr lang="en"/>
              <a:t>[</a:t>
            </a:r>
            <a:r>
              <a:rPr b="1" lang="en"/>
              <a:t>v</a:t>
            </a:r>
            <a:r>
              <a:rPr lang="en"/>
              <a:t>][</a:t>
            </a:r>
            <a:r>
              <a:rPr b="1" lang="en"/>
              <a:t>i</a:t>
            </a:r>
            <a:r>
              <a:rPr lang="en"/>
              <a:t>]: </a:t>
            </a:r>
            <a:r>
              <a:rPr b="1" lang="en"/>
              <a:t>ith</a:t>
            </a:r>
            <a:r>
              <a:rPr b="1" lang="en"/>
              <a:t>-relaxed path</a:t>
            </a:r>
            <a:r>
              <a:rPr lang="en"/>
              <a:t> to </a:t>
            </a:r>
            <a:r>
              <a:rPr b="1" lang="en"/>
              <a:t>v</a:t>
            </a:r>
            <a:r>
              <a:rPr lang="en"/>
              <a:t>.</a:t>
            </a:r>
            <a:endParaRPr/>
          </a:p>
          <a:p>
            <a:pPr indent="0" lvl="0" marL="0" rtl="0" algn="l">
              <a:spcBef>
                <a:spcPts val="800"/>
              </a:spcBef>
              <a:spcAft>
                <a:spcPts val="0"/>
              </a:spcAft>
              <a:buClr>
                <a:schemeClr val="dk1"/>
              </a:buClr>
              <a:buSzPts val="1100"/>
              <a:buFont typeface="Arial"/>
              <a:buNone/>
            </a:pPr>
            <a:r>
              <a:rPr lang="en"/>
              <a:t>distTo[</a:t>
            </a:r>
            <a:r>
              <a:rPr b="1" lang="en"/>
              <a:t>v</a:t>
            </a:r>
            <a:r>
              <a:rPr lang="en"/>
              <a:t>][</a:t>
            </a:r>
            <a:r>
              <a:rPr b="1" lang="en"/>
              <a:t>i</a:t>
            </a:r>
            <a:r>
              <a:rPr lang="en"/>
              <a:t>]: </a:t>
            </a:r>
            <a:r>
              <a:rPr b="1" lang="en"/>
              <a:t>ith</a:t>
            </a:r>
            <a:r>
              <a:rPr b="1" lang="en"/>
              <a:t>-relaxed distance</a:t>
            </a:r>
            <a:r>
              <a:rPr lang="en"/>
              <a:t> to </a:t>
            </a:r>
            <a:r>
              <a:rPr b="1" lang="en"/>
              <a:t>v</a:t>
            </a:r>
            <a:r>
              <a:rPr lang="en"/>
              <a:t>.</a:t>
            </a:r>
            <a:endParaRPr/>
          </a:p>
          <a:p>
            <a:pPr indent="0" lvl="0" marL="0" rtl="0" algn="l">
              <a:spcBef>
                <a:spcPts val="800"/>
              </a:spcBef>
              <a:spcAft>
                <a:spcPts val="800"/>
              </a:spcAft>
              <a:buNone/>
            </a:pPr>
            <a:r>
              <a:rPr lang="en"/>
              <a:t>count[</a:t>
            </a:r>
            <a:r>
              <a:rPr b="1" lang="en"/>
              <a:t>v</a:t>
            </a:r>
            <a:r>
              <a:rPr lang="en"/>
              <a:t>]: number of shortest paths to </a:t>
            </a:r>
            <a:r>
              <a:rPr b="1" lang="en"/>
              <a:t>v</a:t>
            </a:r>
            <a:r>
              <a:rPr lang="en"/>
              <a:t>.</a:t>
            </a:r>
            <a:endParaRPr/>
          </a:p>
        </p:txBody>
      </p:sp>
      <p:sp>
        <p:nvSpPr>
          <p:cNvPr id="128" name="Google Shape;128;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4" name="Google Shape;134;p19"/>
          <p:cNvSpPr txBox="1"/>
          <p:nvPr>
            <p:ph type="title"/>
          </p:nvPr>
        </p:nvSpPr>
        <p:spPr>
          <a:xfrm>
            <a:off x="311700" y="4246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Study: Wheelchair-Accessible Routes</a:t>
            </a:r>
            <a:endParaRPr/>
          </a:p>
        </p:txBody>
      </p:sp>
      <p:pic>
        <p:nvPicPr>
          <p:cNvPr descr="In 2009, Sasha Blair-Goldensohn was commuting to work through Central Park when an unfortunate accident changed his life and his worldview. Hear Sasha’s story and learn how he teamed up with fellow Googlers Dianna and Rio to collaboratively develop accessible routing in Google Maps. Accessibility should be built into your app from the ground up! &#10;&#10;Learn More:&#10;GTFS Static Overview: https://goo.gle/2oKNhrC&#10;Reference: https://goo.gle/32Fy7SQ&#10;Rio Akasaka's blog post announcing Accessible Routes: https://goo.gle/2MSSRjx&#10;&#10;Subscribe to Google Developers → https://goo.gle/developers&#10;&#10;Additional Subway footage provided by Marvin Allen Devlin" id="135" name="Google Shape;135;p19" title="Developing Accessible Routes for Google Maps">
            <a:hlinkClick r:id="rId3"/>
          </p:cNvPr>
          <p:cNvPicPr preferRelativeResize="0"/>
          <p:nvPr/>
        </p:nvPicPr>
        <p:blipFill>
          <a:blip r:embed="rId4">
            <a:alphaModFix/>
          </a:blip>
          <a:stretch>
            <a:fillRect/>
          </a:stretch>
        </p:blipFill>
        <p:spPr>
          <a:xfrm>
            <a:off x="914400" y="0"/>
            <a:ext cx="7315200" cy="4114800"/>
          </a:xfrm>
          <a:prstGeom prst="rect">
            <a:avLst/>
          </a:prstGeom>
          <a:noFill/>
          <a:ln>
            <a:noFill/>
          </a:ln>
        </p:spPr>
      </p:pic>
      <p:sp>
        <p:nvSpPr>
          <p:cNvPr id="136" name="Google Shape;136;p19"/>
          <p:cNvSpPr txBox="1"/>
          <p:nvPr/>
        </p:nvSpPr>
        <p:spPr>
          <a:xfrm>
            <a:off x="0" y="4969000"/>
            <a:ext cx="9144000" cy="183000"/>
          </a:xfrm>
          <a:prstGeom prst="rect">
            <a:avLst/>
          </a:prstGeom>
          <a:noFill/>
          <a:ln>
            <a:noFill/>
          </a:ln>
        </p:spPr>
        <p:txBody>
          <a:bodyPr anchorCtr="0" anchor="t" bIns="45700" lIns="45700" spcFirstLastPara="1" rIns="45700" wrap="square" tIns="45700">
            <a:noAutofit/>
          </a:bodyPr>
          <a:lstStyle/>
          <a:p>
            <a:pPr indent="0" lvl="0" marL="0" rtl="0" algn="r">
              <a:spcBef>
                <a:spcPts val="0"/>
              </a:spcBef>
              <a:spcAft>
                <a:spcPts val="0"/>
              </a:spcAft>
              <a:buNone/>
            </a:pPr>
            <a:r>
              <a:rPr lang="en" sz="600">
                <a:solidFill>
                  <a:schemeClr val="dk2"/>
                </a:solidFill>
                <a:latin typeface="Roboto Light"/>
                <a:ea typeface="Roboto Light"/>
                <a:cs typeface="Roboto Light"/>
                <a:sym typeface="Roboto Light"/>
              </a:rPr>
              <a:t>Developing Accessible Routes for Google Maps</a:t>
            </a:r>
            <a:r>
              <a:rPr lang="en" sz="600">
                <a:solidFill>
                  <a:schemeClr val="dk2"/>
                </a:solidFill>
                <a:latin typeface="Roboto Light"/>
                <a:ea typeface="Roboto Light"/>
                <a:cs typeface="Roboto Light"/>
                <a:sym typeface="Roboto Light"/>
              </a:rPr>
              <a:t> (Google Developers/YouTube)</a:t>
            </a:r>
            <a:endParaRPr sz="600">
              <a:solidFill>
                <a:schemeClr val="dk2"/>
              </a:solidFill>
              <a:latin typeface="Roboto Light"/>
              <a:ea typeface="Roboto Light"/>
              <a:cs typeface="Roboto Light"/>
              <a:sym typeface="Robot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Product Development Lifecycle</a:t>
            </a:r>
            <a:endParaRPr/>
          </a:p>
        </p:txBody>
      </p:sp>
      <p:sp>
        <p:nvSpPr>
          <p:cNvPr id="142" name="Google Shape;14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a:t>Analyzing the problem</a:t>
            </a:r>
            <a:endParaRPr/>
          </a:p>
          <a:p>
            <a:pPr indent="-330200" lvl="0" marL="457200" rtl="0" algn="l">
              <a:spcBef>
                <a:spcPts val="1000"/>
              </a:spcBef>
              <a:spcAft>
                <a:spcPts val="0"/>
              </a:spcAft>
              <a:buSzPts val="1600"/>
              <a:buAutoNum type="arabicPeriod"/>
            </a:pPr>
            <a:r>
              <a:rPr lang="en"/>
              <a:t>Market research</a:t>
            </a:r>
            <a:endParaRPr/>
          </a:p>
          <a:p>
            <a:pPr indent="-330200" lvl="0" marL="457200" rtl="0" algn="l">
              <a:spcBef>
                <a:spcPts val="1000"/>
              </a:spcBef>
              <a:spcAft>
                <a:spcPts val="0"/>
              </a:spcAft>
              <a:buSzPts val="1600"/>
              <a:buAutoNum type="arabicPeriod"/>
            </a:pPr>
            <a:r>
              <a:rPr lang="en"/>
              <a:t>Gathering requirements for the proposed business solution</a:t>
            </a:r>
            <a:endParaRPr/>
          </a:p>
          <a:p>
            <a:pPr indent="-330200" lvl="0" marL="457200" rtl="0" algn="l">
              <a:spcBef>
                <a:spcPts val="1000"/>
              </a:spcBef>
              <a:spcAft>
                <a:spcPts val="0"/>
              </a:spcAft>
              <a:buSzPts val="1600"/>
              <a:buAutoNum type="arabicPeriod"/>
            </a:pPr>
            <a:r>
              <a:rPr lang="en"/>
              <a:t>Devising a plan or design for the software-based solution</a:t>
            </a:r>
            <a:endParaRPr/>
          </a:p>
          <a:p>
            <a:pPr indent="-330200" lvl="0" marL="457200" rtl="0" algn="l">
              <a:spcBef>
                <a:spcPts val="1000"/>
              </a:spcBef>
              <a:spcAft>
                <a:spcPts val="0"/>
              </a:spcAft>
              <a:buClr>
                <a:schemeClr val="accent1"/>
              </a:buClr>
              <a:buSzPts val="1600"/>
              <a:buAutoNum type="arabicPeriod"/>
            </a:pPr>
            <a:r>
              <a:rPr b="1" lang="en">
                <a:solidFill>
                  <a:schemeClr val="accent1"/>
                </a:solidFill>
              </a:rPr>
              <a:t>Implementation (coding) of the software</a:t>
            </a:r>
            <a:endParaRPr b="1">
              <a:solidFill>
                <a:schemeClr val="accent1"/>
              </a:solidFill>
            </a:endParaRPr>
          </a:p>
          <a:p>
            <a:pPr indent="-330200" lvl="0" marL="457200" rtl="0" algn="l">
              <a:spcBef>
                <a:spcPts val="1000"/>
              </a:spcBef>
              <a:spcAft>
                <a:spcPts val="0"/>
              </a:spcAft>
              <a:buClr>
                <a:schemeClr val="accent1"/>
              </a:buClr>
              <a:buSzPts val="1600"/>
              <a:buAutoNum type="arabicPeriod"/>
            </a:pPr>
            <a:r>
              <a:rPr b="1" lang="en">
                <a:solidFill>
                  <a:schemeClr val="accent1"/>
                </a:solidFill>
              </a:rPr>
              <a:t>Testing the software</a:t>
            </a:r>
            <a:endParaRPr b="1">
              <a:solidFill>
                <a:schemeClr val="accent1"/>
              </a:solidFill>
            </a:endParaRPr>
          </a:p>
          <a:p>
            <a:pPr indent="-330200" lvl="0" marL="457200" rtl="0" algn="l">
              <a:spcBef>
                <a:spcPts val="1000"/>
              </a:spcBef>
              <a:spcAft>
                <a:spcPts val="0"/>
              </a:spcAft>
              <a:buSzPts val="1600"/>
              <a:buAutoNum type="arabicPeriod"/>
            </a:pPr>
            <a:r>
              <a:rPr lang="en"/>
              <a:t>Deployment</a:t>
            </a:r>
            <a:endParaRPr/>
          </a:p>
          <a:p>
            <a:pPr indent="-330200" lvl="0" marL="457200" rtl="0" algn="l">
              <a:spcBef>
                <a:spcPts val="1000"/>
              </a:spcBef>
              <a:spcAft>
                <a:spcPts val="1000"/>
              </a:spcAft>
              <a:buSzPts val="1600"/>
              <a:buAutoNum type="arabicPeriod"/>
            </a:pPr>
            <a:r>
              <a:rPr lang="en"/>
              <a:t>Maintenance and bug fixing</a:t>
            </a:r>
            <a:endParaRPr/>
          </a:p>
        </p:txBody>
      </p:sp>
      <p:sp>
        <p:nvSpPr>
          <p:cNvPr id="143" name="Google Shape;143;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4" name="Google Shape;144;p20"/>
          <p:cNvSpPr txBox="1"/>
          <p:nvPr/>
        </p:nvSpPr>
        <p:spPr>
          <a:xfrm>
            <a:off x="0" y="4969000"/>
            <a:ext cx="9144000" cy="183000"/>
          </a:xfrm>
          <a:prstGeom prst="rect">
            <a:avLst/>
          </a:prstGeom>
          <a:noFill/>
          <a:ln>
            <a:noFill/>
          </a:ln>
        </p:spPr>
        <p:txBody>
          <a:bodyPr anchorCtr="0" anchor="t" bIns="45700" lIns="45700" spcFirstLastPara="1" rIns="45700" wrap="square" tIns="45700">
            <a:noAutofit/>
          </a:bodyPr>
          <a:lstStyle/>
          <a:p>
            <a:pPr indent="0" lvl="0" marL="0" rtl="0" algn="r">
              <a:spcBef>
                <a:spcPts val="0"/>
              </a:spcBef>
              <a:spcAft>
                <a:spcPts val="0"/>
              </a:spcAft>
              <a:buNone/>
            </a:pPr>
            <a:r>
              <a:rPr lang="en" sz="600">
                <a:solidFill>
                  <a:schemeClr val="dk2"/>
                </a:solidFill>
                <a:latin typeface="Roboto Light"/>
                <a:ea typeface="Roboto Light"/>
                <a:cs typeface="Roboto Light"/>
                <a:sym typeface="Roboto Light"/>
              </a:rPr>
              <a:t>Software Development</a:t>
            </a:r>
            <a:r>
              <a:rPr lang="en" sz="600">
                <a:solidFill>
                  <a:schemeClr val="dk2"/>
                </a:solidFill>
                <a:latin typeface="Roboto Light"/>
                <a:ea typeface="Roboto Light"/>
                <a:cs typeface="Roboto Light"/>
                <a:sym typeface="Roboto Light"/>
              </a:rPr>
              <a:t> (Wikipedia)</a:t>
            </a:r>
            <a:endParaRPr sz="600">
              <a:solidFill>
                <a:schemeClr val="dk2"/>
              </a:solidFill>
              <a:latin typeface="Roboto Light"/>
              <a:ea typeface="Roboto Light"/>
              <a:cs typeface="Roboto Light"/>
              <a:sym typeface="Roboto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Engineering Computer Software</a:t>
            </a:r>
            <a:endParaRPr/>
          </a:p>
        </p:txBody>
      </p:sp>
      <p:sp>
        <p:nvSpPr>
          <p:cNvPr id="150" name="Google Shape;15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Unlike other engineering disciplines, software is mostly unconstrained by laws of physics.</a:t>
            </a:r>
            <a:endParaRPr/>
          </a:p>
          <a:p>
            <a:pPr indent="-330200" lvl="0" marL="457200" rtl="0" algn="l">
              <a:spcBef>
                <a:spcPts val="800"/>
              </a:spcBef>
              <a:spcAft>
                <a:spcPts val="0"/>
              </a:spcAft>
              <a:buSzPts val="1600"/>
              <a:buChar char="•"/>
            </a:pPr>
            <a:r>
              <a:rPr lang="en"/>
              <a:t>Chemical engineers have to worry about temperature.</a:t>
            </a:r>
            <a:endParaRPr/>
          </a:p>
          <a:p>
            <a:pPr indent="-330200" lvl="0" marL="457200" rtl="0" algn="l">
              <a:spcBef>
                <a:spcPts val="0"/>
              </a:spcBef>
              <a:spcAft>
                <a:spcPts val="0"/>
              </a:spcAft>
              <a:buSzPts val="1600"/>
              <a:buChar char="•"/>
            </a:pPr>
            <a:r>
              <a:rPr lang="en"/>
              <a:t>Material scientists have to worry about the properties of materials.</a:t>
            </a:r>
            <a:endParaRPr/>
          </a:p>
          <a:p>
            <a:pPr indent="-330200" lvl="0" marL="457200" rtl="0" algn="l">
              <a:spcBef>
                <a:spcPts val="0"/>
              </a:spcBef>
              <a:spcAft>
                <a:spcPts val="0"/>
              </a:spcAft>
              <a:buSzPts val="1600"/>
              <a:buChar char="•"/>
            </a:pPr>
            <a:r>
              <a:rPr lang="en"/>
              <a:t>Civil engineers have to worry about the strength of concrete.</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Programming is a purely creative discipline like mathematics and like literature. Computational agents can bring programs to life.</a:t>
            </a:r>
            <a:endParaRPr/>
          </a:p>
          <a:p>
            <a:pPr indent="0" lvl="0" marL="0" rtl="0" algn="l">
              <a:spcBef>
                <a:spcPts val="800"/>
              </a:spcBef>
              <a:spcAft>
                <a:spcPts val="800"/>
              </a:spcAft>
              <a:buNone/>
            </a:pPr>
            <a:r>
              <a:rPr b="1" lang="en"/>
              <a:t>Our</a:t>
            </a:r>
            <a:r>
              <a:rPr b="1" lang="en"/>
              <a:t> greatest limitation is simply understanding the system we’re trying to build!</a:t>
            </a:r>
            <a:endParaRPr/>
          </a:p>
        </p:txBody>
      </p:sp>
      <p:sp>
        <p:nvSpPr>
          <p:cNvPr id="151" name="Google Shape;151;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Complexity</a:t>
            </a:r>
            <a:endParaRPr/>
          </a:p>
        </p:txBody>
      </p:sp>
      <p:sp>
        <p:nvSpPr>
          <p:cNvPr id="157" name="Google Shape;15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Our greatest limitation is simply understanding the system we’re trying to build!</a:t>
            </a:r>
            <a:endParaRPr b="1"/>
          </a:p>
          <a:p>
            <a:pPr indent="0" lvl="0" marL="0" rtl="0" algn="l">
              <a:spcBef>
                <a:spcPts val="800"/>
              </a:spcBef>
              <a:spcAft>
                <a:spcPts val="0"/>
              </a:spcAft>
              <a:buNone/>
            </a:pPr>
            <a:r>
              <a:t/>
            </a:r>
            <a:endParaRPr/>
          </a:p>
          <a:p>
            <a:pPr indent="0" lvl="0" marL="0" rtl="0" algn="l">
              <a:spcBef>
                <a:spcPts val="800"/>
              </a:spcBef>
              <a:spcAft>
                <a:spcPts val="0"/>
              </a:spcAft>
              <a:buClr>
                <a:schemeClr val="dk1"/>
              </a:buClr>
              <a:buSzPts val="1100"/>
              <a:buFont typeface="Arial"/>
              <a:buNone/>
            </a:pPr>
            <a:r>
              <a:rPr lang="en"/>
              <a:t>As real programs are worked on, they gain more features and complexity.</a:t>
            </a:r>
            <a:endParaRPr/>
          </a:p>
          <a:p>
            <a:pPr indent="0" lvl="0" marL="457200" rtl="0" algn="l">
              <a:spcBef>
                <a:spcPts val="800"/>
              </a:spcBef>
              <a:spcAft>
                <a:spcPts val="0"/>
              </a:spcAft>
              <a:buNone/>
            </a:pPr>
            <a:r>
              <a:rPr lang="en"/>
              <a:t>Over time, it becomes more difficult for programmers to understand all the relevant pieces as they make future modifications.</a:t>
            </a:r>
            <a:endParaRPr/>
          </a:p>
          <a:p>
            <a:pPr indent="0" lvl="0" marL="457200" rtl="0" algn="l">
              <a:spcBef>
                <a:spcPts val="800"/>
              </a:spcBef>
              <a:spcAft>
                <a:spcPts val="0"/>
              </a:spcAft>
              <a:buNone/>
            </a:pPr>
            <a:r>
              <a:rPr lang="en"/>
              <a:t>Tools like IntelliJ, unit tests, and the visualizer all make it easier to deal with complexity.</a:t>
            </a:r>
            <a:endParaRPr/>
          </a:p>
          <a:p>
            <a:pPr indent="0" lvl="0" marL="0" rtl="0" algn="l">
              <a:spcBef>
                <a:spcPts val="800"/>
              </a:spcBef>
              <a:spcAft>
                <a:spcPts val="0"/>
              </a:spcAft>
              <a:buNone/>
            </a:pPr>
            <a:r>
              <a:t/>
            </a:r>
            <a:endParaRPr/>
          </a:p>
          <a:p>
            <a:pPr indent="0" lvl="0" marL="0" rtl="0" algn="l">
              <a:spcBef>
                <a:spcPts val="800"/>
              </a:spcBef>
              <a:spcAft>
                <a:spcPts val="800"/>
              </a:spcAft>
              <a:buNone/>
            </a:pPr>
            <a:r>
              <a:rPr lang="en"/>
              <a:t>But our most important goal is to </a:t>
            </a:r>
            <a:r>
              <a:rPr b="1" lang="en"/>
              <a:t>keep software simple</a:t>
            </a:r>
            <a:r>
              <a:rPr lang="en"/>
              <a:t>.</a:t>
            </a:r>
            <a:endParaRPr/>
          </a:p>
        </p:txBody>
      </p:sp>
      <p:sp>
        <p:nvSpPr>
          <p:cNvPr id="158" name="Google Shape;15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ecture">
  <a:themeElements>
    <a:clrScheme name="Simple Light">
      <a:dk1>
        <a:srgbClr val="000000"/>
      </a:dk1>
      <a:lt1>
        <a:srgbClr val="FFFFFF"/>
      </a:lt1>
      <a:dk2>
        <a:srgbClr val="595959"/>
      </a:dk2>
      <a:lt2>
        <a:srgbClr val="F0ECF8"/>
      </a:lt2>
      <a:accent1>
        <a:srgbClr val="4B2E83"/>
      </a:accent1>
      <a:accent2>
        <a:srgbClr val="C04E36"/>
      </a:accent2>
      <a:accent3>
        <a:srgbClr val="278B4C"/>
      </a:accent3>
      <a:accent4>
        <a:srgbClr val="C0AE36"/>
      </a:accent4>
      <a:accent5>
        <a:srgbClr val="B7A57A"/>
      </a:accent5>
      <a:accent6>
        <a:srgbClr val="85754D"/>
      </a:accent6>
      <a:hlink>
        <a:srgbClr val="4B2E8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