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1E2494-57FF-42D2-AF9F-8C0B00FAA462}">
  <a:tblStyle styleId="{5A1E2494-57FF-42D2-AF9F-8C0B00FAA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B67DE8A-5031-46E3-A61B-77F36356AF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2bcb3e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2bcb3e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42bcb3ee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42bcb3ee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2bcb3e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2bcb3e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2bcb3e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2bcb3e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42bcb3e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42bcb3e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42bcb3e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42bcb3e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42bcb3ee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42bcb3ee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42bcb3ee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42bcb3ee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42bcb3ee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42bcb3ee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42bcb3ee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42bcb3ee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1bc7b38d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1bc7b38d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42bcb3ee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42bcb3ee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42bcb3ee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42bcb3ee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42bcb3ee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42bcb3ee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42bcb3ee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42bcb3ee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42bcb3ee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42bcb3ee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42bcb3ee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42bcb3ee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42bcb3ee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42bcb3ee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2bcb3ee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42bcb3ee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1f765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1f765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1f765a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1f765a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1f765a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1f765a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1f765a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1f765a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1f765a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1f765a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2bcb3e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2bcb3e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2bcb3e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2bcb3e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presentation/d/1h-gS13kKWSKd_5gt2FPXLYigFY4jf5rBkNFl3qZzRRw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presentation/d/10b9aRqpGJu8pUk8OpfqUIEEm8ou-zmmC7b_BE5wgNg0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p6g3r9BpwTARjUylA0V0yspP2temzHNJEJjCG41I4r0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HVteFyWOxBW4mmUgkDnpUoTkWexiHt7Ei30Qolbc_I4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SzcQC48OB9agStD0dFRgccU-tyjD6m3esrSC-GLxmNc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Sorts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selection sort, analyzing sorting algorithm stability, and quantifying sortedness.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Stability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85206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Bottom-up heapification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Repeat N times: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Delete max item from the max-heap.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Put max item at the end the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Heapsort is not stable. </a:t>
            </a:r>
            <a:r>
              <a:rPr b="1" lang="en"/>
              <a:t>Give</a:t>
            </a:r>
            <a:r>
              <a:rPr b="1" lang="en"/>
              <a:t> an example.</a:t>
            </a:r>
            <a:endParaRPr b="1"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>
            <a:off x="5797296" y="1287940"/>
            <a:ext cx="1714775" cy="1767500"/>
            <a:chOff x="2783600" y="3184614"/>
            <a:chExt cx="1714775" cy="1767500"/>
          </a:xfrm>
        </p:grpSpPr>
        <p:sp>
          <p:nvSpPr>
            <p:cNvPr id="167" name="Google Shape;167;p23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8" name="Google Shape;168;p23"/>
            <p:cNvCxnSpPr>
              <a:stCxn id="167" idx="0"/>
              <a:endCxn id="169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p23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" name="Google Shape;171;p23"/>
            <p:cNvCxnSpPr>
              <a:stCxn id="167" idx="3"/>
              <a:endCxn id="170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Google Shape;172;p23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" name="Google Shape;173;p23"/>
            <p:cNvCxnSpPr>
              <a:stCxn id="172" idx="0"/>
              <a:endCxn id="169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" name="Google Shape;174;p23"/>
          <p:cNvGrpSpPr/>
          <p:nvPr/>
        </p:nvGrpSpPr>
        <p:grpSpPr>
          <a:xfrm>
            <a:off x="5677175" y="3360250"/>
            <a:ext cx="1955019" cy="495300"/>
            <a:chOff x="410950" y="2933075"/>
            <a:chExt cx="1955019" cy="495300"/>
          </a:xfrm>
        </p:grpSpPr>
        <p:sp>
          <p:nvSpPr>
            <p:cNvPr id="175" name="Google Shape;175;p23"/>
            <p:cNvSpPr/>
            <p:nvPr/>
          </p:nvSpPr>
          <p:spPr>
            <a:xfrm>
              <a:off x="41095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89613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38548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87066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Stability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Bottom-up heapification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Repeat N times: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Delete max item from the max-heap.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Put max item at the end the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Heapsort is not stable. Give an example.</a:t>
            </a:r>
            <a:endParaRPr b="1"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5797296" y="1287940"/>
            <a:ext cx="1714775" cy="1767500"/>
            <a:chOff x="2783600" y="3184614"/>
            <a:chExt cx="1714775" cy="1767500"/>
          </a:xfrm>
        </p:grpSpPr>
        <p:sp>
          <p:nvSpPr>
            <p:cNvPr id="188" name="Google Shape;188;p24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baseline="-25000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4"/>
            <p:cNvCxnSpPr>
              <a:stCxn id="188" idx="0"/>
              <a:endCxn id="190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24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baseline="-25000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baseline="-25000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" name="Google Shape;192;p24"/>
            <p:cNvCxnSpPr>
              <a:stCxn id="188" idx="3"/>
              <a:endCxn id="19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24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baseline="-25000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" name="Google Shape;194;p24"/>
            <p:cNvCxnSpPr>
              <a:stCxn id="193" idx="0"/>
              <a:endCxn id="19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24"/>
          <p:cNvGrpSpPr/>
          <p:nvPr/>
        </p:nvGrpSpPr>
        <p:grpSpPr>
          <a:xfrm>
            <a:off x="5677175" y="3360250"/>
            <a:ext cx="1955019" cy="495300"/>
            <a:chOff x="410950" y="2933075"/>
            <a:chExt cx="1955019" cy="495300"/>
          </a:xfrm>
        </p:grpSpPr>
        <p:sp>
          <p:nvSpPr>
            <p:cNvPr id="196" name="Google Shape;196;p24"/>
            <p:cNvSpPr/>
            <p:nvPr/>
          </p:nvSpPr>
          <p:spPr>
            <a:xfrm>
              <a:off x="41095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89613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38548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87066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Stability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1152475"/>
            <a:ext cx="85206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Bottom-up heapification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Repeat N times: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Delete max item from the max-heap.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Put max item at the end the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Heapsort is not stable. Give an example.</a:t>
            </a:r>
            <a:endParaRPr b="1"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Google Shape;208;p25"/>
          <p:cNvGrpSpPr/>
          <p:nvPr/>
        </p:nvGrpSpPr>
        <p:grpSpPr>
          <a:xfrm>
            <a:off x="6098871" y="1287940"/>
            <a:ext cx="1413200" cy="1055225"/>
            <a:chOff x="3085175" y="3184614"/>
            <a:chExt cx="1413200" cy="1055225"/>
          </a:xfrm>
        </p:grpSpPr>
        <p:sp>
          <p:nvSpPr>
            <p:cNvPr id="209" name="Google Shape;209;p25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baseline="-25000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" name="Google Shape;210;p25"/>
            <p:cNvCxnSpPr>
              <a:stCxn id="209" idx="0"/>
              <a:endCxn id="211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25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baseline="-25000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baseline="-25000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25"/>
            <p:cNvCxnSpPr>
              <a:stCxn id="212" idx="0"/>
              <a:endCxn id="211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" name="Google Shape;214;p25"/>
          <p:cNvGrpSpPr/>
          <p:nvPr/>
        </p:nvGrpSpPr>
        <p:grpSpPr>
          <a:xfrm>
            <a:off x="5677175" y="3360250"/>
            <a:ext cx="1955019" cy="495300"/>
            <a:chOff x="410950" y="2933075"/>
            <a:chExt cx="1955019" cy="495300"/>
          </a:xfrm>
        </p:grpSpPr>
        <p:sp>
          <p:nvSpPr>
            <p:cNvPr id="215" name="Google Shape;215;p25"/>
            <p:cNvSpPr/>
            <p:nvPr/>
          </p:nvSpPr>
          <p:spPr>
            <a:xfrm>
              <a:off x="410950" y="2933075"/>
              <a:ext cx="495300" cy="495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89613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138548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1870669" y="2933075"/>
              <a:ext cx="495300" cy="4953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1" baseline="-25000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baseline="-25000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>
            <a:off x="5629675" y="4051525"/>
            <a:ext cx="2514600" cy="685800"/>
          </a:xfrm>
          <a:prstGeom prst="wedgeRoundRectCallout">
            <a:avLst>
              <a:gd fmla="val 20769" name="adj1"/>
              <a:gd fmla="val -60619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 Stability doesn’t matter for primitives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r>
              <a:rPr lang="en"/>
              <a:t> Stability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11700" y="1152475"/>
            <a:ext cx="85206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Selection sort</a:t>
            </a:r>
            <a:r>
              <a:rPr lang="en"/>
              <a:t>. Repeatedly select the smallest remaining item and swap it to its proper index.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smallest item in the array, and swap it with the first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next smallest item in the array, and swap it with the next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Continue until all items in the array are sorted.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Selection sort is not stable. Give an example.</a:t>
            </a:r>
            <a:endParaRPr b="1"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7" name="Google Shape;227;p26"/>
          <p:cNvGrpSpPr/>
          <p:nvPr/>
        </p:nvGrpSpPr>
        <p:grpSpPr>
          <a:xfrm>
            <a:off x="3594488" y="3695025"/>
            <a:ext cx="1955019" cy="495300"/>
            <a:chOff x="410950" y="2933075"/>
            <a:chExt cx="1955019" cy="495300"/>
          </a:xfrm>
        </p:grpSpPr>
        <p:sp>
          <p:nvSpPr>
            <p:cNvPr id="228" name="Google Shape;228;p26"/>
            <p:cNvSpPr/>
            <p:nvPr/>
          </p:nvSpPr>
          <p:spPr>
            <a:xfrm>
              <a:off x="41095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89613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38548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87066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" name="Google Shape;232;p2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Stability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311700" y="1152475"/>
            <a:ext cx="85206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Selection sort</a:t>
            </a:r>
            <a:r>
              <a:rPr lang="en"/>
              <a:t>. Repeatedly select the smallest remaining item and swap it to its proper index.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smallest item in the array, and swap it with the first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next smallest item in the array, and swap it with the next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Continue until all items in the array are sorted.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Selection sort is not stable. Give an example.</a:t>
            </a:r>
            <a:endParaRPr b="1"/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3594488" y="3695025"/>
            <a:ext cx="1955019" cy="495300"/>
            <a:chOff x="410950" y="2933075"/>
            <a:chExt cx="1955019" cy="495300"/>
          </a:xfrm>
        </p:grpSpPr>
        <p:sp>
          <p:nvSpPr>
            <p:cNvPr id="241" name="Google Shape;241;p27"/>
            <p:cNvSpPr/>
            <p:nvPr/>
          </p:nvSpPr>
          <p:spPr>
            <a:xfrm>
              <a:off x="41095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89613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38548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87066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5" name="Google Shape;245;p2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Stability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311700" y="1152475"/>
            <a:ext cx="85206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Selection sort</a:t>
            </a:r>
            <a:r>
              <a:rPr lang="en"/>
              <a:t>. Repeatedly select the smallest remaining item and swap it to its proper index.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smallest item in the array, and swap it with the first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next smallest item in the array, and swap it with the next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Continue until all items in the array are sorted.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Selection sort is not stable. Give an example.</a:t>
            </a:r>
            <a:endParaRPr b="1"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28"/>
          <p:cNvGrpSpPr/>
          <p:nvPr/>
        </p:nvGrpSpPr>
        <p:grpSpPr>
          <a:xfrm>
            <a:off x="3594488" y="3695025"/>
            <a:ext cx="1955019" cy="495300"/>
            <a:chOff x="410950" y="2933075"/>
            <a:chExt cx="1955019" cy="495300"/>
          </a:xfrm>
        </p:grpSpPr>
        <p:sp>
          <p:nvSpPr>
            <p:cNvPr id="254" name="Google Shape;254;p28"/>
            <p:cNvSpPr/>
            <p:nvPr/>
          </p:nvSpPr>
          <p:spPr>
            <a:xfrm>
              <a:off x="410950" y="2933075"/>
              <a:ext cx="495300" cy="4953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896139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385480" y="2933075"/>
              <a:ext cx="495300" cy="495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1" baseline="-25000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baseline="-2500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870669" y="2933075"/>
              <a:ext cx="495300" cy="4953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b="1" baseline="-25000"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baseline="-25000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8" name="Google Shape;258;p2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4" name="Google Shape;264;p29"/>
          <p:cNvGraphicFramePr/>
          <p:nvPr/>
        </p:nvGraphicFramePr>
        <p:xfrm>
          <a:off x="5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{5A1E2494-57FF-42D2-AF9F-8C0B00FAA462}</a:tableStyleId>
              </a:tblPr>
              <a:tblGrid>
                <a:gridCol w="1921500"/>
                <a:gridCol w="1315975"/>
                <a:gridCol w="1315975"/>
                <a:gridCol w="1315975"/>
                <a:gridCol w="766500"/>
                <a:gridCol w="2507975"/>
              </a:tblGrid>
              <a:tr h="2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Best-Case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Worst-Case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Space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</a:tr>
              <a:tr h="14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Selection 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 in practice.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Merge sort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If array is of size 1, return.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 sort the left half.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 sort the right half.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 the two sorted halves.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Θ(N log N) time complexity.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Θ(N) space complexity.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Stable!</a:t>
            </a:r>
            <a:endParaRPr/>
          </a:p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0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4573300" y="795450"/>
            <a:ext cx="3671498" cy="2044175"/>
            <a:chOff x="4573300" y="1100250"/>
            <a:chExt cx="3671498" cy="2044175"/>
          </a:xfrm>
        </p:grpSpPr>
        <p:grpSp>
          <p:nvGrpSpPr>
            <p:cNvPr id="274" name="Google Shape;274;p30"/>
            <p:cNvGrpSpPr/>
            <p:nvPr/>
          </p:nvGrpSpPr>
          <p:grpSpPr>
            <a:xfrm>
              <a:off x="4741125" y="1100250"/>
              <a:ext cx="3349727" cy="1320900"/>
              <a:chOff x="4741125" y="2620550"/>
              <a:chExt cx="3349727" cy="1320900"/>
            </a:xfrm>
          </p:grpSpPr>
          <p:sp>
            <p:nvSpPr>
              <p:cNvPr id="275" name="Google Shape;275;p30"/>
              <p:cNvSpPr/>
              <p:nvPr/>
            </p:nvSpPr>
            <p:spPr>
              <a:xfrm>
                <a:off x="6477938" y="28620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  <a:latin typeface="Roboto"/>
                    <a:ea typeface="Roboto"/>
                    <a:cs typeface="Roboto"/>
                    <a:sym typeface="Roboto"/>
                  </a:rPr>
                  <a:t>N=64</a:t>
                </a:r>
                <a:endParaRPr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5728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7252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595959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78" name="Google Shape;278;p30"/>
              <p:cNvCxnSpPr>
                <a:stCxn id="276" idx="0"/>
                <a:endCxn id="275" idx="2"/>
              </p:cNvCxnSpPr>
              <p:nvPr/>
            </p:nvCxnSpPr>
            <p:spPr>
              <a:xfrm flipH="1" rot="10800000">
                <a:off x="6147738" y="3217550"/>
                <a:ext cx="7494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30"/>
              <p:cNvCxnSpPr>
                <a:stCxn id="277" idx="0"/>
                <a:endCxn id="275" idx="2"/>
              </p:cNvCxnSpPr>
              <p:nvPr/>
            </p:nvCxnSpPr>
            <p:spPr>
              <a:xfrm rot="10800000">
                <a:off x="6897138" y="3217550"/>
                <a:ext cx="7746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80" name="Google Shape;280;p30"/>
              <p:cNvSpPr txBox="1"/>
              <p:nvPr/>
            </p:nvSpPr>
            <p:spPr>
              <a:xfrm>
                <a:off x="4741125" y="3585950"/>
                <a:ext cx="9876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1" name="Google Shape;281;p30"/>
              <p:cNvSpPr txBox="1"/>
              <p:nvPr/>
            </p:nvSpPr>
            <p:spPr>
              <a:xfrm>
                <a:off x="5640050" y="2862050"/>
                <a:ext cx="8382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  <a:latin typeface="Roboto"/>
                    <a:ea typeface="Roboto"/>
                    <a:cs typeface="Roboto"/>
                    <a:sym typeface="Roboto"/>
                  </a:rPr>
                  <a:t>~64</a:t>
                </a:r>
                <a:endParaRPr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2" name="Google Shape;282;p30"/>
              <p:cNvSpPr txBox="1"/>
              <p:nvPr/>
            </p:nvSpPr>
            <p:spPr>
              <a:xfrm>
                <a:off x="6566850" y="3585950"/>
                <a:ext cx="7134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595959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3" name="Google Shape;283;p30"/>
              <p:cNvSpPr txBox="1"/>
              <p:nvPr/>
            </p:nvSpPr>
            <p:spPr>
              <a:xfrm>
                <a:off x="7556552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4" name="Google Shape;284;p30"/>
              <p:cNvSpPr txBox="1"/>
              <p:nvPr/>
            </p:nvSpPr>
            <p:spPr>
              <a:xfrm>
                <a:off x="5728638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5" name="Google Shape;285;p30"/>
              <p:cNvSpPr txBox="1"/>
              <p:nvPr/>
            </p:nvSpPr>
            <p:spPr>
              <a:xfrm>
                <a:off x="6477947" y="2620550"/>
                <a:ext cx="8382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6" name="Google Shape;286;p30"/>
            <p:cNvSpPr/>
            <p:nvPr/>
          </p:nvSpPr>
          <p:spPr>
            <a:xfrm>
              <a:off x="55762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3016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7098792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782418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0" name="Google Shape;290;p30"/>
            <p:cNvCxnSpPr>
              <a:stCxn id="286" idx="0"/>
              <a:endCxn id="276" idx="2"/>
            </p:cNvCxnSpPr>
            <p:nvPr/>
          </p:nvCxnSpPr>
          <p:spPr>
            <a:xfrm flipH="1" rot="10800000">
              <a:off x="5786538" y="2421120"/>
              <a:ext cx="361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30"/>
            <p:cNvCxnSpPr>
              <a:stCxn id="287" idx="0"/>
              <a:endCxn id="276" idx="2"/>
            </p:cNvCxnSpPr>
            <p:nvPr/>
          </p:nvCxnSpPr>
          <p:spPr>
            <a:xfrm rot="10800000">
              <a:off x="6147738" y="2421120"/>
              <a:ext cx="364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30"/>
            <p:cNvCxnSpPr>
              <a:stCxn id="288" idx="0"/>
              <a:endCxn id="277" idx="2"/>
            </p:cNvCxnSpPr>
            <p:nvPr/>
          </p:nvCxnSpPr>
          <p:spPr>
            <a:xfrm flipH="1" rot="10800000">
              <a:off x="7309092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30"/>
            <p:cNvCxnSpPr>
              <a:stCxn id="289" idx="0"/>
              <a:endCxn id="277" idx="2"/>
            </p:cNvCxnSpPr>
            <p:nvPr/>
          </p:nvCxnSpPr>
          <p:spPr>
            <a:xfrm rot="10800000">
              <a:off x="7671788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4" name="Google Shape;294;p30"/>
            <p:cNvSpPr txBox="1"/>
            <p:nvPr/>
          </p:nvSpPr>
          <p:spPr>
            <a:xfrm>
              <a:off x="55762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0"/>
            <p:cNvSpPr txBox="1"/>
            <p:nvPr/>
          </p:nvSpPr>
          <p:spPr>
            <a:xfrm>
              <a:off x="63016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0"/>
            <p:cNvSpPr txBox="1"/>
            <p:nvPr/>
          </p:nvSpPr>
          <p:spPr>
            <a:xfrm>
              <a:off x="70987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30"/>
            <p:cNvSpPr txBox="1"/>
            <p:nvPr/>
          </p:nvSpPr>
          <p:spPr>
            <a:xfrm>
              <a:off x="78241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0"/>
            <p:cNvSpPr txBox="1"/>
            <p:nvPr/>
          </p:nvSpPr>
          <p:spPr>
            <a:xfrm>
              <a:off x="4573300" y="2788925"/>
              <a:ext cx="987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~16</a:t>
              </a:r>
              <a:endPara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4213066" y="2839620"/>
            <a:ext cx="2148948" cy="723305"/>
            <a:chOff x="4573300" y="2421120"/>
            <a:chExt cx="2148948" cy="723305"/>
          </a:xfrm>
        </p:grpSpPr>
        <p:sp>
          <p:nvSpPr>
            <p:cNvPr id="300" name="Google Shape;300;p30"/>
            <p:cNvSpPr/>
            <p:nvPr/>
          </p:nvSpPr>
          <p:spPr>
            <a:xfrm>
              <a:off x="55762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3016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2" name="Google Shape;302;p30"/>
            <p:cNvCxnSpPr>
              <a:stCxn id="300" idx="0"/>
              <a:endCxn id="286" idx="2"/>
            </p:cNvCxnSpPr>
            <p:nvPr/>
          </p:nvCxnSpPr>
          <p:spPr>
            <a:xfrm flipH="1" rot="10800000">
              <a:off x="5786538" y="2421120"/>
              <a:ext cx="3603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30"/>
            <p:cNvCxnSpPr>
              <a:stCxn id="301" idx="0"/>
              <a:endCxn id="286" idx="2"/>
            </p:cNvCxnSpPr>
            <p:nvPr/>
          </p:nvCxnSpPr>
          <p:spPr>
            <a:xfrm rot="10800000">
              <a:off x="6146838" y="2421120"/>
              <a:ext cx="3651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4" name="Google Shape;304;p30"/>
            <p:cNvSpPr txBox="1"/>
            <p:nvPr/>
          </p:nvSpPr>
          <p:spPr>
            <a:xfrm>
              <a:off x="55762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30"/>
            <p:cNvSpPr txBox="1"/>
            <p:nvPr/>
          </p:nvSpPr>
          <p:spPr>
            <a:xfrm>
              <a:off x="63016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4573300" y="2788925"/>
              <a:ext cx="987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~8</a:t>
              </a:r>
              <a:endPara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7" name="Google Shape;307;p30"/>
          <p:cNvSpPr txBox="1"/>
          <p:nvPr/>
        </p:nvSpPr>
        <p:spPr>
          <a:xfrm>
            <a:off x="6362016" y="3207425"/>
            <a:ext cx="987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···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4984491" y="3943925"/>
            <a:ext cx="987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···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4" name="Google Shape;314;p31"/>
          <p:cNvGraphicFramePr/>
          <p:nvPr/>
        </p:nvGraphicFramePr>
        <p:xfrm>
          <a:off x="5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{5A1E2494-57FF-42D2-AF9F-8C0B00FAA462}</a:tableStyleId>
              </a:tblPr>
              <a:tblGrid>
                <a:gridCol w="1921500"/>
                <a:gridCol w="1315975"/>
                <a:gridCol w="1315975"/>
                <a:gridCol w="1315975"/>
                <a:gridCol w="766500"/>
                <a:gridCol w="2507975"/>
              </a:tblGrid>
              <a:tr h="2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Best-Case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Worst-Case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Space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</a:tr>
              <a:tr h="14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Selection 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 in practice.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 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Faster than heapsort.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Unstable sorting algorithms (heapsort, selection sort) use long-distance swaps.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Merge sort, a stable sort, uses the fact that left-half items come before right-half items.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. Build a sorted subarray (like selection sort) by using left-neighbor swaps for stability.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Insertion sort</a:t>
            </a:r>
            <a:r>
              <a:rPr lang="en"/>
              <a:t>. </a:t>
            </a:r>
            <a:r>
              <a:rPr lang="en"/>
              <a:t>Scan from left to right…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If an item is out of order with respect to its left-neighbor, swap left.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Keep on swapping left until the item is in order with respect to its left-neighbor.</a:t>
            </a:r>
            <a:endParaRPr/>
          </a:p>
        </p:txBody>
      </p:sp>
      <p:sp>
        <p:nvSpPr>
          <p:cNvPr id="321" name="Google Shape;3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2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Trichotomy and Transitivity are properties for defining sorts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data types do not have a well-defined sort.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Why sorting?</a:t>
            </a:r>
            <a:r>
              <a:rPr lang="en"/>
              <a:t> Extremely common building block, exploration of algorithm design strategies.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921300" y="2647950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597700" y="2038350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373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5"/>
          <p:cNvCxnSpPr>
            <a:stCxn id="74" idx="3"/>
            <a:endCxn id="75" idx="1"/>
          </p:cNvCxnSpPr>
          <p:nvPr/>
        </p:nvCxnSpPr>
        <p:spPr>
          <a:xfrm flipH="1" rot="10800000">
            <a:off x="1561500" y="2266950"/>
            <a:ext cx="1036200" cy="609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2597700" y="3257550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374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5"/>
          <p:cNvCxnSpPr>
            <a:stCxn id="74" idx="3"/>
            <a:endCxn id="77" idx="1"/>
          </p:cNvCxnSpPr>
          <p:nvPr/>
        </p:nvCxnSpPr>
        <p:spPr>
          <a:xfrm>
            <a:off x="1561500" y="2876550"/>
            <a:ext cx="1036200" cy="609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4121700" y="2038350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417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>
            <a:stCxn id="75" idx="3"/>
            <a:endCxn id="79" idx="1"/>
          </p:cNvCxnSpPr>
          <p:nvPr/>
        </p:nvCxnSpPr>
        <p:spPr>
          <a:xfrm>
            <a:off x="3237900" y="2266950"/>
            <a:ext cx="8838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3301725" y="2998350"/>
            <a:ext cx="1554600" cy="685800"/>
          </a:xfrm>
          <a:prstGeom prst="wedgeRoundRectCallout">
            <a:avLst>
              <a:gd fmla="val -53125" name="adj1"/>
              <a:gd fmla="val 2186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373 &gt; 374 or 373 &lt; 374?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3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Examples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921300" y="1657350"/>
            <a:ext cx="2926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P O T A T O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O T A T O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T A T O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 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O P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A T O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O P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T O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(3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O P T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O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O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 T T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(3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4565100" y="1017300"/>
            <a:ext cx="41148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S O R T E X A M P L E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O R T E X A M P L 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R T E X A M P L 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 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O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 </a:t>
            </a:r>
            <a:r>
              <a:rPr lang="en" sz="16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T E X A M P L E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 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O R S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E X A M P L 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O R S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X A M P L E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(4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E O R S T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M P L 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E O R S 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M P L 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(6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O R S T X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P L 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(5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M O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 S T X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L 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(4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 O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 S T X </a:t>
            </a: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E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(7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</a:t>
            </a:r>
            <a:r>
              <a:rPr lang="en" sz="16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 O P R S T X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(8 swaps)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235500" y="194400"/>
            <a:ext cx="3931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Purple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Item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we’re swapping left.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Item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swapped with </a:t>
            </a:r>
            <a:r>
              <a:rPr lang="en" sz="1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purple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item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Grey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considered this iteration.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Algorithms (Robert Sedgewick, Kevin Wayne/Princeton)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 tight asymptotic time complexity of insertion sort.</a:t>
            </a:r>
            <a:endParaRPr/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Quantifying Sortedness</a:t>
            </a:r>
            <a:endParaRPr/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Inversion</a:t>
            </a:r>
            <a:r>
              <a:rPr lang="en"/>
              <a:t>. A pair of keys that are out of order.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Partially sorted</a:t>
            </a:r>
            <a:r>
              <a:rPr lang="en"/>
              <a:t>. An array of length N is partially sorted if the number of inversions is in O(N).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Sorted array has 0 inversions.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Sorted subarray with 10 random items at the end has at most 10N + 45 inversions.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Each insertion sort local swap fixes 1 inversion. Θ(N + K) where K is number of inversions.</a:t>
            </a:r>
            <a:endParaRPr b="1"/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1188750" y="1762075"/>
            <a:ext cx="310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M O </a:t>
            </a:r>
            <a:r>
              <a:rPr b="1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 R X P S</a:t>
            </a:r>
            <a:endParaRPr b="1"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8" name="Google Shape;348;p35"/>
          <p:cNvGraphicFramePr/>
          <p:nvPr/>
        </p:nvGraphicFramePr>
        <p:xfrm>
          <a:off x="4846350" y="16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{6B67DE8A-5031-46E3-A61B-77F36356AF2E}</a:tableStyleId>
              </a:tblPr>
              <a:tblGrid>
                <a:gridCol w="518150"/>
                <a:gridCol w="518150"/>
                <a:gridCol w="518150"/>
                <a:gridCol w="518150"/>
                <a:gridCol w="518150"/>
                <a:gridCol w="5181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T–R</a:t>
                      </a:r>
                      <a:endParaRPr b="1">
                        <a:solidFill>
                          <a:schemeClr val="accen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T–P</a:t>
                      </a:r>
                      <a:endParaRPr b="1">
                        <a:solidFill>
                          <a:schemeClr val="accen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T–S</a:t>
                      </a:r>
                      <a:endParaRPr b="1">
                        <a:solidFill>
                          <a:schemeClr val="accen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R–P</a:t>
                      </a:r>
                      <a:endParaRPr b="1">
                        <a:solidFill>
                          <a:schemeClr val="accen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X–P</a:t>
                      </a:r>
                      <a:endParaRPr b="1">
                        <a:solidFill>
                          <a:schemeClr val="accen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X–S</a:t>
                      </a:r>
                      <a:endParaRPr b="1">
                        <a:solidFill>
                          <a:schemeClr val="accen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5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COS 226: Elementary Sorts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(Robert Sedgewick, Kevin Wayne/Princeton)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5" name="Google Shape;355;p36"/>
          <p:cNvGraphicFramePr/>
          <p:nvPr/>
        </p:nvGraphicFramePr>
        <p:xfrm>
          <a:off x="5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{5A1E2494-57FF-42D2-AF9F-8C0B00FAA462}</a:tableStyleId>
              </a:tblPr>
              <a:tblGrid>
                <a:gridCol w="1921500"/>
                <a:gridCol w="1315975"/>
                <a:gridCol w="1315975"/>
                <a:gridCol w="1315975"/>
                <a:gridCol w="766500"/>
                <a:gridCol w="2507975"/>
              </a:tblGrid>
              <a:tr h="2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Best-Case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Worst-Case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Space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</a:tr>
              <a:tr h="14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Selection 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 in practice.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 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sort.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 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for small or almost sorted inputs.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burning question from today’s lecture?</a:t>
            </a:r>
            <a:endParaRPr/>
          </a:p>
        </p:txBody>
      </p:sp>
      <p:sp>
        <p:nvSpPr>
          <p:cNvPr id="361" name="Google Shape;3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Insertion Sort (Optional)</a:t>
            </a:r>
            <a:endParaRPr/>
          </a:p>
        </p:txBody>
      </p:sp>
      <p:sp>
        <p:nvSpPr>
          <p:cNvPr id="368" name="Google Shape;36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. Fix multiple inversions at once.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Stride</a:t>
            </a:r>
            <a:r>
              <a:rPr lang="en"/>
              <a:t>. Instead of comparing adjacent items, compare items that are </a:t>
            </a:r>
            <a:r>
              <a:rPr b="1" lang="en"/>
              <a:t>h</a:t>
            </a:r>
            <a:r>
              <a:rPr lang="en"/>
              <a:t> apart.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Shellsort</a:t>
            </a:r>
            <a:r>
              <a:rPr lang="en"/>
              <a:t>. Perform </a:t>
            </a:r>
            <a:r>
              <a:rPr b="1" lang="en"/>
              <a:t>multiple, partial insertion sorts</a:t>
            </a:r>
            <a:r>
              <a:rPr lang="en"/>
              <a:t> with different strides.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Start with large stride and decrease towards 1, e.g. </a:t>
            </a:r>
            <a:r>
              <a:rPr b="1" lang="en"/>
              <a:t>h</a:t>
            </a:r>
            <a:r>
              <a:rPr lang="en"/>
              <a:t> = 7, then </a:t>
            </a:r>
            <a:r>
              <a:rPr b="1" lang="en"/>
              <a:t>h</a:t>
            </a:r>
            <a:r>
              <a:rPr lang="en"/>
              <a:t> = 3, and then </a:t>
            </a:r>
            <a:r>
              <a:rPr b="1" lang="en"/>
              <a:t>h</a:t>
            </a:r>
            <a:r>
              <a:rPr lang="en"/>
              <a:t> = 1.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Insertion sort is shellsort with one stride, </a:t>
            </a:r>
            <a:r>
              <a:rPr b="1" lang="en"/>
              <a:t>h</a:t>
            </a:r>
            <a:r>
              <a:rPr lang="en"/>
              <a:t> = 1.</a:t>
            </a:r>
            <a:endParaRPr/>
          </a:p>
        </p:txBody>
      </p:sp>
      <p:sp>
        <p:nvSpPr>
          <p:cNvPr id="369" name="Google Shape;3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38"/>
          <p:cNvSpPr txBox="1"/>
          <p:nvPr/>
        </p:nvSpPr>
        <p:spPr>
          <a:xfrm>
            <a:off x="1188750" y="2066875"/>
            <a:ext cx="310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O R T E X A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P L E</a:t>
            </a:r>
            <a:endParaRPr b="1"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38"/>
          <p:cNvSpPr/>
          <p:nvPr/>
        </p:nvSpPr>
        <p:spPr>
          <a:xfrm rot="-5400000">
            <a:off x="2277900" y="1636400"/>
            <a:ext cx="126600" cy="1932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2021100" y="2473325"/>
            <a:ext cx="6402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7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Algorithms (Robert Sedgewick, Kevin Wayne/Princeton)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4846350" y="2066875"/>
            <a:ext cx="310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S O R </a:t>
            </a:r>
            <a:r>
              <a:rPr b="1" lang="en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E X A M P L E</a:t>
            </a:r>
            <a:endParaRPr b="1"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38"/>
          <p:cNvSpPr/>
          <p:nvPr/>
        </p:nvSpPr>
        <p:spPr>
          <a:xfrm rot="-5400000">
            <a:off x="5371500" y="2200400"/>
            <a:ext cx="126600" cy="804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5114700" y="2473325"/>
            <a:ext cx="6402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9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Shells</a:t>
            </a:r>
            <a:r>
              <a:rPr lang="en"/>
              <a:t>ort: Three Iterations of Partial Insertion Sort</a:t>
            </a:r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Algorithms (Robert Sedgewick, Kevin Wayne/Princeton)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304800" y="533400"/>
            <a:ext cx="52122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 O R T E X A M P L 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O R T E X A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P L E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swap,  &gt;1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M O R T E X A S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L E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swaps,  0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M O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T E X A S P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E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swap,  &gt;1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M O L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E X A S P 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swap,  &gt;1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304800" y="2068800"/>
            <a:ext cx="5212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 O L E E X A S P R 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O 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E X A S P R 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swap,  &gt;1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L M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X A S P R 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swap,  &gt;1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E E L M O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A S P R 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swaps,  0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E 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O X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S P R 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(2 swaps, &gt;1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L E O X M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P R 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swaps,  0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L E O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M 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R 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(1 swaps, &gt;1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L E O P M S X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swaps,  0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L E O P M S X R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 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(0 swaps,  0 inversions)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304800" y="167700"/>
            <a:ext cx="6402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7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304800" y="1703100"/>
            <a:ext cx="6402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9"/>
          <p:cNvSpPr txBox="1"/>
          <p:nvPr/>
        </p:nvSpPr>
        <p:spPr>
          <a:xfrm>
            <a:off x="6045750" y="1428888"/>
            <a:ext cx="24267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E L E O P M S X R T</a:t>
            </a:r>
            <a:endParaRPr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E L E O P M S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L E O P M S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E O P M S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O P M S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P M S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O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M S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 P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S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M O P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X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M O P S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R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M O P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 X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A E E L M O P R S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6045750" y="1063200"/>
            <a:ext cx="6402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1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39"/>
          <p:cNvCxnSpPr/>
          <p:nvPr/>
        </p:nvCxnSpPr>
        <p:spPr>
          <a:xfrm>
            <a:off x="1510975" y="1679250"/>
            <a:ext cx="0" cy="34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91" name="Google Shape;391;p39"/>
          <p:cNvCxnSpPr>
            <a:endCxn id="388" idx="0"/>
          </p:cNvCxnSpPr>
          <p:nvPr/>
        </p:nvCxnSpPr>
        <p:spPr>
          <a:xfrm flipH="1" rot="10800000">
            <a:off x="1443900" y="1428888"/>
            <a:ext cx="5815200" cy="2690400"/>
          </a:xfrm>
          <a:prstGeom prst="bentConnector4">
            <a:avLst>
              <a:gd fmla="val 74097" name="adj1"/>
              <a:gd fmla="val 12147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7" name="Google Shape;397;p40"/>
          <p:cNvGraphicFramePr/>
          <p:nvPr/>
        </p:nvGraphicFramePr>
        <p:xfrm>
          <a:off x="5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{5A1E2494-57FF-42D2-AF9F-8C0B00FAA462}</a:tableStyleId>
              </a:tblPr>
              <a:tblGrid>
                <a:gridCol w="1921500"/>
                <a:gridCol w="1315975"/>
                <a:gridCol w="1315975"/>
                <a:gridCol w="1315975"/>
                <a:gridCol w="766500"/>
                <a:gridCol w="2507975"/>
              </a:tblGrid>
              <a:tr h="2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Best-Case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Worst-Case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Space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Stable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CF8"/>
                    </a:solidFill>
                  </a:tcPr>
                </a:tc>
              </a:tr>
              <a:tr h="14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Selection Sort</a:t>
                      </a:r>
                      <a:endParaRPr b="1"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Heapsort</a:t>
                      </a:r>
                      <a:endParaRPr b="1"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 in practice.</a:t>
                      </a:r>
                      <a:endParaRPr b="1"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Merge sort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 log N)</a:t>
                      </a:r>
                      <a:endParaRPr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Fastest stable sort.</a:t>
                      </a:r>
                      <a:endParaRPr b="1" sz="10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Insertion Sort</a:t>
                      </a:r>
                      <a:endParaRPr b="1"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="1" baseline="30000"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for small or almost sorted inputs.</a:t>
                      </a:r>
                      <a:endParaRPr b="1" sz="100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Shellsort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Ω(N 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Optional for this course.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Definitions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Time complexity</a:t>
            </a:r>
            <a:r>
              <a:rPr lang="en"/>
              <a:t>. Characterizations of algorithm runtime efficiency.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Dijkstra’s has time complexity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Space complexity</a:t>
            </a:r>
            <a:r>
              <a:rPr lang="en"/>
              <a:t>. </a:t>
            </a:r>
            <a:r>
              <a:rPr lang="en"/>
              <a:t>Characterizations of added memory usage of an algorithm.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Dijkstra’s has space complexity Θ(</a:t>
            </a:r>
            <a:r>
              <a:rPr b="1" lang="en"/>
              <a:t>V</a:t>
            </a:r>
            <a:r>
              <a:rPr lang="en"/>
              <a:t>) for the fringe, distTo, and edgeTo.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Note that the graph takes up space Θ(</a:t>
            </a:r>
            <a:r>
              <a:rPr b="1" lang="en"/>
              <a:t>V </a:t>
            </a:r>
            <a:r>
              <a:rPr lang="en"/>
              <a:t>+ </a:t>
            </a:r>
            <a:r>
              <a:rPr b="1" lang="en"/>
              <a:t>E</a:t>
            </a:r>
            <a:r>
              <a:rPr lang="en"/>
              <a:t>), but we don’t count this as part of the space complexity of Dijkstra since the graph itself already exists and is an input to Dijkstra’s.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Selection sort</a:t>
            </a:r>
            <a:r>
              <a:rPr lang="en"/>
              <a:t>. Repeatedly select the smallest remaining item and swap it to its proper index.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smallest item in the array, and swap it with the first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next smallest item in the array, and swap it with the next item.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Continue until all items in the array are sorted.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Θ(N</a:t>
            </a:r>
            <a:r>
              <a:rPr b="1" baseline="30000" lang="en"/>
              <a:t>2</a:t>
            </a:r>
            <a:r>
              <a:rPr lang="en"/>
              <a:t>) time complexity.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Θ(1) space complexity.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We look through entire remaining array every time to find the minimum.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. Instead of rescanning entire array for min, maintain a heap so that finding min is fast!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Heapsort</a:t>
            </a:r>
            <a:r>
              <a:rPr lang="en"/>
              <a:t>. Selection sort with a </a:t>
            </a:r>
            <a:r>
              <a:rPr b="1" lang="en"/>
              <a:t>max-oriented heap</a:t>
            </a:r>
            <a:r>
              <a:rPr lang="en"/>
              <a:t>–neat trick for saving memory later.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O(1)</a:t>
            </a:r>
            <a:r>
              <a:rPr lang="en"/>
              <a:t>. Create output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O(N log N)</a:t>
            </a:r>
            <a:r>
              <a:rPr lang="en"/>
              <a:t>. Insert all items into a new max-heap (separate array for the heap)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Repeat N times: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/>
              <a:t>O(log N)</a:t>
            </a:r>
            <a:r>
              <a:rPr lang="en"/>
              <a:t>. Delete max item from the max-heap.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/>
              <a:t>O(1)</a:t>
            </a:r>
            <a:r>
              <a:rPr lang="en"/>
              <a:t>. Put max item at the end of the unused part of the output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O(N log N) time complexity.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Θ(N) space complexity to create Θ(N) separate array heap and Θ(N) output array.</a:t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Heapsort with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Max-Heap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. Save ~2N memory by treating the input array as a heap. </a:t>
            </a:r>
            <a:r>
              <a:rPr lang="en"/>
              <a:t>Avoid extra copies of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Bottom-up heapification</a:t>
            </a:r>
            <a:r>
              <a:rPr lang="en"/>
              <a:t>. Efficient heap construction by s</a:t>
            </a:r>
            <a:r>
              <a:rPr lang="en"/>
              <a:t>inking nodes in reverse level order.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Once heap-ified, algorithm is almost the same as naive heap sort.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9"/>
          <p:cNvGrpSpPr/>
          <p:nvPr/>
        </p:nvGrpSpPr>
        <p:grpSpPr>
          <a:xfrm>
            <a:off x="579275" y="2933075"/>
            <a:ext cx="4388855" cy="495300"/>
            <a:chOff x="410950" y="2933075"/>
            <a:chExt cx="4388855" cy="495300"/>
          </a:xfrm>
        </p:grpSpPr>
        <p:sp>
          <p:nvSpPr>
            <p:cNvPr id="114" name="Google Shape;114;p19"/>
            <p:cNvSpPr/>
            <p:nvPr/>
          </p:nvSpPr>
          <p:spPr>
            <a:xfrm>
              <a:off x="410950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896139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385480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0669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2355411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2840600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3329941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815130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304505" y="2933075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4175875" y="3650850"/>
            <a:ext cx="4388855" cy="495300"/>
            <a:chOff x="4007550" y="3650850"/>
            <a:chExt cx="4388855" cy="495300"/>
          </a:xfrm>
        </p:grpSpPr>
        <p:sp>
          <p:nvSpPr>
            <p:cNvPr id="124" name="Google Shape;124;p19"/>
            <p:cNvSpPr/>
            <p:nvPr/>
          </p:nvSpPr>
          <p:spPr>
            <a:xfrm>
              <a:off x="4007550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41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492739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982080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467269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52011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437200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926541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411730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7901105" y="3650850"/>
              <a:ext cx="495300" cy="495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3" name="Google Shape;133;p19"/>
          <p:cNvCxnSpPr>
            <a:stCxn id="118" idx="2"/>
            <a:endCxn id="124" idx="1"/>
          </p:cNvCxnSpPr>
          <p:nvPr/>
        </p:nvCxnSpPr>
        <p:spPr>
          <a:xfrm flipH="1" rot="-5400000">
            <a:off x="3238636" y="2961125"/>
            <a:ext cx="470100" cy="1404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2087900" y="3715650"/>
            <a:ext cx="13716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Heapification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. Save ~2N memory by treating the input array as a heap. Avoid extra copies of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Bottom-up heapification</a:t>
            </a:r>
            <a:r>
              <a:rPr lang="en"/>
              <a:t>. Efficient heap construction by sinking nodes in reverse level order.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Once heap-ified, algorithm is almost the same as naive heap sort.</a:t>
            </a:r>
            <a:endParaRPr b="1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Bottom-up heapification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Repeat N times: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/>
              <a:t>O(log N)</a:t>
            </a:r>
            <a:r>
              <a:rPr lang="en"/>
              <a:t>. Delete max item from the max-heap.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/>
              <a:t>O(1)</a:t>
            </a:r>
            <a:r>
              <a:rPr lang="en"/>
              <a:t>. Put max item at the end the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Give the tight asymptotic time complexity of in-place heapsort in big-O notation.</a:t>
            </a:r>
            <a:endParaRPr b="1"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 tight asymptotic time complexity of in-place heapsort in big-O notation.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Bottom-up heapification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Repeat </a:t>
            </a:r>
            <a:r>
              <a:rPr lang="en"/>
              <a:t>N</a:t>
            </a:r>
            <a:r>
              <a:rPr lang="en"/>
              <a:t> times: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/>
              <a:t>O(log N)</a:t>
            </a:r>
            <a:r>
              <a:rPr lang="en"/>
              <a:t>. Delete max item from the max-heap.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/>
              <a:t>O(1)</a:t>
            </a:r>
            <a:r>
              <a:rPr lang="en"/>
              <a:t>. Put max item at the end the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O(N log N)</a:t>
            </a:r>
            <a:r>
              <a:rPr lang="en"/>
              <a:t> time overall. </a:t>
            </a:r>
            <a:r>
              <a:rPr lang="en"/>
              <a:t>Θ(1) space complexity for extra heapification variables, e.g. size.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Bottom-up heapification is N sink operations, each taking no more than O(log N) time, so overall runtime for heapification is O(N log N).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Extra: Show that bottom-up heapification is Θ(N) in the worst case.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Extra: Show heapsort is Θ(N log N) in the worst case.</a:t>
            </a:r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