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5" r:id="rId3"/>
    <p:sldId id="289" r:id="rId4"/>
    <p:sldId id="290" r:id="rId5"/>
    <p:sldId id="266" r:id="rId6"/>
    <p:sldId id="267" r:id="rId7"/>
    <p:sldId id="268" r:id="rId8"/>
    <p:sldId id="274" r:id="rId9"/>
    <p:sldId id="288" r:id="rId10"/>
    <p:sldId id="275" r:id="rId11"/>
    <p:sldId id="276" r:id="rId12"/>
    <p:sldId id="277" r:id="rId13"/>
    <p:sldId id="282" r:id="rId14"/>
    <p:sldId id="283" r:id="rId15"/>
    <p:sldId id="284" r:id="rId16"/>
    <p:sldId id="285" r:id="rId17"/>
    <p:sldId id="286" r:id="rId18"/>
    <p:sldId id="278" r:id="rId19"/>
    <p:sldId id="279" r:id="rId20"/>
    <p:sldId id="287" r:id="rId21"/>
    <p:sldId id="280" r:id="rId22"/>
    <p:sldId id="260" r:id="rId23"/>
    <p:sldId id="261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A4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60" units="cm"/>
          <inkml:channel name="Y" type="integer" max="104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89117" units="1/cm"/>
          <inkml:channelProperty channel="Y" name="resolution" value="630.303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6-28T20:35:07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26865 5478 66 0,'-25'-16'0'0,"-5"-14"0"0,30 30 1 15,-6 15 27-15,6-15 0 16,9 15-27-16,-9-15 1 16,0 0-3-16,-12-3 1 15,-6-3 10-15,-16 0 0 16,-5-6-9-16,-4 0 0 16,-6-12-5-16,0 5 0 15,-2 1 6-15,-7-3 0 16,-6 0-2-16,0-1 0 15,-3 1 0-15,12 6 0 16,10 3 5-16,2 0 0 16,13 9-3-16,-1 0 1 15,7-1-3-15,-10 8 0 16,-2 2 3-16,5 3 0 16,4-3-3-16,-1-3 1 15,10 6-1-15,0-6 0 16,6-3 8-16,0 3 0 15,5-3-10-15,7 0 1 16,22 6 0-16,8-3 0 0,22 3 1 16,3-3 1-16,0 6 4 15,12-3 0-15,-4-6-8 16,11 0 1-16,-1 0 2 16,0-3 0-16,-3 0 1 15,-3 0 1-15,-6-3-2 16,-4 6 0-16,-5 6 0 15,-9-3 0-15,-13 0-2 16,-15-3 1-16,-11 0 1 16,-35-6 1-16,-15-3-2 15,-24 0 1-15,-21-6-1 0,-6 3 1 16,-13 0 3-16,16 12 1 16,8 9-15-16,19 12 0 15,7-3-107-15</inkml:trace>
  <inkml:trace contextRef="#ctx0" brushRef="#br0" timeOffset="58123.835">33097 7596 81 0,'-15'3'0'16,"-7"6"8"-16,22-9 0 16,0 0-8-16,0 0 1 15,19-6-8-15,-19 6 1 16,15-3 16-16,-15 3 0 16,0 0-2-16,-15-3 0 15,-7-3-1-15,-11-3 1 16,-4 9-9-16,-2 0 1 15,-13 15 0-15,-6-3 0 16,-6 6 0-16,-6 0 1 16,-3 1-1-16,-3 2 0 15,-9 0 0-15,2-6 0 16,-5-9 1-16,-3-3 1 16,-1-6 3-16,-5-3 0 15,-6-3-4-15,5 15 1 16,-2 3-2-16,14 10 1 0,4 2-1 15,9 9 0-15,12 1 3 16,-6-7 0-16,0 9-2 16,-3-14 0-16,0-13-1 15,3-6 0-15,9-3 5 16,16-6 0-16,2-4-5 16,10-2 0-16,12 9-4 0,21-6 1 15,6-3-116-15</inkml:trace>
  <inkml:trace contextRef="#ctx0" brushRef="#br0" timeOffset="67020.001">11560 9024 97 0,'-6'15'0'0,"-12"6"1"0,18-21 1 15,-12 19 5-15,12-19 0 16,0 0-3-16,0 0 1 16,0 0 9-16,0 0 1 15,0 0-15-15,0 0 0 16,0 0 1-16,0 0 1 16,3 15 1-16,-3-15 0 15,6 21 5-15,-15-9 1 16,-6-3-8-16,2 7 0 15,-2-4-2-15,-6-6 0 16,-7 6 2-16,1-9 0 16,-12 0 7-16,8-3 0 15,1 0-8-15,-7 0 0 16,1-3-5-16,5-3 1 16,-5-3 2-16,5 9 0 15,-2 0 4-15,-4-3 1 16,-2 3-5-16,5 0 1 15,4 0 2-15,-4 0 1 16,-2 0-1-16,5-3 0 0,-2 0 0 16,-4-6 0-16,-2-1-1 15,-4 1 0-15,-6 9 0 16,-6 0 0-16,7-3 3 16,-1 3 0-16,0 0-2 15,7 3 0-15,5 6-2 16,4-2 0-16,11-1 2 15,-11 3 0-15,5-3-1 16,-5-3 1-16,-1 6-1 16,-2-6 1-16,-4 0-1 15,4 0 0-15,-1 6 1 0,-2-3 0 16,-1-3 0-16,-6 6 0 16,1-6-2-16,-1 1 0 15,0-4 1-15,-2 0 0 16,-4 0 0-16,6 0 1 15,-2 0-1-15,-4 0 1 16,3 0-1-16,0-7 1 16,-2-5-2-16,2-6 0 15,3 3 1-15,7 6 1 16,-4 0-1-16,10 6 0 16,2 6-1-16,-2-3 0 15,-4 6 1-15,1-6 1 16,-1 0-1-16,-3 3 0 15,1 0 1-15,-4 0 0 16,4 9-3-16,-7-6 0 16,-9-3 2-16,3 3 0 0,10-3 1 15,-10-6 0-15,-3-6 0 16,1 6 0-16,-1-3-1 16,-3-3 0-16,-3 6 0 15,-3-3 0-15,6-3 0 16,3-1 1-16,-2 1 0 15,2 9 0-15,9-3-3 16,-9 0 1-16,-6 3 1 16,4-9 0-16,-10 0 0 15,0-3 1-15,-3 6-1 0,6-6 0 16,9 6 0-16,-9-4 0 16,9 7-2-16,-3 0 1 15,3 0 2-15,1-3 1 16,-4 3-4-16,-3 3 1 15,-6 3 1-15,-3-6 1 16,6 0-2-16,-3-3 0 16,-6-3 1-16,12 0 1 15,9 0 1-15,-9 0 0 16,10-4-2-16,-1-2 0 16,6 6 1-16,-2 0 0 15,-1 9-1-15,9-3 1 16,-2 0-1-16,-4 0 0 15,6-3 0-15,-5 3 0 16,-1-6 0-16,0-3 0 0,-2-7 0 16,5 4 1-1,7 9-3-15,5-3 1 0,10 6 1 16,-4 3 0-16,7 0 0 16,3 3 1-16,3 6 0 15,0-6 0-15,2 0-1 16,-5-3 0-16,9 3-1 15,6-3 1-15,-21 12 0 16,21-12 1-16,0 0 0 16,0 0 1-16,0 0-2 15,0 0 0-15,0 0-1 0,0 0 1 16,0 0-1-16,0 0 0 16,0 0 1-16,0 0 0 15,0 0-6-15,0 0 0 16,0 0-28-16,0 0 1 15,0 0-56-15</inkml:trace>
  <inkml:trace contextRef="#ctx0" brushRef="#br0" timeOffset="99555.427">29791 9458 102 0,'-13'10'0'0,"-11"-1"-14"15,24-9 1-15,-15 18 14 16,15-18 0-16,-3 18 22 16,-3 0 1-16,-7 13-32 15,-5-7 1-15,-9 7 7 16,-10-7 0-16,-18 9 7 0,-2-15 1 16,-10 1-7-16,0-7 1 15,-9-6-2-15,-4-6 0 16,1 3 9-16,6 3 0 15,0-3-6-15,3 0 0 16,-3 0-2-16,18 0 1 16,16 3-2-16,-1-6 0 15,7 0 2-15,5 0 0 16,10 3-2-16,6-3 1 16,9 0-2-16,3 0 0 15,18-9 6-15,15 3 1 16,13-9-6-16,3 6 0 15,3-6-3-15,8 2 0 16,7 1 5-16,0 0 0 16,0-6-2-16,3-6 0 15,3 2-1-15,-6 4 0 16,7 0 1-16,-8-3 0 16,-2 2 1-16,3-2 1 15,-9 3-2-15,-6 3 0 0,-15-1 0 16,-7 10 0-16,-9-3 2 15,-5 6 0-15,-10-3-2 16,-12-6 0-16,-10-3 0 16,-29 9 0-16,-13 0-1 15,-6 6 1-15,-9 6 0 16,0 6 0-16,0 6 1 0,0 0 0 16,0 7-2-16,6-4 0 15,9-3 2-15,0 3 1 16,3-2-12-16,12-4 1 15,13 0-14-15,6-12 1 16,5 0-24-16,7-12 1 16,-3-3 46-16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60" units="cm"/>
          <inkml:channel name="Y" type="integer" max="104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89117" units="1/cm"/>
          <inkml:channelProperty channel="Y" name="resolution" value="630.303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6-28T20:39:32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14480 11479 61 0,'9'3'0'0,"9"6"5"16,1 1 1-16,5-1-1 15,-12 0 0-15,6 3 11 16,-5-6 1-16,-7 6-18 16,-6-12 1-16,15 6 7 15,-15-6 1-15,0 0 0 0,0 0 0 16,0 0-5-16,0 0 0 15,0 0-3-15,0 0 0 16,-18-15 1-16,-7 9 0 16,-11 0-1-16,-4-3 0 15,-5 3 5-15,-10-6 1 16,-6 6-5-16,3-4 0 16,-6 7-2-16,3 3 1 15,-6 0 0-15,0 0 0 16,0-3 0-16,-9 0 0 15,-3 3 1-15,-9-3 0 16,-7 3-1-16,4-6 0 16,3 3 1-16,-1 0 1 15,1-9-2-15,3 9 0 16,-6-3 0-16,-28-9 0 16,-21-7 3-16,3-8 1 15,6-7-3-15,-3 1 1 16,-3 0-2-16,6 2 0 15,-6 10-1-15,15 6 1 0,19 5 0 16,5 10 0-16,16 6 0 16,0-3 0-16,15 0 0 15,-9 10 0-15,-3-1-2 16,3 3 1-16,-7-3 1 16,1 3 1-16,3 0-2 15,3-6 1-15,6-3 5 0,3-3 0 16,12 0-6-16,0 0 0 15,0 3 2-15,13-3 0 16,5 6-1-16,-2-6 0 16,-10 4 0-16,3-8 0 15,-5-5 0-15,-7 3 0 16,0-6 0-16,-9 9 0 16,-6-3-1-16,3 0 1 15,3 12 0-15,6-3 0 16,12 3 3-16,4 3 0 15,5 0-1-15,-6 0 0 16,-2 1-2-16,-4-1 0 16,0-3-1-16,9 6 1 15,1-6 0-15,-1-3 1 16,4 9-1-16,11-6 1 16,1 6-1-16,15 1 0 15,-4-4-9-15,16-9 1 0,-12 18-13 16,12-18 0-16,0 0-73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60" units="cm"/>
          <inkml:channel name="Y" type="integer" max="104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89117" units="1/cm"/>
          <inkml:channelProperty channel="Y" name="resolution" value="630.303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6-28T21:00:56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18937 9097 25 0,'-12'3'0'0,"-9"12"55"0,21-15 1 16,18 3-57-16,-6-3 1 15,-3 0 4-15,-9 0 1 16,18-3-6-16,-18 3 0 16,19-18 5-16,-1 12 0 15,0-6-4-15,4 9 1 16,8 0 11-16,10 0 1 16,11 3-14-16,-11 0 1 15,6 3 1-15,-4 0 1 16,1 0-4-16,-7 6 0 15,-5-3 1-15,-7-3 1 16,7 6 0-16,-10-3 0 16,-6 0-1-16,3 18 1 15,-2 4 5-15,-4 5 0 16,3 4-5-16,-6-4 1 16,0 4-3-16,0 5 0 15,1 13 3-15,5 6 1 0,-9 2-2 16,9 1 1-16,-3 0-1 15,3 3 0-15,-2 0 0 16,5 6 0-16,6 6 2 16,-5-6 0-16,-7 9-2 15,3-3 0-15,-12 0 1 16,15 0 0-16,-3-3 0 16,4-9 0-16,-1-7-1 15,0-2 0-15,-3 6 0 0,-5-6 0 16,2-1 3-16,-9-5 1 15,6 0-5-15,-3-1 0 16,-3 4 1-16,6 3 1 16,-3-1-3-16,-3 1 1 15,0-3 1-15,4-3 0 16,-4-1 2-16,0 4 0 16,-3 0-2-16,3-1 0 15,6 13 0-15,-6-9 0 16,0 9-8-16,-3-9 1 15,-3-1 8-15,-6-2 1 16,3 6 0-16,-10-13 0 16,7 4 1-16,-3 3 1 15,0 2-4-15,3-2 0 16,-3 3-2-16,-4-13 1 16,10 1 3-16,-9-3 0 15,3-4-2-15,3-2 0 16,3-4 1-16,-3-3 0 15,2-2-1-15,-5 2 0 0,-6 1 1 16,9-4 0-16,-3 0-1 16,3 1 0-16,-1-1 0 15,7 0 1-15,0 7-3 16,0 2 1-16,-3 4 2 16,3-7 1-16,-3 4 1 15,6-10 0-15,0 0-2 16,0-9 0-16,3 1-1 15,0-4 0-15,-3-9 0 0,0-6 0 16,0 15-1-16,0-15 1 16,0 0 1-16,0 0 1 15,-24 0-2-15,-10 0 1 16,-17 9-1-16,-4-3 1 16,0 0-1-16,-18 1 0 15,-18-14-1-15,-7 1 0 16,-11-9 0-16,2-3 1 15,-3 0 0-15,7-1 0 16,2 1-4-16,22 12 1 16,-6-6-147-16</inkml:trace>
  <inkml:trace contextRef="#ctx0" brushRef="#br0" timeOffset="1484.466">20271 10127 25 0,'15'12'0'0,"3"6"13"0,-18-18 1 16,0 0-2-16,0 0 1 16,-15-12 24-16,15 12 1 15,-18-15-35-15,14 6 1 16,4-6 1-16,4 0 1 15,8-4-4-15,12 1 0 16,13 0-2-16,11 3 0 16,7 3-1-16,3 2 1 15,0 7-1-15,6 0 1 16,0 6 1-16,-10 13 1 16,1 8 1-16,-15-3 0 15,-7 6-3-15,-20 7 0 16,-13 5-2-16,-16 4 1 15,-17 6 0-15,-13-13 1 16,-15-3 2-16,3-5 1 0,1 5-3 16,5-11 1-16,12-4 0 15,-5 0 1-15,-4-3-2 16,28 0 0-16,11-2-1 16,26 8 1-16,20 3-1 15,13 3 0-15,9 1 5 16,12 8 1-16,12 7-7 15,-9 5 1-15,-9 16 2 16,-15-3 0-16,-7-3-2 0,-20 9 0 16,-16-4 1-16,-25 1 0 15,-20 3-4-15,-28-9 1 16,-15-6 4-16,-7-13 1 16,-8-9-3-16,3-20 1 15,-7-14 4-15,10-2 1 16,-1-12-10-16,19 0 1 15,16 0-5-15,11-7 0 16,-3 4-110-16</inkml:trace>
  <inkml:trace contextRef="#ctx0" brushRef="#br0" timeOffset="2037.599">21306 9768 161 0,'0'0'0'16,"9"31"-1"-16,-6-10 0 15,6 0 1-15,-6 7 0 16,0-4 3-16,0 9 0 16,3-2 0-16,0 14 1 15,0 10 2-15,0 15 0 16,-3 6-7-16,-3 12 1 16,-3 0 0-16,-6 13 0 15,-9-1 0-15,0 3 1 16,-4 3 4-16,-2-8 0 15,-3 2-5-15,5-18 0 16,1 0 0-16,3-12 0 16,3-9 0-16,-1-10 0 15,10-11-10-15,-3-10 1 0,6-5-19 16,-6-10 0-16,0 0-51 16</inkml:trace>
  <inkml:trace contextRef="#ctx0" brushRef="#br0" timeOffset="2487.838">21738 10595 149 0,'0'12'0'15,"0"12"1"-15,0-5 1 16,3-1-1-16,-3 0 1 16,0 3 3-16,0 4 0 15,-6-1-5-15,-15-3 0 16,-16 10 0-16,-12-7 0 16,-12-3 0-16,-2-2 0 15,2-1 5-15,-9-3 0 16,3 3-2-16,3-3 0 15,9-2-3-15,12-7 0 16,7 6 0-16,5-6 0 16,13 9-2-16,0-9 1 15,3 9 1-15,12-3 0 0,3-2 0 16,15 14 0-16,15 0 2 16,13 7 0-16,9 8-2 15,18 7 1-15,12 8-2 16,3 13 1-16,0 3-2 15,-3-9 1-15,-8 6-15 16,-20-19 1-16,1-2-89 16</inkml:trace>
  <inkml:trace contextRef="#ctx0" brushRef="#br0" timeOffset="10849.105">3158 8428 113 0,'0'0'0'0,"0"0"4"0,0 0 1 16,0 0-2-16,0 0 0 16,-12 16 6-16,12-16 0 15,-16 21-7-15,7-6 1 16,-6 3-2-16,3-3 0 15,-3 4-4-15,-4-1 1 16,-2 0 1-16,-3 0 1 16,-7 1 0-16,4-1 0 15,-10-3 5-15,7 6 0 16,-7 4-4-16,4-4 0 16,11 6 0-16,-11-9 0 15,3 1-2-15,2-4 1 16,7-6 0-16,6 9 0 15,-4 7 1-15,10-1 1 16,0 6-2-16,-6-5 1 16,9-4 2-16,-6 6 1 15,9-3-4-15,-4 13 0 16,4 9 0-16,-6-1 0 16,9 1 0-16,-3 2 0 0,0 7-1 15,-6 9 1-15,6-3 0 16,3 8 0-16,0 1 3 15,0 0 0-15,9 0 6 16,-3 6 1-16,6 3-11 16,-2 3 0-16,-7-6 1 15,9-3 0-15,-6 0-4 16,9 0 1-16,-6 0 0 16,-3 0 1-16,-3-3 3 0,9 3 0 15,-12 0 0-15,7 6 0 16,-7 0 3-16,0-10 0 15,0-5-3-15,0 6 1 16,0 3-4-16,9 6 1 16,-9 0-2-16,9-3 0 15,3-6 3-15,-6 0 0 16,12-12 0-16,-8 9 0 16,8-4 0-16,-9 4 1 15,0 0-1-15,0-9 0 16,3-4 3-16,-6 4 1 15,10 3-5-15,-1 0 1 16,0 0-5-16,-6 2 1 16,3-2 4-16,4 6 0 15,-7-6 1-15,-6 6 0 16,6-1-1-16,6-2 1 16,-6 0-1-16,7-3 0 0,-1-3-2 15,-6 5 1-15,3-2 1 16,-6 3 0-16,3-3-1 15,-3 3 1-15,-3-7 0 16,0 1 1-16,-3 0-1 16,0 6 1-16,0-4 2 15,0 4 0-15,0 3-7 16,-3 9 0-16,0 3 2 16,3-3 1-16,-6 9-1 0,6-6 1 15,-9 6 0-15,9-9 1 16,0-3-1-16,0-6 0 15,0-9 6-15,9 12 0 16,3-4-7-16,-2-2 1 16,-4 0 1-16,3-6 1 15,-9 0-5-15,0-10 0 16,-9-5 4-16,9 2 0 16,-6-2-2-16,-4-7 1 15,7-5 1-15,0-7 0 16,-3 3 0-16,6-8 0 15,-9-7 0-15,9 3 0 16,9-6-1-16,-9-9 1 16,0 0-1-16,0 0 1 15,0 0 0-15,12-9 0 16,16-9 9-16,-1-1 1 16,10 1-12-16,15 12 1 0,5-3 2 15,13 18 0 1,0 9-5-16,-9 7 0 0,3 14-27 15,-18 13 0-15,0 3-46 16</inkml:trace>
  <inkml:trace contextRef="#ctx0" brushRef="#br0" timeOffset="18925.083">14857 6480 151 0,'16'0'0'16,"5"13"1"-16,-21-13 1 15,0 24-1-15,-3-9 1 16,-6 0 7-16,3 4 0 16,-3 2-8-16,-1 12 1 15,1 7 4-15,0 8 0 16,6 7-7-16,0 6 1 15,0 9 0-15,3 0 0 0,0 6 1 16,0-3 1-16,-3-4-2 16,-3-11 0-16,3 3 0 15,0-6 0-15,-3-7 0 16,6-11 0-16,0-7-7 16,0-12 0-16,0 4-121 15</inkml:trace>
  <inkml:trace contextRef="#ctx0" brushRef="#br0" timeOffset="19358.662">15116 7182 151 0,'-9'0'0'15,"-12"13"0"-15,21-13 1 16,0 18 1-16,6-9 1 16,-3 6-3-16,6 3 0 15,-3 1 9-15,-9 11 1 16,-9 6-10-16,-9-8 1 15,-13 5 0-15,-12-12 1 16,-8-2-4-16,-1-4 0 0,0 0 5 16,9-6 0-1,10 0-3-15,12 0 0 0,5 1 0 16,7 8 1-16,12 12-3 16,18 7 1-16,16 5 0 15,5 4 1-15,13 2 1 16,3 1 1-16,3-9-2 15,-13 2 0-15,-2-12-15 0,0 4 0 16,5-4-92-16</inkml:trace>
  <inkml:trace contextRef="#ctx0" brushRef="#br0" timeOffset="19937.421">15759 8234 123 0,'-19'-3'0'16,"-17"-3"-2"-16,15-3 0 16,5 6 5-16,-5-16 1 15,6 1 1-15,-22-6 0 16,-8-4-3-16,-25 7 0 15,-19 0 11-15,-20-6 0 16,-13 5-14-16,-52-5 0 16,-30-6 1-16,3 5 1 15,-6 7-1-15,40 18 0 16,21 6 0-16,24 9 0 16,28 6-20-16,21 7 0 15,0-4-65-15</inkml:trace>
  <inkml:trace contextRef="#ctx0" brushRef="#br0" timeOffset="20854.243">14854 8358 119 0,'0'0'0'0,"-27"0"12"16,12 0 1-16,-3 0-14 15,-13 0 1-15,-2-3 5 16,-7 0 0-16,-3 3-5 16,4-3 0-16,-1 3 2 15,4 0 0-15,-1 0-2 16,10 0 0-16,5 3 8 15,1 0 1-15,0 0-6 16,9 0 0-16,0 7-4 0,8-1 0 16,8 6 0-1,8 3 0-15,0 9 0 0,0-2 1 16,6 11 0-16,1-2 0 16,-1 2 0-16,-3 4 1 15,-3 5 3-15,-3-8 0 16,1-7-6-16,-4-3 0 15,-6-8 1-15,3-4 0 16,-3-9 0-16,0-6 0 16,0 0 1-16,0 0 0 15,27 0-1-15,-3-3 1 16,1 0 4-16,20 0 1 16,7 3-4-16,-6 3 0 15,-7 0 0-15,7 9 1 16,-3 9-2-16,-10 7 1 15,-8 8 0-15,-10 13 1 16,-12 5-2-16,-12 4 0 16,-19 3-2-16,1 0 0 15,-13-3 2-15,-8-4 0 0,-10-5 1 16,-6-16 1 0,-3-11-6-16,3-7 1 0,0-9 4 15,6-6 1-15,6 0-9 16,4-6 0-16,5-6-45 15,3 9 1-15,1-4 14 16</inkml:trace>
  <inkml:trace contextRef="#ctx0" brushRef="#br0" timeOffset="36891.27">23744 6116 109 0,'-6'18'0'16,"-3"12"0"-16,21-20 0 16,10-14 5-16,-4 11 0 15,3 8 0-15,-3 15 0 16,1 13 10-16,-7 11 1 16,-6 16-10-16,-6 3 1 15,0 9-7-15,-3-3 0 16,0 9-2-16,0 1 0 15,-6 2 1-15,6-3 1 0,-7-6-2 16,4-12 1-16,6-6 1 16,6-22 0-16,1-5-45 15,-1-7 1-15,6-6 1 16</inkml:trace>
  <inkml:trace contextRef="#ctx0" brushRef="#br0" timeOffset="37242.224">24551 7073 138 0,'-30'12'0'16,"-10"6"3"-16,3 1 0 15,-2-1 0-15,5 6 0 16,7 13-2-16,3-1 1 16,11 1 1-16,1-1 1 15,-3 1-6-15,9-7 1 16,-3-6 1-16,6 4 0 16,-3-7 0-16,6 0 0 15,6-3 15-15,15 1 0 16,22 2-17-16,2-3 1 15,19 0 1-15,-3-2 0 16,6-7-23-16,0-3 1 0,0-3-73 16</inkml:trace>
  <inkml:trace contextRef="#ctx0" brushRef="#br0" timeOffset="37537.357">25099 7863 146 0,'-33'9'0'16,"-22"19"0"-16,-24-10 0 15,-28 3 0-15,-15-3 1 16,-18-2-1-16,-33-10 0 16,-28-6 3-16,15-3 0 15,12-10-1-15,28 10 0 16,22-6-3-16,14 15 1 16,0-3-114-16</inkml:trace>
  <inkml:trace contextRef="#ctx0" brushRef="#br0" timeOffset="38221.664">24591 8197 162 0,'-22'-3'0'16,"-11"-3"0"-16,-1 3 0 16,7-3 0-16,-13 6 0 15,-8 6 0-15,-1-3 1 16,6 0 2-16,-5-3 0 15,2 0-3-15,-3 0 0 16,10 3 0-16,2-3 0 16,1 9 3-16,14-2 1 15,4-4-4-15,3 9 0 16,9-6 4-16,-3 12 0 16,5 9-4-16,-2-2 0 15,3 5 0-15,-3-3 0 16,3 7-1-16,3-1 0 15,0 1 1-15,0-10 0 16,0 3 6-16,15-5 1 16,4-1-7-16,11-9 0 0,10-9-2 15,11-15 1-15,10-6 1 16,12-1 0-16,7-8 2 16,8 3 1-16,0 3-4 15,4 14 1-15,-1 11-2 16,-9 14 1-16,-6 15-4 15,-9 19 0-15,-15 15 2 16,-19 12 1-16,-20 3 5 16,-20 0 1-16,-26-3-2 0,-40-12 0 15,-28-16-2-15,-42-11 1 16,-39-16-1-16,20-9 1 16,-2-15-8-16,36 9 1 15,28-6-47-15,30 4 1 16,27 2 40-16,34 0 0 15,0 6-18-15</inkml:trace>
  <inkml:trace contextRef="#ctx0" brushRef="#br0" timeOffset="45679.134">26469 8623 85 0,'12'0'0'16,"10"-3"5"-16,-22 3 0 15,-31 0-18-15,19 0 1 16,-6 0 30-16,5-6 1 16,1 3-19-16,12 3 1 0,0-16 14 15,12 7 1-15,4-9-17 16,2 0 1-16,3-3 0 16,4 2 1-16,-1 1 0 15,3 3 1-15,4 3 4 16,-7 9 0-16,-3 0-5 15,-5 3 0-15,-4 0 0 16,-12 0 0-16,9 15-3 16,0-3 0-16,-6 12 0 0,0-5 1 15,0 2 1-15,-3-3 0 16,0-3 0-16,-3 4 0 16,0 2 2-16,-6-3 1 15,3 0-2-15,-6-9 0 16,6 7-1-16,6-16 0 15,-16 12 0-15,16-12 0 16,0 0 0-16,0 0 0 16,0 0 0-16,13-3 0 15,8-3 8-15,9 3 1 16,7 3-8-16,9 0 0 16,11 9-2-16,-8 0 1 15,-12 6-2-15,-7 15 1 16,-6 13 0-16,-11 12 1 15,-13 8-2-15,-16-5 1 16,-14 3 4-16,-7-9 0 16,-5-4-3-16,-10-11 0 15,-6-10 1-15,10-3 0 0,5-11-6 16,3-1 1-16,7-9-70 16,8 0 0-16,1 3 81 15</inkml:trace>
  <inkml:trace contextRef="#ctx0" brushRef="#br0" timeOffset="55172.642">30074 11735 139 0,'0'0'0'0,"-16"-3"3"0,-8 3 0 16,-16 0-6-16,4 0 1 16,-7 3 2-16,4 0 0 15,-4 6 2-15,-9 0 0 16,-2 6-1-16,-7 3 0 16,-6 0-1-16,9 4 1 15,-3 8-1-15,-6-9 0 16,-6 4 0-16,-9-16 0 15,-7 3 0-15,-11-15 0 16,-4-9 4-16,-8-6 0 16,-7-10-4-16,-21 1 1 15,-15-13 0-15,21-5 0 16,9 2-2-16,9-5 0 16,10 5-1-16,30 7 1 15,21 5-1-15,6-5 0 16,22-4 2-16,8-11 0 0,10-10 0 15,6-6 0-15,3-3 5 16,12-9 1-16,7-3-5 16,8 3 1-16,19 0 0 15,12 12 0-15,15 0-2 16,6 13 0-16,12 2 1 16,43 12 1-16,37 4-2 15,2 9 0-15,13 14-1 16,0 4 1-16,5 9 0 0,1 19 1 15,-3 2 0-15,3 24 0 16,-7 10 1-16,-5 21 0 16,-6 15-2-16,-25 3 0 15,-18 10-1-15,-22 8 0 16,-23 13 0-16,-44-16 1 16,-39-2 2-16,-39-7 0 15,-40-6-2-15,-37-18 0 16,-42-12 0-16,-25-19 1 15,-36-11-2-15,9 2 0 16,-12-8 5-16,9 2 0 16,3 7-3-16,12-4 1 15,0 0-2-15,21-8 0 16,10-1-14-16,27-6 1 16,6 0-100-16</inkml:trace>
  <inkml:trace contextRef="#ctx0" brushRef="#br0" timeOffset="65986.572">9420 13734 146 0,'18'0'0'16,"7"0"1"-16,-25 0 1 16,-6 21 0-16,-7-8 1 15,-5-4-3-15,12 9 0 0,-9-3 0 16,3 3 1-16,9-2-1 16,-10-1 1-16,1 0 2 15,0-6 1-15,-6 6 4 16,6-3 1-16,-16-3-8 15,1-5 0-15,-1 2-2 16,-5-6 0-16,12 0 1 16,-1-6 0-16,1 2-2 15,-9 1 1-15,-7-9 1 0,4 9 0 16,-4 0-1 0,10 0 1-16,-10 0 1 0,-2 3 1 15,-7 0-2-15,3 0 0 16,-8 3 4-16,5-3 0 15,-15 0-4-15,15-3 0 16,4-3 0-16,-1 3 1 16,7 3-2-16,11-3 0 15,4 0 1-15,-7 3 0 16,4 0 0-16,0-3 0 16,-4-6 2-16,-8 6 0 15,-1 0-3-15,10 0 0 16,-10-3 1-16,7 3 0 15,2 3 0-15,-2 3 1 16,0 6-1-16,5-6 0 16,4-3-1-16,0 0 1 15,-4 3 0-15,4-3 0 0,-6 0-1 16,-7 0 0 0,-2 3 3-16,5-3 0 0,4 6-4 15,-1-6 0-15,4-6 3 16,-7 3 1-16,7 3-2 15,-12 0 0-15,2 0 1 16,7 0 1-16,-4 3-2 16,-5 3 0-16,-7-3 0 15,0 0 0-15,1-3-1 16,-10 0 1-16,6-3 0 0,-2 0 0 16,-4-6 0-16,3 9 1 15,-2 0-6-15,2 0 0 16,3 3 6-16,0 6 0 15,1-3-1-15,5-3 0 16,-5 6 1-16,2-6 0 16,-6 0 3-16,-3-3 1 15,-2 0-5-15,5 0 0 16,-3 3 0-16,0 3 0 16,-5-3 0-16,2 0 0 15,3-3 0-15,-6 0 0 16,3 3 1-16,4-3 1 15,5-3-2-15,0 0 0 16,10-6 0-16,-7 6 0 16,-6 3 0-16,-8-3 1 15,-7-3-1-15,0-3 0 16,0-6 0-16,0 9 1 16,6 0 0-16,-3-3 0 0,3-1-1 15,-3 1 0-15,10 6-1 16,-13 0 0-16,-6 6 0 15,9-9 1-15,-9-6-1 16,6 0 1-16,-3 3 0 16,-3-3 0-16,-3-4 0 15,15-2 0-15,-3-6 1 16,-6 6 1-16,12-1-3 16,0-8 1-16,1 0 1 0,-1-7 0 15,-3-5-2-15,-12 2 0 16,6 1 2-16,3-1 1 15,9 4-2-15,-12 3 1 16,4-4-1-16,11 7 0 16,9-4-1-16,4 7 0 15,-1-3 1-15,10 5 1 16,6 4-1-16,-4 0 1 16,13 3 1-16,3-3 0 15,3-4-3-15,3-8 1 16,3 0 0-16,3-4 1 15,3-2-1-15,12-1 0 16,10-2 0-16,-4 5 1 16,0 1-1-16,25-1 0 15,9 1 0-15,9 0 1 16,12 8 0-16,0 4 1 16,12 3-2-16,1 3 0 15,2 2 0-15,4 4 0 0,-10-3 0 16,12 9 0-16,-2 3 0 15,2-3 0-15,-2 3 0 16,-16-3 1-16,0-3-2 16,0 3 0-16,10 0 1 15,-1-9 0-15,3 3 0 16,10-4 0-16,-7-5 0 16,10 3 0-16,-4-3 0 15,16-7 0-15,12-5 0 0,-28 9 1 16,-14 3-1-16,2 2 0 15,6 7 0-15,28-3 0 16,9-3-1-16,-3-3 1 16,0 2 0-16,9 13 0 15,12 0 0-15,-9 3 0 16,4 0 0-16,5 0 0 16,6 3 0-16,0 7 0 15,7-1 0-15,-4 9 0 16,-9-3-1-16,7 3 1 15,-7 4 0-15,-12-4 0 16,-6 9-1-16,6 1 0 16,3-1 1-16,-3-3 1 15,-6 10-1-15,-6-1 0 16,-6 0-2-16,-7 4 0 16,-8-1 1-16,-25-5 1 15,-12 2 0-15,6 4 1 0,-6-4-1 16,-9 13 0-16,3-1 0 15,-21 1 0-15,-4-4-2 16,-2-2 1-16,-4 5 1 16,-11-2 1-16,-4 3-7 15,-6-1 0-15,-9 7 9 16,-9-13 0-16,-9 7-4 16,-6-4 1-16,-19-2 1 15,-9-4 1-15,-9-2-2 0,-12 2 0 16,-6 1 0-16,-15-7 0 15,-7-6 0-15,-39 13 1 16,-21-1 0-16,0-8 0 16,-16-4-3-16,19-6 1 15,-6 1 3-15,8-1 0 16,-11-3-3-16,9 0 1 16,-3 0 1-16,14-2 1 15,14 2-3-15,-7-3 1 16,-4 3 0-16,14-3 1 15,8 3 0-15,15 4 0 16,10-4 0-16,15-3 0 16,9-3-1-16,9 0 0 15,12-9 0-15,0 0 1 16,13 0-2-16,6-6 0 16,2 3 1-16,4 3 0 0,9 0 0 15,15 0 0-15,-16-6-1 16,16 6 0-16,31-15-36 15,-16 9 0-15,-6-3-24 16,-9 9 1-16,0 0 69 16</inkml:trace>
  <inkml:trace contextRef="#ctx0" brushRef="#br0" timeOffset="83166.781">9359 13819 88 0,'-15'0'0'16,"-6"-6"7"-16,21 6 0 15,0 0-2-15,0 0 0 16,9 0 7-16,-9 0 1 15,21 6-13-15,-21-6 1 16,18 6 5-16,-18-6 1 16,0 0-7-16,0 0 0 15,0 0 1-15,0 0 0 16,-24 12 0-16,6-2 0 16,-4 8 9-16,-5-3 0 15,6 3-12-15,-16-6 1 16,1-6 1-16,-7-3 0 15,-9-3 0-15,-2-3 0 16,-4-9 0-16,-9 9 0 16,6-3-1-16,-6 3 1 15,3 3 1-15,-3 0 1 0,-6 0-2 16,9 0 0-16,-3-6 1 16,-3 3 1-16,3 3 0 15,6-3 0-15,3 0-2 16,3 0 0-16,7-3-1 15,-4 3 1-15,0 3 0 16,3 0 0-16,1-3 0 16,2 0 1-16,-9 0 0 15,0 3 0-15,1 0-1 0,-22 3 0 16,3 0-1-16,2 0 1 16,-2 0-2-16,9 9 0 15,-2-6 4-15,-1 3 0 16,0-3-2-16,0-6 0 15,-6 0 5-15,-4 0 0 16,-8-6-10-16,-3 3 1 16,-3-3 3-16,2 6 0 15,1 6-1-15,9-6 1 16,6 3 2-16,-3-6 0 16,9-6-2-16,-6 3 1 15,0-6 1-15,-1-6 0 16,-2 2-1-16,3-5 0 15,0-12 0-15,6 11 0 16,0 4 0-16,0 0 1 16,9 0 0-16,-2 12 0 15,2 6-1-15,-6 0 0 16,0 0 3-16,-3-10 1 16,-6 4-5-16,9-6 0 0,-3 3-1 15,-3-6 1-15,12-3 1 16,-6-4 0-16,0-5 2 15,9 3 0-15,1-7-6 16,-1-2 1-16,0 9 3 16,6-7 0-16,-3 4-2 0,4-3 1 15,5-4 1-15,7-2 0 16,2-1 3-16,1 1 0 16,11-1-2-16,-14-5 1 15,-4-7-2-15,4-6 0 16,-13-2 3-16,9 8 1 15,1 6-5-15,2 4 0 16,4-1 0-16,8 13 0 16,10 0-2-16,3 5 0 15,9 4 8-15,0 0 0 16,0 3-5-16,6-3 0 16,0 5 0-16,12-11 0 15,10 0 0-15,23 0 0 16,19-1 0-16,9 4 0 15,0 6-1-15,4-7 0 16,-7-2 2-16,12-3 0 16,3-7 0-16,-3 7 1 15,7-6-2-15,-1-1 1 16,4 1-3-16,5 5 1 0,-3-2-6 16,10-3 1-16,-7 5 5 15,28-8 1-15,12-7 1 16,-3 13 1-16,16-4 1 15,-13 13 1-15,6 6-6 16,3 3 1-16,6 6 0 16,10 6 1-16,8 3-1 0,-2 0 1 15,-4 12 1-15,-6-3 0 16,-5 0-1-16,-7 16 0 16,-12 5 2-16,12 4 0 15,-3 5-3-15,3-2 1 16,1-4 0-16,-7 7 0 15,-6-4 0-15,3 4 0 16,6 2-1-16,-15-5 0 16,0-7-3-16,-16-5 1 15,-17 2 6-15,-19-9 0 16,-9-6-7-16,6 4 0 16,0-1 4-16,6 0 0 15,1-3 0-15,-10 3 0 16,0 1 3-16,-19-1 1 15,-5 3-5-15,12-3 0 16,9 4 4-16,-9-4 1 16,-6 0-10-16,-3 0 0 15,-4 10 5-15,-5 5 0 16,-10 7 2-16,-5-1 0 16,-1 1-1-16,-9-4 0 0,-2 1 1 15,-4 2 0-15,-3 10 2 16,-3-10 1-16,-3 10-6 15,3-10 0-15,-6-5 0 16,6 2 1-16,-6 4-1 16,3-7 1-16,0 1 1 15,-3-1 0-15,-3-6-2 16,0 10 1-16,-12 8 4 16,-3-5 0-16,-7-1-3 0,-11-2 0 15,-13-1-2-15,-6-2 0 16,-18-4 1-16,-18-5 1 15,-6-4 1-15,-19-3 0 16,-24-3 4-16,-28 7 0 16,-26 2-5-16,14 0 0 15,-12 7-2-15,9-7 1 16,7-3 1-16,14-3 0 16,10 1-2-16,12-7 1 15,12-6 1-15,19 9 1 16,27-3 4-16,18-3 0 15,21 6-5-15,3-2 0 16,10-4 0-16,3 3 0 16,2-6-1-16,4 6 0 15,6-9-7-15,-10 6 0 16,4-6-14-16,0-3 0 16,-4 0-70-16</inkml:trace>
  <inkml:trace contextRef="#ctx0" brushRef="#br0" timeOffset="-86678.013">1797 6091 118 0,'-15'25'0'15,"-22"14"3"-15,52-30 0 16,22-18 1-16,-10 6 0 16,10 0-5-16,-19 24 0 0,-9 16 4 15,-18 18 1-15,-9 21-1 16,-7 21 1-16,-5 15 10 15,-7 19 1-15,1 15-15 16,-1 54 0-16,-2 50 1 16,-7-7 1-16,0 6-4 15,1 0 1-15,-4 3 0 16,16 10 0-16,14 2 1 16,10 25 0-16,-6 18 7 0,36 12 1 15,16 9-7 1,-19 6 1-16,3 3-4 0,-27 1 1 15,-12-7-3-15,9-9 0 16,18-15 2-16,15 0 0 16,13-9 0-16,9-25 1 15,21-21 0-15,15-15 1 16,15-15 0-16,-9-21 0 16,1-13-1-16,-13-21 1 15,-6-21-2-15,-3-9 1 16,-3-15 1-16,0 2 0 15,0-5 0-15,3-19 1 16,3-9 0-16,-3 3 0 16,-3-12 2-16,-10 0 0 15,-2-6-4-15,-21-33 1 16,-19-13-1-16,3-8 1 16,-6-4-2-16,-9-18 0 15,6 15-5-15,-6-15 1 16,0 0-106-16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60" units="cm"/>
          <inkml:channel name="Y" type="integer" max="104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89117" units="1/cm"/>
          <inkml:channelProperty channel="Y" name="resolution" value="630.303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01T19:22:57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22138 15213 141 0,'0'0'0'0,"0"0"0"15,0 0 0-15,-20-11 0 16,11 7 1-16,-2 0 0 0,11 4 1 16,-9-5 0-16,9 5 0 15,14-2-2-15,-1-5 1 16,4-3 0-16,3-15 0 15,2-8 0-15,0-6 1 16,0-5-1-16,2-3 0 16,0-6 0-16,3-6 0 15,1 2 2-15,5-3 0 16,1-1-2-16,21-8 0 16,13-8-1-16,0 7 1 15,6 2 0-15,-5 2 1 16,-1 1-1-16,-4 10 1 15,-3 3-2-15,12 14 1 16,10 7-2-16,-2 7 1 16,3 9 2-16,4 13 1 15,4 12-3-15,0 6 0 16,1 10 0-16,-3-1 0 0,-2 5 0 16,-7-1 0-1,-8 4-1-15,-5-4 1 16,-2-1 0-16,-13-3 0 0,-11 1 3 15,1-2 0-15,-7-2-4 16,-8-8 1-16,-10-6 0 16,2-1 1-16,-3 0-1 0,-4-3 1 15,-4-2-2-15,-2-2 1 16,-3-4 0-16,-4 4 1 16,4-9 0-16,-6-11 0 15,-2-4-1-15,0 0 1 16,-1 0-1-16,-8-5 0 15,-7-4 0-15,-8-3 0 16,-5-7 0-16,-7-1 0 16,-6-5 0-16,2 1 1 15,0-5 0-15,6 0 1 16,3 0-4-16,9 7 1 16,6 2 0-16,5 13 1 15,4 5 3-15,13 5 1 16,11 6-3-16,11 9 1 15,11 12-3-15,5 12 1 16,9 11-2-16,5 8 1 16,6 9 2-16,15 16 0 15,13 13 0-15,-7 0 1 16,-2 4-2-16,-13-4 0 0,-11 0 1 16,-18-12 0-16,-19-10 0 15,-16-9 0-15,-18-11 0 16,-8-6 0-16,-11-9 0 15,-7 3 1-15,-12-1-1 16,5 0 0-16,-1 2 0 16,4 0 1-16,4 0-3 15,4-2 0-15,1-2-13 16,8-1 1-16,5-3-43 16,11 8 0-16,8 4 36 15,23-2 0-15,0 3 4 16</inkml:trace>
  <inkml:trace contextRef="#ctx0" brushRef="#br0" timeOffset="989.474">25466 13971 176 0,'9'-8'0'15,"4"-5"0"-15,4-5 1 0,-1-4-2 16,6-2 1-16,2-3 1 15,5 1 0-15,10 2-2 16,9 4 1-16,5 4 0 16,13 7 0-16,7 7 3 15,26 18 0-15,19 14-2 16,-6 19 0-16,1 19-1 0,-15 14 0 16,-14 19 5-16,-11 7 0 15,-10 9-5 1,-17 2 0-16,-13 2 0 0,-22 2 1 15,-21-4-2-15,-12-16 0 16,-16-14 1-16,-17-14 0 16,-17-12 1-16,-7-28 1 15,-12-28-1-15,-5-22 1 16,-5-21 0-16,-1-18 0 16,-7-13-1-16,10-16 1 15,6-16-1-15,18-5 1 16,14-10-1-16,17 1 1 15,13-6-1-15,22 5 1 16,18-1-2-16,13 18 1 16,13 11-1-16,11 11 0 15,12 10-15-15,10 14 1 16,9 13-33-16,4 12 1 16,9 11 20-16,3 1 0 15,-1-1 4-15</inkml:trace>
  <inkml:trace contextRef="#ctx0" brushRef="#br0" timeOffset="1381.388">27387 13533 195 0,'-17'18'0'16,"-14"13"-1"-16,-6 17 0 15,-12 16 1-15,-15 37 0 16,-15 29 0-16,11 2 0 15,0 12 0-15,24-3 0 16,11 2 0-16,20-9 1 16,19-4 2-16,10-13 1 15,17-10-3-15,6-16 1 16,7-12-2-16,3-20 1 16,6-19-8-16,-3-18 0 15,-1-20-62-15,2-21 0 16,-2 1 50-16</inkml:trace>
  <inkml:trace contextRef="#ctx0" brushRef="#br0" timeOffset="1975.434">27526 14626 168 0,'0'0'0'15,"0"0"5"-15,-3 13 0 16,-5 4-6-16,3 12 0 15,-4 13 1-15,5-2 0 16,-2 6 0-16,3-5 1 16,3-5 0-16,0-5 1 15,0-7-2-15,0-6 1 16,3-5-1-16,-3-13 1 16,8-7 5-16,-3-17 1 15,1-14-7-15,7-6 1 16,-1-9-3-16,9-6 1 15,1-7 1-15,9 4 0 0,7-2 3 16,10-6 0-16,9-1-3 16,-2 12 0-16,4 8 0 15,-2 25 1-15,-6 19-2 16,-11 14 1-16,-9 15 0 0,6 27 0 16,2 23 1-1,-10 7 1-15,-7 10-3 16,-9-10 1-16,-13-2 0 15,-4-16 1-15,-5-14-1 0,0-16 1 16,3-12-1-16,-1-3 0 16,2-7-1-16,1-1 0 15,4-3-7-15,0-5 1 16,0 0-50-16,0 0 0 16,0 0 21-16</inkml:trace>
  <inkml:trace contextRef="#ctx0" brushRef="#br0" timeOffset="2651.698">28491 13883 145 0,'0'0'0'0,"4"7"1"0,-13-3 1 16,-8-2 0-16,4-2 0 15,2 3-1-15,2-6 0 16,2-1 0-16,3-9 1 16,4-3 3-16,8-6 0 15,10-4-2-15,6 0 1 16,1 4 6-16,7 9 0 16,4 6-10-16,5 13 0 15,-1 8 0-15,0 14 1 16,1 10-2-16,-6 8 1 15,-6 11 2-15,-11 0 0 16,-10 5-3-16,-12 9 1 16,-14 8 1-16,-6-31 0 15,-11-17-2-15,4-11 1 16,-4-11 1-16,-2-14 1 16,-3-12-2-16,9-7 0 15,3-9 0-15,8 4 1 16,7-2 0-16,9 0 0 15,8 1-1-15,7 10 1 0,9 8-1 16,8 12 1-16,9 11-1 16,1 12 1-16,4 16-1 15,-1-8 0-15,4 2 0 16,-4-6 0-16,-1 1 0 16,-3-12 1-16,-6-7-1 0,-3-1 0 0,-6-3-1 31,0-1 0-31,-4-4-19 15,0 0 1-15,3 0-98 0</inkml:trace>
  <inkml:trace contextRef="#ctx0" brushRef="#br0" timeOffset="3064.309">29256 13591 190 0,'24'43'0'15,"15"28"0"-15,7 26 0 0,9 28 0 16,-8 12 0-16,-1 17-1 16,-9-4 1-16,-6 6 2 15,-13-17 1-15,-8-9 1 16,-16-15 0-16,-10-16-1 16,-14-14 1-16,-14-23-3 15,-5-18 0-15,-10-18-1 16,0-15 1-16,-7-17-1 0,15-5 0 15,3-9-1-15,15 9 1 16,11 0-14 0,7 2 1-16,-1 0-118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3E50B-5BC2-42DD-B823-3DFD7CE569E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5DA72-6452-4D08-BCEF-5CD43A0C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9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7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09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 over the map we just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4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D9CDE51-99BE-4757-AE8A-9D3DC6A511BD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79AF-F1DE-48BB-950B-071A0F108E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herry blossoms on Grant Lane">
            <a:extLst>
              <a:ext uri="{FF2B5EF4-FFF2-40B4-BE49-F238E27FC236}">
                <a16:creationId xmlns:a16="http://schemas.microsoft.com/office/drawing/2014/main" id="{E196A663-22E9-46AF-AE76-3031B2F2C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 b="13442"/>
          <a:stretch/>
        </p:blipFill>
        <p:spPr bwMode="auto">
          <a:xfrm>
            <a:off x="-3" y="-1"/>
            <a:ext cx="12192002" cy="45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12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CC624-0437-43EF-99D3-4B5E545BF210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EBE18-A94F-4CF8-8975-BC720F07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D2C8-8CD5-4B92-9C9B-03DFDFAB9B41}" type="datetime1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FF45-D87C-45A5-8A43-AA51E8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72C5-2DDD-45C4-966C-970A137A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79AF-F1DE-48BB-950B-071A0F108E0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7B5817-8D3A-4DD3-92FF-32BBC5F91560}"/>
              </a:ext>
            </a:extLst>
          </p:cNvPr>
          <p:cNvCxnSpPr/>
          <p:nvPr/>
        </p:nvCxnSpPr>
        <p:spPr>
          <a:xfrm>
            <a:off x="61415" y="753975"/>
            <a:ext cx="12008609" cy="0"/>
          </a:xfrm>
          <a:prstGeom prst="line">
            <a:avLst/>
          </a:prstGeom>
          <a:ln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2B1C59-33FF-4FB4-BDD7-F61C6400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4" y="263276"/>
            <a:ext cx="10334364" cy="101466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754F48-B758-43EB-980F-1E2884C8E2A7}"/>
              </a:ext>
            </a:extLst>
          </p:cNvPr>
          <p:cNvGrpSpPr/>
          <p:nvPr/>
        </p:nvGrpSpPr>
        <p:grpSpPr>
          <a:xfrm>
            <a:off x="575239" y="475151"/>
            <a:ext cx="631298" cy="631298"/>
            <a:chOff x="1530939" y="2405329"/>
            <a:chExt cx="631298" cy="6312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BADBD9-302C-40D9-A763-C65CCFE16FDE}"/>
                </a:ext>
              </a:extLst>
            </p:cNvPr>
            <p:cNvSpPr/>
            <p:nvPr userDrawn="1"/>
          </p:nvSpPr>
          <p:spPr>
            <a:xfrm>
              <a:off x="1530939" y="2405329"/>
              <a:ext cx="631298" cy="631298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Shape 490">
              <a:extLst>
                <a:ext uri="{FF2B5EF4-FFF2-40B4-BE49-F238E27FC236}">
                  <a16:creationId xmlns:a16="http://schemas.microsoft.com/office/drawing/2014/main" id="{ABC713E7-D704-4682-B292-907313F269C9}"/>
                </a:ext>
              </a:extLst>
            </p:cNvPr>
            <p:cNvGrpSpPr/>
            <p:nvPr userDrawn="1"/>
          </p:nvGrpSpPr>
          <p:grpSpPr>
            <a:xfrm>
              <a:off x="1661835" y="2536225"/>
              <a:ext cx="369505" cy="369505"/>
              <a:chOff x="2594050" y="1631825"/>
              <a:chExt cx="439625" cy="439625"/>
            </a:xfrm>
          </p:grpSpPr>
          <p:sp>
            <p:nvSpPr>
              <p:cNvPr id="9" name="Shape 491">
                <a:extLst>
                  <a:ext uri="{FF2B5EF4-FFF2-40B4-BE49-F238E27FC236}">
                    <a16:creationId xmlns:a16="http://schemas.microsoft.com/office/drawing/2014/main" id="{5701E159-D011-460A-BF32-22B3BFF6328B}"/>
                  </a:ext>
                </a:extLst>
              </p:cNvPr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0" t="0" r="0" b="0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492">
                <a:extLst>
                  <a:ext uri="{FF2B5EF4-FFF2-40B4-BE49-F238E27FC236}">
                    <a16:creationId xmlns:a16="http://schemas.microsoft.com/office/drawing/2014/main" id="{CA3D8659-8AB7-48FB-9131-98E6A18A0B20}"/>
                  </a:ext>
                </a:extLst>
              </p:cNvPr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0" t="0" r="0" b="0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493">
                <a:extLst>
                  <a:ext uri="{FF2B5EF4-FFF2-40B4-BE49-F238E27FC236}">
                    <a16:creationId xmlns:a16="http://schemas.microsoft.com/office/drawing/2014/main" id="{A811AE90-64AA-41C3-9DE9-62A86028AA6C}"/>
                  </a:ext>
                </a:extLst>
              </p:cNvPr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0" t="0" r="0" b="0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494">
                <a:extLst>
                  <a:ext uri="{FF2B5EF4-FFF2-40B4-BE49-F238E27FC236}">
                    <a16:creationId xmlns:a16="http://schemas.microsoft.com/office/drawing/2014/main" id="{0551D70B-4457-48F5-81B9-3A38F6B661D9}"/>
                  </a:ext>
                </a:extLst>
              </p:cNvPr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0" t="0" r="0" b="0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2BD7EC-0D21-433C-A8B8-B34982C0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134" y="1463857"/>
            <a:ext cx="10334364" cy="4845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2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403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56FD08-8E43-4554-8ACC-11234BCBCF4E}"/>
              </a:ext>
            </a:extLst>
          </p:cNvPr>
          <p:cNvCxnSpPr/>
          <p:nvPr/>
        </p:nvCxnSpPr>
        <p:spPr>
          <a:xfrm>
            <a:off x="127669" y="3557888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77F25E-8269-472E-9791-7EB74F79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775" y="3262680"/>
            <a:ext cx="6504161" cy="590415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D8F82-27EF-4582-903A-FAC7792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97F5-3CFD-469E-BB85-3DA8D0AE8D92}" type="datetime1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6C1EE-E506-47FA-A188-0DF16D49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0F48F-87DE-4815-AD70-D0F2CA55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79AF-F1DE-48BB-950B-071A0F108E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6714E5-EBF9-4569-A5F7-79EC8ADBC566}"/>
              </a:ext>
            </a:extLst>
          </p:cNvPr>
          <p:cNvSpPr/>
          <p:nvPr/>
        </p:nvSpPr>
        <p:spPr>
          <a:xfrm>
            <a:off x="743453" y="3050554"/>
            <a:ext cx="897775" cy="897775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A67AF-FC3C-498E-9019-5526D4E35E56}"/>
              </a:ext>
            </a:extLst>
          </p:cNvPr>
          <p:cNvSpPr/>
          <p:nvPr/>
        </p:nvSpPr>
        <p:spPr>
          <a:xfrm>
            <a:off x="321425" y="60960"/>
            <a:ext cx="171797" cy="1474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hape 496">
            <a:extLst>
              <a:ext uri="{FF2B5EF4-FFF2-40B4-BE49-F238E27FC236}">
                <a16:creationId xmlns:a16="http://schemas.microsoft.com/office/drawing/2014/main" id="{A9D83950-EFA8-45B6-9842-F0E75D62D1E4}"/>
              </a:ext>
            </a:extLst>
          </p:cNvPr>
          <p:cNvGrpSpPr/>
          <p:nvPr/>
        </p:nvGrpSpPr>
        <p:grpSpPr>
          <a:xfrm>
            <a:off x="1042384" y="3287057"/>
            <a:ext cx="299911" cy="424768"/>
            <a:chOff x="3979850" y="1598950"/>
            <a:chExt cx="356825" cy="505375"/>
          </a:xfrm>
        </p:grpSpPr>
        <p:sp>
          <p:nvSpPr>
            <p:cNvPr id="11" name="Shape 497">
              <a:extLst>
                <a:ext uri="{FF2B5EF4-FFF2-40B4-BE49-F238E27FC236}">
                  <a16:creationId xmlns:a16="http://schemas.microsoft.com/office/drawing/2014/main" id="{5AC1FC31-D74E-4136-9F49-9396640AE6A7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98">
              <a:extLst>
                <a:ext uri="{FF2B5EF4-FFF2-40B4-BE49-F238E27FC236}">
                  <a16:creationId xmlns:a16="http://schemas.microsoft.com/office/drawing/2014/main" id="{55224696-5DAC-453B-AD17-A914F23CD917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5FA472A-7AFD-46BC-8C3E-7439952E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775" y="3931493"/>
            <a:ext cx="6504161" cy="506283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31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2F94-C603-4750-AD8A-90074C56EA5E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79AF-F1DE-48BB-950B-071A0F10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1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DC7F-6F22-43E6-8E85-35186485E164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79AF-F1DE-48BB-950B-071A0F108E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W building">
            <a:extLst>
              <a:ext uri="{FF2B5EF4-FFF2-40B4-BE49-F238E27FC236}">
                <a16:creationId xmlns:a16="http://schemas.microsoft.com/office/drawing/2014/main" id="{8DB080C4-5F0D-47C3-B99E-D2AD3B91F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5" b="5565"/>
          <a:stretch/>
        </p:blipFill>
        <p:spPr bwMode="auto">
          <a:xfrm>
            <a:off x="3" y="0"/>
            <a:ext cx="12191997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37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620" y="1512985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809" y="1512984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BF65-793F-409E-85ED-E8F132C4BE35}" type="datetime1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79AF-F1DE-48BB-950B-071A0F108E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45E9297-2ED3-49ED-918C-68275E6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0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39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927D-348E-428B-9EE1-5CE255C27A7D}" type="datetime1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79AF-F1DE-48BB-950B-071A0F108E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CD2F29-FDCB-4CD4-A706-8477E063ED4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4218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6C8EDAC-3655-4870-AA43-44830ED94D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5830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6DFFB8E-9225-4B12-B4C6-960DAE3BDB9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4809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86A6-9A0C-4D21-A499-1744BE3528EC}" type="datetime1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79AF-F1DE-48BB-950B-071A0F10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C0E0-5965-4630-BAAB-63F19BFD4027}" type="datetime1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79AF-F1DE-48BB-950B-071A0F108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1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8CD7-A2FB-4C61-807A-CCBB23477C69}" type="datetime1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79AF-F1DE-48BB-950B-071A0F108E0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24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B2A4-11AD-445D-9449-ECE97BF7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5881" y="3446573"/>
            <a:ext cx="5590283" cy="1014667"/>
          </a:xfrm>
        </p:spPr>
        <p:txBody>
          <a:bodyPr/>
          <a:lstStyle>
            <a:lvl1pPr algn="ctr">
              <a:defRPr cap="none" baseline="0"/>
            </a:lvl1pPr>
          </a:lstStyle>
          <a:p>
            <a:r>
              <a:rPr lang="en-US" dirty="0"/>
              <a:t>Big Concept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E7B94-0CB0-48FD-9BA2-0BCEF75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3B8D-666C-4C18-933A-DE83E379084E}" type="datetime1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A529F-BA16-4C50-8761-3437909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8C27-C210-4D9C-AB83-9BF54E32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79AF-F1DE-48BB-950B-071A0F108E0A}" type="slidenum">
              <a:rPr lang="en-US" smtClean="0"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67791F-5EAB-433C-8512-E3D8B5FEA33C}"/>
              </a:ext>
            </a:extLst>
          </p:cNvPr>
          <p:cNvCxnSpPr/>
          <p:nvPr/>
        </p:nvCxnSpPr>
        <p:spPr>
          <a:xfrm>
            <a:off x="138752" y="1917510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C5ADD-7CD5-4855-8137-142378EFA26D}"/>
              </a:ext>
            </a:extLst>
          </p:cNvPr>
          <p:cNvGrpSpPr/>
          <p:nvPr/>
        </p:nvGrpSpPr>
        <p:grpSpPr>
          <a:xfrm>
            <a:off x="4736398" y="555634"/>
            <a:ext cx="2723751" cy="2723751"/>
            <a:chOff x="4360460" y="449353"/>
            <a:chExt cx="3282287" cy="32822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1030CC-581E-4D1E-9ACA-A92F5BB6C0CB}"/>
                </a:ext>
              </a:extLst>
            </p:cNvPr>
            <p:cNvSpPr/>
            <p:nvPr userDrawn="1"/>
          </p:nvSpPr>
          <p:spPr>
            <a:xfrm>
              <a:off x="4360460" y="449353"/>
              <a:ext cx="3282287" cy="3282287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Shape 822">
              <a:extLst>
                <a:ext uri="{FF2B5EF4-FFF2-40B4-BE49-F238E27FC236}">
                  <a16:creationId xmlns:a16="http://schemas.microsoft.com/office/drawing/2014/main" id="{9662AC8F-8502-4CF6-87AC-2CB7EFEBC5CD}"/>
                </a:ext>
              </a:extLst>
            </p:cNvPr>
            <p:cNvGrpSpPr/>
            <p:nvPr userDrawn="1"/>
          </p:nvGrpSpPr>
          <p:grpSpPr>
            <a:xfrm>
              <a:off x="4868910" y="1003939"/>
              <a:ext cx="2265387" cy="2173113"/>
              <a:chOff x="5233525" y="4954450"/>
              <a:chExt cx="538275" cy="516350"/>
            </a:xfrm>
          </p:grpSpPr>
          <p:sp>
            <p:nvSpPr>
              <p:cNvPr id="8" name="Shape 823">
                <a:extLst>
                  <a:ext uri="{FF2B5EF4-FFF2-40B4-BE49-F238E27FC236}">
                    <a16:creationId xmlns:a16="http://schemas.microsoft.com/office/drawing/2014/main" id="{915C32CE-F54C-4A91-A795-5F6EE0E2C310}"/>
                  </a:ext>
                </a:extLst>
              </p:cNvPr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Shape 824">
                <a:extLst>
                  <a:ext uri="{FF2B5EF4-FFF2-40B4-BE49-F238E27FC236}">
                    <a16:creationId xmlns:a16="http://schemas.microsoft.com/office/drawing/2014/main" id="{25663F7D-C889-439B-A68E-97D8B29147A8}"/>
                  </a:ext>
                </a:extLst>
              </p:cNvPr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825">
                <a:extLst>
                  <a:ext uri="{FF2B5EF4-FFF2-40B4-BE49-F238E27FC236}">
                    <a16:creationId xmlns:a16="http://schemas.microsoft.com/office/drawing/2014/main" id="{5C225417-5386-4CF0-A050-D547324972FC}"/>
                  </a:ext>
                </a:extLst>
              </p:cNvPr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826">
                <a:extLst>
                  <a:ext uri="{FF2B5EF4-FFF2-40B4-BE49-F238E27FC236}">
                    <a16:creationId xmlns:a16="http://schemas.microsoft.com/office/drawing/2014/main" id="{F2B2177A-3C1C-4737-A983-B5086B44BAC9}"/>
                  </a:ext>
                </a:extLst>
              </p:cNvPr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827">
                <a:extLst>
                  <a:ext uri="{FF2B5EF4-FFF2-40B4-BE49-F238E27FC236}">
                    <a16:creationId xmlns:a16="http://schemas.microsoft.com/office/drawing/2014/main" id="{065E0883-FD56-4990-A3BA-7394FB6E3D9D}"/>
                  </a:ext>
                </a:extLst>
              </p:cNvPr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828">
                <a:extLst>
                  <a:ext uri="{FF2B5EF4-FFF2-40B4-BE49-F238E27FC236}">
                    <a16:creationId xmlns:a16="http://schemas.microsoft.com/office/drawing/2014/main" id="{C497A5ED-CCEE-4F09-A7B4-7079C57F1DC1}"/>
                  </a:ext>
                </a:extLst>
              </p:cNvPr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0" t="0" r="0" b="0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Shape 829">
                <a:extLst>
                  <a:ext uri="{FF2B5EF4-FFF2-40B4-BE49-F238E27FC236}">
                    <a16:creationId xmlns:a16="http://schemas.microsoft.com/office/drawing/2014/main" id="{D8CBE5C1-1916-4EF1-B9E9-DC5E58DE62C4}"/>
                  </a:ext>
                </a:extLst>
              </p:cNvPr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0" t="0" r="0" b="0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Shape 830">
                <a:extLst>
                  <a:ext uri="{FF2B5EF4-FFF2-40B4-BE49-F238E27FC236}">
                    <a16:creationId xmlns:a16="http://schemas.microsoft.com/office/drawing/2014/main" id="{BB37530B-08B3-4205-8A08-E876EE3F9FBE}"/>
                  </a:ext>
                </a:extLst>
              </p:cNvPr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0" t="0" r="0" b="0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831">
                <a:extLst>
                  <a:ext uri="{FF2B5EF4-FFF2-40B4-BE49-F238E27FC236}">
                    <a16:creationId xmlns:a16="http://schemas.microsoft.com/office/drawing/2014/main" id="{14DEB002-C856-4D51-9E3F-42951B8C7A10}"/>
                  </a:ext>
                </a:extLst>
              </p:cNvPr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0" t="0" r="0" b="0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832">
                <a:extLst>
                  <a:ext uri="{FF2B5EF4-FFF2-40B4-BE49-F238E27FC236}">
                    <a16:creationId xmlns:a16="http://schemas.microsoft.com/office/drawing/2014/main" id="{5B5D5E96-C594-4AB6-9DF5-2ED8F56CCF52}"/>
                  </a:ext>
                </a:extLst>
              </p:cNvPr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0" t="0" r="0" b="0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Shape 833">
                <a:extLst>
                  <a:ext uri="{FF2B5EF4-FFF2-40B4-BE49-F238E27FC236}">
                    <a16:creationId xmlns:a16="http://schemas.microsoft.com/office/drawing/2014/main" id="{3FC3F998-CA08-40F4-81A5-CEC994EBBF42}"/>
                  </a:ext>
                </a:extLst>
              </p:cNvPr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0" t="0" r="0" b="0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C05CDBC-229D-45E2-B2F9-9037D7DF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880" y="4628428"/>
            <a:ext cx="5590283" cy="1463040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812236-1A32-4FE2-AB5A-F8F998D835F3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2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40" y="1463857"/>
            <a:ext cx="11187258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240" y="6544402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9B1B2CFD-4E75-452F-BADB-B3244B0D5087}" type="datetime1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742" y="6544402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544402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25F79AF-F1DE-48BB-950B-071A0F108E0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29491" y="172390"/>
            <a:ext cx="0" cy="1196439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1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none" spc="100" baseline="0">
          <a:solidFill>
            <a:schemeClr val="tx1">
              <a:lumMod val="95000"/>
              <a:lumOff val="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3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4.xml"/><Relationship Id="rId4" Type="http://schemas.openxmlformats.org/officeDocument/2006/relationships/hyperlink" Target="https://courses.cs.washington.edu/courses/cse373/19su/resources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3: </a:t>
            </a:r>
            <a:br>
              <a:rPr lang="en-US" dirty="0"/>
            </a:br>
            <a:r>
              <a:rPr lang="en-US" dirty="0"/>
              <a:t>Code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373 Data Structures and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79AF-F1DE-48BB-950B-071A0F108E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82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687A-00F2-6E4A-8BA6-C1754693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9CE89-7C7A-A44D-B38A-187A63D6EA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240" y="1463857"/>
                <a:ext cx="10562660" cy="281604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4C3282"/>
                    </a:solidFill>
                  </a:rPr>
                  <a:t>code modeling</a:t>
                </a:r>
                <a:r>
                  <a:rPr lang="en-US" dirty="0"/>
                  <a:t> – the process of mathematically representing how many operations a piece of code will run in relation to the number of inputs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49CE89-7C7A-A44D-B38A-187A63D6E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40" y="1463857"/>
                <a:ext cx="10562660" cy="2816043"/>
              </a:xfrm>
              <a:blipFill>
                <a:blip r:embed="rId2"/>
                <a:stretch>
                  <a:fillRect l="-289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20FEE-29A3-8B44-8184-16D93CDB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6B2B6-A5B1-304A-AC48-79769215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E5C079-33DE-4E45-8030-A306097D892C}"/>
              </a:ext>
            </a:extLst>
          </p:cNvPr>
          <p:cNvSpPr txBox="1">
            <a:spLocks/>
          </p:cNvSpPr>
          <p:nvPr/>
        </p:nvSpPr>
        <p:spPr>
          <a:xfrm>
            <a:off x="575240" y="2316616"/>
            <a:ext cx="4682560" cy="3218335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counts as an “operation”?</a:t>
            </a:r>
          </a:p>
          <a:p>
            <a:r>
              <a:rPr lang="en-US" dirty="0">
                <a:solidFill>
                  <a:srgbClr val="B6A479"/>
                </a:solidFill>
              </a:rPr>
              <a:t>Basic operations</a:t>
            </a:r>
          </a:p>
          <a:p>
            <a:pPr lvl="1"/>
            <a:r>
              <a:rPr lang="en-US" dirty="0"/>
              <a:t>Adding </a:t>
            </a:r>
            <a:r>
              <a:rPr lang="en-US" dirty="0" err="1"/>
              <a:t>ints</a:t>
            </a:r>
            <a:r>
              <a:rPr lang="en-US" dirty="0"/>
              <a:t> or doubles</a:t>
            </a:r>
          </a:p>
          <a:p>
            <a:pPr lvl="1"/>
            <a:r>
              <a:rPr lang="en-US" dirty="0"/>
              <a:t>Variable assignment</a:t>
            </a:r>
          </a:p>
          <a:p>
            <a:pPr lvl="1"/>
            <a:r>
              <a:rPr lang="en-US" dirty="0"/>
              <a:t>Variable update</a:t>
            </a:r>
          </a:p>
          <a:p>
            <a:pPr lvl="1"/>
            <a:r>
              <a:rPr lang="en-US" dirty="0"/>
              <a:t>Return statement</a:t>
            </a:r>
          </a:p>
          <a:p>
            <a:pPr lvl="1"/>
            <a:r>
              <a:rPr lang="en-US" dirty="0"/>
              <a:t>Accessing array index or object field</a:t>
            </a:r>
          </a:p>
          <a:p>
            <a:r>
              <a:rPr lang="en-US" dirty="0">
                <a:solidFill>
                  <a:srgbClr val="B6A479"/>
                </a:solidFill>
              </a:rPr>
              <a:t>Consecutive statements</a:t>
            </a:r>
          </a:p>
          <a:p>
            <a:pPr lvl="1"/>
            <a:r>
              <a:rPr lang="en-US" dirty="0"/>
              <a:t>Sum time of each statement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2BEF27-0A87-D144-9771-227C93AF57C6}"/>
              </a:ext>
            </a:extLst>
          </p:cNvPr>
          <p:cNvSpPr txBox="1">
            <a:spLocks/>
          </p:cNvSpPr>
          <p:nvPr/>
        </p:nvSpPr>
        <p:spPr>
          <a:xfrm>
            <a:off x="4813300" y="2812278"/>
            <a:ext cx="5372100" cy="321781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B6A479"/>
                </a:solidFill>
              </a:rPr>
              <a:t>Function calls</a:t>
            </a:r>
          </a:p>
          <a:p>
            <a:pPr lvl="1"/>
            <a:r>
              <a:rPr lang="en-US" dirty="0"/>
              <a:t>Count runtime of function body</a:t>
            </a:r>
          </a:p>
          <a:p>
            <a:pPr lvl="1"/>
            <a:r>
              <a:rPr lang="en-US" dirty="0"/>
              <a:t>Remember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calls a function!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B6A479"/>
                </a:solidFill>
              </a:rPr>
              <a:t>Conditionals</a:t>
            </a:r>
          </a:p>
          <a:p>
            <a:pPr lvl="1"/>
            <a:r>
              <a:rPr lang="en-US" dirty="0"/>
              <a:t>Time of test + appropriate branch</a:t>
            </a:r>
          </a:p>
          <a:p>
            <a:pPr lvl="2"/>
            <a:r>
              <a:rPr lang="en-US" dirty="0"/>
              <a:t>We’ll talk about which branch to analyze when we get to cases.</a:t>
            </a:r>
          </a:p>
          <a:p>
            <a:r>
              <a:rPr lang="en-US" dirty="0">
                <a:solidFill>
                  <a:srgbClr val="B6A479"/>
                </a:solidFill>
              </a:rPr>
              <a:t>Loops </a:t>
            </a:r>
          </a:p>
          <a:p>
            <a:pPr lvl="1"/>
            <a:r>
              <a:rPr lang="en-US" dirty="0"/>
              <a:t>Number of iterations of loop body x runtime of loop body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C1147-7844-8D45-BD32-A1F7D4459D21}"/>
              </a:ext>
            </a:extLst>
          </p:cNvPr>
          <p:cNvSpPr txBox="1"/>
          <p:nvPr/>
        </p:nvSpPr>
        <p:spPr>
          <a:xfrm>
            <a:off x="4686300" y="2306795"/>
            <a:ext cx="5191678" cy="369332"/>
          </a:xfrm>
          <a:prstGeom prst="rect">
            <a:avLst/>
          </a:prstGeom>
          <a:solidFill>
            <a:srgbClr val="B6A479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Assume all basic operations run in equivalent time</a:t>
            </a:r>
          </a:p>
        </p:txBody>
      </p:sp>
    </p:spTree>
    <p:extLst>
      <p:ext uri="{BB962C8B-B14F-4D97-AF65-F5344CB8AC3E}">
        <p14:creationId xmlns:p14="http://schemas.microsoft.com/office/powerpoint/2010/main" val="77322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Modeling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Goal: </a:t>
            </a:r>
            <a:r>
              <a:rPr lang="en-US" dirty="0"/>
              <a:t>return ‘true’ if a sorted array of </a:t>
            </a:r>
            <a:r>
              <a:rPr lang="en-US" dirty="0" err="1"/>
              <a:t>ints</a:t>
            </a:r>
            <a:r>
              <a:rPr lang="en-US" dirty="0"/>
              <a:t> contains duplicates</a:t>
            </a:r>
            <a:endParaRPr lang="en-US" sz="900" dirty="0"/>
          </a:p>
          <a:p>
            <a:r>
              <a:rPr lang="en-US" dirty="0">
                <a:solidFill>
                  <a:srgbClr val="B6A479"/>
                </a:solidFill>
              </a:rPr>
              <a:t>Solution 1: </a:t>
            </a:r>
            <a:r>
              <a:rPr lang="en-US" dirty="0"/>
              <a:t>compare each pair of elements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hasDuplicate1(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[] array)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found = false;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failedChecks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	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 j &amp;&amp; array[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array[j])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found = true;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failedChecks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found;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4C3282"/>
                </a:solidFill>
              </a:rPr>
              <a:t>Solution 2</a:t>
            </a:r>
            <a:r>
              <a:rPr lang="en-US" dirty="0"/>
              <a:t>: compare each consecutive pair of elements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hasDuplicate2(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[] array)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found = false;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failedChecks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(array[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== array[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+ 1])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found = true;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failedChecks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found;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Modeling Case Study: Solution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Goal: produce mathematical function representing runtime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size of the array        </a:t>
                </a:r>
              </a:p>
              <a:p>
                <a:r>
                  <a:rPr lang="en-US" dirty="0">
                    <a:solidFill>
                      <a:srgbClr val="4C3282"/>
                    </a:solidFill>
                  </a:rPr>
                  <a:t>Solution 2</a:t>
                </a:r>
                <a:r>
                  <a:rPr lang="en-US" dirty="0"/>
                  <a:t>: compare each consecutive pair of elements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public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boolean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hasDuplicate2(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[] array) {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boolean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found = false;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failedChecks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0;</a:t>
                </a:r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for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0;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array.length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- 1;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++) {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if (array[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== array[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+ 1]) 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found = true;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else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    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failedChecks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++;</a:t>
                </a:r>
                <a:endParaRPr lang="en-US" sz="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}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return found;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n-US" sz="2400" dirty="0">
                  <a:solidFill>
                    <a:srgbClr val="4C3282"/>
                  </a:solidFill>
                </a:endParaRPr>
              </a:p>
              <a:p>
                <a:r>
                  <a:rPr lang="en-US" sz="2000" dirty="0">
                    <a:solidFill>
                      <a:srgbClr val="4C3282"/>
                    </a:solidFill>
                  </a:rPr>
                  <a:t>linear -&gt;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" t="-1761" r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30877" y="4008087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B6A4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0877" y="3485578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B6A4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44923" y="2727995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B6A4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08839" y="2107025"/>
            <a:ext cx="26035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B6A4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loop =  (n – 1)(body)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9823797" y="3320933"/>
            <a:ext cx="442112" cy="1091722"/>
          </a:xfrm>
          <a:prstGeom prst="rightBrace">
            <a:avLst>
              <a:gd name="adj1" fmla="val 53576"/>
              <a:gd name="adj2" fmla="val 50000"/>
            </a:avLst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32568" y="3447739"/>
            <a:ext cx="1871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B6A4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If statement  </a:t>
            </a:r>
            <a:br>
              <a:rPr lang="en-US" sz="2400" b="1" dirty="0">
                <a:solidFill>
                  <a:srgbClr val="B6A4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b="1" dirty="0">
                <a:solidFill>
                  <a:srgbClr val="B6A4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4+1=5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8B35EB-83E6-6A42-801A-DC3C58F6A7B4}"/>
                  </a:ext>
                </a:extLst>
              </p:cNvPr>
              <p:cNvSpPr txBox="1"/>
              <p:nvPr/>
            </p:nvSpPr>
            <p:spPr>
              <a:xfrm>
                <a:off x="561029" y="5152814"/>
                <a:ext cx="26266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2000" dirty="0">
                  <a:solidFill>
                    <a:srgbClr val="4C3282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8B35EB-83E6-6A42-801A-DC3C58F6A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29" y="5152814"/>
                <a:ext cx="2626671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9B9AA09-9D46-8C48-91FB-A6B2A461F63B}"/>
              </a:ext>
            </a:extLst>
          </p:cNvPr>
          <p:cNvSpPr txBox="1"/>
          <p:nvPr/>
        </p:nvSpPr>
        <p:spPr>
          <a:xfrm>
            <a:off x="4914900" y="4921981"/>
            <a:ext cx="7188693" cy="1754326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Approach</a:t>
            </a:r>
          </a:p>
          <a:p>
            <a:r>
              <a:rPr lang="en-US" i="1" dirty="0">
                <a:solidFill>
                  <a:srgbClr val="B6A479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-&gt; start with basic operations, work inside out for control structures</a:t>
            </a: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85750" indent="-285750">
              <a:buClr>
                <a:srgbClr val="B6A479"/>
              </a:buClr>
              <a:buFont typeface="System Font Regular"/>
              <a:buChar char="-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Each basic operation = +1</a:t>
            </a:r>
          </a:p>
          <a:p>
            <a:pPr marL="285750" indent="-285750">
              <a:buClr>
                <a:srgbClr val="B6A479"/>
              </a:buClr>
              <a:buFont typeface="System Font Regular"/>
              <a:buChar char="-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Conditionals = test operations+ appropriate branch (today branches equivalent)</a:t>
            </a:r>
          </a:p>
          <a:p>
            <a:pPr marL="285750" indent="-285750">
              <a:buClr>
                <a:srgbClr val="B6A479"/>
              </a:buClr>
              <a:buFont typeface="System Font Regular"/>
              <a:buChar char="-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Loop = #iterations * (operations in loop body)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4E5263-C89F-D141-B5D4-44E978040E1B}"/>
              </a:ext>
            </a:extLst>
          </p:cNvPr>
          <p:cNvSpPr/>
          <p:nvPr/>
        </p:nvSpPr>
        <p:spPr>
          <a:xfrm>
            <a:off x="575239" y="5152814"/>
            <a:ext cx="2612461" cy="916292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8962" y="3742115"/>
            <a:ext cx="2483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B6A4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+1 either branch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5669515" y="3572652"/>
            <a:ext cx="442112" cy="861960"/>
          </a:xfrm>
          <a:prstGeom prst="rightBrace">
            <a:avLst>
              <a:gd name="adj1" fmla="val 8333"/>
              <a:gd name="adj2" fmla="val 45840"/>
            </a:avLst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53089" y="4469752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B6A4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13936" y="2919185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B6A4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05473" y="2648158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B6A4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95916" y="2325839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B6A4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AF137-D962-4AF6-923D-DC53BC537499}"/>
              </a:ext>
            </a:extLst>
          </p:cNvPr>
          <p:cNvSpPr txBox="1"/>
          <p:nvPr/>
        </p:nvSpPr>
        <p:spPr>
          <a:xfrm>
            <a:off x="8582185" y="2487775"/>
            <a:ext cx="3609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B6A4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Loop body</a:t>
            </a:r>
            <a:br>
              <a:rPr lang="en-US" sz="2400" b="1" dirty="0">
                <a:solidFill>
                  <a:srgbClr val="B6A4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b="1" dirty="0">
                <a:solidFill>
                  <a:srgbClr val="B6A4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 (if) + 2 (loop checks) = 7</a:t>
            </a:r>
          </a:p>
        </p:txBody>
      </p:sp>
    </p:spTree>
    <p:extLst>
      <p:ext uri="{BB962C8B-B14F-4D97-AF65-F5344CB8AC3E}">
        <p14:creationId xmlns:p14="http://schemas.microsoft.com/office/powerpoint/2010/main" val="163698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5" grpId="0" animBg="1"/>
      <p:bldP spid="17" grpId="0"/>
      <p:bldP spid="18" grpId="0" animBg="1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Big-O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5240" y="1463857"/>
                <a:ext cx="6793748" cy="4845504"/>
              </a:xfrm>
            </p:spPr>
            <p:txBody>
              <a:bodyPr/>
              <a:lstStyle/>
              <a:p>
                <a:r>
                  <a:rPr lang="en-US" dirty="0"/>
                  <a:t>We have an expression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How do we get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1.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“look nice”</a:t>
                </a:r>
              </a:p>
              <a:p>
                <a:r>
                  <a:rPr lang="en-US" dirty="0"/>
                  <a:t>2. Find the “dominating term” and delete all others. </a:t>
                </a:r>
              </a:p>
              <a:p>
                <a:pPr lvl="1"/>
                <a:r>
                  <a:rPr lang="en-US" dirty="0"/>
                  <a:t>The “dominating” term is the one that is largest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gets bigger. In this class, often the largest power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3. Remove any constant factors.</a:t>
                </a:r>
              </a:p>
              <a:p>
                <a:r>
                  <a:rPr lang="en-US" dirty="0"/>
                  <a:t>4. Write the final big-O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40" y="1463857"/>
                <a:ext cx="6793748" cy="4845504"/>
              </a:xfrm>
              <a:blipFill>
                <a:blip r:embed="rId2"/>
                <a:stretch>
                  <a:fillRect l="-448" t="-1509" r="-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8B35EB-83E6-6A42-801A-DC3C58F6A7B4}"/>
                  </a:ext>
                </a:extLst>
              </p:cNvPr>
              <p:cNvSpPr txBox="1"/>
              <p:nvPr/>
            </p:nvSpPr>
            <p:spPr>
              <a:xfrm>
                <a:off x="8315500" y="1463857"/>
                <a:ext cx="26266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2000" dirty="0">
                  <a:solidFill>
                    <a:srgbClr val="4C3282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8B35EB-83E6-6A42-801A-DC3C58F6A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500" y="1463857"/>
                <a:ext cx="2626671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8B35EB-83E6-6A42-801A-DC3C58F6A7B4}"/>
                  </a:ext>
                </a:extLst>
              </p:cNvPr>
              <p:cNvSpPr txBox="1"/>
              <p:nvPr/>
            </p:nvSpPr>
            <p:spPr>
              <a:xfrm>
                <a:off x="6965577" y="2351363"/>
                <a:ext cx="51098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+4=</m:t>
                      </m:r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 −7+4=</m:t>
                      </m:r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sz="2000" dirty="0">
                  <a:solidFill>
                    <a:srgbClr val="4C328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8B35EB-83E6-6A42-801A-DC3C58F6A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577" y="2351363"/>
                <a:ext cx="5109882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8B35EB-83E6-6A42-801A-DC3C58F6A7B4}"/>
                  </a:ext>
                </a:extLst>
              </p:cNvPr>
              <p:cNvSpPr txBox="1"/>
              <p:nvPr/>
            </p:nvSpPr>
            <p:spPr>
              <a:xfrm>
                <a:off x="7073894" y="3038814"/>
                <a:ext cx="51098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−3≈7</m:t>
                      </m:r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>
                  <a:solidFill>
                    <a:srgbClr val="4C3282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8B35EB-83E6-6A42-801A-DC3C58F6A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894" y="3038814"/>
                <a:ext cx="5109882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8B35EB-83E6-6A42-801A-DC3C58F6A7B4}"/>
                  </a:ext>
                </a:extLst>
              </p:cNvPr>
              <p:cNvSpPr txBox="1"/>
              <p:nvPr/>
            </p:nvSpPr>
            <p:spPr>
              <a:xfrm>
                <a:off x="6867706" y="4025592"/>
                <a:ext cx="51098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dirty="0">
                  <a:solidFill>
                    <a:srgbClr val="4C3282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8B35EB-83E6-6A42-801A-DC3C58F6A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706" y="4025592"/>
                <a:ext cx="5109882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8B35EB-83E6-6A42-801A-DC3C58F6A7B4}"/>
                  </a:ext>
                </a:extLst>
              </p:cNvPr>
              <p:cNvSpPr txBox="1"/>
              <p:nvPr/>
            </p:nvSpPr>
            <p:spPr>
              <a:xfrm>
                <a:off x="6652616" y="4512988"/>
                <a:ext cx="51098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4C3282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8B35EB-83E6-6A42-801A-DC3C58F6A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616" y="4512988"/>
                <a:ext cx="5109882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79AF-F1DE-48BB-950B-071A0F108E0A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EFA545E-A78B-4082-803E-8A00826BB609}"/>
                  </a:ext>
                </a:extLst>
              </p14:cNvPr>
              <p14:cNvContentPartPr/>
              <p14:nvPr/>
            </p14:nvContentPartPr>
            <p14:xfrm>
              <a:off x="2052000" y="1882080"/>
              <a:ext cx="9863280" cy="1631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EFA545E-A78B-4082-803E-8A00826BB6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42640" y="1872720"/>
                <a:ext cx="9882000" cy="165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10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what?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did we just throw out all of that information?</a:t>
                </a:r>
              </a:p>
              <a:p>
                <a:r>
                  <a:rPr lang="en-US" dirty="0"/>
                  <a:t>Big-O is the “significant digits” of computer science.</a:t>
                </a:r>
              </a:p>
              <a:p>
                <a:endParaRPr lang="en-US" dirty="0"/>
              </a:p>
              <a:p>
                <a:r>
                  <a:rPr lang="en-US" dirty="0"/>
                  <a:t>We care about what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gets bigger </a:t>
                </a:r>
              </a:p>
              <a:p>
                <a:pPr lvl="1"/>
                <a:r>
                  <a:rPr lang="en-US" dirty="0"/>
                  <a:t>All code is “fast enough” for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 practice</a:t>
                </a:r>
              </a:p>
              <a:p>
                <a:r>
                  <a:rPr lang="en-US" dirty="0"/>
                  <a:t>For large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 dominant term decides how big the function is.</a:t>
                </a:r>
              </a:p>
              <a:p>
                <a:endParaRPr lang="en-US" dirty="0"/>
              </a:p>
              <a:p>
                <a:r>
                  <a:rPr lang="en-US" dirty="0"/>
                  <a:t>Why get rid of constants – we were counting “basic operations”  </a:t>
                </a:r>
              </a:p>
              <a:p>
                <a:r>
                  <a:rPr lang="en-US" dirty="0"/>
                  <a:t>There is not a strong correlation between the number of basic operations and the time code actually takes to run.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79AF-F1DE-48BB-950B-071A0F108E0A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C161CE-7974-4F37-B47E-F5ED6441C509}"/>
                  </a:ext>
                </a:extLst>
              </p14:cNvPr>
              <p14:cNvContentPartPr/>
              <p14:nvPr/>
            </p14:nvContentPartPr>
            <p14:xfrm>
              <a:off x="3346200" y="4021920"/>
              <a:ext cx="1915200" cy="138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C161CE-7974-4F37-B47E-F5ED6441C5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6840" y="4012560"/>
                <a:ext cx="1933920" cy="15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70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39" y="302843"/>
            <a:ext cx="11187259" cy="1014667"/>
          </a:xfrm>
        </p:spPr>
        <p:txBody>
          <a:bodyPr/>
          <a:lstStyle/>
          <a:p>
            <a:r>
              <a:rPr lang="en-US" dirty="0"/>
              <a:t>Why aren’t they significant?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3216" y="1348288"/>
            <a:ext cx="6186309" cy="1938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method1(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input)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input.length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input[n-1] = input[3] + input[4];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input[0]+= input[1];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57127" y="1348288"/>
            <a:ext cx="6096000" cy="200054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method2(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input)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five = 5;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input[five] = input[five] + 1;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input[five]--;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8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868" y="319508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enlo"/>
              </a:rPr>
              <a:t>public static void method1(</a:t>
            </a:r>
            <a:r>
              <a:rPr lang="en-US" dirty="0" err="1">
                <a:solidFill>
                  <a:srgbClr val="333333"/>
                </a:solidFill>
                <a:latin typeface="Menlo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[]); Code: </a:t>
            </a:r>
          </a:p>
          <a:p>
            <a:r>
              <a:rPr lang="en-US" dirty="0">
                <a:solidFill>
                  <a:srgbClr val="333333"/>
                </a:solidFill>
                <a:latin typeface="Menlo"/>
              </a:rPr>
              <a:t>0: aload_0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1: </a:t>
            </a:r>
            <a:r>
              <a:rPr lang="en-US" dirty="0" err="1">
                <a:solidFill>
                  <a:srgbClr val="333333"/>
                </a:solidFill>
                <a:latin typeface="Menlo"/>
              </a:rPr>
              <a:t>arraylength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2: istore_1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3: aload_0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4: iload_1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5: iconst_1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6: </a:t>
            </a:r>
            <a:r>
              <a:rPr lang="en-US" dirty="0" err="1">
                <a:solidFill>
                  <a:srgbClr val="333333"/>
                </a:solidFill>
                <a:latin typeface="Menlo"/>
              </a:rPr>
              <a:t>isub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7: aload_0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8: iconst_3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9: </a:t>
            </a:r>
            <a:r>
              <a:rPr lang="en-US" dirty="0" err="1">
                <a:solidFill>
                  <a:srgbClr val="333333"/>
                </a:solidFill>
                <a:latin typeface="Menlo"/>
              </a:rPr>
              <a:t>iaload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48119" y="3461493"/>
            <a:ext cx="14971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enlo"/>
              </a:rPr>
              <a:t>10: aload_0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11: iconst_4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12: </a:t>
            </a:r>
            <a:r>
              <a:rPr lang="en-US" dirty="0" err="1">
                <a:solidFill>
                  <a:srgbClr val="333333"/>
                </a:solidFill>
                <a:latin typeface="Menlo"/>
              </a:rPr>
              <a:t>iaload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13: </a:t>
            </a:r>
            <a:r>
              <a:rPr lang="en-US" dirty="0" err="1">
                <a:solidFill>
                  <a:srgbClr val="333333"/>
                </a:solidFill>
                <a:latin typeface="Menlo"/>
              </a:rPr>
              <a:t>iadd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14: </a:t>
            </a:r>
            <a:r>
              <a:rPr lang="en-US" dirty="0" err="1">
                <a:solidFill>
                  <a:srgbClr val="333333"/>
                </a:solidFill>
                <a:latin typeface="Menlo"/>
              </a:rPr>
              <a:t>iastore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15: aload_0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16: iconst_0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17: dup2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18: </a:t>
            </a:r>
            <a:r>
              <a:rPr lang="en-US" dirty="0" err="1">
                <a:solidFill>
                  <a:srgbClr val="333333"/>
                </a:solidFill>
                <a:latin typeface="Menlo"/>
              </a:rPr>
              <a:t>iaload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19: aload_0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15793" y="3461493"/>
            <a:ext cx="1604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enlo"/>
              </a:rPr>
              <a:t>20: iconst_1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21: </a:t>
            </a:r>
            <a:r>
              <a:rPr lang="en-US" dirty="0" err="1">
                <a:solidFill>
                  <a:srgbClr val="333333"/>
                </a:solidFill>
                <a:latin typeface="Menlo"/>
              </a:rPr>
              <a:t>iaload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22: </a:t>
            </a:r>
            <a:r>
              <a:rPr lang="en-US" dirty="0" err="1">
                <a:solidFill>
                  <a:srgbClr val="333333"/>
                </a:solidFill>
                <a:latin typeface="Menlo"/>
              </a:rPr>
              <a:t>iadd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23: </a:t>
            </a:r>
            <a:r>
              <a:rPr lang="en-US" dirty="0" err="1">
                <a:solidFill>
                  <a:srgbClr val="333333"/>
                </a:solidFill>
                <a:latin typeface="Menlo"/>
              </a:rPr>
              <a:t>iastore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24: return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59525" y="3558988"/>
            <a:ext cx="15039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enlo"/>
              </a:rPr>
              <a:t>0: iconst_5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1: istore_1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2: aload_0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3: iload_1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4: aload_0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5: iload_1 </a:t>
            </a:r>
          </a:p>
          <a:p>
            <a:r>
              <a:rPr lang="en-US" dirty="0">
                <a:solidFill>
                  <a:srgbClr val="333333"/>
                </a:solidFill>
                <a:latin typeface="Menlo"/>
              </a:rPr>
              <a:t>6: </a:t>
            </a:r>
            <a:r>
              <a:rPr lang="en-US" dirty="0" err="1">
                <a:solidFill>
                  <a:srgbClr val="333333"/>
                </a:solidFill>
                <a:latin typeface="Menlo"/>
              </a:rPr>
              <a:t>iaload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7: iconst_1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8: </a:t>
            </a:r>
            <a:r>
              <a:rPr lang="en-US" dirty="0" err="1">
                <a:solidFill>
                  <a:srgbClr val="333333"/>
                </a:solidFill>
                <a:latin typeface="Menlo"/>
              </a:rPr>
              <a:t>iadd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9: </a:t>
            </a:r>
            <a:r>
              <a:rPr lang="en-US" dirty="0" err="1">
                <a:solidFill>
                  <a:srgbClr val="333333"/>
                </a:solidFill>
                <a:latin typeface="Menlo"/>
              </a:rPr>
              <a:t>iastore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63435" y="3558988"/>
            <a:ext cx="19722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enlo"/>
              </a:rPr>
              <a:t>10: aload_0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11: iload_1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12: dup2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13: </a:t>
            </a:r>
            <a:r>
              <a:rPr lang="en-US" dirty="0" err="1">
                <a:solidFill>
                  <a:srgbClr val="333333"/>
                </a:solidFill>
                <a:latin typeface="Menlo"/>
              </a:rPr>
              <a:t>iaload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14: iconst_1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15: </a:t>
            </a:r>
            <a:r>
              <a:rPr lang="en-US" dirty="0" err="1">
                <a:solidFill>
                  <a:srgbClr val="333333"/>
                </a:solidFill>
                <a:latin typeface="Menlo"/>
              </a:rPr>
              <a:t>isub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16: </a:t>
            </a:r>
            <a:r>
              <a:rPr lang="en-US" dirty="0" err="1">
                <a:solidFill>
                  <a:srgbClr val="333333"/>
                </a:solidFill>
                <a:latin typeface="Menlo"/>
              </a:rPr>
              <a:t>iastore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</a:t>
            </a:r>
            <a:br>
              <a:rPr lang="en-US" dirty="0">
                <a:solidFill>
                  <a:srgbClr val="333333"/>
                </a:solidFill>
                <a:latin typeface="Menlo"/>
              </a:rPr>
            </a:br>
            <a:r>
              <a:rPr lang="en-US" dirty="0">
                <a:solidFill>
                  <a:srgbClr val="333333"/>
                </a:solidFill>
                <a:latin typeface="Menlo"/>
              </a:rPr>
              <a:t>17: return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36659" y="3195081"/>
            <a:ext cx="471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enlo"/>
              </a:rPr>
              <a:t>public static void method2(</a:t>
            </a:r>
            <a:r>
              <a:rPr lang="en-US" dirty="0" err="1">
                <a:solidFill>
                  <a:srgbClr val="333333"/>
                </a:solidFill>
                <a:latin typeface="Menlo"/>
              </a:rPr>
              <a:t>int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[]); Code: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79AF-F1DE-48BB-950B-071A0F108E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5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aren’t they significant?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goes deeper.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Java bytecode is converted (compiled) into your own machine’s assembly code</a:t>
            </a:r>
          </a:p>
          <a:p>
            <a:pPr lvl="1"/>
            <a:r>
              <a:rPr lang="en-US" dirty="0"/>
              <a:t>Might change the number of lines again.</a:t>
            </a:r>
          </a:p>
          <a:p>
            <a:r>
              <a:rPr lang="en-US" dirty="0"/>
              <a:t>The number of lines still isn’t a perfect reflection of time taken by your laptop.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2200" dirty="0"/>
              <a:t>The amount of time it takes to look up a value in memory is </a:t>
            </a:r>
            <a:r>
              <a:rPr lang="en-US" sz="2200" b="1" dirty="0"/>
              <a:t>wildly</a:t>
            </a:r>
            <a:r>
              <a:rPr lang="en-US" sz="2200" dirty="0"/>
              <a:t> variable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800" dirty="0"/>
              <a:t>Recently used values are probably “cached” and will have a quick lookup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1800" dirty="0"/>
              <a:t>If a value hasn’t been used in a long time, might have to wait for main memory, which takes </a:t>
            </a:r>
            <a:r>
              <a:rPr lang="en-US" sz="1800" b="1" dirty="0"/>
              <a:t>thousands</a:t>
            </a:r>
            <a:r>
              <a:rPr lang="en-US" sz="1800" dirty="0"/>
              <a:t> of times as long.</a:t>
            </a:r>
          </a:p>
          <a:p>
            <a:r>
              <a:rPr lang="en-US" dirty="0"/>
              <a:t>Modern computers do lots of crazy things to speed up code.</a:t>
            </a:r>
          </a:p>
          <a:p>
            <a:pPr lvl="1"/>
            <a:r>
              <a:rPr lang="en-US" dirty="0"/>
              <a:t>“pipelining” (execute parts of multiple instructions simultaneously)</a:t>
            </a:r>
          </a:p>
          <a:p>
            <a:pPr lvl="1"/>
            <a:r>
              <a:rPr lang="en-US" dirty="0"/>
              <a:t>“branch prediction” (guess whether you’re about to go down the if or else branch before it actually gets there)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79AF-F1DE-48BB-950B-071A0F108E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4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accurately model the constant factors just by staring at the code.</a:t>
            </a:r>
          </a:p>
          <a:p>
            <a:r>
              <a:rPr lang="en-US" dirty="0"/>
              <a:t>And the lower-order terms matter even less than the constant factors.</a:t>
            </a:r>
          </a:p>
          <a:p>
            <a:endParaRPr lang="en-US" dirty="0"/>
          </a:p>
          <a:p>
            <a:r>
              <a:rPr lang="en-US" dirty="0"/>
              <a:t>So we just ignore them for the big-O.</a:t>
            </a:r>
          </a:p>
          <a:p>
            <a:r>
              <a:rPr lang="en-US" dirty="0"/>
              <a:t>If we ask for a model, we won’t care about whether you count 4 operations per loop or 5 (or 10 or 1 or 28). </a:t>
            </a:r>
          </a:p>
          <a:p>
            <a:r>
              <a:rPr lang="en-US" dirty="0"/>
              <a:t>We want to be able to see your numbers weren’t guesses and that you get the right big-O.</a:t>
            </a:r>
          </a:p>
          <a:p>
            <a:endParaRPr lang="en-US" dirty="0"/>
          </a:p>
          <a:p>
            <a:r>
              <a:rPr lang="en-US" dirty="0"/>
              <a:t>This does not mean you shouldn’t care about constant factors ever – they are important in real code! </a:t>
            </a:r>
          </a:p>
          <a:p>
            <a:pPr lvl="1"/>
            <a:r>
              <a:rPr lang="en-US" dirty="0"/>
              <a:t>Our theoretical tools aren’t precise enough to analyze them well.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79AF-F1DE-48BB-950B-071A0F108E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Modeling Case Study: </a:t>
            </a:r>
            <a:r>
              <a:rPr lang="en-US" dirty="0">
                <a:solidFill>
                  <a:srgbClr val="B6A479"/>
                </a:solidFill>
              </a:rPr>
              <a:t>Solution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B6A479"/>
                </a:solidFill>
              </a:rPr>
              <a:t>Solution 1: </a:t>
            </a:r>
            <a:r>
              <a:rPr lang="en-US" dirty="0"/>
              <a:t>compare each consecutive pair of elements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hasDuplicate1(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array)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found = false;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failedChecks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	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!= j &amp;&amp; array[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== array[j])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found = true;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else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failedChecks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found;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solidFill>
                <a:srgbClr val="4C3282"/>
              </a:solidFill>
            </a:endParaRPr>
          </a:p>
          <a:p>
            <a:r>
              <a:rPr lang="en-US" sz="2000" dirty="0">
                <a:solidFill>
                  <a:srgbClr val="4C3282"/>
                </a:solidFill>
              </a:rPr>
              <a:t>quadratic -&gt; O(n</a:t>
            </a:r>
            <a:r>
              <a:rPr lang="en-US" sz="2000" baseline="30000" dirty="0">
                <a:solidFill>
                  <a:srgbClr val="4C3282"/>
                </a:solidFill>
              </a:rPr>
              <a:t>2</a:t>
            </a:r>
            <a:r>
              <a:rPr lang="en-US" sz="2000" dirty="0">
                <a:solidFill>
                  <a:srgbClr val="4C3282"/>
                </a:solidFill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15474" y="3342800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B6A4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15474" y="3853032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B6A4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27826" y="3025317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B6A4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51427" y="2688217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B6A4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n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8513367" y="3124773"/>
            <a:ext cx="442112" cy="1430261"/>
          </a:xfrm>
          <a:prstGeom prst="rightBrac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019695" y="3686277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B6A4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68067" y="2051982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B6A4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 n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10265242" y="2599267"/>
            <a:ext cx="442112" cy="2274147"/>
          </a:xfrm>
          <a:prstGeom prst="rightBrac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766076" y="3536017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B6A4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8n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10960091" y="2218267"/>
            <a:ext cx="442112" cy="2561299"/>
          </a:xfrm>
          <a:prstGeom prst="rightBrac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392633" y="3228240"/>
            <a:ext cx="876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B6A47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n(8n+1)</a:t>
            </a:r>
            <a:endParaRPr lang="en-US" sz="1400" b="1" baseline="30000" dirty="0">
              <a:solidFill>
                <a:srgbClr val="B6A47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5B79A2-08DD-1B49-BB5C-2DEC057CC897}"/>
                  </a:ext>
                </a:extLst>
              </p:cNvPr>
              <p:cNvSpPr txBox="1"/>
              <p:nvPr/>
            </p:nvSpPr>
            <p:spPr>
              <a:xfrm>
                <a:off x="561029" y="5300838"/>
                <a:ext cx="26266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2000" dirty="0">
                  <a:solidFill>
                    <a:srgbClr val="4C3282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5B79A2-08DD-1B49-BB5C-2DEC057CC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29" y="5300838"/>
                <a:ext cx="2626671" cy="400110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C9A2DF05-5AD0-7E43-9F55-0A03C14D7271}"/>
              </a:ext>
            </a:extLst>
          </p:cNvPr>
          <p:cNvSpPr/>
          <p:nvPr/>
        </p:nvSpPr>
        <p:spPr>
          <a:xfrm>
            <a:off x="655496" y="5300838"/>
            <a:ext cx="2612461" cy="765386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B9AA09-9D46-8C48-91FB-A6B2A461F63B}"/>
              </a:ext>
            </a:extLst>
          </p:cNvPr>
          <p:cNvSpPr txBox="1"/>
          <p:nvPr/>
        </p:nvSpPr>
        <p:spPr>
          <a:xfrm>
            <a:off x="4914900" y="4921981"/>
            <a:ext cx="7188693" cy="1754326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Approach</a:t>
            </a:r>
          </a:p>
          <a:p>
            <a:r>
              <a:rPr lang="en-US" i="1" dirty="0">
                <a:solidFill>
                  <a:srgbClr val="B6A479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-&gt; start with basic operations, work inside out for control structures</a:t>
            </a: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85750" indent="-285750">
              <a:buClr>
                <a:srgbClr val="B6A479"/>
              </a:buClr>
              <a:buFont typeface="System Font Regular"/>
              <a:buChar char="-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Each basic operation = +1</a:t>
            </a:r>
          </a:p>
          <a:p>
            <a:pPr marL="285750" indent="-285750">
              <a:buClr>
                <a:srgbClr val="B6A479"/>
              </a:buClr>
              <a:buFont typeface="System Font Regular"/>
              <a:buChar char="-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Conditionals = test operations+ appropriate branch (today branches equivalent)</a:t>
            </a:r>
          </a:p>
          <a:p>
            <a:pPr marL="285750" indent="-285750">
              <a:buClr>
                <a:srgbClr val="B6A479"/>
              </a:buClr>
              <a:buFont typeface="System Font Regular"/>
              <a:buChar char="-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Loop = #iterations * (operations in loop body)</a:t>
            </a:r>
          </a:p>
        </p:txBody>
      </p:sp>
    </p:spTree>
    <p:extLst>
      <p:ext uri="{BB962C8B-B14F-4D97-AF65-F5344CB8AC3E}">
        <p14:creationId xmlns:p14="http://schemas.microsoft.com/office/powerpoint/2010/main" val="240224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 animBg="1"/>
      <p:bldP spid="16" grpId="0"/>
      <p:bldP spid="18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52AE-E99B-0449-882E-F5151384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8EE7A-06A9-DE47-B90A-0152F7AFA3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239" y="1739901"/>
                <a:ext cx="8238562" cy="4038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Write the specific mathematical code model for the following code and indicate the big-O runtime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𝑘</m:t>
                    </m:r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. 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public void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foobar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k) {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j = 0;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while (j &lt; k) {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for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0;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k;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++) {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System.out.println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(“Hello world”);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}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j = j + 5;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}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}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8EE7A-06A9-DE47-B90A-0152F7AFA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39" y="1739901"/>
                <a:ext cx="8238562" cy="4038600"/>
              </a:xfrm>
              <a:blipFill>
                <a:blip r:embed="rId2"/>
                <a:stretch>
                  <a:fillRect l="-148" t="-2866" b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E0465-3E4E-664E-B098-DCC89FBB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58BE5-AE76-F141-9FD6-9B5942E0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4AA61-1760-3F4F-8B81-411792506645}"/>
              </a:ext>
            </a:extLst>
          </p:cNvPr>
          <p:cNvSpPr txBox="1"/>
          <p:nvPr/>
        </p:nvSpPr>
        <p:spPr>
          <a:xfrm>
            <a:off x="6901302" y="378460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6A479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+1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D8EF2-2EA5-9841-8C83-BEB3EE059678}"/>
              </a:ext>
            </a:extLst>
          </p:cNvPr>
          <p:cNvSpPr txBox="1"/>
          <p:nvPr/>
        </p:nvSpPr>
        <p:spPr>
          <a:xfrm>
            <a:off x="3027802" y="453390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6A479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+2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BEA51E-B4ED-6043-9A5C-51030D754921}"/>
              </a:ext>
            </a:extLst>
          </p:cNvPr>
          <p:cNvSpPr txBox="1"/>
          <p:nvPr/>
        </p:nvSpPr>
        <p:spPr>
          <a:xfrm>
            <a:off x="2562610" y="265327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6A479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+1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8D09E7-0460-B44C-87E3-B976C91EB992}"/>
              </a:ext>
            </a:extLst>
          </p:cNvPr>
          <p:cNvSpPr txBox="1"/>
          <p:nvPr/>
        </p:nvSpPr>
        <p:spPr>
          <a:xfrm>
            <a:off x="5863404" y="3389869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6A479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+k(body)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36BECA-137E-1041-8330-81842B89BEBE}"/>
              </a:ext>
            </a:extLst>
          </p:cNvPr>
          <p:cNvSpPr txBox="1"/>
          <p:nvPr/>
        </p:nvSpPr>
        <p:spPr>
          <a:xfrm>
            <a:off x="3362710" y="298557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6A479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+k/5 (body)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607A35-40D7-104B-9805-457101288982}"/>
                  </a:ext>
                </a:extLst>
              </p:cNvPr>
              <p:cNvSpPr txBox="1"/>
              <p:nvPr/>
            </p:nvSpPr>
            <p:spPr>
              <a:xfrm>
                <a:off x="8485829" y="2998446"/>
                <a:ext cx="2626671" cy="687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rgbClr val="4C3282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607A35-40D7-104B-9805-457101288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829" y="2998446"/>
                <a:ext cx="2626671" cy="687624"/>
              </a:xfrm>
              <a:prstGeom prst="rect">
                <a:avLst/>
              </a:prstGeom>
              <a:blipFill>
                <a:blip r:embed="rId3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D5138F25-023A-2340-9966-B81467C633A1}"/>
              </a:ext>
            </a:extLst>
          </p:cNvPr>
          <p:cNvSpPr/>
          <p:nvPr/>
        </p:nvSpPr>
        <p:spPr>
          <a:xfrm>
            <a:off x="8781888" y="2904048"/>
            <a:ext cx="2330612" cy="1499516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F6E7EA-0521-FA4D-BD82-6F231FC9F97C}"/>
                  </a:ext>
                </a:extLst>
              </p:cNvPr>
              <p:cNvSpPr txBox="1"/>
              <p:nvPr/>
            </p:nvSpPr>
            <p:spPr>
              <a:xfrm>
                <a:off x="8848228" y="3839398"/>
                <a:ext cx="2118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4C3282"/>
                    </a:solidFill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quadratic -&gt;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solidFill>
                                  <a:srgbClr val="4C3282"/>
                                </a:solidFill>
                                <a:latin typeface="Cambria Math" panose="02040503050406030204" pitchFamily="18" charset="0"/>
                                <a:ea typeface="Segoe UI Historic" panose="020B0502040204020203" pitchFamily="34" charset="0"/>
                                <a:cs typeface="Segoe UI Historic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solidFill>
                                  <a:srgbClr val="4C3282"/>
                                </a:solidFill>
                                <a:latin typeface="Cambria Math" panose="02040503050406030204" pitchFamily="18" charset="0"/>
                                <a:ea typeface="Segoe UI Historic" panose="020B0502040204020203" pitchFamily="34" charset="0"/>
                                <a:cs typeface="Segoe UI Historic" panose="020B0502040204020203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 dirty="0" smtClean="0">
                                <a:solidFill>
                                  <a:srgbClr val="4C3282"/>
                                </a:solidFill>
                                <a:latin typeface="Cambria Math" panose="02040503050406030204" pitchFamily="18" charset="0"/>
                                <a:ea typeface="Segoe UI Historic" panose="020B0502040204020203" pitchFamily="34" charset="0"/>
                                <a:cs typeface="Segoe UI Historic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4C328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F6E7EA-0521-FA4D-BD82-6F231FC9F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228" y="3839398"/>
                <a:ext cx="2118657" cy="369332"/>
              </a:xfrm>
              <a:prstGeom prst="rect">
                <a:avLst/>
              </a:prstGeom>
              <a:blipFill>
                <a:blip r:embed="rId4"/>
                <a:stretch>
                  <a:fillRect l="-2299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118D813-E078-5C40-B617-1E7A387BB7F8}"/>
              </a:ext>
            </a:extLst>
          </p:cNvPr>
          <p:cNvSpPr txBox="1"/>
          <p:nvPr/>
        </p:nvSpPr>
        <p:spPr>
          <a:xfrm>
            <a:off x="10769382" y="62653"/>
            <a:ext cx="1334211" cy="430887"/>
          </a:xfrm>
          <a:prstGeom prst="rect">
            <a:avLst/>
          </a:prstGeom>
          <a:solidFill>
            <a:srgbClr val="4C328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Semilight" panose="020B0402040204020203" pitchFamily="34" charset="0"/>
              </a:rPr>
              <a:t>5 Minutes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9AA09-9D46-8C48-91FB-A6B2A461F63B}"/>
              </a:ext>
            </a:extLst>
          </p:cNvPr>
          <p:cNvSpPr txBox="1"/>
          <p:nvPr/>
        </p:nvSpPr>
        <p:spPr>
          <a:xfrm>
            <a:off x="4914900" y="4921981"/>
            <a:ext cx="7188693" cy="1754326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Approach</a:t>
            </a:r>
          </a:p>
          <a:p>
            <a:r>
              <a:rPr lang="en-US" i="1" dirty="0">
                <a:solidFill>
                  <a:srgbClr val="B6A479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-&gt; start with basic operations, work inside out for control structures</a:t>
            </a: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85750" indent="-285750">
              <a:buClr>
                <a:srgbClr val="B6A479"/>
              </a:buClr>
              <a:buFont typeface="System Font Regular"/>
              <a:buChar char="-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Each basic operation = +1</a:t>
            </a:r>
          </a:p>
          <a:p>
            <a:pPr marL="285750" indent="-285750">
              <a:buClr>
                <a:srgbClr val="B6A479"/>
              </a:buClr>
              <a:buFont typeface="System Font Regular"/>
              <a:buChar char="-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Conditionals = test operations+ appropriate branch (today branches equivalent)</a:t>
            </a:r>
          </a:p>
          <a:p>
            <a:pPr marL="285750" indent="-285750">
              <a:buClr>
                <a:srgbClr val="B6A479"/>
              </a:buClr>
              <a:buFont typeface="System Font Regular"/>
              <a:buChar char="-"/>
            </a:pP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Loop = #iterations * (operations in loop body)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F436416-068C-4549-9D6F-F4840B0AD81F}"/>
                  </a:ext>
                </a:extLst>
              </p14:cNvPr>
              <p14:cNvContentPartPr/>
              <p14:nvPr/>
            </p14:nvContentPartPr>
            <p14:xfrm>
              <a:off x="502200" y="2192760"/>
              <a:ext cx="10585440" cy="3369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F436416-068C-4549-9D6F-F4840B0AD8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2840" y="2183400"/>
                <a:ext cx="10604160" cy="338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704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Three forms are going out later today:</a:t>
            </a:r>
          </a:p>
          <a:p>
            <a:pPr lvl="1"/>
            <a:r>
              <a:rPr lang="en-US" sz="2800" dirty="0"/>
              <a:t>Partner form for Project 1 (due Monday night)</a:t>
            </a:r>
          </a:p>
          <a:p>
            <a:pPr lvl="1"/>
            <a:r>
              <a:rPr lang="en-US" sz="2800" dirty="0"/>
              <a:t>Course background survey (help us optimize for your background/goals)</a:t>
            </a:r>
          </a:p>
          <a:p>
            <a:pPr lvl="1"/>
            <a:r>
              <a:rPr lang="en-US" sz="2800" dirty="0"/>
              <a:t>Canvas quiz </a:t>
            </a:r>
          </a:p>
          <a:p>
            <a:pPr lvl="2"/>
            <a:r>
              <a:rPr lang="en-US" sz="2800" dirty="0"/>
              <a:t>Make sure you understand important details of the syllabus</a:t>
            </a:r>
          </a:p>
          <a:p>
            <a:pPr lvl="2"/>
            <a:r>
              <a:rPr lang="en-US" sz="2800" dirty="0"/>
              <a:t>Get extra credit!</a:t>
            </a:r>
          </a:p>
          <a:p>
            <a:endParaRPr lang="en-US" sz="2800" dirty="0"/>
          </a:p>
          <a:p>
            <a:r>
              <a:rPr lang="en-US" sz="2800" dirty="0"/>
              <a:t>Lecture 2 slides are updated on webpage.</a:t>
            </a:r>
          </a:p>
          <a:p>
            <a:pPr lvl="1"/>
            <a:r>
              <a:rPr lang="en-US" sz="2400" dirty="0"/>
              <a:t>Usually will do this silently, if bugs were pointed out during lecture.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6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myLL</a:t>
                </a:r>
                <a:r>
                  <a:rPr lang="en-US" dirty="0"/>
                  <a:t> be a linked list (like we saw in lecture 1)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nodes.</a:t>
                </a:r>
              </a:p>
              <a:p>
                <a:r>
                  <a:rPr lang="en-US" dirty="0"/>
                  <a:t>Suppose we’re a client class. Let’s try to print every element of the list. </a:t>
                </a:r>
              </a:p>
              <a:p>
                <a:r>
                  <a:rPr lang="en-US" dirty="0"/>
                  <a:t>Assume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get(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dirty="0"/>
                  <a:t>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steps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=0;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myLL.size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++){</a:t>
                </a:r>
              </a:p>
              <a:p>
                <a:pPr marL="128016" lvl="1" indent="0"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System.out.println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myLL.get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));</a:t>
                </a:r>
              </a:p>
              <a:p>
                <a:pPr marL="128016" lvl="1" indent="0"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128016" lvl="1" indent="0">
                  <a:buNone/>
                </a:pPr>
                <a:endParaRPr lang="en-US" sz="2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28016" lvl="1" indent="0">
                  <a:buNone/>
                </a:pPr>
                <a:r>
                  <a:rPr lang="en-US" sz="2200" dirty="0"/>
                  <a:t>The number of operations changes each time through the loop.</a:t>
                </a:r>
              </a:p>
              <a:p>
                <a:pPr marL="128016" lvl="1" indent="0">
                  <a:buNone/>
                </a:pPr>
                <a:r>
                  <a:rPr lang="en-US" sz="2200" dirty="0"/>
                  <a:t>Summations to the rescue!</a:t>
                </a:r>
              </a:p>
              <a:p>
                <a:pPr marL="128016" lvl="1" indent="0">
                  <a:buNone/>
                </a:pPr>
                <a:endParaRPr lang="en-US" sz="2200" dirty="0"/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68868" y="5226907"/>
                <a:ext cx="2038865" cy="747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68" y="5226907"/>
                <a:ext cx="2038865" cy="7471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468136" y="6054291"/>
            <a:ext cx="744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Summations review and a bunch of identities:</a:t>
            </a:r>
            <a:br>
              <a:rPr lang="en-US" dirty="0"/>
            </a:br>
            <a:r>
              <a:rPr lang="en-US" dirty="0">
                <a:hlinkClick r:id="rId4"/>
              </a:rPr>
              <a:t>https://courses.cs.washington.edu/courses/cse373/19su/resources/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79AF-F1DE-48BB-950B-071A0F108E0A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257FF5F-E608-49DE-A5E6-DA8C7ABD5440}"/>
                  </a:ext>
                </a:extLst>
              </p14:cNvPr>
              <p14:cNvContentPartPr/>
              <p14:nvPr/>
            </p14:nvContentPartPr>
            <p14:xfrm>
              <a:off x="7952040" y="4871880"/>
              <a:ext cx="2707560" cy="624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257FF5F-E608-49DE-A5E6-DA8C7ABD54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42680" y="4862520"/>
                <a:ext cx="2726280" cy="64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349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B5F9-EF7A-2740-A2AE-9BBAD0FF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95B38-1C06-B141-B121-EF48C334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CF021-89EC-E649-88B7-621EC0A1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2C4C7-FE53-D547-8C66-D69C0B96C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54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3DEA-C2A2-4617-AE6B-2BB107E1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A9F5C-2FC1-4042-AD89-DD1C07DE4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We could get through the data much more efficiently in the Linked List class itself.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this.front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!=null){</a:t>
            </a:r>
          </a:p>
          <a:p>
            <a:pPr marL="128016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curr.data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28016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curr.next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/>
              <a:t>What if the client wants to do something other than just print?</a:t>
            </a:r>
          </a:p>
          <a:p>
            <a:r>
              <a:rPr lang="en-US" sz="2000" dirty="0"/>
              <a:t>We should provide giving each element in order as a service to client classes.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(T item : list)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07DC9-B62A-438D-894A-B3CA8C7F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52E09-02F2-4C1C-979C-7159A701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96339-FEA3-47D3-9EE4-B2838D07B4C5}"/>
              </a:ext>
            </a:extLst>
          </p:cNvPr>
          <p:cNvSpPr txBox="1"/>
          <p:nvPr/>
        </p:nvSpPr>
        <p:spPr>
          <a:xfrm>
            <a:off x="6662515" y="4987054"/>
            <a:ext cx="1411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C328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Iterator!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AC1080-516E-43B5-BDE7-DDE21D3C4400}"/>
              </a:ext>
            </a:extLst>
          </p:cNvPr>
          <p:cNvCxnSpPr>
            <a:cxnSpLocks/>
          </p:cNvCxnSpPr>
          <p:nvPr/>
        </p:nvCxnSpPr>
        <p:spPr>
          <a:xfrm flipH="1">
            <a:off x="3904065" y="5299822"/>
            <a:ext cx="2726573" cy="0"/>
          </a:xfrm>
          <a:prstGeom prst="straightConnector1">
            <a:avLst/>
          </a:prstGeom>
          <a:ln w="28575"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36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BFD0-45E0-4DCF-BD02-CA8B792A0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40" y="226086"/>
            <a:ext cx="11187259" cy="1014667"/>
          </a:xfrm>
        </p:spPr>
        <p:txBody>
          <a:bodyPr/>
          <a:lstStyle/>
          <a:p>
            <a:r>
              <a:rPr lang="en-US" i="1" dirty="0">
                <a:solidFill>
                  <a:srgbClr val="B6A479"/>
                </a:solidFill>
              </a:rPr>
              <a:t>Review:</a:t>
            </a:r>
            <a:r>
              <a:rPr lang="en-US" dirty="0"/>
              <a:t>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03989-F9EF-417A-838D-3882C44D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11187259" cy="7830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iterator</a:t>
            </a:r>
            <a:r>
              <a:rPr lang="en-US" dirty="0"/>
              <a:t>: a Java interface that dictates how a collection of data should be traversed. Can only move in the forward direction and in a single pass.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746EF-2529-4E97-8E11-8B9DC26C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D18B7A-5DEC-BF4A-AA26-99339AAA7AE3}"/>
              </a:ext>
            </a:extLst>
          </p:cNvPr>
          <p:cNvGrpSpPr/>
          <p:nvPr/>
        </p:nvGrpSpPr>
        <p:grpSpPr>
          <a:xfrm>
            <a:off x="575240" y="2616813"/>
            <a:ext cx="2320364" cy="1624373"/>
            <a:chOff x="908856" y="1530095"/>
            <a:chExt cx="2320364" cy="16243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612F08-021A-A84C-9B5D-2984FDB548D2}"/>
                </a:ext>
              </a:extLst>
            </p:cNvPr>
            <p:cNvSpPr/>
            <p:nvPr/>
          </p:nvSpPr>
          <p:spPr>
            <a:xfrm>
              <a:off x="908857" y="2061556"/>
              <a:ext cx="2320363" cy="1092912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7E245A-A4E9-5847-857F-0C0420652880}"/>
                </a:ext>
              </a:extLst>
            </p:cNvPr>
            <p:cNvSpPr/>
            <p:nvPr/>
          </p:nvSpPr>
          <p:spPr>
            <a:xfrm>
              <a:off x="908858" y="1530095"/>
              <a:ext cx="2320362" cy="531461"/>
            </a:xfrm>
            <a:prstGeom prst="rect">
              <a:avLst/>
            </a:prstGeom>
            <a:solidFill>
              <a:srgbClr val="B6A479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Iterator Interface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4D39D9-5930-2545-B845-4111F57730FB}"/>
                </a:ext>
              </a:extLst>
            </p:cNvPr>
            <p:cNvSpPr txBox="1"/>
            <p:nvPr/>
          </p:nvSpPr>
          <p:spPr>
            <a:xfrm>
              <a:off x="1068428" y="2356715"/>
              <a:ext cx="21529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 err="1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hasNext</a:t>
              </a:r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()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– true if elements remain 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next()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– returns next element</a:t>
              </a:r>
              <a:endParaRPr lang="en-US" sz="1200" u="sng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8A5239-263D-404E-B5E1-FB167FDE649B}"/>
                </a:ext>
              </a:extLst>
            </p:cNvPr>
            <p:cNvSpPr txBox="1"/>
            <p:nvPr/>
          </p:nvSpPr>
          <p:spPr>
            <a:xfrm>
              <a:off x="908856" y="2115383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C328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behavior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C641C27-22AE-814A-93BB-B1566E762B6C}"/>
              </a:ext>
            </a:extLst>
          </p:cNvPr>
          <p:cNvSpPr txBox="1">
            <a:spLocks/>
          </p:cNvSpPr>
          <p:nvPr/>
        </p:nvSpPr>
        <p:spPr>
          <a:xfrm>
            <a:off x="3063041" y="2656946"/>
            <a:ext cx="7816619" cy="1724297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B6A479"/>
                </a:solidFill>
              </a:rPr>
              <a:t>supported operations</a:t>
            </a:r>
            <a:r>
              <a:rPr lang="en-US" dirty="0"/>
              <a:t>:</a:t>
            </a:r>
          </a:p>
          <a:p>
            <a:r>
              <a:rPr lang="en-US" b="1" dirty="0" err="1"/>
              <a:t>hasNext</a:t>
            </a:r>
            <a:r>
              <a:rPr lang="en-US" b="1" dirty="0"/>
              <a:t>() </a:t>
            </a:r>
            <a:r>
              <a:rPr lang="en-US" dirty="0"/>
              <a:t>– returns true if the iteration has more elements yet to be examined</a:t>
            </a:r>
          </a:p>
          <a:p>
            <a:r>
              <a:rPr lang="en-US" b="1" dirty="0"/>
              <a:t>next() </a:t>
            </a:r>
            <a:r>
              <a:rPr lang="en-US" dirty="0"/>
              <a:t>– returns the next element in the iteration and moves the iterator forward to next item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38470B-ADAD-E14B-BFB4-8767EEB99F91}"/>
              </a:ext>
            </a:extLst>
          </p:cNvPr>
          <p:cNvSpPr txBox="1"/>
          <p:nvPr/>
        </p:nvSpPr>
        <p:spPr>
          <a:xfrm>
            <a:off x="575240" y="4791244"/>
            <a:ext cx="57324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list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//fill up list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Iterator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list.iterator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itr.hasNext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itr.next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9811BC-6DDF-2449-A950-AEEF50C5D4B3}"/>
              </a:ext>
            </a:extLst>
          </p:cNvPr>
          <p:cNvSpPr txBox="1"/>
          <p:nvPr/>
        </p:nvSpPr>
        <p:spPr>
          <a:xfrm>
            <a:off x="6231734" y="4791244"/>
            <a:ext cx="57324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list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//fill up list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list)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04DEB8F2-3D8B-434A-801B-3BB26A80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</p:spPr>
        <p:txBody>
          <a:bodyPr/>
          <a:lstStyle/>
          <a:p>
            <a:r>
              <a:rPr lang="es-ES"/>
              <a:t>CSE 373 Su 19 - Robbie Weber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95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4FA8-BBF2-4294-8B37-3CF3A8A5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 Iterator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CD76C-1974-4E8E-8865-13F5625A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24</a:t>
            </a:fld>
            <a:endParaRPr lang="en-US"/>
          </a:p>
        </p:txBody>
      </p:sp>
      <p:sp>
        <p:nvSpPr>
          <p:cNvPr id="91" name="Footer Placeholder 3">
            <a:extLst>
              <a:ext uri="{FF2B5EF4-FFF2-40B4-BE49-F238E27FC236}">
                <a16:creationId xmlns:a16="http://schemas.microsoft.com/office/drawing/2014/main" id="{A386DD91-AF09-B140-B798-86E5EFFB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</p:spPr>
        <p:txBody>
          <a:bodyPr/>
          <a:lstStyle/>
          <a:p>
            <a:r>
              <a:rPr lang="es-ES"/>
              <a:t>CSE 373 Su 19 - Robbie Weber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Usually: you’ll have a private class for the iterator object.</a:t>
            </a:r>
          </a:p>
          <a:p>
            <a:r>
              <a:rPr lang="en-US" dirty="0"/>
              <a:t>That iterator class will have a class variable to remember where you are.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– check if there’s something left by examining the class variable.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next()</a:t>
            </a:r>
            <a:r>
              <a:rPr lang="en-US" dirty="0"/>
              <a:t> – return the current thing and update the class variable.</a:t>
            </a:r>
          </a:p>
          <a:p>
            <a:endParaRPr lang="en-US" dirty="0"/>
          </a:p>
          <a:p>
            <a:r>
              <a:rPr lang="en-US" dirty="0"/>
              <a:t>You have a choice:</a:t>
            </a:r>
          </a:p>
          <a:p>
            <a:pPr lvl="1"/>
            <a:r>
              <a:rPr lang="en-US" dirty="0"/>
              <a:t>Variable might point to the thing you just processed</a:t>
            </a:r>
          </a:p>
          <a:p>
            <a:pPr lvl="1"/>
            <a:r>
              <a:rPr lang="en-US" dirty="0"/>
              <a:t>Or the next thing that would be returned.</a:t>
            </a:r>
          </a:p>
          <a:p>
            <a:r>
              <a:rPr lang="en-US" dirty="0"/>
              <a:t>Both will work, one might be easier to think about/code up in some instances than others.</a:t>
            </a:r>
          </a:p>
          <a:p>
            <a:r>
              <a:rPr lang="en-US" dirty="0"/>
              <a:t>Punchline: Iterators make your client’s code more efficient (which is what they care about)</a:t>
            </a:r>
          </a:p>
        </p:txBody>
      </p:sp>
    </p:spTree>
    <p:extLst>
      <p:ext uri="{BB962C8B-B14F-4D97-AF65-F5344CB8AC3E}">
        <p14:creationId xmlns:p14="http://schemas.microsoft.com/office/powerpoint/2010/main" val="30318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3D28-6C6B-4933-8DAF-09FA6EC7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F0276-BD34-4164-AE4D-4F221309F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don’t make mistakes- people do!</a:t>
            </a:r>
          </a:p>
          <a:p>
            <a:r>
              <a:rPr lang="en-US" i="1" dirty="0"/>
              <a:t>“I’m almost done, I just need to make sure it works” </a:t>
            </a:r>
          </a:p>
          <a:p>
            <a:pPr>
              <a:spcBef>
                <a:spcPts val="0"/>
              </a:spcBef>
            </a:pPr>
            <a:r>
              <a:rPr lang="en-US" sz="1700" i="1" dirty="0"/>
              <a:t>– Naive 14Xers</a:t>
            </a:r>
          </a:p>
          <a:p>
            <a:pPr>
              <a:spcBef>
                <a:spcPts val="0"/>
              </a:spcBef>
            </a:pPr>
            <a:endParaRPr lang="en-US" sz="1700" i="1" dirty="0"/>
          </a:p>
          <a:p>
            <a:r>
              <a:rPr lang="en-US" b="1" dirty="0">
                <a:solidFill>
                  <a:srgbClr val="4C3282"/>
                </a:solidFill>
              </a:rPr>
              <a:t>Software Test: </a:t>
            </a:r>
            <a:r>
              <a:rPr lang="en-US" dirty="0"/>
              <a:t>a separate piece of code that exercises the code you are assessing by providing input to your code and finishes with an assertion of what the result should be. </a:t>
            </a:r>
          </a:p>
          <a:p>
            <a:endParaRPr lang="en-US" dirty="0"/>
          </a:p>
          <a:p>
            <a:pPr marL="457200" indent="-457200">
              <a:buClr>
                <a:srgbClr val="B6A479"/>
              </a:buClr>
              <a:buFont typeface="+mj-lt"/>
              <a:buAutoNum type="arabicPeriod"/>
            </a:pPr>
            <a:r>
              <a:rPr lang="en-US" dirty="0"/>
              <a:t>Isolate - break your code into small modules</a:t>
            </a:r>
          </a:p>
          <a:p>
            <a:pPr marL="457200" indent="-457200">
              <a:buClr>
                <a:srgbClr val="B6A479"/>
              </a:buClr>
              <a:buFont typeface="+mj-lt"/>
              <a:buAutoNum type="arabicPeriod"/>
            </a:pPr>
            <a:r>
              <a:rPr lang="en-US" dirty="0"/>
              <a:t>Build in increments - Make a plan from simplest to most complex cases</a:t>
            </a:r>
          </a:p>
          <a:p>
            <a:pPr marL="457200" indent="-457200">
              <a:buClr>
                <a:srgbClr val="B6A479"/>
              </a:buClr>
              <a:buFont typeface="+mj-lt"/>
              <a:buAutoNum type="arabicPeriod"/>
            </a:pPr>
            <a:r>
              <a:rPr lang="en-US" dirty="0"/>
              <a:t>Test as you go - As your code grows, so should your tests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36544-659F-4F00-8332-E2474010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54AF2-562D-4578-9F1F-925D8FC1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5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1D76-070C-1049-BA66-002BE145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FB32-2968-1442-BF9A-85B8F3119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can’t test everything</a:t>
            </a:r>
          </a:p>
          <a:p>
            <a:pPr lvl="1"/>
            <a:r>
              <a:rPr lang="en-US" dirty="0"/>
              <a:t>Break inputs into categories</a:t>
            </a:r>
          </a:p>
          <a:p>
            <a:pPr lvl="1"/>
            <a:r>
              <a:rPr lang="en-US" dirty="0"/>
              <a:t>What are the most important pieces of code?</a:t>
            </a:r>
          </a:p>
          <a:p>
            <a:r>
              <a:rPr lang="en-US" dirty="0"/>
              <a:t>Test behavior in combination</a:t>
            </a:r>
          </a:p>
          <a:p>
            <a:pPr lvl="1"/>
            <a:r>
              <a:rPr lang="en-US" dirty="0"/>
              <a:t>Call multiple methods one after the other</a:t>
            </a:r>
          </a:p>
          <a:p>
            <a:pPr lvl="1"/>
            <a:r>
              <a:rPr lang="en-US" dirty="0"/>
              <a:t>Call the same method multiple times</a:t>
            </a:r>
          </a:p>
          <a:p>
            <a:r>
              <a:rPr lang="en-US" dirty="0"/>
              <a:t>Trust no one!</a:t>
            </a:r>
          </a:p>
          <a:p>
            <a:pPr lvl="1"/>
            <a:r>
              <a:rPr lang="en-US" dirty="0"/>
              <a:t>How can the user mess up?</a:t>
            </a:r>
          </a:p>
          <a:p>
            <a:r>
              <a:rPr lang="en-US" dirty="0"/>
              <a:t>If you messed up, someone else might</a:t>
            </a:r>
          </a:p>
          <a:p>
            <a:pPr lvl="1"/>
            <a:r>
              <a:rPr lang="en-US" dirty="0"/>
              <a:t>Test the complex logic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BF0FA-90A4-3F48-83BA-0AD71A57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BC51409-C896-7140-85DA-241D77F1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6757" y="6565775"/>
            <a:ext cx="5901459" cy="274320"/>
          </a:xfrm>
        </p:spPr>
        <p:txBody>
          <a:bodyPr/>
          <a:lstStyle/>
          <a:p>
            <a:r>
              <a:rPr lang="es-ES"/>
              <a:t>CSE 373 19 Su - Robbie Weber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6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5B47-476D-1E45-9FBB-BB8C9507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65AA4-F673-FA4F-B330-D05626DC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EEACB-DB9D-A744-962C-7AE7ED7A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8082C-B636-4343-BC85-DD5FE9455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1717-AB7E-A843-B57B-A42A966C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9B1B-ABB3-B24A-9419-7F1069114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6"/>
            <a:ext cx="11187258" cy="5080545"/>
          </a:xfrm>
        </p:spPr>
        <p:txBody>
          <a:bodyPr>
            <a:normAutofit/>
          </a:bodyPr>
          <a:lstStyle/>
          <a:p>
            <a:r>
              <a:rPr lang="en-US" sz="3200" dirty="0"/>
              <a:t>How do we compare two pieces of code?</a:t>
            </a:r>
          </a:p>
          <a:p>
            <a:r>
              <a:rPr lang="en-US" sz="3200" dirty="0"/>
              <a:t>Mathematically:</a:t>
            </a:r>
          </a:p>
          <a:p>
            <a:pPr lvl="1"/>
            <a:r>
              <a:rPr lang="en-US" sz="2800" dirty="0"/>
              <a:t>Time needed to run</a:t>
            </a:r>
          </a:p>
          <a:p>
            <a:pPr lvl="1"/>
            <a:r>
              <a:rPr lang="en-US" sz="2800" dirty="0"/>
              <a:t>Memory used</a:t>
            </a:r>
          </a:p>
          <a:p>
            <a:pPr lvl="1"/>
            <a:r>
              <a:rPr lang="en-US" sz="2800" dirty="0"/>
              <a:t>Number of network calls</a:t>
            </a:r>
          </a:p>
          <a:p>
            <a:pPr lvl="1"/>
            <a:r>
              <a:rPr lang="en-US" sz="2800" dirty="0"/>
              <a:t>Amount of data saved to disk</a:t>
            </a:r>
          </a:p>
          <a:p>
            <a:r>
              <a:rPr lang="en-US" sz="3200" dirty="0"/>
              <a:t>With Words:</a:t>
            </a:r>
          </a:p>
          <a:p>
            <a:pPr lvl="1"/>
            <a:r>
              <a:rPr lang="en-US" sz="2800" dirty="0"/>
              <a:t>Specialized vs generalized</a:t>
            </a:r>
          </a:p>
          <a:p>
            <a:pPr lvl="1"/>
            <a:r>
              <a:rPr lang="en-US" sz="2800" dirty="0"/>
              <a:t>Code reusability</a:t>
            </a:r>
          </a:p>
          <a:p>
            <a:pPr lvl="1"/>
            <a:r>
              <a:rPr lang="en-US" sz="2800" dirty="0"/>
              <a:t>Security</a:t>
            </a:r>
          </a:p>
          <a:p>
            <a:pPr lvl="1"/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524D2-2138-B848-90C4-213EB9CD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157AA-1BE4-AE47-9EAC-87889B4B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6</a:t>
            </a:fld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4360B57-01E0-7248-ACB2-957D0CADECC3}"/>
              </a:ext>
            </a:extLst>
          </p:cNvPr>
          <p:cNvSpPr/>
          <p:nvPr/>
        </p:nvSpPr>
        <p:spPr>
          <a:xfrm rot="10800000">
            <a:off x="4037555" y="2529051"/>
            <a:ext cx="1627632" cy="603504"/>
          </a:xfrm>
          <a:prstGeom prst="rightArrow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29C17D5-4E8F-A942-BF42-96817FCDA8EA}"/>
              </a:ext>
            </a:extLst>
          </p:cNvPr>
          <p:cNvSpPr/>
          <p:nvPr/>
        </p:nvSpPr>
        <p:spPr>
          <a:xfrm rot="10800000">
            <a:off x="3175237" y="3132556"/>
            <a:ext cx="1627632" cy="256031"/>
          </a:xfrm>
          <a:prstGeom prst="rightArrow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58671" y="2529051"/>
            <a:ext cx="58189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Tools we use can be applied to any aspect of your code you can measure.</a:t>
            </a:r>
          </a:p>
        </p:txBody>
      </p:sp>
    </p:spTree>
    <p:extLst>
      <p:ext uri="{BB962C8B-B14F-4D97-AF65-F5344CB8AC3E}">
        <p14:creationId xmlns:p14="http://schemas.microsoft.com/office/powerpoint/2010/main" val="16265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7311-9513-BA43-B86D-281C5695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Algorithms with Mathematical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FAA9-CD29-1D4E-8E22-5A6563C3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overall trends as input/data set gets bigger</a:t>
            </a:r>
          </a:p>
          <a:p>
            <a:pPr lvl="1"/>
            <a:r>
              <a:rPr lang="en-US" dirty="0"/>
              <a:t>Computers are fast – anything you do on your 5 item dataset is going to finish in the blink of an eye.</a:t>
            </a:r>
          </a:p>
          <a:p>
            <a:pPr lvl="1"/>
            <a:r>
              <a:rPr lang="en-US" dirty="0"/>
              <a:t>Large inputs differentiate.</a:t>
            </a:r>
          </a:p>
          <a:p>
            <a:r>
              <a:rPr lang="en-US" dirty="0"/>
              <a:t>Identify trends without investing in testing</a:t>
            </a:r>
          </a:p>
          <a:p>
            <a:pPr lvl="1"/>
            <a:r>
              <a:rPr lang="en-US" dirty="0"/>
              <a:t>Estimate how big of a dataset you can handle </a:t>
            </a:r>
          </a:p>
          <a:p>
            <a:endParaRPr lang="en-US" dirty="0"/>
          </a:p>
          <a:p>
            <a:r>
              <a:rPr lang="en-US" b="1" dirty="0">
                <a:solidFill>
                  <a:srgbClr val="4C3282"/>
                </a:solidFill>
              </a:rPr>
              <a:t>asymptotic analysis </a:t>
            </a:r>
            <a:r>
              <a:rPr lang="en-US" dirty="0"/>
              <a:t>– the process of mathematically representing runtime of an algorithm as a function of the number/size of inputs as the input grows (arbitrarily large)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82300-75B0-AC42-B2B4-32FCD539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4FA7E-23ED-7A41-AF01-3A12DC6D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B5F9-EF7A-2740-A2AE-9BBAD0FF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Modeling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95B38-1C06-B141-B121-EF48C334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CF021-89EC-E649-88B7-621EC0A1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2C4C7-FE53-D547-8C66-D69C0B96C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6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topic has lots of details/subtle relationships between concepts. </a:t>
            </a:r>
          </a:p>
          <a:p>
            <a:r>
              <a:rPr lang="en-US" dirty="0"/>
              <a:t>I’m going to try to introduce things one at a time (all at once can be overwhelming).</a:t>
            </a:r>
          </a:p>
          <a:p>
            <a:endParaRPr lang="en-US" dirty="0"/>
          </a:p>
          <a:p>
            <a:r>
              <a:rPr lang="en-US" dirty="0"/>
              <a:t>“We’ll see that later” might be the answer to a lot of questions.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79AF-F1DE-48BB-950B-071A0F108E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96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1_Intro</Template>
  <TotalTime>10603</TotalTime>
  <Words>2096</Words>
  <Application>Microsoft Office PowerPoint</Application>
  <PresentationFormat>Widescreen</PresentationFormat>
  <Paragraphs>366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Arial</vt:lpstr>
      <vt:lpstr>Calibri</vt:lpstr>
      <vt:lpstr>Cambria Math</vt:lpstr>
      <vt:lpstr>Courier New</vt:lpstr>
      <vt:lpstr>Menlo</vt:lpstr>
      <vt:lpstr>Segoe UI</vt:lpstr>
      <vt:lpstr>Segoe UI Historic</vt:lpstr>
      <vt:lpstr>Segoe UI Light</vt:lpstr>
      <vt:lpstr>Segoe UI Semibold</vt:lpstr>
      <vt:lpstr>Segoe UI Semilight</vt:lpstr>
      <vt:lpstr>System Font Regular</vt:lpstr>
      <vt:lpstr>Tw Cen MT</vt:lpstr>
      <vt:lpstr>Wingdings 3</vt:lpstr>
      <vt:lpstr>Integral</vt:lpstr>
      <vt:lpstr>Lecture 3:  Code Analysis</vt:lpstr>
      <vt:lpstr>Administrivia</vt:lpstr>
      <vt:lpstr>Testing Wrap Up</vt:lpstr>
      <vt:lpstr>Testing Strategies</vt:lpstr>
      <vt:lpstr>Algorithm Analysis</vt:lpstr>
      <vt:lpstr>Code Analysis</vt:lpstr>
      <vt:lpstr>Comparing Algorithms with Mathematical Models </vt:lpstr>
      <vt:lpstr>Code Modeling</vt:lpstr>
      <vt:lpstr>Disclaimer</vt:lpstr>
      <vt:lpstr>Code Modeling</vt:lpstr>
      <vt:lpstr>Modeling Case Study</vt:lpstr>
      <vt:lpstr>Modeling Case Study: Solution 2</vt:lpstr>
      <vt:lpstr>Finding a Big-O</vt:lpstr>
      <vt:lpstr>Wait, what?</vt:lpstr>
      <vt:lpstr>Why aren’t they significant?</vt:lpstr>
      <vt:lpstr>Why aren’t they significant?</vt:lpstr>
      <vt:lpstr>Code Modelling</vt:lpstr>
      <vt:lpstr>Modeling Case Study: Solution 1</vt:lpstr>
      <vt:lpstr>Your turn!</vt:lpstr>
      <vt:lpstr>More Practice</vt:lpstr>
      <vt:lpstr>Iterators</vt:lpstr>
      <vt:lpstr>Traversing Data</vt:lpstr>
      <vt:lpstr>Review: Iterators</vt:lpstr>
      <vt:lpstr>Implementing an Iterator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rtweber2</dc:creator>
  <cp:lastModifiedBy>Robert Weber</cp:lastModifiedBy>
  <cp:revision>42</cp:revision>
  <dcterms:created xsi:type="dcterms:W3CDTF">2019-06-21T23:26:13Z</dcterms:created>
  <dcterms:modified xsi:type="dcterms:W3CDTF">2019-07-01T19:23:18Z</dcterms:modified>
</cp:coreProperties>
</file>