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8" r:id="rId4"/>
    <p:sldId id="292" r:id="rId5"/>
    <p:sldId id="25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  <p:sldId id="260" r:id="rId19"/>
    <p:sldId id="261" r:id="rId20"/>
    <p:sldId id="289" r:id="rId21"/>
    <p:sldId id="288" r:id="rId22"/>
    <p:sldId id="290" r:id="rId23"/>
    <p:sldId id="262" r:id="rId24"/>
    <p:sldId id="263" r:id="rId25"/>
    <p:sldId id="264" r:id="rId26"/>
    <p:sldId id="284" r:id="rId27"/>
    <p:sldId id="285" r:id="rId28"/>
    <p:sldId id="266" r:id="rId29"/>
    <p:sldId id="286" r:id="rId30"/>
    <p:sldId id="287" r:id="rId31"/>
    <p:sldId id="279" r:id="rId32"/>
    <p:sldId id="280" r:id="rId33"/>
    <p:sldId id="281" r:id="rId34"/>
    <p:sldId id="282" r:id="rId35"/>
    <p:sldId id="283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912" autoAdjust="0"/>
  </p:normalViewPr>
  <p:slideViewPr>
    <p:cSldViewPr snapToGrid="0">
      <p:cViewPr varScale="1">
        <p:scale>
          <a:sx n="50" d="100"/>
          <a:sy n="50" d="100"/>
        </p:scale>
        <p:origin x="56" y="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DB104-13D0-4C62-A477-B70F9F51E88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AAF4A-0C9C-40E3-A977-B6780E4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58FDBF-4403-42BC-A5D4-6D935E554490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640D-11C9-43BF-9075-A89CDE418086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083E-E0A0-41F1-90AF-5843246CA43D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3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931A-C161-4F51-BB8D-F97DBB293DE3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BA-4074-4F6D-8ACA-45EC01FB9108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6A23-2E70-4E9C-BB58-1C03323FDDF6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3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6F6-18DB-4C04-92DE-92D43A8517E4}" type="datetime1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2FC7-C75E-4C6D-85FF-13B8F0333040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F67B-F1F5-4592-A330-0E0202255EF8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E709-1996-4EE7-98A1-0F8F322C966C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B29D-749A-4FBD-AA90-5318F52E5C4E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2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5299DAD-9DF5-4351-9037-3C09199C16B4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5795313-9B88-4B61-936C-24EB2ABAA4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8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70.png"/><Relationship Id="rId7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rLn4H3-jvDOqI16EqwzbXKF4Jx-cA6wiLaM1lrPO5tQ/ed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Big-O and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373 – Data Structures and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[Omega]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78282" y="356434"/>
            <a:ext cx="5042393" cy="1843018"/>
            <a:chOff x="677853" y="1580757"/>
            <a:chExt cx="5042393" cy="1843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77853" y="1580757"/>
                  <a:ext cx="5042393" cy="1843018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5042393" cy="1843018"/>
                </a:xfrm>
                <a:prstGeom prst="rect">
                  <a:avLst/>
                </a:prstGeom>
                <a:blipFill>
                  <a:blip r:embed="rId3"/>
                  <a:stretch>
                    <a:fillRect l="-12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77853" y="1580758"/>
              <a:ext cx="504239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39" y="2419800"/>
            <a:ext cx="4873791" cy="234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2439" y="4986670"/>
                <a:ext cx="1091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39" y="4986670"/>
                <a:ext cx="1091855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769920-990B-4E54-BCEB-ECEE0A87E4C3}"/>
                  </a:ext>
                </a:extLst>
              </p:cNvPr>
              <p:cNvSpPr txBox="1"/>
              <p:nvPr/>
            </p:nvSpPr>
            <p:spPr>
              <a:xfrm>
                <a:off x="1104900" y="5438775"/>
                <a:ext cx="4801330" cy="112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you suggest, I’ll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be an even number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Then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769920-990B-4E54-BCEB-ECEE0A87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5438775"/>
                <a:ext cx="4801330" cy="1120691"/>
              </a:xfrm>
              <a:prstGeom prst="rect">
                <a:avLst/>
              </a:prstGeom>
              <a:blipFill>
                <a:blip r:embed="rId7"/>
                <a:stretch>
                  <a:fillRect l="-1015" t="-2717" r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56" y="2442968"/>
            <a:ext cx="5046004" cy="23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O, and Omega, and Theta [oh my?]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Big-O is an </a:t>
            </a:r>
            <a:r>
              <a:rPr lang="en-US" sz="2400" b="1" dirty="0"/>
              <a:t>upper bound </a:t>
            </a:r>
          </a:p>
          <a:p>
            <a:pPr lvl="1"/>
            <a:r>
              <a:rPr lang="en-US" sz="2400" dirty="0"/>
              <a:t>My code takes at most this long to run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Big-Omega is a </a:t>
            </a:r>
            <a:r>
              <a:rPr lang="en-US" sz="2400" b="1" dirty="0"/>
              <a:t>lower bound</a:t>
            </a:r>
          </a:p>
          <a:p>
            <a:pPr lvl="1"/>
            <a:r>
              <a:rPr lang="en-US" sz="2400" b="1" dirty="0"/>
              <a:t>My code takes at least this long to run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Big Theta is </a:t>
            </a:r>
            <a:r>
              <a:rPr lang="en-US" sz="2400" b="1" dirty="0"/>
              <a:t>“equal to”</a:t>
            </a:r>
          </a:p>
          <a:p>
            <a:pPr lvl="1"/>
            <a:r>
              <a:rPr lang="en-US" sz="2000" dirty="0"/>
              <a:t>My code takes “exactly”* this long to run</a:t>
            </a:r>
          </a:p>
          <a:p>
            <a:pPr lvl="1"/>
            <a:r>
              <a:rPr lang="en-US" sz="2000" dirty="0"/>
              <a:t>*Except for constant factors and lower order terms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510200" y="2728590"/>
            <a:ext cx="5366372" cy="1609494"/>
            <a:chOff x="677852" y="1580757"/>
            <a:chExt cx="6576586" cy="1609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77853" y="1580757"/>
                  <a:ext cx="6576585" cy="1609494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6576585" cy="1609494"/>
                </a:xfrm>
                <a:prstGeom prst="rect">
                  <a:avLst/>
                </a:prstGeom>
                <a:blipFill>
                  <a:blip r:embed="rId2"/>
                  <a:stretch>
                    <a:fillRect l="-568" r="-10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77852" y="1580758"/>
              <a:ext cx="6576585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62711" y="4594129"/>
            <a:ext cx="5356824" cy="1645620"/>
            <a:chOff x="672906" y="5149727"/>
            <a:chExt cx="6580155" cy="164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72907" y="5149727"/>
                  <a:ext cx="6580154" cy="1645620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07" y="5149727"/>
                  <a:ext cx="6580154" cy="1645620"/>
                </a:xfrm>
                <a:prstGeom prst="rect">
                  <a:avLst/>
                </a:prstGeom>
                <a:blipFill>
                  <a:blip r:embed="rId3"/>
                  <a:stretch>
                    <a:fillRect l="-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672906" y="5149728"/>
              <a:ext cx="6580155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38B64E-F415-4445-8F68-51B55640A154}"/>
              </a:ext>
            </a:extLst>
          </p:cNvPr>
          <p:cNvGrpSpPr/>
          <p:nvPr/>
        </p:nvGrpSpPr>
        <p:grpSpPr>
          <a:xfrm>
            <a:off x="6510201" y="1128869"/>
            <a:ext cx="5366370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619CF7-9F18-2640-BEAB-07C148F09DB8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1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958067"/>
          </a:xfrm>
        </p:spPr>
        <p:txBody>
          <a:bodyPr/>
          <a:lstStyle/>
          <a:p>
            <a:r>
              <a:rPr lang="en-US" dirty="0"/>
              <a:t>Sometimes you’ll see big-O defined as a family or set of functions.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2906" y="2081042"/>
            <a:ext cx="6111311" cy="1843018"/>
            <a:chOff x="677853" y="1580757"/>
            <a:chExt cx="6111311" cy="1843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77853" y="1580757"/>
                  <a:ext cx="6111311" cy="1843018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is the set of all functions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400" dirty="0"/>
                    <a:t> such that there exist positive constants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 such that for all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,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6111311" cy="18430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77853" y="1580758"/>
              <a:ext cx="6101786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/>
                <a:t>Big-O (alternative definition)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2906" y="4118869"/>
                <a:ext cx="10943854" cy="2012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 that reason, we sometimes write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instead of </a:t>
                </a:r>
                <a:r>
                  <a:rPr lang="en-US" sz="2200" dirty="0"/>
                  <a:t>“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”.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Other people write </a:t>
                </a:r>
                <a:r>
                  <a:rPr lang="en-US" sz="2200" dirty="0"/>
                  <a:t>“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”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to mean the same thing.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The set of all functions that run in linear time (i.e.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a “complexity class.”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never write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instead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– they’re the same thing! </a:t>
                </a:r>
              </a:p>
              <a:p>
                <a:r>
                  <a:rPr lang="en-US" sz="2200" dirty="0"/>
                  <a:t>	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It’s like writing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instead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.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It just looks weird.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6" y="4118869"/>
                <a:ext cx="10943854" cy="2012539"/>
              </a:xfrm>
              <a:prstGeom prst="rect">
                <a:avLst/>
              </a:prstGeom>
              <a:blipFill>
                <a:blip r:embed="rId3"/>
                <a:stretch>
                  <a:fillRect l="-724" t="-1212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65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CDF9-EDBE-496E-B2CE-88D78CF1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FC08-38EC-440A-8F1A-AA45CD37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3996760" cy="4845504"/>
          </a:xfrm>
        </p:spPr>
        <p:txBody>
          <a:bodyPr/>
          <a:lstStyle/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(1)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4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B7D-25CA-4053-9483-B25390D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F0FF53-AAD3-4BB1-885A-2E8E38E27AC8}"/>
              </a:ext>
            </a:extLst>
          </p:cNvPr>
          <p:cNvSpPr txBox="1">
            <a:spLocks/>
          </p:cNvSpPr>
          <p:nvPr/>
        </p:nvSpPr>
        <p:spPr>
          <a:xfrm>
            <a:off x="4572000" y="1376227"/>
            <a:ext cx="3996760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O(1)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</a:t>
            </a:r>
            <a:r>
              <a:rPr lang="en-US" baseline="30000" dirty="0"/>
              <a:t>4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" y="3258589"/>
            <a:ext cx="5527964" cy="1014153"/>
          </a:xfrm>
          <a:prstGeom prst="rect">
            <a:avLst/>
          </a:prstGeom>
          <a:noFill/>
          <a:ln w="38100"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B16B9C-CFE9-BF40-BD33-85CDF025D542}"/>
              </a:ext>
            </a:extLst>
          </p:cNvPr>
          <p:cNvGrpSpPr/>
          <p:nvPr/>
        </p:nvGrpSpPr>
        <p:grpSpPr>
          <a:xfrm>
            <a:off x="7778132" y="818778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68C0A0-4260-BE49-8FA0-97B9BC1ACD22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68C0A0-4260-BE49-8FA0-97B9BC1AC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3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A3ABDB-AD4C-2B4E-9DEE-C92462BFE0A5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F2C373-D836-8F47-95E7-F3A914D06F25}"/>
              </a:ext>
            </a:extLst>
          </p:cNvPr>
          <p:cNvGrpSpPr/>
          <p:nvPr/>
        </p:nvGrpSpPr>
        <p:grpSpPr>
          <a:xfrm>
            <a:off x="7778132" y="2641261"/>
            <a:ext cx="4114499" cy="1516921"/>
            <a:chOff x="1605747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342AB9-5956-C541-A0C6-622BF98BC9E8}"/>
                    </a:ext>
                  </a:extLst>
                </p:cNvPr>
                <p:cNvSpPr/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342AB9-5956-C541-A0C6-622BF98BC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7401C2-BC74-8D43-9490-DD96908755D4}"/>
                </a:ext>
              </a:extLst>
            </p:cNvPr>
            <p:cNvSpPr/>
            <p:nvPr/>
          </p:nvSpPr>
          <p:spPr>
            <a:xfrm>
              <a:off x="1605747" y="1580758"/>
              <a:ext cx="4114498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DB8B74-18A7-2449-A76F-57493710B7EA}"/>
              </a:ext>
            </a:extLst>
          </p:cNvPr>
          <p:cNvGrpSpPr/>
          <p:nvPr/>
        </p:nvGrpSpPr>
        <p:grpSpPr>
          <a:xfrm>
            <a:off x="7778131" y="4465267"/>
            <a:ext cx="4114499" cy="1504515"/>
            <a:chOff x="1600801" y="5149727"/>
            <a:chExt cx="4114499" cy="1504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34857A6-0D10-4A49-9C67-46F744B7BC16}"/>
                    </a:ext>
                  </a:extLst>
                </p:cNvPr>
                <p:cNvSpPr/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34857A6-0D10-4A49-9C67-46F744B7B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blipFill>
                  <a:blip r:embed="rId5"/>
                  <a:stretch>
                    <a:fillRect l="-3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CDECBB-3E42-D346-A78D-F665F83641EB}"/>
                </a:ext>
              </a:extLst>
            </p:cNvPr>
            <p:cNvSpPr/>
            <p:nvPr/>
          </p:nvSpPr>
          <p:spPr>
            <a:xfrm>
              <a:off x="1600802" y="5149728"/>
              <a:ext cx="4114497" cy="463844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5n + 3 is </a:t>
            </a:r>
            <a:r>
              <a:rPr lang="en-US" i="1" dirty="0"/>
              <a:t>O</a:t>
            </a:r>
            <a:r>
              <a:rPr lang="en-US" dirty="0"/>
              <a:t>(n)</a:t>
            </a:r>
          </a:p>
          <a:p>
            <a:r>
              <a:rPr lang="en-US" dirty="0"/>
              <a:t>n is </a:t>
            </a:r>
            <a:r>
              <a:rPr lang="en-US" i="1" dirty="0"/>
              <a:t>O</a:t>
            </a:r>
            <a:r>
              <a:rPr lang="en-US" dirty="0"/>
              <a:t>(5n + 3)</a:t>
            </a:r>
          </a:p>
          <a:p>
            <a:r>
              <a:rPr lang="en-US" dirty="0"/>
              <a:t>5n + 3 = </a:t>
            </a:r>
            <a:r>
              <a:rPr lang="en-US" i="1" dirty="0"/>
              <a:t>O</a:t>
            </a:r>
            <a:r>
              <a:rPr lang="en-US" dirty="0"/>
              <a:t>(n)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5189" y="146385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5189" y="1912122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5189" y="2374411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41376" y="294021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6A4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8969" y="3387246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6A4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5034" y="3881792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5034" y="4316353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7120" y="4871599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22977-70BD-B84F-B7BC-36C4A36391F3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F698A8-88C0-CE43-B374-F9E2191BC5DC}"/>
              </a:ext>
            </a:extLst>
          </p:cNvPr>
          <p:cNvGrpSpPr/>
          <p:nvPr/>
        </p:nvGrpSpPr>
        <p:grpSpPr>
          <a:xfrm>
            <a:off x="7778132" y="818778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ABDBA4-A419-EA44-96D8-AE7B2FBCFBBD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ABDBA4-A419-EA44-96D8-AE7B2FBCF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3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D08F7D-B24F-7F45-A95D-04E257C08634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7E9AC-C8E8-6E40-8256-DD6B82A6830F}"/>
              </a:ext>
            </a:extLst>
          </p:cNvPr>
          <p:cNvGrpSpPr/>
          <p:nvPr/>
        </p:nvGrpSpPr>
        <p:grpSpPr>
          <a:xfrm>
            <a:off x="7778132" y="2641261"/>
            <a:ext cx="4114499" cy="1516921"/>
            <a:chOff x="1605747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2FE6C27-E897-4949-B69F-8EB677C05330}"/>
                    </a:ext>
                  </a:extLst>
                </p:cNvPr>
                <p:cNvSpPr/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2FE6C27-E897-4949-B69F-8EB677C053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85A28B-932D-D049-8817-EFDC9CD91240}"/>
                </a:ext>
              </a:extLst>
            </p:cNvPr>
            <p:cNvSpPr/>
            <p:nvPr/>
          </p:nvSpPr>
          <p:spPr>
            <a:xfrm>
              <a:off x="1605747" y="1580758"/>
              <a:ext cx="4114498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27B8D-12C6-F644-8976-EBF5E9D6B941}"/>
              </a:ext>
            </a:extLst>
          </p:cNvPr>
          <p:cNvGrpSpPr/>
          <p:nvPr/>
        </p:nvGrpSpPr>
        <p:grpSpPr>
          <a:xfrm>
            <a:off x="7778131" y="4465267"/>
            <a:ext cx="4114499" cy="1504515"/>
            <a:chOff x="1600801" y="5149727"/>
            <a:chExt cx="4114499" cy="1504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FF8C48A-F80B-4846-97C8-2B09C8E2EB8B}"/>
                    </a:ext>
                  </a:extLst>
                </p:cNvPr>
                <p:cNvSpPr/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FF8C48A-F80B-4846-97C8-2B09C8E2EB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blipFill>
                  <a:blip r:embed="rId5"/>
                  <a:stretch>
                    <a:fillRect l="-3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5E5442-F718-7649-B08E-56609E6844DA}"/>
                </a:ext>
              </a:extLst>
            </p:cNvPr>
            <p:cNvSpPr/>
            <p:nvPr/>
          </p:nvSpPr>
          <p:spPr>
            <a:xfrm>
              <a:off x="1600802" y="5149728"/>
              <a:ext cx="4114497" cy="463844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11BC3-A414-9040-930F-68EA5FC4CE4E}"/>
              </a:ext>
            </a:extLst>
          </p:cNvPr>
          <p:cNvSpPr/>
          <p:nvPr/>
        </p:nvSpPr>
        <p:spPr>
          <a:xfrm>
            <a:off x="3643139" y="1463857"/>
            <a:ext cx="3838224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are the answers to the first two questions?</a:t>
            </a: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8A9-0B71-49C6-AB59-9293A5F2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Simplified, tight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85F10-5AD8-4E9D-B506-1DDCDD8C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Why not always just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It’s always true! (Take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 goal of big-O/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is to group similar functions together.</a:t>
                </a:r>
              </a:p>
              <a:p>
                <a:r>
                  <a:rPr lang="en-US" sz="2400" dirty="0"/>
                  <a:t>We want a simple description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if we wanted the full description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we wouldn’t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85F10-5AD8-4E9D-B506-1DDCDD8C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CB27F-7014-433F-B9CD-EA492C9D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AFC-CF2C-4C03-AC16-98B65250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Simplified, tight big-O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A2CD3-91C2-4CD4-95E3-4C6377BA8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course, we’ll essentially use:</a:t>
                </a:r>
              </a:p>
              <a:p>
                <a:pPr lvl="1"/>
                <a:r>
                  <a:rPr lang="en-US" dirty="0"/>
                  <a:t>Polynomials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constant: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Logarithms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Exponents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constant: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Combinations of these (e.g.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this course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200" dirty="0"/>
                  <a:t>A “tight big-O” is the slowest growing function among those </a:t>
                </a:r>
                <a:r>
                  <a:rPr lang="en-US" sz="2200" dirty="0" smtClean="0"/>
                  <a:t>listed.</a:t>
                </a:r>
                <a:endParaRPr lang="en-US" sz="2200" dirty="0"/>
              </a:p>
              <a:p>
                <a:pPr lvl="1"/>
                <a:r>
                  <a:rPr lang="en-US" sz="2200" dirty="0"/>
                  <a:t>A “tight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” is the fastest growing function among those listed.</a:t>
                </a:r>
              </a:p>
              <a:p>
                <a:pPr lvl="1"/>
                <a:r>
                  <a:rPr lang="en-US" sz="2200" dirty="0"/>
                  <a:t>(A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200" dirty="0"/>
                  <a:t> is always tight, because it’s an “equal to” statement)</a:t>
                </a:r>
              </a:p>
              <a:p>
                <a:pPr lvl="1"/>
                <a:r>
                  <a:rPr lang="en-US" sz="2200" dirty="0"/>
                  <a:t>A “simplified” big-O (or Omega or Theta)</a:t>
                </a:r>
              </a:p>
              <a:p>
                <a:pPr lvl="2"/>
                <a:r>
                  <a:rPr lang="en-US" sz="2200" dirty="0"/>
                  <a:t>Does not have any dominated terms.</a:t>
                </a:r>
              </a:p>
              <a:p>
                <a:pPr lvl="2"/>
                <a:r>
                  <a:rPr lang="en-US" sz="2200" dirty="0"/>
                  <a:t>Does not have any constant factors – just the combinations of those functions.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A2CD3-91C2-4CD4-95E3-4C6377BA8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3F6E1-5CCB-4826-A1A7-0FFEE850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defined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be (our model for) the number of operations the code does on an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doesn’t always have a nice formula, but so far if I tell you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you can tell 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isn’t always enough to know how long our code will take to run.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9" t="-1509" r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/* given an array and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toFind</a:t>
            </a:r>
            <a:r>
              <a:rPr lang="en-US" dirty="0" smtClean="0"/>
              <a:t>, return index where </a:t>
            </a:r>
            <a:r>
              <a:rPr lang="en-US" dirty="0" err="1" smtClean="0"/>
              <a:t>toFind</a:t>
            </a:r>
            <a:r>
              <a:rPr lang="en-US" dirty="0" smtClean="0"/>
              <a:t> is located, or -1 if not in array.*/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operations doesn’t depend just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Even once you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(the size of the array) there are still a number of cases to consider.</a:t>
                </a:r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dirty="0" smtClean="0"/>
                  <a:t> is in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</a:t>
                </a:r>
                <a:r>
                  <a:rPr lang="en-US" dirty="0" smtClean="0"/>
                  <a:t>, we’ll only need one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4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dirty="0" smtClean="0"/>
                  <a:t> is not in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/>
                  <a:t>, we’ll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iterations.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And there are a bunch of cases in-between.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section tomorrow (Independence Day)</a:t>
            </a:r>
          </a:p>
          <a:p>
            <a:r>
              <a:rPr lang="en-US" dirty="0" smtClean="0"/>
              <a:t>Friday’s lecture will be primarily lead by TAs as a replacement section.</a:t>
            </a:r>
          </a:p>
          <a:p>
            <a:pPr lvl="1"/>
            <a:r>
              <a:rPr lang="en-US" dirty="0" smtClean="0"/>
              <a:t>Will still be recorded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Practicing Big-O </a:t>
            </a:r>
            <a:r>
              <a:rPr lang="en-US" dirty="0" smtClean="0"/>
              <a:t>stuff!</a:t>
            </a:r>
          </a:p>
          <a:p>
            <a:endParaRPr lang="en-US" dirty="0"/>
          </a:p>
          <a:p>
            <a:r>
              <a:rPr lang="en-US" dirty="0" smtClean="0"/>
              <a:t>Project 0 due tonight at 11:59 PM.</a:t>
            </a:r>
          </a:p>
          <a:p>
            <a:r>
              <a:rPr lang="en-US" dirty="0" smtClean="0"/>
              <a:t>If you want to use a late day, fill out the form (linked on projects section of webpage).</a:t>
            </a:r>
          </a:p>
          <a:p>
            <a:r>
              <a:rPr lang="en-US" dirty="0" smtClean="0"/>
              <a:t>Project 1 out very soon!</a:t>
            </a:r>
          </a:p>
          <a:p>
            <a:pPr lvl="1"/>
            <a:r>
              <a:rPr lang="en-US" dirty="0" smtClean="0"/>
              <a:t>Check you email (and spam folder) for a link to your </a:t>
            </a:r>
            <a:r>
              <a:rPr lang="en-US" dirty="0" err="1" smtClean="0"/>
              <a:t>gitlab</a:t>
            </a:r>
            <a:r>
              <a:rPr lang="en-US" dirty="0" smtClean="0"/>
              <a:t> repo.</a:t>
            </a:r>
          </a:p>
          <a:p>
            <a:pPr lvl="1"/>
            <a:r>
              <a:rPr lang="en-US" dirty="0" smtClean="0"/>
              <a:t>Make sure you know who your partner is (go to repo, settings [in left sidebar], members. Will see course staff as “owners” and you/your partner as “maintainers” </a:t>
            </a:r>
          </a:p>
          <a:p>
            <a:pPr lvl="1"/>
            <a:r>
              <a:rPr lang="en-US" dirty="0" smtClean="0"/>
              <a:t>Forget to fill out partner form/something went wrong? Make a private post on piazza.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Model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8" y="1327863"/>
            <a:ext cx="10360202" cy="513643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8" y="1943100"/>
            <a:ext cx="5627409" cy="270492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68" y="1903188"/>
            <a:ext cx="5638800" cy="2795635"/>
          </a:xfrm>
        </p:spPr>
      </p:pic>
      <p:sp>
        <p:nvSpPr>
          <p:cNvPr id="6" name="TextBox 5"/>
          <p:cNvSpPr txBox="1"/>
          <p:nvPr/>
        </p:nvSpPr>
        <p:spPr>
          <a:xfrm>
            <a:off x="575239" y="1384300"/>
            <a:ext cx="541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Prime Checker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6336" y="1446887"/>
            <a:ext cx="541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Linear Search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5239" y="4902200"/>
                <a:ext cx="11032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 a given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prime checker had only one model. </a:t>
                </a:r>
                <a:b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en-US" sz="24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Lienar</a:t>
                </a:r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Search has multiple possible models.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4902200"/>
                <a:ext cx="11032561" cy="830997"/>
              </a:xfrm>
              <a:prstGeom prst="rect">
                <a:avLst/>
              </a:prstGeom>
              <a:blipFill>
                <a:blip r:embed="rId4"/>
                <a:stretch>
                  <a:fillRect l="-82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operations doesn’t depend just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Even once you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(the size of the array) there are still a number of cases to consider.</a:t>
                </a:r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dirty="0" smtClean="0"/>
                  <a:t> is in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</a:t>
                </a:r>
                <a:r>
                  <a:rPr lang="en-US" dirty="0" smtClean="0"/>
                  <a:t>, we’ll only need one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4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dirty="0" smtClean="0"/>
                  <a:t> is not in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/>
                  <a:t>, we’ll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iterations.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And there are a bunch of cases in-between.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So, which is the right model?</a:t>
                </a:r>
              </a:p>
              <a:p>
                <a:r>
                  <a:rPr lang="en-US" dirty="0" smtClean="0"/>
                  <a:t>It depends on what you care about.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 we care about the longest our code could run on an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This is </a:t>
                </a:r>
                <a:r>
                  <a:rPr lang="en-US" b="1" dirty="0" smtClean="0"/>
                  <a:t>worst-case </a:t>
                </a:r>
                <a:r>
                  <a:rPr lang="en-US" dirty="0" smtClean="0"/>
                  <a:t>analysis. </a:t>
                </a:r>
              </a:p>
              <a:p>
                <a:endParaRPr lang="en-US" dirty="0"/>
              </a:p>
              <a:p>
                <a:r>
                  <a:rPr lang="en-US" dirty="0" smtClean="0"/>
                  <a:t>But sometimes we care about the fastest our code could finish on an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is </a:t>
                </a:r>
                <a:r>
                  <a:rPr lang="en-US" b="1" dirty="0" smtClean="0"/>
                  <a:t>best-case </a:t>
                </a:r>
                <a:r>
                  <a:rPr lang="en-US" dirty="0" smtClean="0"/>
                  <a:t>analysis.</a:t>
                </a:r>
              </a:p>
              <a:p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linearSearch</a:t>
                </a:r>
                <a:r>
                  <a:rPr lang="en-US" dirty="0" smtClean="0"/>
                  <a:t>, the model for the worst case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model for the best case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255770"/>
            <a:ext cx="11187258" cy="995874"/>
          </a:xfrm>
        </p:spPr>
        <p:txBody>
          <a:bodyPr>
            <a:noAutofit/>
          </a:bodyPr>
          <a:lstStyle/>
          <a:p>
            <a:pPr algn="ctr"/>
            <a:r>
              <a:rPr lang="en-US" sz="7000" dirty="0" smtClean="0">
                <a:solidFill>
                  <a:srgbClr val="C000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Caution</a:t>
            </a:r>
            <a:endParaRPr lang="en-US" sz="7000" dirty="0">
              <a:solidFill>
                <a:srgbClr val="C00000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7179" y="159492"/>
            <a:ext cx="754797" cy="994337"/>
            <a:chOff x="2051437" y="1788620"/>
            <a:chExt cx="803082" cy="1057946"/>
          </a:xfrm>
        </p:grpSpPr>
        <p:sp>
          <p:nvSpPr>
            <p:cNvPr id="4" name="Isosceles Triangle 3"/>
            <p:cNvSpPr/>
            <p:nvPr/>
          </p:nvSpPr>
          <p:spPr>
            <a:xfrm rot="5183670">
              <a:off x="2003729" y="1995777"/>
              <a:ext cx="898497" cy="803082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9520092">
              <a:off x="2059387" y="1788620"/>
              <a:ext cx="7871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 smtClean="0">
                  <a:solidFill>
                    <a:srgbClr val="C00000"/>
                  </a:solidFill>
                </a:rPr>
                <a:t>!</a:t>
              </a:r>
              <a:endParaRPr lang="en-US" sz="5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4470472">
            <a:off x="11141102" y="285773"/>
            <a:ext cx="754797" cy="994337"/>
            <a:chOff x="2051437" y="1788620"/>
            <a:chExt cx="803082" cy="1057946"/>
          </a:xfrm>
        </p:grpSpPr>
        <p:sp>
          <p:nvSpPr>
            <p:cNvPr id="8" name="Isosceles Triangle 7"/>
            <p:cNvSpPr/>
            <p:nvPr/>
          </p:nvSpPr>
          <p:spPr>
            <a:xfrm rot="5183670">
              <a:off x="2003729" y="1995777"/>
              <a:ext cx="898497" cy="803082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9520092">
              <a:off x="2059387" y="1788620"/>
              <a:ext cx="7871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 smtClean="0">
                  <a:solidFill>
                    <a:srgbClr val="C00000"/>
                  </a:solidFill>
                </a:rPr>
                <a:t>!</a:t>
              </a:r>
              <a:endParaRPr lang="en-US" sz="50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5062" y="1521303"/>
                <a:ext cx="113450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Keep separate the ideas of best/worse case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Θ</m:t>
                    </m:r>
                  </m:oMath>
                </a14:m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Big-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</m:oMath>
                </a14:m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an upper bound, regardless of whether we’re doing worst or best-case analysis.</a:t>
                </a:r>
              </a:p>
              <a:p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Worst case vs. best case is a question </a:t>
                </a:r>
                <a:r>
                  <a:rPr lang="en-US" sz="2400" b="1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once we’ve fixed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𝒏</m:t>
                    </m:r>
                  </m:oMath>
                </a14:m>
                <a:r>
                  <a:rPr lang="en-US" sz="2400" b="1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to choose the state of our data that decides how the code will evolve. </a:t>
                </a:r>
              </a:p>
              <a:p>
                <a:pPr lvl="1"/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What is the exact state of our data structure, which value did we choose to insert?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Θ</m:t>
                    </m:r>
                  </m:oMath>
                </a14:m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are choices of how to summarize the information in the model.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2" y="1521303"/>
                <a:ext cx="11345034" cy="3416320"/>
              </a:xfrm>
              <a:prstGeom prst="rect">
                <a:avLst/>
              </a:prstGeom>
              <a:blipFill>
                <a:blip r:embed="rId2"/>
                <a:stretch>
                  <a:fillRect l="-806" t="-1250" r="-484" b="-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2550842"/>
                  </p:ext>
                </p:extLst>
              </p:nvPr>
            </p:nvGraphicFramePr>
            <p:xfrm>
              <a:off x="574675" y="1463673"/>
              <a:ext cx="11187112" cy="413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0525">
                      <a:extLst>
                        <a:ext uri="{9D8B030D-6E8A-4147-A177-3AD203B41FA5}">
                          <a16:colId xmlns:a16="http://schemas.microsoft.com/office/drawing/2014/main" val="3412500073"/>
                        </a:ext>
                      </a:extLst>
                    </a:gridCol>
                    <a:gridCol w="3263900">
                      <a:extLst>
                        <a:ext uri="{9D8B030D-6E8A-4147-A177-3AD203B41FA5}">
                          <a16:colId xmlns:a16="http://schemas.microsoft.com/office/drawing/2014/main" val="365423218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2019448937"/>
                        </a:ext>
                      </a:extLst>
                    </a:gridCol>
                    <a:gridCol w="3189287">
                      <a:extLst>
                        <a:ext uri="{9D8B030D-6E8A-4147-A177-3AD203B41FA5}">
                          <a16:colId xmlns:a16="http://schemas.microsoft.com/office/drawing/2014/main" val="3331936310"/>
                        </a:ext>
                      </a:extLst>
                    </a:gridCol>
                  </a:tblGrid>
                  <a:tr h="510248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Big-Omega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Big-Theta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576767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Worst Case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No matter what</a:t>
                          </a:r>
                          <a:r>
                            <a:rPr lang="en-US" sz="2400" baseline="0" dirty="0" smtClean="0"/>
                            <a:t>,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aseline="0" dirty="0" smtClean="0"/>
                            <a:t> gets bigger, the code takes at most this much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Under certain circumstances, </a:t>
                          </a:r>
                          <a:r>
                            <a:rPr lang="en-US" sz="2400" dirty="0" smtClean="0"/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</a:t>
                          </a:r>
                          <a:r>
                            <a:rPr lang="en-US" sz="2400" baseline="0" dirty="0" smtClean="0"/>
                            <a:t> the code takes at least this much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 the worst input,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 the code takes precisely this much time (up to constants).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402262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Best Case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Under certain circumstances, even</a:t>
                          </a:r>
                          <a:r>
                            <a:rPr lang="en-US" sz="2400" baseline="0" dirty="0" smtClean="0"/>
                            <a:t>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 the code takes at most this much time.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No matter what,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even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 the code takes at least this</a:t>
                          </a:r>
                          <a:r>
                            <a:rPr lang="en-US" sz="2400" baseline="0" dirty="0" smtClean="0"/>
                            <a:t> much time.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 the best input,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even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</a:t>
                          </a:r>
                          <a:r>
                            <a:rPr lang="en-US" sz="2400" baseline="0" dirty="0" smtClean="0"/>
                            <a:t> the code takes precisely this much time (up to constants)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193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2550842"/>
                  </p:ext>
                </p:extLst>
              </p:nvPr>
            </p:nvGraphicFramePr>
            <p:xfrm>
              <a:off x="574675" y="1463673"/>
              <a:ext cx="11187112" cy="413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0525">
                      <a:extLst>
                        <a:ext uri="{9D8B030D-6E8A-4147-A177-3AD203B41FA5}">
                          <a16:colId xmlns:a16="http://schemas.microsoft.com/office/drawing/2014/main" val="3412500073"/>
                        </a:ext>
                      </a:extLst>
                    </a:gridCol>
                    <a:gridCol w="3263900">
                      <a:extLst>
                        <a:ext uri="{9D8B030D-6E8A-4147-A177-3AD203B41FA5}">
                          <a16:colId xmlns:a16="http://schemas.microsoft.com/office/drawing/2014/main" val="365423218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2019448937"/>
                        </a:ext>
                      </a:extLst>
                    </a:gridCol>
                    <a:gridCol w="3189287">
                      <a:extLst>
                        <a:ext uri="{9D8B030D-6E8A-4147-A177-3AD203B41FA5}">
                          <a16:colId xmlns:a16="http://schemas.microsoft.com/office/drawing/2014/main" val="33319363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Big-Omega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Big-Theta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576767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Worst Case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15" t="-39777" r="-192897" b="-125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198" t="-39777" r="-104356" b="-125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1243" t="-39777" r="-765" b="-125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402262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Best Case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15" t="-119365" r="-192897" b="-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198" t="-119365" r="-104356" b="-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1243" t="-119365" r="-765" b="-6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93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74675" y="5638800"/>
            <a:ext cx="1096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“worst input”: input that causes the code to run slowest.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3091543"/>
                  </p:ext>
                </p:extLst>
              </p:nvPr>
            </p:nvGraphicFramePr>
            <p:xfrm>
              <a:off x="574675" y="1463673"/>
              <a:ext cx="11187112" cy="413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0525">
                      <a:extLst>
                        <a:ext uri="{9D8B030D-6E8A-4147-A177-3AD203B41FA5}">
                          <a16:colId xmlns:a16="http://schemas.microsoft.com/office/drawing/2014/main" val="3412500073"/>
                        </a:ext>
                      </a:extLst>
                    </a:gridCol>
                    <a:gridCol w="3263900">
                      <a:extLst>
                        <a:ext uri="{9D8B030D-6E8A-4147-A177-3AD203B41FA5}">
                          <a16:colId xmlns:a16="http://schemas.microsoft.com/office/drawing/2014/main" val="365423218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2019448937"/>
                        </a:ext>
                      </a:extLst>
                    </a:gridCol>
                    <a:gridCol w="3189287">
                      <a:extLst>
                        <a:ext uri="{9D8B030D-6E8A-4147-A177-3AD203B41FA5}">
                          <a16:colId xmlns:a16="http://schemas.microsoft.com/office/drawing/2014/main" val="3331936310"/>
                        </a:ext>
                      </a:extLst>
                    </a:gridCol>
                  </a:tblGrid>
                  <a:tr h="510248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Big-Omega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Big-Theta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576767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Worst Case</a:t>
                          </a:r>
                          <a:r>
                            <a:rPr lang="en-US" sz="2400" dirty="0" smtClean="0"/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No matter what</a:t>
                          </a:r>
                          <a:r>
                            <a:rPr lang="en-US" sz="2400" baseline="0" dirty="0" smtClean="0"/>
                            <a:t>,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aseline="0" dirty="0" smtClean="0"/>
                            <a:t> gets bigger, the code takes at most this much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Under certain circumstances</a:t>
                          </a:r>
                          <a:r>
                            <a:rPr lang="en-US" sz="2400" dirty="0" smtClean="0"/>
                            <a:t>, </a:t>
                          </a:r>
                          <a:r>
                            <a:rPr lang="en-US" sz="2400" dirty="0" smtClean="0"/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</a:t>
                          </a:r>
                          <a:r>
                            <a:rPr lang="en-US" sz="2400" baseline="0" dirty="0" smtClean="0"/>
                            <a:t> the code takes at least this much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On the worst input</a:t>
                          </a:r>
                          <a:r>
                            <a:rPr lang="en-US" sz="2400" dirty="0" smtClean="0"/>
                            <a:t>,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 the code takes precisely this much time (up to constants).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402262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Best Case</a:t>
                          </a:r>
                          <a:endParaRPr 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Under certain circumstances</a:t>
                          </a:r>
                          <a:r>
                            <a:rPr lang="en-US" sz="2400" dirty="0" smtClean="0"/>
                            <a:t>, even</a:t>
                          </a:r>
                          <a:r>
                            <a:rPr lang="en-US" sz="2400" baseline="0" dirty="0" smtClean="0"/>
                            <a:t>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 the code takes at most this much time.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No matter what</a:t>
                          </a:r>
                          <a:r>
                            <a:rPr lang="en-US" sz="2400" dirty="0" smtClean="0"/>
                            <a:t>,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even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 the code takes at least this</a:t>
                          </a:r>
                          <a:r>
                            <a:rPr lang="en-US" sz="2400" baseline="0" dirty="0" smtClean="0"/>
                            <a:t> much time.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On the best input</a:t>
                          </a:r>
                          <a:r>
                            <a:rPr lang="en-US" sz="2400" dirty="0" smtClean="0"/>
                            <a:t>,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even 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/>
                            <a:t> gets bigger,</a:t>
                          </a:r>
                          <a:r>
                            <a:rPr lang="en-US" sz="2400" baseline="0" dirty="0" smtClean="0"/>
                            <a:t> the code takes precisely this much time (up to constants)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193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3091543"/>
                  </p:ext>
                </p:extLst>
              </p:nvPr>
            </p:nvGraphicFramePr>
            <p:xfrm>
              <a:off x="574675" y="1463673"/>
              <a:ext cx="11187112" cy="413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0525">
                      <a:extLst>
                        <a:ext uri="{9D8B030D-6E8A-4147-A177-3AD203B41FA5}">
                          <a16:colId xmlns:a16="http://schemas.microsoft.com/office/drawing/2014/main" val="3412500073"/>
                        </a:ext>
                      </a:extLst>
                    </a:gridCol>
                    <a:gridCol w="3263900">
                      <a:extLst>
                        <a:ext uri="{9D8B030D-6E8A-4147-A177-3AD203B41FA5}">
                          <a16:colId xmlns:a16="http://schemas.microsoft.com/office/drawing/2014/main" val="365423218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2019448937"/>
                        </a:ext>
                      </a:extLst>
                    </a:gridCol>
                    <a:gridCol w="3189287">
                      <a:extLst>
                        <a:ext uri="{9D8B030D-6E8A-4147-A177-3AD203B41FA5}">
                          <a16:colId xmlns:a16="http://schemas.microsoft.com/office/drawing/2014/main" val="33319363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Big-Omega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Big-Theta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576767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Worst Case</a:t>
                          </a:r>
                          <a:r>
                            <a:rPr lang="en-US" sz="2400" dirty="0" smtClean="0"/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15" t="-39777" r="-192897" b="-125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198" t="-39777" r="-104356" b="-125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1243" t="-39777" r="-765" b="-125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402262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Best Case</a:t>
                          </a:r>
                          <a:endParaRPr 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15" t="-119365" r="-192897" b="-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198" t="-119365" r="-104356" b="-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1243" t="-119365" r="-765" b="-6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93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74675" y="5638800"/>
            <a:ext cx="1096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“worst input”: input that causes the code to run slowest.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8267842"/>
                  </p:ext>
                </p:extLst>
              </p:nvPr>
            </p:nvGraphicFramePr>
            <p:xfrm>
              <a:off x="574675" y="1463673"/>
              <a:ext cx="11187112" cy="413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0525">
                      <a:extLst>
                        <a:ext uri="{9D8B030D-6E8A-4147-A177-3AD203B41FA5}">
                          <a16:colId xmlns:a16="http://schemas.microsoft.com/office/drawing/2014/main" val="3412500073"/>
                        </a:ext>
                      </a:extLst>
                    </a:gridCol>
                    <a:gridCol w="3263900">
                      <a:extLst>
                        <a:ext uri="{9D8B030D-6E8A-4147-A177-3AD203B41FA5}">
                          <a16:colId xmlns:a16="http://schemas.microsoft.com/office/drawing/2014/main" val="365423218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2019448937"/>
                        </a:ext>
                      </a:extLst>
                    </a:gridCol>
                    <a:gridCol w="3189287">
                      <a:extLst>
                        <a:ext uri="{9D8B030D-6E8A-4147-A177-3AD203B41FA5}">
                          <a16:colId xmlns:a16="http://schemas.microsoft.com/office/drawing/2014/main" val="3331936310"/>
                        </a:ext>
                      </a:extLst>
                    </a:gridCol>
                  </a:tblGrid>
                  <a:tr h="510248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>
                              <a:solidFill>
                                <a:schemeClr val="accent5"/>
                              </a:solidFill>
                            </a:rPr>
                            <a:t>Big-O</a:t>
                          </a:r>
                          <a:endParaRPr lang="en-US" sz="32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>
                              <a:solidFill>
                                <a:srgbClr val="7030A0"/>
                              </a:solidFill>
                            </a:rPr>
                            <a:t>Big-Omega</a:t>
                          </a:r>
                          <a:endParaRPr lang="en-US" sz="32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>
                              <a:solidFill>
                                <a:srgbClr val="FF0000"/>
                              </a:solidFill>
                            </a:rPr>
                            <a:t>Big-Theta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576767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Worst Case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No matter what</a:t>
                          </a:r>
                          <a:r>
                            <a:rPr lang="en-US" sz="2400" baseline="0" dirty="0" smtClean="0"/>
                            <a:t>, </a:t>
                          </a:r>
                          <a:r>
                            <a:rPr lang="en-US" sz="2400" baseline="0" dirty="0" smtClean="0">
                              <a:solidFill>
                                <a:schemeClr val="accent5"/>
                              </a:solidFill>
                            </a:rPr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aseline="0" dirty="0" smtClean="0">
                              <a:solidFill>
                                <a:schemeClr val="accent5"/>
                              </a:solidFill>
                            </a:rPr>
                            <a:t> gets bigger</a:t>
                          </a:r>
                          <a:r>
                            <a:rPr lang="en-US" sz="2400" baseline="0" dirty="0" smtClean="0"/>
                            <a:t>, the code takes </a:t>
                          </a:r>
                          <a:r>
                            <a:rPr lang="en-US" sz="2400" baseline="0" dirty="0" smtClean="0">
                              <a:solidFill>
                                <a:schemeClr val="accent5"/>
                              </a:solidFill>
                            </a:rPr>
                            <a:t>at most </a:t>
                          </a:r>
                          <a:r>
                            <a:rPr lang="en-US" sz="2400" baseline="0" dirty="0" smtClean="0"/>
                            <a:t>this much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Under certain circumstances, </a:t>
                          </a:r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 gets bigger</a:t>
                          </a:r>
                          <a:r>
                            <a:rPr lang="en-US" sz="2400" dirty="0" smtClean="0"/>
                            <a:t>,</a:t>
                          </a:r>
                          <a:r>
                            <a:rPr lang="en-US" sz="2400" baseline="0" dirty="0" smtClean="0"/>
                            <a:t> the code takes </a:t>
                          </a:r>
                          <a:r>
                            <a:rPr lang="en-US" sz="2400" baseline="0" dirty="0" smtClean="0">
                              <a:solidFill>
                                <a:srgbClr val="7030A0"/>
                              </a:solidFill>
                            </a:rPr>
                            <a:t>at least </a:t>
                          </a:r>
                          <a:r>
                            <a:rPr lang="en-US" sz="2400" baseline="0" dirty="0" smtClean="0"/>
                            <a:t>this much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 the worst input,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 gets bigger</a:t>
                          </a:r>
                          <a:r>
                            <a:rPr lang="en-US" sz="2400" dirty="0" smtClean="0"/>
                            <a:t>, the code takes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precisely</a:t>
                          </a:r>
                          <a:r>
                            <a:rPr lang="en-US" sz="2400" dirty="0" smtClean="0"/>
                            <a:t> this much time (up to constants).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402262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Best Case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Under certain circumstances, even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>
                              <a:solidFill>
                                <a:schemeClr val="accent5"/>
                              </a:solidFill>
                            </a:rPr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</a:rPr>
                            <a:t> gets bigger</a:t>
                          </a:r>
                          <a:r>
                            <a:rPr lang="en-US" sz="2400" dirty="0" smtClean="0"/>
                            <a:t>, the code takes </a:t>
                          </a:r>
                          <a:r>
                            <a:rPr lang="en-US" sz="2400" dirty="0" smtClean="0">
                              <a:solidFill>
                                <a:schemeClr val="accent5"/>
                              </a:solidFill>
                            </a:rPr>
                            <a:t>at most </a:t>
                          </a:r>
                          <a:r>
                            <a:rPr lang="en-US" sz="2400" dirty="0" smtClean="0"/>
                            <a:t>this much time.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No matter what,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even </a:t>
                          </a:r>
                          <a:r>
                            <a:rPr lang="en-US" sz="2400" baseline="0" dirty="0" smtClean="0">
                              <a:solidFill>
                                <a:srgbClr val="7030A0"/>
                              </a:solidFill>
                            </a:rPr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 gets bigger</a:t>
                          </a:r>
                          <a:r>
                            <a:rPr lang="en-US" sz="2400" dirty="0" smtClean="0"/>
                            <a:t>, the code takes </a:t>
                          </a:r>
                          <a:r>
                            <a:rPr lang="en-US" sz="2400" dirty="0" smtClean="0">
                              <a:solidFill>
                                <a:srgbClr val="7030A0"/>
                              </a:solidFill>
                            </a:rPr>
                            <a:t>at least </a:t>
                          </a:r>
                          <a:r>
                            <a:rPr lang="en-US" sz="2400" dirty="0" smtClean="0"/>
                            <a:t>this</a:t>
                          </a:r>
                          <a:r>
                            <a:rPr lang="en-US" sz="2400" baseline="0" dirty="0" smtClean="0"/>
                            <a:t> much time.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 the best input,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even 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as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 gets bigger</a:t>
                          </a:r>
                          <a:r>
                            <a:rPr lang="en-US" sz="2400" dirty="0" smtClean="0"/>
                            <a:t>,</a:t>
                          </a:r>
                          <a:r>
                            <a:rPr lang="en-US" sz="2400" baseline="0" dirty="0" smtClean="0"/>
                            <a:t> the code takes 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precisely</a:t>
                          </a:r>
                          <a:r>
                            <a:rPr lang="en-US" sz="2400" baseline="0" dirty="0" smtClean="0"/>
                            <a:t> this much time (up to constants)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193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8267842"/>
                  </p:ext>
                </p:extLst>
              </p:nvPr>
            </p:nvGraphicFramePr>
            <p:xfrm>
              <a:off x="574675" y="1463673"/>
              <a:ext cx="11187112" cy="413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0525">
                      <a:extLst>
                        <a:ext uri="{9D8B030D-6E8A-4147-A177-3AD203B41FA5}">
                          <a16:colId xmlns:a16="http://schemas.microsoft.com/office/drawing/2014/main" val="3412500073"/>
                        </a:ext>
                      </a:extLst>
                    </a:gridCol>
                    <a:gridCol w="3263900">
                      <a:extLst>
                        <a:ext uri="{9D8B030D-6E8A-4147-A177-3AD203B41FA5}">
                          <a16:colId xmlns:a16="http://schemas.microsoft.com/office/drawing/2014/main" val="365423218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2019448937"/>
                        </a:ext>
                      </a:extLst>
                    </a:gridCol>
                    <a:gridCol w="3189287">
                      <a:extLst>
                        <a:ext uri="{9D8B030D-6E8A-4147-A177-3AD203B41FA5}">
                          <a16:colId xmlns:a16="http://schemas.microsoft.com/office/drawing/2014/main" val="33319363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>
                              <a:solidFill>
                                <a:schemeClr val="accent5"/>
                              </a:solidFill>
                            </a:rPr>
                            <a:t>Big-O</a:t>
                          </a:r>
                          <a:endParaRPr lang="en-US" sz="32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>
                              <a:solidFill>
                                <a:srgbClr val="7030A0"/>
                              </a:solidFill>
                            </a:rPr>
                            <a:t>Big-Omega</a:t>
                          </a:r>
                          <a:endParaRPr lang="en-US" sz="32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>
                              <a:solidFill>
                                <a:srgbClr val="FF0000"/>
                              </a:solidFill>
                            </a:rPr>
                            <a:t>Big-Theta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576767"/>
                      </a:ext>
                    </a:extLst>
                  </a:tr>
                  <a:tr h="1635589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Worst Case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15" t="-39777" r="-192897" b="-125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198" t="-39777" r="-104356" b="-125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1243" t="-39777" r="-765" b="-125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402262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Best Case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15" t="-119365" r="-192897" b="-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198" t="-119365" r="-104356" b="-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1243" t="-119365" r="-765" b="-6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93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74675" y="5638800"/>
            <a:ext cx="1096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“worst input”: input that causes the code to run slowest.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“Assume X won’t happen case”</a:t>
                </a:r>
              </a:p>
              <a:p>
                <a:pPr lvl="1"/>
                <a:r>
                  <a:rPr lang="en-US" sz="2200" dirty="0" smtClean="0"/>
                  <a:t>Assume our array won’t need to resize is the most common.</a:t>
                </a:r>
              </a:p>
              <a:p>
                <a:r>
                  <a:rPr lang="en-US" dirty="0" smtClean="0"/>
                  <a:t>“Average case”</a:t>
                </a:r>
              </a:p>
              <a:p>
                <a:pPr lvl="1"/>
                <a:r>
                  <a:rPr lang="en-US" sz="2200" dirty="0" smtClean="0"/>
                  <a:t>Assume your input is random</a:t>
                </a:r>
              </a:p>
              <a:p>
                <a:pPr lvl="1"/>
                <a:r>
                  <a:rPr lang="en-US" sz="2200" dirty="0" smtClean="0"/>
                  <a:t>Need to specify what the possible inputs are and how likely they are.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is now the </a:t>
                </a:r>
                <a:r>
                  <a:rPr lang="en-US" sz="2200" b="1" dirty="0" smtClean="0"/>
                  <a:t>average </a:t>
                </a:r>
                <a:r>
                  <a:rPr lang="en-US" sz="2200" dirty="0" smtClean="0"/>
                  <a:t>number of steps on a </a:t>
                </a:r>
                <a:r>
                  <a:rPr lang="en-US" sz="2200" b="1" dirty="0" smtClean="0"/>
                  <a:t>random </a:t>
                </a:r>
                <a:r>
                  <a:rPr lang="en-US" sz="2200" dirty="0" smtClean="0"/>
                  <a:t>input of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r>
                  <a:rPr lang="en-US" dirty="0" smtClean="0"/>
                  <a:t>“In-practice case”</a:t>
                </a:r>
              </a:p>
              <a:p>
                <a:pPr lvl="1"/>
                <a:r>
                  <a:rPr lang="en-US" sz="2200" dirty="0" smtClean="0"/>
                  <a:t>This isn’t a real term. (I just made it up)</a:t>
                </a:r>
              </a:p>
              <a:p>
                <a:pPr lvl="1"/>
                <a:r>
                  <a:rPr lang="en-US" sz="2200" dirty="0" smtClean="0"/>
                  <a:t> Make some reasonable assumptions about how the real-world is probably going to work</a:t>
                </a:r>
              </a:p>
              <a:p>
                <a:pPr lvl="2"/>
                <a:r>
                  <a:rPr lang="en-US" sz="2200" dirty="0" smtClean="0"/>
                  <a:t>We’ll tell you the assumptions, and won’t ask you to come up with these assumptions on your own.</a:t>
                </a:r>
              </a:p>
              <a:p>
                <a:pPr lvl="1"/>
                <a:r>
                  <a:rPr lang="en-US" sz="2200" dirty="0" smtClean="0"/>
                  <a:t>Then do worst-case analysis under those assumptions. </a:t>
                </a:r>
              </a:p>
              <a:p>
                <a:r>
                  <a:rPr lang="en-US" sz="2600" dirty="0" smtClean="0"/>
                  <a:t>All of these can be combined with any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600" dirty="0" smtClean="0"/>
                  <a:t>!</a:t>
                </a:r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138" r="-1253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Look at the code, understand how thing could change depending on the input.</a:t>
            </a:r>
          </a:p>
          <a:p>
            <a:pPr lvl="1"/>
            <a:r>
              <a:rPr lang="en-US" dirty="0" smtClean="0"/>
              <a:t>How can you exit loops early? </a:t>
            </a:r>
          </a:p>
          <a:p>
            <a:pPr lvl="1"/>
            <a:r>
              <a:rPr lang="en-US" dirty="0" smtClean="0"/>
              <a:t>Can you return (exit the method) early?</a:t>
            </a:r>
          </a:p>
          <a:p>
            <a:pPr lvl="1"/>
            <a:r>
              <a:rPr lang="en-US" dirty="0" smtClean="0"/>
              <a:t>Are some if/else branches much slower than others?</a:t>
            </a:r>
          </a:p>
          <a:p>
            <a:r>
              <a:rPr lang="en-US" dirty="0" smtClean="0"/>
              <a:t>2. Figure out what inputs can cause you to hit the (best/worst) parts of the code.</a:t>
            </a:r>
          </a:p>
          <a:p>
            <a:r>
              <a:rPr lang="en-US" dirty="0" smtClean="0"/>
              <a:t>3. Now do the analysis like normal!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effectively work on partner projects:</a:t>
            </a:r>
          </a:p>
          <a:p>
            <a:r>
              <a:rPr lang="en-US" dirty="0" smtClean="0"/>
              <a:t>Pair program! See the </a:t>
            </a:r>
            <a:r>
              <a:rPr lang="en-US" dirty="0" smtClean="0">
                <a:hlinkClick r:id="rId2"/>
              </a:rPr>
              <a:t>document on the webpage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Two brains is better than one when debugging</a:t>
            </a:r>
          </a:p>
          <a:p>
            <a:pPr lvl="1"/>
            <a:r>
              <a:rPr lang="en-US" dirty="0" smtClean="0"/>
              <a:t>We expect you to understand the full projects, not just half of the projects.</a:t>
            </a:r>
          </a:p>
          <a:p>
            <a:r>
              <a:rPr lang="en-US" dirty="0" smtClean="0"/>
              <a:t>Meet in-person with your partner.</a:t>
            </a:r>
            <a:endParaRPr lang="en-US" dirty="0"/>
          </a:p>
          <a:p>
            <a:r>
              <a:rPr lang="en-US" dirty="0" smtClean="0"/>
              <a:t>Please don’t:</a:t>
            </a:r>
          </a:p>
          <a:p>
            <a:pPr lvl="1"/>
            <a:r>
              <a:rPr lang="en-US" dirty="0" smtClean="0"/>
              <a:t>Come to office hours and say “my partner wrote this code, I don’t understand it. Please help me debug it.”</a:t>
            </a:r>
          </a:p>
          <a:p>
            <a:pPr lvl="1"/>
            <a:r>
              <a:rPr lang="en-US" dirty="0" smtClean="0"/>
              <a:t>Just split the project in-half and each do half (or alternate projects)</a:t>
            </a:r>
          </a:p>
          <a:p>
            <a:pPr lvl="1"/>
            <a:r>
              <a:rPr lang="en-US" dirty="0" smtClean="0"/>
              <a:t>Be mean to your partner.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Double check runners! (sometimes the checkmark appears when it shouldn’t)</a:t>
            </a:r>
          </a:p>
          <a:p>
            <a:r>
              <a:rPr lang="en-US" dirty="0" smtClean="0"/>
              <a:t>Passing the runners does not guarantee full credit.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40" y="266700"/>
            <a:ext cx="11187258" cy="6591300"/>
          </a:xfrm>
        </p:spPr>
        <p:txBody>
          <a:bodyPr>
            <a:normAutofit/>
          </a:bodyPr>
          <a:lstStyle/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given an array of integers, count the number of positive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integers that appear only once */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//There are more efficient versions of this.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countUniquePositives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&lt;= 0)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repeat = false;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j=0; j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!=j &amp;&amp;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repeat = true;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if(!repeat)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count++;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count;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A5D6CC-DA60-47B3-BBC0-7676D565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and </a:t>
            </a:r>
            <a:br>
              <a:rPr lang="en-US" dirty="0" smtClean="0"/>
            </a:br>
            <a:r>
              <a:rPr lang="en-US" dirty="0" smtClean="0"/>
              <a:t>best/worst case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B5252-119D-4D2E-A654-05911D43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9852FE-E110-4532-A158-FBF0E748E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Programmer’s Best Friend</a:t>
            </a:r>
          </a:p>
          <a:p>
            <a:r>
              <a:rPr lang="en-US" sz="2400" dirty="0"/>
              <a:t>You’ll </a:t>
            </a:r>
            <a:r>
              <a:rPr lang="en-US" sz="2400" dirty="0" smtClean="0"/>
              <a:t>probably use </a:t>
            </a:r>
            <a:r>
              <a:rPr lang="en-US" sz="2400" dirty="0"/>
              <a:t>one in </a:t>
            </a:r>
            <a:r>
              <a:rPr lang="en-US" sz="2400" dirty="0" smtClean="0"/>
              <a:t>almost every programming </a:t>
            </a:r>
            <a:r>
              <a:rPr lang="en-US" sz="2400" dirty="0"/>
              <a:t>project.</a:t>
            </a:r>
          </a:p>
          <a:p>
            <a:pPr lvl="1"/>
            <a:r>
              <a:rPr lang="en-US" sz="2400" dirty="0"/>
              <a:t>Because </a:t>
            </a:r>
            <a:r>
              <a:rPr lang="en-US" sz="2400" dirty="0" smtClean="0"/>
              <a:t>it’s hard to make a big project without needing one sooner or later.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62A7FB0-EE36-45B5-8477-04AC72DB0954}"/>
              </a:ext>
            </a:extLst>
          </p:cNvPr>
          <p:cNvSpPr/>
          <p:nvPr/>
        </p:nvSpPr>
        <p:spPr>
          <a:xfrm>
            <a:off x="7455381" y="319208"/>
            <a:ext cx="4350328" cy="1917469"/>
          </a:xfrm>
          <a:prstGeom prst="ellipse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B73DA-8BAD-4A3A-9678-53E818DD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/>
              <a:t>Maps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F241-ECB0-4536-AAFB-B6597FF2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386669" cy="1197275"/>
          </a:xfrm>
        </p:spPr>
        <p:txBody>
          <a:bodyPr/>
          <a:lstStyle/>
          <a:p>
            <a:r>
              <a:rPr lang="en-US" altLang="en-US" b="1" dirty="0">
                <a:solidFill>
                  <a:srgbClr val="4C3282"/>
                </a:solidFill>
              </a:rPr>
              <a:t>map</a:t>
            </a:r>
            <a:r>
              <a:rPr lang="en-US" altLang="en-US" dirty="0"/>
              <a:t>: Holds a set of </a:t>
            </a:r>
            <a:r>
              <a:rPr lang="en-US" altLang="en-US" dirty="0" smtClean="0"/>
              <a:t>distinct </a:t>
            </a:r>
            <a:r>
              <a:rPr lang="en-US" altLang="en-US" i="1" dirty="0"/>
              <a:t>keys</a:t>
            </a:r>
            <a:r>
              <a:rPr lang="en-US" altLang="en-US" dirty="0"/>
              <a:t> and a collection of </a:t>
            </a:r>
            <a:r>
              <a:rPr lang="en-US" altLang="en-US" i="1" dirty="0"/>
              <a:t>values</a:t>
            </a:r>
            <a:r>
              <a:rPr lang="en-US" altLang="en-US" dirty="0"/>
              <a:t>, where each key is associated with one value.</a:t>
            </a:r>
          </a:p>
          <a:p>
            <a:pPr lvl="1"/>
            <a:r>
              <a:rPr lang="en-US" altLang="en-US" dirty="0"/>
              <a:t>a.k.a. "dictionary"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8EA46-3034-4F50-817B-475237CF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2DE51E1-1CD1-4E0B-8A62-814150528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62" y="3490176"/>
            <a:ext cx="40147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85C69CA-8C91-4A22-82F7-C775303F4267}"/>
              </a:ext>
            </a:extLst>
          </p:cNvPr>
          <p:cNvGraphicFramePr>
            <a:graphicFrameLocks noGrp="1"/>
          </p:cNvGraphicFramePr>
          <p:nvPr/>
        </p:nvGraphicFramePr>
        <p:xfrm>
          <a:off x="7790790" y="1161979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“you"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22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2D221D3-2F6E-4506-89D5-0ABE68D0D95F}"/>
              </a:ext>
            </a:extLst>
          </p:cNvPr>
          <p:cNvGraphicFramePr>
            <a:graphicFrameLocks noGrp="1"/>
          </p:cNvGraphicFramePr>
          <p:nvPr/>
        </p:nvGraphicFramePr>
        <p:xfrm>
          <a:off x="10179068" y="903053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“in"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37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BDAF3C3-B420-407C-9C5F-C61955991EDD}"/>
              </a:ext>
            </a:extLst>
          </p:cNvPr>
          <p:cNvGraphicFramePr>
            <a:graphicFrameLocks noGrp="1"/>
          </p:cNvGraphicFramePr>
          <p:nvPr/>
        </p:nvGraphicFramePr>
        <p:xfrm>
          <a:off x="9167932" y="1559345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“the"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417CDE0-E265-4FCC-A931-28CB2331CE79}"/>
              </a:ext>
            </a:extLst>
          </p:cNvPr>
          <p:cNvGraphicFramePr>
            <a:graphicFrameLocks noGrp="1"/>
          </p:cNvGraphicFramePr>
          <p:nvPr/>
        </p:nvGraphicFramePr>
        <p:xfrm>
          <a:off x="8857398" y="546846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“at"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43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6">
            <a:extLst>
              <a:ext uri="{FF2B5EF4-FFF2-40B4-BE49-F238E27FC236}">
                <a16:creationId xmlns:a16="http://schemas.microsoft.com/office/drawing/2014/main" id="{79B42129-871F-4CFC-82B2-CB21E7F2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134" y="2852857"/>
            <a:ext cx="237734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charset="0"/>
                <a:ea typeface="+mn-ea"/>
              </a:rPr>
              <a:t>map.get</a:t>
            </a:r>
            <a:r>
              <a:rPr lang="en-US" dirty="0">
                <a:latin typeface="Courier New" charset="0"/>
                <a:ea typeface="+mn-ea"/>
              </a:rPr>
              <a:t>("the")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E35EE7A6-EF33-495D-9C9F-B0EAC157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194" y="2843598"/>
            <a:ext cx="517589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charset="0"/>
                <a:ea typeface="+mn-ea"/>
              </a:rPr>
              <a:t>56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79D91-5B74-4629-A5EA-6155A1E93DDB}"/>
              </a:ext>
            </a:extLst>
          </p:cNvPr>
          <p:cNvCxnSpPr>
            <a:cxnSpLocks/>
          </p:cNvCxnSpPr>
          <p:nvPr/>
        </p:nvCxnSpPr>
        <p:spPr>
          <a:xfrm flipV="1">
            <a:off x="8652085" y="2187306"/>
            <a:ext cx="0" cy="67388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81412F-F5D2-4E41-9D96-BFD00F654BE3}"/>
              </a:ext>
            </a:extLst>
          </p:cNvPr>
          <p:cNvCxnSpPr>
            <a:cxnSpLocks/>
          </p:cNvCxnSpPr>
          <p:nvPr/>
        </p:nvCxnSpPr>
        <p:spPr>
          <a:xfrm flipH="1">
            <a:off x="10644581" y="2187306"/>
            <a:ext cx="1" cy="633216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8B59D1-737E-B545-A50D-E8DD8E79DBE9}"/>
              </a:ext>
            </a:extLst>
          </p:cNvPr>
          <p:cNvGrpSpPr/>
          <p:nvPr/>
        </p:nvGrpSpPr>
        <p:grpSpPr>
          <a:xfrm>
            <a:off x="575239" y="3207322"/>
            <a:ext cx="2320363" cy="3313705"/>
            <a:chOff x="908857" y="1530095"/>
            <a:chExt cx="2320363" cy="33137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E8B959-8452-1445-B0E1-D5061A7987B4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1F10EB-8377-AD43-9C0D-A61C251BC5DB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D7C423-E843-8D4D-8596-755AC2D4C22A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45A4C-A371-D248-BFCC-E16D703166FD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EE9DF-5520-6C44-A18A-EB56BF524501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B11B9E-BB02-CC4F-9CC6-D3F10AA13080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07207A-9CE2-DE44-86D2-C46E6CAA537A}"/>
              </a:ext>
            </a:extLst>
          </p:cNvPr>
          <p:cNvSpPr txBox="1">
            <a:spLocks/>
          </p:cNvSpPr>
          <p:nvPr/>
        </p:nvSpPr>
        <p:spPr>
          <a:xfrm>
            <a:off x="3218080" y="3129929"/>
            <a:ext cx="4441054" cy="346048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B6A479"/>
                </a:solidFill>
              </a:rPr>
              <a:t>supported operations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/>
              <a:t>put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, </a:t>
            </a:r>
            <a:r>
              <a:rPr lang="en-US" altLang="en-US" i="1" dirty="0"/>
              <a:t>value</a:t>
            </a:r>
            <a:r>
              <a:rPr lang="en-US" altLang="en-US" dirty="0"/>
              <a:t>): Adds a given item into collection with associated key, </a:t>
            </a:r>
            <a:endParaRPr lang="en-US" altLang="en-US" dirty="0" smtClean="0"/>
          </a:p>
          <a:p>
            <a:pPr lvl="2"/>
            <a:r>
              <a:rPr lang="en-US" altLang="en-US" sz="1800" b="1" dirty="0" smtClean="0"/>
              <a:t>if </a:t>
            </a:r>
            <a:r>
              <a:rPr lang="en-US" altLang="en-US" sz="1800" b="1" dirty="0"/>
              <a:t>the map previously had a mapping for the given key, old value is replaced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sz="400" b="1" dirty="0"/>
          </a:p>
          <a:p>
            <a:pPr lvl="1"/>
            <a:r>
              <a:rPr lang="en-US" altLang="en-US" b="1" dirty="0"/>
              <a:t>get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): Retrieves the value mapped to the key</a:t>
            </a:r>
          </a:p>
          <a:p>
            <a:pPr lvl="1"/>
            <a:r>
              <a:rPr lang="en-US" altLang="en-US" b="1" dirty="0" err="1"/>
              <a:t>containsKey</a:t>
            </a:r>
            <a:r>
              <a:rPr lang="en-US" altLang="en-US" dirty="0"/>
              <a:t>(key): returns true if key is already associated with value in map, false otherwise</a:t>
            </a:r>
            <a:endParaRPr lang="en-US" altLang="en-US" sz="800" dirty="0"/>
          </a:p>
          <a:p>
            <a:pPr lvl="1"/>
            <a:r>
              <a:rPr lang="en-US" altLang="en-US" b="1" dirty="0"/>
              <a:t>remove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): Removes the given key and its mapped value</a:t>
            </a:r>
          </a:p>
        </p:txBody>
      </p:sp>
    </p:spTree>
    <p:extLst>
      <p:ext uri="{BB962C8B-B14F-4D97-AF65-F5344CB8AC3E}">
        <p14:creationId xmlns:p14="http://schemas.microsoft.com/office/powerpoint/2010/main" val="38069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E6CA-224D-2F4E-BD51-B3E8AF64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Dictionary with an Array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0C0270-E7C8-CD41-8FC7-469E1530D9D3}"/>
              </a:ext>
            </a:extLst>
          </p:cNvPr>
          <p:cNvGrpSpPr/>
          <p:nvPr/>
        </p:nvGrpSpPr>
        <p:grpSpPr>
          <a:xfrm>
            <a:off x="2931561" y="1419454"/>
            <a:ext cx="4215179" cy="4050690"/>
            <a:chOff x="908858" y="1530095"/>
            <a:chExt cx="3005791" cy="40506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FE16D3-EB1E-4E4A-A7D1-334AC7DAF77A}"/>
                </a:ext>
              </a:extLst>
            </p:cNvPr>
            <p:cNvSpPr/>
            <p:nvPr/>
          </p:nvSpPr>
          <p:spPr>
            <a:xfrm>
              <a:off x="908858" y="2061557"/>
              <a:ext cx="3005791" cy="33191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FAED8D-8EAF-DC48-9A1F-888BA3D2DEFF}"/>
                </a:ext>
              </a:extLst>
            </p:cNvPr>
            <p:cNvSpPr/>
            <p:nvPr/>
          </p:nvSpPr>
          <p:spPr>
            <a:xfrm>
              <a:off x="908858" y="1530095"/>
              <a:ext cx="3005791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ArrayDictionary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&lt;K, V&gt;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13A7C6-AF41-F34D-9959-B84827B35032}"/>
                </a:ext>
              </a:extLst>
            </p:cNvPr>
            <p:cNvSpPr txBox="1"/>
            <p:nvPr/>
          </p:nvSpPr>
          <p:spPr>
            <a:xfrm>
              <a:off x="1014216" y="2887740"/>
              <a:ext cx="2900433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find key, overwrite value if there. Otherwise create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 pair, add to next available spot, grow array if necessary</a:t>
              </a:r>
            </a:p>
            <a:p>
              <a:r>
                <a:rPr lang="en-US" sz="13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 looking for given key, return associated item if found</a:t>
              </a:r>
            </a:p>
            <a:p>
              <a:r>
                <a:rPr lang="en-US" sz="13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return if key is found</a:t>
              </a:r>
              <a:endParaRPr lang="en-US" sz="13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replace pair to be removed with last pair in collection</a:t>
              </a:r>
            </a:p>
            <a:p>
              <a:r>
                <a:rPr lang="en-US" sz="13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3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EAFF43-4C60-6A4E-BB33-0CBDA4866A6C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53BCA7-B32F-F445-BE5D-B5DFD07C3A3E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C8F134-A183-CB45-B5DF-C2276C3D077D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Pair&lt;K, V&gt;[] data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AA161-9E40-854D-BE46-0D256726AA31}"/>
              </a:ext>
            </a:extLst>
          </p:cNvPr>
          <p:cNvSpPr/>
          <p:nvPr/>
        </p:nvSpPr>
        <p:spPr>
          <a:xfrm>
            <a:off x="7199081" y="1033728"/>
            <a:ext cx="4754610" cy="2868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52A83-078E-454D-A946-26C7D9FCC42A}"/>
              </a:ext>
            </a:extLst>
          </p:cNvPr>
          <p:cNvSpPr txBox="1"/>
          <p:nvPr/>
        </p:nvSpPr>
        <p:spPr>
          <a:xfrm>
            <a:off x="7337933" y="1214397"/>
            <a:ext cx="29615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Big O </a:t>
            </a:r>
            <a:r>
              <a:rPr lang="en-US" b="1" dirty="0" smtClean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Analysis – Worst case</a:t>
            </a:r>
            <a:endParaRPr lang="en-US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put()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get()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containsKey</a:t>
            </a: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remove()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size()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CBDCE2-5630-2145-812A-5DCFEE8700A3}"/>
              </a:ext>
            </a:extLst>
          </p:cNvPr>
          <p:cNvSpPr txBox="1"/>
          <p:nvPr/>
        </p:nvSpPr>
        <p:spPr>
          <a:xfrm>
            <a:off x="9270920" y="316095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23651-8E95-AA44-88CF-669D51914BB8}"/>
              </a:ext>
            </a:extLst>
          </p:cNvPr>
          <p:cNvSpPr txBox="1"/>
          <p:nvPr/>
        </p:nvSpPr>
        <p:spPr>
          <a:xfrm>
            <a:off x="9270920" y="154725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74A97-7CEC-AE42-9214-985D90EE1DAB}"/>
              </a:ext>
            </a:extLst>
          </p:cNvPr>
          <p:cNvSpPr txBox="1"/>
          <p:nvPr/>
        </p:nvSpPr>
        <p:spPr>
          <a:xfrm>
            <a:off x="9270920" y="194361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3FB-89EE-764B-9E5F-59DEAD848E0C}"/>
              </a:ext>
            </a:extLst>
          </p:cNvPr>
          <p:cNvSpPr txBox="1"/>
          <p:nvPr/>
        </p:nvSpPr>
        <p:spPr>
          <a:xfrm>
            <a:off x="9270920" y="238403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1C23BF-8160-B545-8A9F-C46049B1B78C}"/>
              </a:ext>
            </a:extLst>
          </p:cNvPr>
          <p:cNvSpPr txBox="1"/>
          <p:nvPr/>
        </p:nvSpPr>
        <p:spPr>
          <a:xfrm>
            <a:off x="9270920" y="279161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graphicFrame>
        <p:nvGraphicFramePr>
          <p:cNvPr id="27" name="Content Placeholder 5">
            <a:extLst>
              <a:ext uri="{FF2B5EF4-FFF2-40B4-BE49-F238E27FC236}">
                <a16:creationId xmlns:a16="http://schemas.microsoft.com/office/drawing/2014/main" id="{EF22EFAD-3E7B-CE43-B213-606F8A5B4A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8112" y="5411601"/>
          <a:ext cx="3868628" cy="106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157">
                  <a:extLst>
                    <a:ext uri="{9D8B030D-6E8A-4147-A177-3AD203B41FA5}">
                      <a16:colId xmlns:a16="http://schemas.microsoft.com/office/drawing/2014/main" val="3634816842"/>
                    </a:ext>
                  </a:extLst>
                </a:gridCol>
                <a:gridCol w="967157">
                  <a:extLst>
                    <a:ext uri="{9D8B030D-6E8A-4147-A177-3AD203B41FA5}">
                      <a16:colId xmlns:a16="http://schemas.microsoft.com/office/drawing/2014/main" val="2376362431"/>
                    </a:ext>
                  </a:extLst>
                </a:gridCol>
                <a:gridCol w="967157">
                  <a:extLst>
                    <a:ext uri="{9D8B030D-6E8A-4147-A177-3AD203B41FA5}">
                      <a16:colId xmlns:a16="http://schemas.microsoft.com/office/drawing/2014/main" val="2204204455"/>
                    </a:ext>
                  </a:extLst>
                </a:gridCol>
                <a:gridCol w="967157">
                  <a:extLst>
                    <a:ext uri="{9D8B030D-6E8A-4147-A177-3AD203B41FA5}">
                      <a16:colId xmlns:a16="http://schemas.microsoft.com/office/drawing/2014/main" val="584026190"/>
                    </a:ext>
                  </a:extLst>
                </a:gridCol>
              </a:tblGrid>
              <a:tr h="5311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79438"/>
                  </a:ext>
                </a:extLst>
              </a:tr>
              <a:tr h="5311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9979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E8E9485-CFD3-D44C-85AA-D03E1A58C580}"/>
              </a:ext>
            </a:extLst>
          </p:cNvPr>
          <p:cNvSpPr txBox="1"/>
          <p:nvPr/>
        </p:nvSpPr>
        <p:spPr>
          <a:xfrm>
            <a:off x="648841" y="4889811"/>
            <a:ext cx="2320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put(‘a’,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put(‘b’, 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put(‘c’, 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put(‘d’, 4)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remove(‘b’)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put(‘a’, 97)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FA22B-BB2E-8549-A587-266013B0D1FB}"/>
              </a:ext>
            </a:extLst>
          </p:cNvPr>
          <p:cNvSpPr txBox="1"/>
          <p:nvPr/>
        </p:nvSpPr>
        <p:spPr>
          <a:xfrm>
            <a:off x="3262988" y="602179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(‘a’,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73055A-ED5C-5145-B895-0661A5023510}"/>
              </a:ext>
            </a:extLst>
          </p:cNvPr>
          <p:cNvSpPr txBox="1"/>
          <p:nvPr/>
        </p:nvSpPr>
        <p:spPr>
          <a:xfrm>
            <a:off x="4332537" y="602179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(‘b’, 2)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0B4FF1-3580-C546-B593-7735A4127DF9}"/>
              </a:ext>
            </a:extLst>
          </p:cNvPr>
          <p:cNvGrpSpPr/>
          <p:nvPr/>
        </p:nvGrpSpPr>
        <p:grpSpPr>
          <a:xfrm>
            <a:off x="331341" y="1478366"/>
            <a:ext cx="2320363" cy="3313705"/>
            <a:chOff x="908857" y="1530095"/>
            <a:chExt cx="2320363" cy="331370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F820A-A742-1F46-940B-49012129990D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69DD73-A938-2B44-ABDD-8B004CF4C7A1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99056C-F696-0442-801F-86E53552423E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E41F04-DD8A-3E42-8E3A-05EE9C60E424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6699E0-B7C0-0640-A69D-2DA9E06C979C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B3152C-FEEC-AD45-9F1C-033ED6C1FEF4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197E85-4CC6-574A-B932-1BBE03349184}"/>
              </a:ext>
            </a:extLst>
          </p:cNvPr>
          <p:cNvSpPr txBox="1"/>
          <p:nvPr/>
        </p:nvSpPr>
        <p:spPr>
          <a:xfrm>
            <a:off x="5299668" y="602179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(‘c’, 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EEA012-2C4B-F14B-BD13-3F504E713F2F}"/>
              </a:ext>
            </a:extLst>
          </p:cNvPr>
          <p:cNvSpPr txBox="1"/>
          <p:nvPr/>
        </p:nvSpPr>
        <p:spPr>
          <a:xfrm>
            <a:off x="3744801" y="6016959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97)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1AFCD3-CB3B-B846-89FF-AF2590DE3D34}"/>
              </a:ext>
            </a:extLst>
          </p:cNvPr>
          <p:cNvSpPr txBox="1"/>
          <p:nvPr/>
        </p:nvSpPr>
        <p:spPr>
          <a:xfrm>
            <a:off x="6222011" y="6021799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(‘d’, 4)</a:t>
            </a: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7176D6FE-5243-904C-B002-BD4BFA8D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EA69D-16F6-2345-B368-985E32FC76B7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2 Minutes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AA161-9E40-854D-BE46-0D256726AA31}"/>
              </a:ext>
            </a:extLst>
          </p:cNvPr>
          <p:cNvSpPr/>
          <p:nvPr/>
        </p:nvSpPr>
        <p:spPr>
          <a:xfrm>
            <a:off x="7226790" y="3779697"/>
            <a:ext cx="4754610" cy="2868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52A83-078E-454D-A946-26C7D9FCC42A}"/>
              </a:ext>
            </a:extLst>
          </p:cNvPr>
          <p:cNvSpPr txBox="1"/>
          <p:nvPr/>
        </p:nvSpPr>
        <p:spPr>
          <a:xfrm>
            <a:off x="7365642" y="3960366"/>
            <a:ext cx="29615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Big O </a:t>
            </a:r>
            <a:r>
              <a:rPr lang="en-US" b="1" dirty="0" smtClean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Analysis – Best case</a:t>
            </a:r>
            <a:endParaRPr lang="en-US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put()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get()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containsKey</a:t>
            </a: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remove()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size()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CBDCE2-5630-2145-812A-5DCFEE8700A3}"/>
              </a:ext>
            </a:extLst>
          </p:cNvPr>
          <p:cNvSpPr txBox="1"/>
          <p:nvPr/>
        </p:nvSpPr>
        <p:spPr>
          <a:xfrm>
            <a:off x="9298629" y="590691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B23651-8E95-AA44-88CF-669D51914BB8}"/>
              </a:ext>
            </a:extLst>
          </p:cNvPr>
          <p:cNvSpPr txBox="1"/>
          <p:nvPr/>
        </p:nvSpPr>
        <p:spPr>
          <a:xfrm>
            <a:off x="9298629" y="429322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774A97-7CEC-AE42-9214-985D90EE1DAB}"/>
              </a:ext>
            </a:extLst>
          </p:cNvPr>
          <p:cNvSpPr txBox="1"/>
          <p:nvPr/>
        </p:nvSpPr>
        <p:spPr>
          <a:xfrm>
            <a:off x="9298629" y="468958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57C3FB-89EE-764B-9E5F-59DEAD848E0C}"/>
              </a:ext>
            </a:extLst>
          </p:cNvPr>
          <p:cNvSpPr txBox="1"/>
          <p:nvPr/>
        </p:nvSpPr>
        <p:spPr>
          <a:xfrm>
            <a:off x="9298629" y="513000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1C23BF-8160-B545-8A9F-C46049B1B78C}"/>
              </a:ext>
            </a:extLst>
          </p:cNvPr>
          <p:cNvSpPr txBox="1"/>
          <p:nvPr/>
        </p:nvSpPr>
        <p:spPr>
          <a:xfrm>
            <a:off x="9298629" y="553758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16042 -1.1111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52" grpId="0"/>
      <p:bldP spid="53" grpId="0" animBg="1"/>
      <p:bldP spid="54" grpId="0" animBg="1"/>
      <p:bldP spid="54" grpId="1" animBg="1"/>
      <p:bldP spid="37" grpId="0"/>
      <p:bldP spid="38" grpId="0"/>
      <p:bldP spid="39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E6CA-224D-2F4E-BD51-B3E8AF64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Dictionary with Nodes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0C0270-E7C8-CD41-8FC7-469E1530D9D3}"/>
              </a:ext>
            </a:extLst>
          </p:cNvPr>
          <p:cNvGrpSpPr/>
          <p:nvPr/>
        </p:nvGrpSpPr>
        <p:grpSpPr>
          <a:xfrm>
            <a:off x="3620695" y="1430273"/>
            <a:ext cx="3869239" cy="3481303"/>
            <a:chOff x="908858" y="1530095"/>
            <a:chExt cx="3869239" cy="34813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FE16D3-EB1E-4E4A-A7D1-334AC7DAF77A}"/>
                </a:ext>
              </a:extLst>
            </p:cNvPr>
            <p:cNvSpPr/>
            <p:nvPr/>
          </p:nvSpPr>
          <p:spPr>
            <a:xfrm>
              <a:off x="908858" y="2061557"/>
              <a:ext cx="3869239" cy="29498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FAED8D-8EAF-DC48-9A1F-888BA3D2DEFF}"/>
                </a:ext>
              </a:extLst>
            </p:cNvPr>
            <p:cNvSpPr/>
            <p:nvPr/>
          </p:nvSpPr>
          <p:spPr>
            <a:xfrm>
              <a:off x="908858" y="1530095"/>
              <a:ext cx="386923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LinkedDictionary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&lt;K, V&gt;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13A7C6-AF41-F34D-9959-B84827B35032}"/>
                </a:ext>
              </a:extLst>
            </p:cNvPr>
            <p:cNvSpPr txBox="1"/>
            <p:nvPr/>
          </p:nvSpPr>
          <p:spPr>
            <a:xfrm>
              <a:off x="1014215" y="2887740"/>
              <a:ext cx="376387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 key is unused, create new with pair, add to front of list, else replace with new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 looking for given key, return associated item if found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return if key is found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skip pair to be removed 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EAFF43-4C60-6A4E-BB33-0CBDA4866A6C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53BCA7-B32F-F445-BE5D-B5DFD07C3A3E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C8F134-A183-CB45-B5DF-C2276C3D077D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front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AA161-9E40-854D-BE46-0D256726AA31}"/>
              </a:ext>
            </a:extLst>
          </p:cNvPr>
          <p:cNvSpPr/>
          <p:nvPr/>
        </p:nvSpPr>
        <p:spPr>
          <a:xfrm>
            <a:off x="8141420" y="1086741"/>
            <a:ext cx="3752453" cy="2868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52A83-078E-454D-A946-26C7D9FCC42A}"/>
              </a:ext>
            </a:extLst>
          </p:cNvPr>
          <p:cNvSpPr txBox="1"/>
          <p:nvPr/>
        </p:nvSpPr>
        <p:spPr>
          <a:xfrm>
            <a:off x="8280272" y="1267410"/>
            <a:ext cx="31251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Big O </a:t>
            </a:r>
            <a:r>
              <a:rPr lang="en-US" b="1" dirty="0" smtClean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Analysis – Worst Case</a:t>
            </a:r>
            <a:endParaRPr lang="en-US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put()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get()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containsKey</a:t>
            </a: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remove()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size()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CBDCE2-5630-2145-812A-5DCFEE8700A3}"/>
              </a:ext>
            </a:extLst>
          </p:cNvPr>
          <p:cNvSpPr txBox="1"/>
          <p:nvPr/>
        </p:nvSpPr>
        <p:spPr>
          <a:xfrm>
            <a:off x="10213259" y="321396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23651-8E95-AA44-88CF-669D51914BB8}"/>
              </a:ext>
            </a:extLst>
          </p:cNvPr>
          <p:cNvSpPr txBox="1"/>
          <p:nvPr/>
        </p:nvSpPr>
        <p:spPr>
          <a:xfrm>
            <a:off x="10213259" y="160026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74A97-7CEC-AE42-9214-985D90EE1DAB}"/>
              </a:ext>
            </a:extLst>
          </p:cNvPr>
          <p:cNvSpPr txBox="1"/>
          <p:nvPr/>
        </p:nvSpPr>
        <p:spPr>
          <a:xfrm>
            <a:off x="10213259" y="199662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3FB-89EE-764B-9E5F-59DEAD848E0C}"/>
              </a:ext>
            </a:extLst>
          </p:cNvPr>
          <p:cNvSpPr txBox="1"/>
          <p:nvPr/>
        </p:nvSpPr>
        <p:spPr>
          <a:xfrm>
            <a:off x="10213259" y="24370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1C23BF-8160-B545-8A9F-C46049B1B78C}"/>
              </a:ext>
            </a:extLst>
          </p:cNvPr>
          <p:cNvSpPr txBox="1"/>
          <p:nvPr/>
        </p:nvSpPr>
        <p:spPr>
          <a:xfrm>
            <a:off x="10213259" y="284463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O(N) 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8E9485-CFD3-D44C-85AA-D03E1A58C580}"/>
              </a:ext>
            </a:extLst>
          </p:cNvPr>
          <p:cNvSpPr txBox="1"/>
          <p:nvPr/>
        </p:nvSpPr>
        <p:spPr>
          <a:xfrm>
            <a:off x="648841" y="4889811"/>
            <a:ext cx="2320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put(‘a’,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put(‘b’, 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put(‘c’, 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put(‘d’, 4)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remove(‘b’)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put(‘a’, 97)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0B4FF1-3580-C546-B593-7735A4127DF9}"/>
              </a:ext>
            </a:extLst>
          </p:cNvPr>
          <p:cNvGrpSpPr/>
          <p:nvPr/>
        </p:nvGrpSpPr>
        <p:grpSpPr>
          <a:xfrm>
            <a:off x="648841" y="1427566"/>
            <a:ext cx="2320363" cy="3313705"/>
            <a:chOff x="908857" y="1530095"/>
            <a:chExt cx="2320363" cy="331370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F820A-A742-1F46-940B-49012129990D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69DD73-A938-2B44-ABDD-8B004CF4C7A1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99056C-F696-0442-801F-86E53552423E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E41F04-DD8A-3E42-8E3A-05EE9C60E424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6699E0-B7C0-0640-A69D-2DA9E06C979C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B3152C-FEEC-AD45-9F1C-033ED6C1FEF4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8AE5B0-4C30-ED48-9F1B-6C8C8A3F330C}"/>
              </a:ext>
            </a:extLst>
          </p:cNvPr>
          <p:cNvSpPr txBox="1"/>
          <p:nvPr/>
        </p:nvSpPr>
        <p:spPr>
          <a:xfrm>
            <a:off x="3548598" y="519517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F40F54-56DC-C142-97D7-CAFEF309CCA8}"/>
              </a:ext>
            </a:extLst>
          </p:cNvPr>
          <p:cNvCxnSpPr>
            <a:cxnSpLocks/>
          </p:cNvCxnSpPr>
          <p:nvPr/>
        </p:nvCxnSpPr>
        <p:spPr>
          <a:xfrm>
            <a:off x="3881032" y="5481262"/>
            <a:ext cx="757425" cy="54227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D1953D5-18F4-F843-9E59-71180E4C4122}"/>
              </a:ext>
            </a:extLst>
          </p:cNvPr>
          <p:cNvSpPr/>
          <p:nvPr/>
        </p:nvSpPr>
        <p:spPr>
          <a:xfrm>
            <a:off x="5500191" y="6086778"/>
            <a:ext cx="929790" cy="434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EDF7C4-8B6C-F348-94CB-BF029796821C}"/>
              </a:ext>
            </a:extLst>
          </p:cNvPr>
          <p:cNvCxnSpPr>
            <a:cxnSpLocks/>
          </p:cNvCxnSpPr>
          <p:nvPr/>
        </p:nvCxnSpPr>
        <p:spPr>
          <a:xfrm>
            <a:off x="5920449" y="6086778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9FD6258-DF3D-6D40-B647-FF2C5EB6C270}"/>
              </a:ext>
            </a:extLst>
          </p:cNvPr>
          <p:cNvSpPr txBox="1"/>
          <p:nvPr/>
        </p:nvSpPr>
        <p:spPr>
          <a:xfrm>
            <a:off x="5448289" y="6150013"/>
            <a:ext cx="53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‘b’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8EFCEF-969E-8B4D-A871-F8BDCE158B77}"/>
              </a:ext>
            </a:extLst>
          </p:cNvPr>
          <p:cNvCxnSpPr/>
          <p:nvPr/>
        </p:nvCxnSpPr>
        <p:spPr>
          <a:xfrm>
            <a:off x="6354896" y="6295435"/>
            <a:ext cx="286247" cy="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EC02B28-DA24-7C44-A1BC-F28EE5BE5AB9}"/>
              </a:ext>
            </a:extLst>
          </p:cNvPr>
          <p:cNvCxnSpPr>
            <a:cxnSpLocks/>
          </p:cNvCxnSpPr>
          <p:nvPr/>
        </p:nvCxnSpPr>
        <p:spPr>
          <a:xfrm>
            <a:off x="6260444" y="6086777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EA619A4-639F-094F-948A-564C396A29FF}"/>
              </a:ext>
            </a:extLst>
          </p:cNvPr>
          <p:cNvSpPr txBox="1"/>
          <p:nvPr/>
        </p:nvSpPr>
        <p:spPr>
          <a:xfrm>
            <a:off x="5953190" y="6150013"/>
            <a:ext cx="30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977230-B703-E04C-B781-DE7CF5E4AF2C}"/>
              </a:ext>
            </a:extLst>
          </p:cNvPr>
          <p:cNvSpPr/>
          <p:nvPr/>
        </p:nvSpPr>
        <p:spPr>
          <a:xfrm>
            <a:off x="4274870" y="6086778"/>
            <a:ext cx="929790" cy="434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9AC17C-F610-9348-96EE-87F2ED70A110}"/>
              </a:ext>
            </a:extLst>
          </p:cNvPr>
          <p:cNvCxnSpPr>
            <a:cxnSpLocks/>
          </p:cNvCxnSpPr>
          <p:nvPr/>
        </p:nvCxnSpPr>
        <p:spPr>
          <a:xfrm>
            <a:off x="4695128" y="6086778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995337-2962-FC45-A092-7387ACA6FCE1}"/>
              </a:ext>
            </a:extLst>
          </p:cNvPr>
          <p:cNvSpPr txBox="1"/>
          <p:nvPr/>
        </p:nvSpPr>
        <p:spPr>
          <a:xfrm>
            <a:off x="4222968" y="6150013"/>
            <a:ext cx="53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‘c’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0599A6-FF25-E842-83A2-0BF8BBCAE7B5}"/>
              </a:ext>
            </a:extLst>
          </p:cNvPr>
          <p:cNvCxnSpPr>
            <a:cxnSpLocks/>
          </p:cNvCxnSpPr>
          <p:nvPr/>
        </p:nvCxnSpPr>
        <p:spPr>
          <a:xfrm>
            <a:off x="5129575" y="6295435"/>
            <a:ext cx="286247" cy="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3B8463-E49E-AB4E-B078-57CAE87DFE68}"/>
              </a:ext>
            </a:extLst>
          </p:cNvPr>
          <p:cNvCxnSpPr>
            <a:cxnSpLocks/>
          </p:cNvCxnSpPr>
          <p:nvPr/>
        </p:nvCxnSpPr>
        <p:spPr>
          <a:xfrm>
            <a:off x="5035123" y="6086777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EFF6C0-64CD-3D4A-A32E-66B2858CA789}"/>
              </a:ext>
            </a:extLst>
          </p:cNvPr>
          <p:cNvSpPr txBox="1"/>
          <p:nvPr/>
        </p:nvSpPr>
        <p:spPr>
          <a:xfrm>
            <a:off x="4727869" y="6150013"/>
            <a:ext cx="30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DAC51551-119A-B54B-B88A-8019F2D7D825}"/>
              </a:ext>
            </a:extLst>
          </p:cNvPr>
          <p:cNvCxnSpPr>
            <a:cxnSpLocks/>
          </p:cNvCxnSpPr>
          <p:nvPr/>
        </p:nvCxnSpPr>
        <p:spPr>
          <a:xfrm flipV="1">
            <a:off x="5175515" y="5844447"/>
            <a:ext cx="794802" cy="454961"/>
          </a:xfrm>
          <a:prstGeom prst="bentConnector3">
            <a:avLst>
              <a:gd name="adj1" fmla="val 28695"/>
            </a:avLst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66D744F-A19E-554D-85BF-4E2EA3F3DCD7}"/>
              </a:ext>
            </a:extLst>
          </p:cNvPr>
          <p:cNvCxnSpPr>
            <a:cxnSpLocks/>
          </p:cNvCxnSpPr>
          <p:nvPr/>
        </p:nvCxnSpPr>
        <p:spPr>
          <a:xfrm>
            <a:off x="5927651" y="5836918"/>
            <a:ext cx="754194" cy="449925"/>
          </a:xfrm>
          <a:prstGeom prst="bentConnector3">
            <a:avLst>
              <a:gd name="adj1" fmla="val 77785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8B91615-A08B-324F-A693-56216A7B0B0E}"/>
              </a:ext>
            </a:extLst>
          </p:cNvPr>
          <p:cNvSpPr/>
          <p:nvPr/>
        </p:nvSpPr>
        <p:spPr>
          <a:xfrm>
            <a:off x="6707796" y="6086778"/>
            <a:ext cx="929790" cy="434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268C7F-A5ED-2A4C-9170-0A6D431BFE57}"/>
              </a:ext>
            </a:extLst>
          </p:cNvPr>
          <p:cNvCxnSpPr>
            <a:cxnSpLocks/>
          </p:cNvCxnSpPr>
          <p:nvPr/>
        </p:nvCxnSpPr>
        <p:spPr>
          <a:xfrm>
            <a:off x="7128054" y="6086778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D8507A-0AAA-9940-A7CA-488CAAF79516}"/>
              </a:ext>
            </a:extLst>
          </p:cNvPr>
          <p:cNvSpPr txBox="1"/>
          <p:nvPr/>
        </p:nvSpPr>
        <p:spPr>
          <a:xfrm>
            <a:off x="6655894" y="6150013"/>
            <a:ext cx="53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‘a’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8CA2B7-7FD0-6B45-BB2E-E5011AD2939D}"/>
              </a:ext>
            </a:extLst>
          </p:cNvPr>
          <p:cNvCxnSpPr>
            <a:cxnSpLocks/>
          </p:cNvCxnSpPr>
          <p:nvPr/>
        </p:nvCxnSpPr>
        <p:spPr>
          <a:xfrm>
            <a:off x="7468049" y="6086777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65EE51-5D2F-9545-9DC7-D629DA26E720}"/>
              </a:ext>
            </a:extLst>
          </p:cNvPr>
          <p:cNvSpPr txBox="1"/>
          <p:nvPr/>
        </p:nvSpPr>
        <p:spPr>
          <a:xfrm>
            <a:off x="7160795" y="6150013"/>
            <a:ext cx="30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86EF00-B3A8-F94B-AE13-EB6E1B16927E}"/>
              </a:ext>
            </a:extLst>
          </p:cNvPr>
          <p:cNvCxnSpPr>
            <a:cxnSpLocks/>
          </p:cNvCxnSpPr>
          <p:nvPr/>
        </p:nvCxnSpPr>
        <p:spPr>
          <a:xfrm flipH="1">
            <a:off x="7489934" y="6086777"/>
            <a:ext cx="144116" cy="428290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500C2DC-099E-3646-B217-2AC92704161E}"/>
              </a:ext>
            </a:extLst>
          </p:cNvPr>
          <p:cNvSpPr/>
          <p:nvPr/>
        </p:nvSpPr>
        <p:spPr>
          <a:xfrm>
            <a:off x="3106991" y="6092505"/>
            <a:ext cx="929790" cy="434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109C48-EBD9-D144-BD74-5CE1096AAB56}"/>
              </a:ext>
            </a:extLst>
          </p:cNvPr>
          <p:cNvCxnSpPr>
            <a:cxnSpLocks/>
          </p:cNvCxnSpPr>
          <p:nvPr/>
        </p:nvCxnSpPr>
        <p:spPr>
          <a:xfrm>
            <a:off x="3527249" y="6092505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3D8690-7083-A442-82C7-20F1782E6AD9}"/>
              </a:ext>
            </a:extLst>
          </p:cNvPr>
          <p:cNvSpPr txBox="1"/>
          <p:nvPr/>
        </p:nvSpPr>
        <p:spPr>
          <a:xfrm>
            <a:off x="3055089" y="6155740"/>
            <a:ext cx="53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‘d’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A6A807-A288-8445-B95F-951FECA9EF14}"/>
              </a:ext>
            </a:extLst>
          </p:cNvPr>
          <p:cNvCxnSpPr>
            <a:cxnSpLocks/>
          </p:cNvCxnSpPr>
          <p:nvPr/>
        </p:nvCxnSpPr>
        <p:spPr>
          <a:xfrm>
            <a:off x="3867244" y="6092504"/>
            <a:ext cx="0" cy="430277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A412AD0-6CCC-4548-A177-C9F9D39B6B0D}"/>
              </a:ext>
            </a:extLst>
          </p:cNvPr>
          <p:cNvSpPr txBox="1"/>
          <p:nvPr/>
        </p:nvSpPr>
        <p:spPr>
          <a:xfrm>
            <a:off x="3559990" y="6155740"/>
            <a:ext cx="30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70A213-663A-414B-863D-804E627853C6}"/>
              </a:ext>
            </a:extLst>
          </p:cNvPr>
          <p:cNvCxnSpPr>
            <a:cxnSpLocks/>
          </p:cNvCxnSpPr>
          <p:nvPr/>
        </p:nvCxnSpPr>
        <p:spPr>
          <a:xfrm>
            <a:off x="3893657" y="6295436"/>
            <a:ext cx="286247" cy="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9875ED-D88B-6740-BC63-ACDF6CAC3BB3}"/>
              </a:ext>
            </a:extLst>
          </p:cNvPr>
          <p:cNvCxnSpPr>
            <a:cxnSpLocks/>
          </p:cNvCxnSpPr>
          <p:nvPr/>
        </p:nvCxnSpPr>
        <p:spPr>
          <a:xfrm flipH="1">
            <a:off x="3525545" y="5490251"/>
            <a:ext cx="356460" cy="52059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CA8291D-0953-A84F-A504-601B14EDA144}"/>
              </a:ext>
            </a:extLst>
          </p:cNvPr>
          <p:cNvSpPr txBox="1"/>
          <p:nvPr/>
        </p:nvSpPr>
        <p:spPr>
          <a:xfrm>
            <a:off x="7115477" y="6156160"/>
            <a:ext cx="39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97</a:t>
            </a:r>
          </a:p>
        </p:txBody>
      </p:sp>
      <p:sp>
        <p:nvSpPr>
          <p:cNvPr id="57" name="Footer Placeholder 3">
            <a:extLst>
              <a:ext uri="{FF2B5EF4-FFF2-40B4-BE49-F238E27FC236}">
                <a16:creationId xmlns:a16="http://schemas.microsoft.com/office/drawing/2014/main" id="{93E6170C-7B53-E84D-A71D-D099C62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D09179-97A5-7B4A-97FD-C58230D5666B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2 Minutes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0AA161-9E40-854D-BE46-0D256726AA31}"/>
              </a:ext>
            </a:extLst>
          </p:cNvPr>
          <p:cNvSpPr/>
          <p:nvPr/>
        </p:nvSpPr>
        <p:spPr>
          <a:xfrm>
            <a:off x="8185755" y="3674767"/>
            <a:ext cx="3752453" cy="2868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A52A83-078E-454D-A946-26C7D9FCC42A}"/>
              </a:ext>
            </a:extLst>
          </p:cNvPr>
          <p:cNvSpPr txBox="1"/>
          <p:nvPr/>
        </p:nvSpPr>
        <p:spPr>
          <a:xfrm>
            <a:off x="8324607" y="3855436"/>
            <a:ext cx="28726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Big O </a:t>
            </a:r>
            <a:r>
              <a:rPr lang="en-US" b="1" dirty="0" smtClean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Analysis – Best Case</a:t>
            </a:r>
            <a:endParaRPr lang="en-US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put()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get()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containsKey</a:t>
            </a: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remove()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size()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CBDCE2-5630-2145-812A-5DCFEE8700A3}"/>
              </a:ext>
            </a:extLst>
          </p:cNvPr>
          <p:cNvSpPr txBox="1"/>
          <p:nvPr/>
        </p:nvSpPr>
        <p:spPr>
          <a:xfrm>
            <a:off x="10257594" y="580198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B23651-8E95-AA44-88CF-669D51914BB8}"/>
              </a:ext>
            </a:extLst>
          </p:cNvPr>
          <p:cNvSpPr txBox="1"/>
          <p:nvPr/>
        </p:nvSpPr>
        <p:spPr>
          <a:xfrm>
            <a:off x="10257594" y="418829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774A97-7CEC-AE42-9214-985D90EE1DAB}"/>
              </a:ext>
            </a:extLst>
          </p:cNvPr>
          <p:cNvSpPr txBox="1"/>
          <p:nvPr/>
        </p:nvSpPr>
        <p:spPr>
          <a:xfrm>
            <a:off x="10257594" y="458465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57C3FB-89EE-764B-9E5F-59DEAD848E0C}"/>
              </a:ext>
            </a:extLst>
          </p:cNvPr>
          <p:cNvSpPr txBox="1"/>
          <p:nvPr/>
        </p:nvSpPr>
        <p:spPr>
          <a:xfrm>
            <a:off x="10257594" y="502507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1C23BF-8160-B545-8A9F-C46049B1B78C}"/>
              </a:ext>
            </a:extLst>
          </p:cNvPr>
          <p:cNvSpPr txBox="1"/>
          <p:nvPr/>
        </p:nvSpPr>
        <p:spPr>
          <a:xfrm>
            <a:off x="10257594" y="543265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O(1) constant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68" grpId="0" animBg="1"/>
      <p:bldP spid="70" grpId="0"/>
      <p:bldP spid="73" grpId="0"/>
      <p:bldP spid="65" grpId="0"/>
      <p:bldP spid="82" grpId="0" animBg="1"/>
      <p:bldP spid="84" grpId="0"/>
      <p:bldP spid="87" grpId="0"/>
      <p:bldP spid="105" grpId="0"/>
      <p:bldP spid="67" grpId="0"/>
      <p:bldP spid="85" grpId="0"/>
      <p:bldP spid="88" grpId="0"/>
      <p:bldP spid="89" grpId="0"/>
      <p:bldP spid="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Running times summary:</a:t>
            </a:r>
          </a:p>
          <a:p>
            <a:endParaRPr lang="en-US" sz="2400" dirty="0"/>
          </a:p>
          <a:p>
            <a:r>
              <a:rPr lang="en-US" sz="2400" dirty="0" smtClean="0"/>
              <a:t>Worst case is slow for EVERY interesting operation. </a:t>
            </a:r>
          </a:p>
          <a:p>
            <a:r>
              <a:rPr lang="en-US" sz="2400" dirty="0" smtClean="0"/>
              <a:t>For lists, we had usually one slow operation.</a:t>
            </a:r>
          </a:p>
          <a:p>
            <a:endParaRPr lang="en-US" sz="2400" dirty="0"/>
          </a:p>
          <a:p>
            <a:r>
              <a:rPr lang="en-US" sz="2400" dirty="0" smtClean="0"/>
              <a:t>Dictionaries are really useful.</a:t>
            </a:r>
          </a:p>
          <a:p>
            <a:r>
              <a:rPr lang="en-US" sz="2400" dirty="0" smtClean="0"/>
              <a:t>We’ll spend a week-and-a-half designing faster versions.</a:t>
            </a:r>
          </a:p>
          <a:p>
            <a:pPr lvl="1"/>
            <a:r>
              <a:rPr lang="en-US" sz="2400" dirty="0" smtClean="0"/>
              <a:t>But first, more big-O.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000" dirty="0" smtClean="0"/>
          </a:p>
          <a:p>
            <a:pPr algn="ctr"/>
            <a:endParaRPr lang="en-US" sz="5000" dirty="0"/>
          </a:p>
          <a:p>
            <a:pPr algn="ctr"/>
            <a:r>
              <a:rPr lang="en-US" sz="10000" dirty="0" smtClean="0"/>
              <a:t>Start early!</a:t>
            </a:r>
            <a:endParaRPr lang="en-US" sz="1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We’re using big-O to analyze code.</a:t>
                </a:r>
              </a:p>
              <a:p>
                <a:endParaRPr lang="en-US" dirty="0"/>
              </a:p>
              <a:p>
                <a:r>
                  <a:rPr lang="en-US" dirty="0" smtClean="0"/>
                  <a:t>So far: </a:t>
                </a:r>
              </a:p>
              <a:p>
                <a:pPr lvl="1"/>
                <a:r>
                  <a:rPr lang="en-US" dirty="0" smtClean="0"/>
                  <a:t>Going from a set of code, to a code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find the big-O,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Formally prove big-O</a:t>
                </a:r>
                <a:endParaRPr lang="en-US" dirty="0" smtClean="0"/>
              </a:p>
              <a:p>
                <a:r>
                  <a:rPr lang="en-US" dirty="0" smtClean="0"/>
                  <a:t>Today</a:t>
                </a:r>
              </a:p>
              <a:p>
                <a:pPr lvl="1"/>
                <a:r>
                  <a:rPr lang="en-US" dirty="0" smtClean="0"/>
                  <a:t>More big-O-like tools: what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?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do we model code with complicated if/else branches?</a:t>
                </a:r>
              </a:p>
              <a:p>
                <a:r>
                  <a:rPr lang="en-US" dirty="0" smtClean="0"/>
                  <a:t>Next week</a:t>
                </a:r>
              </a:p>
              <a:p>
                <a:pPr lvl="1"/>
                <a:r>
                  <a:rPr lang="en-US" dirty="0" smtClean="0"/>
                  <a:t>Recursive code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Uncharted Waters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the running time of this code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What’s the Big-O?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n){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2;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n){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if(n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 0)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return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false;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true;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Operations per iteration: let’s just call it 1 to keep all the future slides simpler.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Number of iterations?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One less than the smallest </a:t>
                </a:r>
                <a:r>
                  <a:rPr lang="en-US" dirty="0"/>
                  <a:t>divisor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9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6FDB5B-3D08-4EB4-A265-062BED88F751}"/>
                  </a:ext>
                </a:extLst>
              </p:cNvPr>
              <p:cNvSpPr txBox="1"/>
              <p:nvPr/>
            </p:nvSpPr>
            <p:spPr>
              <a:xfrm>
                <a:off x="7105650" y="2153708"/>
                <a:ext cx="42576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Remember,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the number of basic operations performed on the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6FDB5B-3D08-4EB4-A265-062BED88F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53708"/>
                <a:ext cx="4257675" cy="1200329"/>
              </a:xfrm>
              <a:prstGeom prst="rect">
                <a:avLst/>
              </a:prstGeom>
              <a:blipFill>
                <a:blip r:embed="rId3"/>
                <a:stretch>
                  <a:fillRect l="-229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Checking Runtime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" y="1414689"/>
            <a:ext cx="8742683" cy="42023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17921" y="1396093"/>
                <a:ext cx="254478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the running time of the code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?</m:t>
                    </m:r>
                  </m:oMath>
                </a14:m>
                <a:endParaRPr lang="en-US" b="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More than half the time we need 3 or fewer iterations. Is 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(1)</m:t>
                    </m:r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But there’s still always another number where the code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iterations.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21" y="1396093"/>
                <a:ext cx="2544785" cy="3139321"/>
              </a:xfrm>
              <a:prstGeom prst="rect">
                <a:avLst/>
              </a:prstGeom>
              <a:blipFill>
                <a:blip r:embed="rId3"/>
                <a:stretch>
                  <a:fillRect l="-2158" t="-777" r="-2638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9086" y="5753775"/>
            <a:ext cx="998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is why we have definitions!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B14A-20D2-4F8D-A290-CD7AB1706060}"/>
                  </a:ext>
                </a:extLst>
              </p:cNvPr>
              <p:cNvSpPr txBox="1"/>
              <p:nvPr/>
            </p:nvSpPr>
            <p:spPr>
              <a:xfrm>
                <a:off x="849086" y="141468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B14A-20D2-4F8D-A290-CD7AB170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141468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8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38B64E-F415-4445-8F68-51B55640A154}"/>
              </a:ext>
            </a:extLst>
          </p:cNvPr>
          <p:cNvGrpSpPr/>
          <p:nvPr/>
        </p:nvGrpSpPr>
        <p:grpSpPr>
          <a:xfrm>
            <a:off x="7849894" y="177997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1" r="-1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619CF7-9F18-2640-BEAB-07C148F09DB8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2" y="177234"/>
            <a:ext cx="7095114" cy="34104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913" y="3665764"/>
                <a:ext cx="502318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the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Can you find constants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smallest divisor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≤1⋅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≥5</m:t>
                    </m:r>
                  </m:oMath>
                </a14:m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3" y="3665764"/>
                <a:ext cx="5023180" cy="1631216"/>
              </a:xfrm>
              <a:prstGeom prst="rect">
                <a:avLst/>
              </a:prstGeom>
              <a:blipFill>
                <a:blip r:embed="rId6"/>
                <a:stretch>
                  <a:fillRect l="-1335" t="-14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1336876" y="393406"/>
            <a:ext cx="6238822" cy="275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51943" y="3663118"/>
                <a:ext cx="54297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the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Can you find constants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No! Choose your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 I can find a prime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bigger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⋅1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so the definition isn’t met!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3" y="3663118"/>
                <a:ext cx="5429727" cy="1938992"/>
              </a:xfrm>
              <a:prstGeom prst="rect">
                <a:avLst/>
              </a:prstGeom>
              <a:blipFill>
                <a:blip r:embed="rId7"/>
                <a:stretch>
                  <a:fillRect l="-1236" t="-1572" r="-337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8912" y="5603358"/>
                <a:ext cx="10934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but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2" y="5603358"/>
                <a:ext cx="10934882" cy="461665"/>
              </a:xfrm>
              <a:prstGeom prst="rect">
                <a:avLst/>
              </a:prstGeom>
              <a:blipFill>
                <a:blip r:embed="rId8"/>
                <a:stretch>
                  <a:fillRect l="-89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60897-0F13-474C-8405-834B1E05D2C7}"/>
                  </a:ext>
                </a:extLst>
              </p:cNvPr>
              <p:cNvSpPr txBox="1"/>
              <p:nvPr/>
            </p:nvSpPr>
            <p:spPr>
              <a:xfrm>
                <a:off x="849086" y="281214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60897-0F13-474C-8405-834B1E05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281214"/>
                <a:ext cx="914400" cy="646331"/>
              </a:xfrm>
              <a:prstGeom prst="rect">
                <a:avLst/>
              </a:prstGeom>
              <a:blipFill>
                <a:blip r:embed="rId9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29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isn’t everything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prime finding code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But so is, for example, printing all the elements of a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" y="1942236"/>
            <a:ext cx="4873791" cy="2342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01" y="1942236"/>
            <a:ext cx="5046004" cy="234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9219" y="4476307"/>
                <a:ext cx="1122798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Your experience running these two pieces of code is going to be very different. 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It’s disappointing that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()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are the same – that’s not very precise. 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Could we have some way of pointing out the list code always takes AT LEAST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operations?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9" y="4476307"/>
                <a:ext cx="11227981" cy="1107996"/>
              </a:xfrm>
              <a:prstGeom prst="rect">
                <a:avLst/>
              </a:prstGeom>
              <a:blipFill>
                <a:blip r:embed="rId5"/>
                <a:stretch>
                  <a:fillRect l="-706" t="-2747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lecture04</Template>
  <TotalTime>3811</TotalTime>
  <Words>2823</Words>
  <Application>Microsoft Office PowerPoint</Application>
  <PresentationFormat>Widescreen</PresentationFormat>
  <Paragraphs>556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Calibri</vt:lpstr>
      <vt:lpstr>Cambria Math</vt:lpstr>
      <vt:lpstr>Courier New</vt:lpstr>
      <vt:lpstr>Impact</vt:lpstr>
      <vt:lpstr>Segoe UI</vt:lpstr>
      <vt:lpstr>Segoe UI Historic</vt:lpstr>
      <vt:lpstr>Segoe UI Light</vt:lpstr>
      <vt:lpstr>Segoe UI Semibold</vt:lpstr>
      <vt:lpstr>Segoe UI Semilight</vt:lpstr>
      <vt:lpstr>Times New Roman</vt:lpstr>
      <vt:lpstr>Tw Cen MT</vt:lpstr>
      <vt:lpstr>Wingdings 3</vt:lpstr>
      <vt:lpstr>Integral</vt:lpstr>
      <vt:lpstr>Lecture 5: Big-O and Cases</vt:lpstr>
      <vt:lpstr>Administrivia</vt:lpstr>
      <vt:lpstr>Project notes</vt:lpstr>
      <vt:lpstr>Project Notes</vt:lpstr>
      <vt:lpstr>Where Are We?</vt:lpstr>
      <vt:lpstr>Uncharted Waters</vt:lpstr>
      <vt:lpstr>Prime Checking Runtime</vt:lpstr>
      <vt:lpstr>PowerPoint Presentation</vt:lpstr>
      <vt:lpstr>Big-O isn’t everything</vt:lpstr>
      <vt:lpstr>Big-Ω [Omega]</vt:lpstr>
      <vt:lpstr>O, and Omega, and Theta [oh my?]</vt:lpstr>
      <vt:lpstr>Viewing O as a class</vt:lpstr>
      <vt:lpstr>Examples</vt:lpstr>
      <vt:lpstr>Practice</vt:lpstr>
      <vt:lpstr>Simplified, tight big-O</vt:lpstr>
      <vt:lpstr>Simplified, tight big-O</vt:lpstr>
      <vt:lpstr>Cases</vt:lpstr>
      <vt:lpstr>Linear Search</vt:lpstr>
      <vt:lpstr>Cases</vt:lpstr>
      <vt:lpstr>Linear Search Models</vt:lpstr>
      <vt:lpstr>PowerPoint Presentation</vt:lpstr>
      <vt:lpstr>Cases</vt:lpstr>
      <vt:lpstr>Cases</vt:lpstr>
      <vt:lpstr>PowerPoint Presentation</vt:lpstr>
      <vt:lpstr>PowerPoint Presentation</vt:lpstr>
      <vt:lpstr>PowerPoint Presentation</vt:lpstr>
      <vt:lpstr>PowerPoint Presentation</vt:lpstr>
      <vt:lpstr>Other cases</vt:lpstr>
      <vt:lpstr>How to do case analysis</vt:lpstr>
      <vt:lpstr>PowerPoint Presentation</vt:lpstr>
      <vt:lpstr>Dictionaries and  best/worst case analysis</vt:lpstr>
      <vt:lpstr>Dictionaries (aka Maps)</vt:lpstr>
      <vt:lpstr>Review: Maps </vt:lpstr>
      <vt:lpstr>Implementing a Dictionary with an Array</vt:lpstr>
      <vt:lpstr>Implementing a Dictionary with Nodes</vt:lpstr>
      <vt:lpstr>Dictionaries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Big-O and Cases</dc:title>
  <dc:creator>rtweber2</dc:creator>
  <cp:lastModifiedBy>rtweber2</cp:lastModifiedBy>
  <cp:revision>42</cp:revision>
  <dcterms:created xsi:type="dcterms:W3CDTF">2019-06-30T23:48:45Z</dcterms:created>
  <dcterms:modified xsi:type="dcterms:W3CDTF">2019-07-03T19:40:13Z</dcterms:modified>
</cp:coreProperties>
</file>