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8" r:id="rId13"/>
    <p:sldId id="267" r:id="rId14"/>
    <p:sldId id="269" r:id="rId15"/>
    <p:sldId id="270" r:id="rId16"/>
    <p:sldId id="271" r:id="rId17"/>
    <p:sldId id="297" r:id="rId18"/>
    <p:sldId id="272" r:id="rId19"/>
    <p:sldId id="273" r:id="rId20"/>
    <p:sldId id="294" r:id="rId21"/>
    <p:sldId id="29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90" r:id="rId34"/>
    <p:sldId id="295" r:id="rId35"/>
    <p:sldId id="296" r:id="rId36"/>
    <p:sldId id="291" r:id="rId37"/>
    <p:sldId id="292" r:id="rId38"/>
    <p:sldId id="285" r:id="rId39"/>
    <p:sldId id="287" r:id="rId40"/>
    <p:sldId id="288" r:id="rId41"/>
    <p:sldId id="28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9T14:25:54.9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61E16-8CFB-4266-8B22-B1B3EA85EA0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EFA5C-DE8E-4164-B11C-07F49998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9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1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6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AA47DBF-6336-4252-A532-CA4E921B0F3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59E-7BC3-4D55-9E84-D5714E2BF1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3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DBF-6336-4252-A532-CA4E921B0F3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59E-7BC3-4D55-9E84-D5714E2BF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>
            <a:lvl1pPr marL="91440" indent="-91440">
              <a:buClr>
                <a:srgbClr val="4C3282"/>
              </a:buClr>
              <a:buFont typeface="Segoe UI Semilight" panose="020B0402040204020203" pitchFamily="34" charset="0"/>
              <a:buChar char="-"/>
              <a:defRPr/>
            </a:lvl1pPr>
            <a:lvl2pPr>
              <a:buClr>
                <a:srgbClr val="4C3282"/>
              </a:buClr>
              <a:defRPr/>
            </a:lvl2pPr>
            <a:lvl3pPr>
              <a:buClr>
                <a:srgbClr val="4C3282"/>
              </a:buClr>
              <a:defRPr/>
            </a:lvl3pPr>
            <a:lvl4pPr>
              <a:buClr>
                <a:srgbClr val="4C3282"/>
              </a:buClr>
              <a:defRPr/>
            </a:lvl4pPr>
            <a:lvl5pPr>
              <a:buClr>
                <a:srgbClr val="4C328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7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DBF-6336-4252-A532-CA4E921B0F3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59E-7BC3-4D55-9E84-D5714E2BF1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439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DBF-6336-4252-A532-CA4E921B0F3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59E-7BC3-4D55-9E84-D5714E2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DBF-6336-4252-A532-CA4E921B0F3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59E-7BC3-4D55-9E84-D5714E2BF1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80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DBF-6336-4252-A532-CA4E921B0F3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59E-7BC3-4D55-9E84-D5714E2BF1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0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DBF-6336-4252-A532-CA4E921B0F3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59E-7BC3-4D55-9E84-D5714E2BF1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2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DBF-6336-4252-A532-CA4E921B0F3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59E-7BC3-4D55-9E84-D5714E2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DBF-6336-4252-A532-CA4E921B0F3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59E-7BC3-4D55-9E84-D5714E2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DBF-6336-4252-A532-CA4E921B0F3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59E-7BC3-4D55-9E84-D5714E2BF1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0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DBF-6336-4252-A532-CA4E921B0F3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59E-7BC3-4D55-9E84-D5714E2BF1E0}" type="slidenum">
              <a:rPr lang="en-US" smtClean="0"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B8EB76-3B7A-4486-95E5-0316680FFD7E}"/>
              </a:ext>
            </a:extLst>
          </p:cNvPr>
          <p:cNvCxnSpPr>
            <a:cxnSpLocks/>
          </p:cNvCxnSpPr>
          <p:nvPr/>
        </p:nvCxnSpPr>
        <p:spPr>
          <a:xfrm>
            <a:off x="3315880" y="4545974"/>
            <a:ext cx="5590283" cy="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05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AA47DBF-6336-4252-A532-CA4E921B0F3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1670" y="6521027"/>
            <a:ext cx="42192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EC91B59E-7BC3-4D55-9E84-D5714E2BF1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9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1.png"/><Relationship Id="rId9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59.png"/><Relationship Id="rId21" Type="http://schemas.openxmlformats.org/officeDocument/2006/relationships/image" Target="../media/image75.png"/><Relationship Id="rId34" Type="http://schemas.openxmlformats.org/officeDocument/2006/relationships/image" Target="../media/image87.png"/><Relationship Id="rId7" Type="http://schemas.openxmlformats.org/officeDocument/2006/relationships/image" Target="../media/image63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33" Type="http://schemas.openxmlformats.org/officeDocument/2006/relationships/image" Target="../media/image86.png"/><Relationship Id="rId2" Type="http://schemas.openxmlformats.org/officeDocument/2006/relationships/image" Target="../media/image58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NULL"/><Relationship Id="rId24" Type="http://schemas.openxmlformats.org/officeDocument/2006/relationships/image" Target="../media/image78.png"/><Relationship Id="rId32" Type="http://schemas.openxmlformats.org/officeDocument/2006/relationships/image" Target="../media/image85.png"/><Relationship Id="rId5" Type="http://schemas.openxmlformats.org/officeDocument/2006/relationships/image" Target="../media/image61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1.png"/><Relationship Id="rId36" Type="http://schemas.openxmlformats.org/officeDocument/2006/relationships/image" Target="../media/image89.png"/><Relationship Id="rId10" Type="http://schemas.openxmlformats.org/officeDocument/2006/relationships/image" Target="NULL"/><Relationship Id="rId19" Type="http://schemas.openxmlformats.org/officeDocument/2006/relationships/image" Target="../media/image73.png"/><Relationship Id="rId31" Type="http://schemas.openxmlformats.org/officeDocument/2006/relationships/image" Target="../media/image84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hyperlink" Target="https://web.stanford.edu/class/archive/cs/cs161/cs161.1168/lecture3.pdf" TargetMode="External"/><Relationship Id="rId30" Type="http://schemas.openxmlformats.org/officeDocument/2006/relationships/image" Target="../media/image83.png"/><Relationship Id="rId35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97.png"/><Relationship Id="rId3" Type="http://schemas.openxmlformats.org/officeDocument/2006/relationships/image" Target="../media/image91.png"/><Relationship Id="rId7" Type="http://schemas.openxmlformats.org/officeDocument/2006/relationships/image" Target="NULL"/><Relationship Id="rId12" Type="http://schemas.openxmlformats.org/officeDocument/2006/relationships/image" Target="../media/image96.png"/><Relationship Id="rId2" Type="http://schemas.openxmlformats.org/officeDocument/2006/relationships/image" Target="../media/image90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5.png"/><Relationship Id="rId5" Type="http://schemas.openxmlformats.org/officeDocument/2006/relationships/image" Target="../media/image93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92.png"/><Relationship Id="rId9" Type="http://schemas.openxmlformats.org/officeDocument/2006/relationships/image" Target="NULL"/><Relationship Id="rId14" Type="http://schemas.openxmlformats.org/officeDocument/2006/relationships/image" Target="../media/image9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02.png"/><Relationship Id="rId7" Type="http://schemas.openxmlformats.org/officeDocument/2006/relationships/image" Target="../media/image10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06.png"/><Relationship Id="rId5" Type="http://schemas.openxmlformats.org/officeDocument/2006/relationships/image" Target="NULL"/><Relationship Id="rId10" Type="http://schemas.openxmlformats.org/officeDocument/2006/relationships/image" Target="../media/image105.png"/><Relationship Id="rId9" Type="http://schemas.openxmlformats.org/officeDocument/2006/relationships/image" Target="../media/image10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7: </a:t>
            </a:r>
            <a:br>
              <a:rPr lang="en-US" dirty="0"/>
            </a:br>
            <a:r>
              <a:rPr lang="en-US" dirty="0"/>
              <a:t>Analyzing Recursive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373: 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74358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to Big-O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Alright what’s the big-O?</a:t>
            </a:r>
          </a:p>
          <a:p>
            <a:endParaRPr lang="en-US" dirty="0"/>
          </a:p>
          <a:p>
            <a:r>
              <a:rPr lang="en-US" dirty="0"/>
              <a:t>There’s another similarity between recursive functions and recursive code.</a:t>
            </a:r>
          </a:p>
          <a:p>
            <a:r>
              <a:rPr lang="en-US" dirty="0"/>
              <a:t>It’s still really hard to tell what the big-O is just by looking at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5239" y="1788160"/>
                <a:ext cx="4782578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9" y="1788160"/>
                <a:ext cx="4782578" cy="1271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48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can’t tell what the big-O is. What do we do?</a:t>
            </a:r>
          </a:p>
          <a:p>
            <a:br>
              <a:rPr lang="en-US" dirty="0"/>
            </a:br>
            <a:r>
              <a:rPr lang="en-US" dirty="0"/>
              <a:t>It’s ok. </a:t>
            </a:r>
          </a:p>
          <a:p>
            <a:r>
              <a:rPr lang="en-US" dirty="0"/>
              <a:t>Mathematicians and computer scientists have been hard at work. </a:t>
            </a:r>
          </a:p>
          <a:p>
            <a:r>
              <a:rPr lang="en-US" dirty="0"/>
              <a:t>And they’ve written books. </a:t>
            </a:r>
          </a:p>
          <a:p>
            <a:r>
              <a:rPr lang="en-US" dirty="0"/>
              <a:t>And the answer to our problem is in one of them.</a:t>
            </a:r>
          </a:p>
        </p:txBody>
      </p:sp>
    </p:spTree>
    <p:extLst>
      <p:ext uri="{BB962C8B-B14F-4D97-AF65-F5344CB8AC3E}">
        <p14:creationId xmlns:p14="http://schemas.microsoft.com/office/powerpoint/2010/main" val="20427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203B-EAE3-40A0-88E0-03EC487E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9054F-1F5C-46F2-AA20-7FAD9CDE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65D5-878C-49EC-A959-813D32C4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ACBDA9-3699-4D03-86C7-0C55772EECE5}"/>
                  </a:ext>
                </a:extLst>
              </p:cNvPr>
              <p:cNvSpPr txBox="1"/>
              <p:nvPr/>
            </p:nvSpPr>
            <p:spPr>
              <a:xfrm>
                <a:off x="575238" y="2264305"/>
                <a:ext cx="4868384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most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some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constant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ACBDA9-3699-4D03-86C7-0C55772EE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8" y="2264305"/>
                <a:ext cx="4868384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89ECE2-AB85-4378-9EB0-3588C992AEC4}"/>
                  </a:ext>
                </a:extLst>
              </p:cNvPr>
              <p:cNvSpPr/>
              <p:nvPr/>
            </p:nvSpPr>
            <p:spPr>
              <a:xfrm>
                <a:off x="575239" y="1427903"/>
                <a:ext cx="7148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Given a recurrence of the following form,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are constants: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89ECE2-AB85-4378-9EB0-3588C992A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9" y="1427903"/>
                <a:ext cx="7148175" cy="369332"/>
              </a:xfrm>
              <a:prstGeom prst="rect">
                <a:avLst/>
              </a:prstGeom>
              <a:blipFill>
                <a:blip r:embed="rId3"/>
                <a:stretch>
                  <a:fillRect l="-682" t="-8197" r="-6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4304B6E-1892-4A85-82A4-ED1E0BF1E703}"/>
                  </a:ext>
                </a:extLst>
              </p:cNvPr>
              <p:cNvSpPr/>
              <p:nvPr/>
            </p:nvSpPr>
            <p:spPr>
              <a:xfrm>
                <a:off x="937285" y="3261460"/>
                <a:ext cx="2231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Segoe UI Historic" panose="020B0502040204020203" pitchFamily="34" charset="0"/>
                                <a:cs typeface="Segoe UI Historic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egoe UI Historic" panose="020B0502040204020203" pitchFamily="34" charset="0"/>
                                <a:cs typeface="Segoe UI Historic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egoe UI Historic" panose="020B0502040204020203" pitchFamily="34" charset="0"/>
                                <a:cs typeface="Segoe UI Historic" panose="020B0502040204020203" pitchFamily="34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4304B6E-1892-4A85-82A4-ED1E0BF1E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85" y="3261460"/>
                <a:ext cx="2231829" cy="369332"/>
              </a:xfrm>
              <a:prstGeom prst="rect">
                <a:avLst/>
              </a:prstGeom>
              <a:blipFill>
                <a:blip r:embed="rId4"/>
                <a:stretch>
                  <a:fillRect l="-2459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159F6D-FEDA-4922-85E1-8249611178B6}"/>
                  </a:ext>
                </a:extLst>
              </p:cNvPr>
              <p:cNvSpPr txBox="1"/>
              <p:nvPr/>
            </p:nvSpPr>
            <p:spPr>
              <a:xfrm>
                <a:off x="3534447" y="4003414"/>
                <a:ext cx="1385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159F6D-FEDA-4922-85E1-824961117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447" y="4003414"/>
                <a:ext cx="1385700" cy="276999"/>
              </a:xfrm>
              <a:prstGeom prst="rect">
                <a:avLst/>
              </a:prstGeom>
              <a:blipFill>
                <a:blip r:embed="rId5"/>
                <a:stretch>
                  <a:fillRect l="-35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4AF6B2-DB00-40E0-9390-C2BC4D576EF0}"/>
                  </a:ext>
                </a:extLst>
              </p:cNvPr>
              <p:cNvSpPr txBox="1"/>
              <p:nvPr/>
            </p:nvSpPr>
            <p:spPr>
              <a:xfrm>
                <a:off x="1404199" y="4003415"/>
                <a:ext cx="10715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4AF6B2-DB00-40E0-9390-C2BC4D576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199" y="4003415"/>
                <a:ext cx="1071575" cy="276999"/>
              </a:xfrm>
              <a:prstGeom prst="rect">
                <a:avLst/>
              </a:prstGeom>
              <a:blipFill>
                <a:blip r:embed="rId6"/>
                <a:stretch>
                  <a:fillRect l="-6818" r="-113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46DCF1-59C9-4529-BD41-935F52443C90}"/>
                  </a:ext>
                </a:extLst>
              </p:cNvPr>
              <p:cNvSpPr txBox="1"/>
              <p:nvPr/>
            </p:nvSpPr>
            <p:spPr>
              <a:xfrm>
                <a:off x="1404198" y="4651805"/>
                <a:ext cx="10715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46DCF1-59C9-4529-BD41-935F52443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198" y="4651805"/>
                <a:ext cx="1071575" cy="276999"/>
              </a:xfrm>
              <a:prstGeom prst="rect">
                <a:avLst/>
              </a:prstGeom>
              <a:blipFill>
                <a:blip r:embed="rId7"/>
                <a:stretch>
                  <a:fillRect l="-6818" r="-1136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CA21FF-E4BB-4041-9F8A-DA12B2611B74}"/>
                  </a:ext>
                </a:extLst>
              </p:cNvPr>
              <p:cNvSpPr txBox="1"/>
              <p:nvPr/>
            </p:nvSpPr>
            <p:spPr>
              <a:xfrm>
                <a:off x="3534446" y="4632326"/>
                <a:ext cx="1974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CA21FF-E4BB-4041-9F8A-DA12B2611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446" y="4632326"/>
                <a:ext cx="1974002" cy="276999"/>
              </a:xfrm>
              <a:prstGeom prst="rect">
                <a:avLst/>
              </a:prstGeom>
              <a:blipFill>
                <a:blip r:embed="rId8"/>
                <a:stretch>
                  <a:fillRect l="-309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3D9033-F4EB-4A00-8CE7-2036BF08F6D6}"/>
                  </a:ext>
                </a:extLst>
              </p:cNvPr>
              <p:cNvSpPr txBox="1"/>
              <p:nvPr/>
            </p:nvSpPr>
            <p:spPr>
              <a:xfrm>
                <a:off x="1410251" y="5282946"/>
                <a:ext cx="10715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3D9033-F4EB-4A00-8CE7-2036BF08F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51" y="5282946"/>
                <a:ext cx="1071575" cy="276999"/>
              </a:xfrm>
              <a:prstGeom prst="rect">
                <a:avLst/>
              </a:prstGeom>
              <a:blipFill>
                <a:blip r:embed="rId9"/>
                <a:stretch>
                  <a:fillRect l="-6818" r="-113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88FE92-BB91-49DC-A757-30A07E7F7A22}"/>
                  </a:ext>
                </a:extLst>
              </p:cNvPr>
              <p:cNvSpPr txBox="1"/>
              <p:nvPr/>
            </p:nvSpPr>
            <p:spPr>
              <a:xfrm>
                <a:off x="3534446" y="5261238"/>
                <a:ext cx="180478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88FE92-BB91-49DC-A757-30A07E7F7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446" y="5261238"/>
                <a:ext cx="1804789" cy="312650"/>
              </a:xfrm>
              <a:prstGeom prst="rect">
                <a:avLst/>
              </a:prstGeom>
              <a:blipFill>
                <a:blip r:embed="rId10"/>
                <a:stretch>
                  <a:fillRect l="-2703" t="-3922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9721D88-629C-461F-91F9-2DBBA92F9BD9}"/>
              </a:ext>
            </a:extLst>
          </p:cNvPr>
          <p:cNvSpPr txBox="1"/>
          <p:nvPr/>
        </p:nvSpPr>
        <p:spPr>
          <a:xfrm>
            <a:off x="937285" y="39716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BEFAA0-9190-4E39-9CEF-501081096C43}"/>
              </a:ext>
            </a:extLst>
          </p:cNvPr>
          <p:cNvSpPr txBox="1"/>
          <p:nvPr/>
        </p:nvSpPr>
        <p:spPr>
          <a:xfrm>
            <a:off x="937285" y="46069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FDB6A2-4B37-4DD2-AF9D-0A9652DB0714}"/>
              </a:ext>
            </a:extLst>
          </p:cNvPr>
          <p:cNvSpPr txBox="1"/>
          <p:nvPr/>
        </p:nvSpPr>
        <p:spPr>
          <a:xfrm>
            <a:off x="937285" y="52367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73B4D8-5605-44BC-8E80-E7417F4AFAC7}"/>
              </a:ext>
            </a:extLst>
          </p:cNvPr>
          <p:cNvSpPr txBox="1"/>
          <p:nvPr/>
        </p:nvSpPr>
        <p:spPr>
          <a:xfrm>
            <a:off x="2689960" y="39716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F24CC-90B1-4019-9E4F-F57452D6F17C}"/>
              </a:ext>
            </a:extLst>
          </p:cNvPr>
          <p:cNvSpPr txBox="1"/>
          <p:nvPr/>
        </p:nvSpPr>
        <p:spPr>
          <a:xfrm>
            <a:off x="2689959" y="460692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6EB512-096D-4D07-9126-5CFEAA836783}"/>
              </a:ext>
            </a:extLst>
          </p:cNvPr>
          <p:cNvSpPr txBox="1"/>
          <p:nvPr/>
        </p:nvSpPr>
        <p:spPr>
          <a:xfrm>
            <a:off x="2645092" y="523678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13575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ACBDA9-3699-4D03-86C7-0C55772EECE5}"/>
                  </a:ext>
                </a:extLst>
              </p:cNvPr>
              <p:cNvSpPr txBox="1"/>
              <p:nvPr/>
            </p:nvSpPr>
            <p:spPr>
              <a:xfrm>
                <a:off x="575238" y="2264305"/>
                <a:ext cx="4868384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most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some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constant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ACBDA9-3699-4D03-86C7-0C55772EE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8" y="2264305"/>
                <a:ext cx="4868384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89ECE2-AB85-4378-9EB0-3588C992AEC4}"/>
                  </a:ext>
                </a:extLst>
              </p:cNvPr>
              <p:cNvSpPr/>
              <p:nvPr/>
            </p:nvSpPr>
            <p:spPr>
              <a:xfrm>
                <a:off x="575239" y="1427903"/>
                <a:ext cx="71994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Given a recurrence of the following form,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are constants: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89ECE2-AB85-4378-9EB0-3588C992A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9" y="1427903"/>
                <a:ext cx="7199471" cy="369332"/>
              </a:xfrm>
              <a:prstGeom prst="rect">
                <a:avLst/>
              </a:prstGeom>
              <a:blipFill>
                <a:blip r:embed="rId3"/>
                <a:stretch>
                  <a:fillRect l="-67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4304B6E-1892-4A85-82A4-ED1E0BF1E703}"/>
                  </a:ext>
                </a:extLst>
              </p:cNvPr>
              <p:cNvSpPr/>
              <p:nvPr/>
            </p:nvSpPr>
            <p:spPr>
              <a:xfrm>
                <a:off x="937285" y="3261460"/>
                <a:ext cx="2231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Segoe UI Historic" panose="020B0502040204020203" pitchFamily="34" charset="0"/>
                                <a:cs typeface="Segoe UI Historic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egoe UI Historic" panose="020B0502040204020203" pitchFamily="34" charset="0"/>
                                <a:cs typeface="Segoe UI Historic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egoe UI Historic" panose="020B0502040204020203" pitchFamily="34" charset="0"/>
                                <a:cs typeface="Segoe UI Historic" panose="020B0502040204020203" pitchFamily="34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4304B6E-1892-4A85-82A4-ED1E0BF1E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85" y="3261460"/>
                <a:ext cx="2231829" cy="369332"/>
              </a:xfrm>
              <a:prstGeom prst="rect">
                <a:avLst/>
              </a:prstGeom>
              <a:blipFill>
                <a:blip r:embed="rId4"/>
                <a:stretch>
                  <a:fillRect l="-2459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159F6D-FEDA-4922-85E1-8249611178B6}"/>
                  </a:ext>
                </a:extLst>
              </p:cNvPr>
              <p:cNvSpPr txBox="1"/>
              <p:nvPr/>
            </p:nvSpPr>
            <p:spPr>
              <a:xfrm>
                <a:off x="3534447" y="4003414"/>
                <a:ext cx="1385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159F6D-FEDA-4922-85E1-824961117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447" y="4003414"/>
                <a:ext cx="1385700" cy="276999"/>
              </a:xfrm>
              <a:prstGeom prst="rect">
                <a:avLst/>
              </a:prstGeom>
              <a:blipFill>
                <a:blip r:embed="rId5"/>
                <a:stretch>
                  <a:fillRect l="-35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4AF6B2-DB00-40E0-9390-C2BC4D576EF0}"/>
                  </a:ext>
                </a:extLst>
              </p:cNvPr>
              <p:cNvSpPr txBox="1"/>
              <p:nvPr/>
            </p:nvSpPr>
            <p:spPr>
              <a:xfrm>
                <a:off x="1404199" y="4003415"/>
                <a:ext cx="10715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4AF6B2-DB00-40E0-9390-C2BC4D576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199" y="4003415"/>
                <a:ext cx="1071575" cy="276999"/>
              </a:xfrm>
              <a:prstGeom prst="rect">
                <a:avLst/>
              </a:prstGeom>
              <a:blipFill>
                <a:blip r:embed="rId6"/>
                <a:stretch>
                  <a:fillRect l="-6818" t="-4444" r="-113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6DCF1-59C9-4529-BD41-935F52443C90}"/>
                  </a:ext>
                </a:extLst>
              </p:cNvPr>
              <p:cNvSpPr txBox="1"/>
              <p:nvPr/>
            </p:nvSpPr>
            <p:spPr>
              <a:xfrm>
                <a:off x="1404198" y="4651805"/>
                <a:ext cx="10715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6DCF1-59C9-4529-BD41-935F52443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198" y="4651805"/>
                <a:ext cx="1071575" cy="276999"/>
              </a:xfrm>
              <a:prstGeom prst="rect">
                <a:avLst/>
              </a:prstGeom>
              <a:blipFill>
                <a:blip r:embed="rId7"/>
                <a:stretch>
                  <a:fillRect l="-6818" t="-2174" r="-113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CA21FF-E4BB-4041-9F8A-DA12B2611B74}"/>
                  </a:ext>
                </a:extLst>
              </p:cNvPr>
              <p:cNvSpPr txBox="1"/>
              <p:nvPr/>
            </p:nvSpPr>
            <p:spPr>
              <a:xfrm>
                <a:off x="3534446" y="4632326"/>
                <a:ext cx="1974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CA21FF-E4BB-4041-9F8A-DA12B2611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446" y="4632326"/>
                <a:ext cx="1974002" cy="276999"/>
              </a:xfrm>
              <a:prstGeom prst="rect">
                <a:avLst/>
              </a:prstGeom>
              <a:blipFill>
                <a:blip r:embed="rId8"/>
                <a:stretch>
                  <a:fillRect l="-309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3D9033-F4EB-4A00-8CE7-2036BF08F6D6}"/>
                  </a:ext>
                </a:extLst>
              </p:cNvPr>
              <p:cNvSpPr txBox="1"/>
              <p:nvPr/>
            </p:nvSpPr>
            <p:spPr>
              <a:xfrm>
                <a:off x="1410251" y="5282946"/>
                <a:ext cx="10715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3D9033-F4EB-4A00-8CE7-2036BF08F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51" y="5282946"/>
                <a:ext cx="1071575" cy="276999"/>
              </a:xfrm>
              <a:prstGeom prst="rect">
                <a:avLst/>
              </a:prstGeom>
              <a:blipFill>
                <a:blip r:embed="rId9"/>
                <a:stretch>
                  <a:fillRect l="-6818" t="-4444" r="-113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88FE92-BB91-49DC-A757-30A07E7F7A22}"/>
                  </a:ext>
                </a:extLst>
              </p:cNvPr>
              <p:cNvSpPr txBox="1"/>
              <p:nvPr/>
            </p:nvSpPr>
            <p:spPr>
              <a:xfrm>
                <a:off x="3534446" y="5261238"/>
                <a:ext cx="180478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88FE92-BB91-49DC-A757-30A07E7F7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446" y="5261238"/>
                <a:ext cx="1804789" cy="312650"/>
              </a:xfrm>
              <a:prstGeom prst="rect">
                <a:avLst/>
              </a:prstGeom>
              <a:blipFill>
                <a:blip r:embed="rId10"/>
                <a:stretch>
                  <a:fillRect l="-2703" t="-3922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9721D88-629C-461F-91F9-2DBBA92F9BD9}"/>
              </a:ext>
            </a:extLst>
          </p:cNvPr>
          <p:cNvSpPr txBox="1"/>
          <p:nvPr/>
        </p:nvSpPr>
        <p:spPr>
          <a:xfrm>
            <a:off x="937285" y="39716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EFAA0-9190-4E39-9CEF-501081096C43}"/>
              </a:ext>
            </a:extLst>
          </p:cNvPr>
          <p:cNvSpPr txBox="1"/>
          <p:nvPr/>
        </p:nvSpPr>
        <p:spPr>
          <a:xfrm>
            <a:off x="937285" y="46069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FDB6A2-4B37-4DD2-AF9D-0A9652DB0714}"/>
              </a:ext>
            </a:extLst>
          </p:cNvPr>
          <p:cNvSpPr txBox="1"/>
          <p:nvPr/>
        </p:nvSpPr>
        <p:spPr>
          <a:xfrm>
            <a:off x="937285" y="52367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73B4D8-5605-44BC-8E80-E7417F4AFAC7}"/>
              </a:ext>
            </a:extLst>
          </p:cNvPr>
          <p:cNvSpPr txBox="1"/>
          <p:nvPr/>
        </p:nvSpPr>
        <p:spPr>
          <a:xfrm>
            <a:off x="2689960" y="39716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DF24CC-90B1-4019-9E4F-F57452D6F17C}"/>
              </a:ext>
            </a:extLst>
          </p:cNvPr>
          <p:cNvSpPr txBox="1"/>
          <p:nvPr/>
        </p:nvSpPr>
        <p:spPr>
          <a:xfrm>
            <a:off x="2689959" y="460692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6EB512-096D-4D07-9126-5CFEAA836783}"/>
              </a:ext>
            </a:extLst>
          </p:cNvPr>
          <p:cNvSpPr txBox="1"/>
          <p:nvPr/>
        </p:nvSpPr>
        <p:spPr>
          <a:xfrm>
            <a:off x="2645092" y="523678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39664" y="2031285"/>
                <a:ext cx="4782578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664" y="2031285"/>
                <a:ext cx="4782578" cy="12714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88623" y="3630792"/>
                <a:ext cx="37466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We’re in case 1</a:t>
                </a:r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623" y="3630792"/>
                <a:ext cx="3746612" cy="1200329"/>
              </a:xfrm>
              <a:prstGeom prst="rect">
                <a:avLst/>
              </a:prstGeom>
              <a:blipFill>
                <a:blip r:embed="rId12"/>
                <a:stretch>
                  <a:fillRect l="-2606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1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one more algorithm analysis topic…</a:t>
            </a:r>
          </a:p>
          <a:p>
            <a:r>
              <a:rPr lang="en-US" dirty="0"/>
              <a:t>But first a little bit about binary search trees. </a:t>
            </a:r>
          </a:p>
        </p:txBody>
      </p:sp>
    </p:spTree>
    <p:extLst>
      <p:ext uri="{BB962C8B-B14F-4D97-AF65-F5344CB8AC3E}">
        <p14:creationId xmlns:p14="http://schemas.microsoft.com/office/powerpoint/2010/main" val="37157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ADE2-63B5-4C27-A775-8003CEE4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B6A479"/>
                </a:solidFill>
              </a:rPr>
              <a:t>Review:</a:t>
            </a:r>
            <a:r>
              <a:rPr lang="en-US" dirty="0"/>
              <a:t> Trees!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10DC-2F35-4958-B9E5-758E41A4F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6329865" cy="4845504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4C3282"/>
                </a:solidFill>
              </a:rPr>
              <a:t>tree</a:t>
            </a:r>
            <a:r>
              <a:rPr lang="en-US" dirty="0"/>
              <a:t> is a collection of nodes</a:t>
            </a:r>
          </a:p>
          <a:p>
            <a:pPr lvl="1"/>
            <a:r>
              <a:rPr lang="en-US" dirty="0"/>
              <a:t>Each node has at most 1 parent and 0 or more children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4C3282"/>
                </a:solidFill>
              </a:rPr>
              <a:t>Root node: </a:t>
            </a:r>
            <a:r>
              <a:rPr lang="en-US" dirty="0"/>
              <a:t>the only node with no parent, “top” of the tree</a:t>
            </a:r>
          </a:p>
          <a:p>
            <a:r>
              <a:rPr lang="en-US" b="1" dirty="0">
                <a:solidFill>
                  <a:srgbClr val="4C3282"/>
                </a:solidFill>
              </a:rPr>
              <a:t>Leaf node: </a:t>
            </a:r>
            <a:r>
              <a:rPr lang="en-US" dirty="0"/>
              <a:t>a node with no children</a:t>
            </a:r>
          </a:p>
          <a:p>
            <a:r>
              <a:rPr lang="en-US" b="1" dirty="0">
                <a:solidFill>
                  <a:srgbClr val="4C3282"/>
                </a:solidFill>
              </a:rPr>
              <a:t>Edge: </a:t>
            </a:r>
            <a:r>
              <a:rPr lang="en-US" dirty="0"/>
              <a:t>a pointer from one node to another</a:t>
            </a:r>
          </a:p>
          <a:p>
            <a:r>
              <a:rPr lang="en-US" b="1" dirty="0">
                <a:solidFill>
                  <a:srgbClr val="4C3282"/>
                </a:solidFill>
              </a:rPr>
              <a:t>Subtree: </a:t>
            </a:r>
            <a:r>
              <a:rPr lang="en-US" dirty="0"/>
              <a:t>a node and all it descendants</a:t>
            </a:r>
          </a:p>
          <a:p>
            <a:r>
              <a:rPr lang="en-US" b="1" dirty="0">
                <a:solidFill>
                  <a:srgbClr val="4C3282"/>
                </a:solidFill>
              </a:rPr>
              <a:t>Height: </a:t>
            </a:r>
            <a:r>
              <a:rPr lang="en-US" dirty="0"/>
              <a:t>the number of edges contained in the longest path from root node to some leaf node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82C9E-617E-4889-B34C-21C176EC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656D4-02D8-43A6-B6A7-A0AA8D0E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432534" y="1566944"/>
            <a:ext cx="4422743" cy="4404254"/>
            <a:chOff x="7432534" y="1566944"/>
            <a:chExt cx="4422743" cy="440425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2638E4-3328-43C9-88E8-FA21975748A4}"/>
                </a:ext>
              </a:extLst>
            </p:cNvPr>
            <p:cNvGrpSpPr/>
            <p:nvPr/>
          </p:nvGrpSpPr>
          <p:grpSpPr>
            <a:xfrm>
              <a:off x="8842353" y="1566944"/>
              <a:ext cx="1313520" cy="1102513"/>
              <a:chOff x="8178965" y="3174615"/>
              <a:chExt cx="1313520" cy="110251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B426F9-3C20-43AC-AD73-9715A5F3026E}"/>
                  </a:ext>
                </a:extLst>
              </p:cNvPr>
              <p:cNvSpPr/>
              <p:nvPr/>
            </p:nvSpPr>
            <p:spPr>
              <a:xfrm>
                <a:off x="8434647" y="3174615"/>
                <a:ext cx="809522" cy="79802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90294A-298C-465D-A827-EA4B36B447C2}"/>
                  </a:ext>
                </a:extLst>
              </p:cNvPr>
              <p:cNvSpPr/>
              <p:nvPr/>
            </p:nvSpPr>
            <p:spPr>
              <a:xfrm>
                <a:off x="8434647" y="3567668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2CD5143-BACC-47EB-A064-0C72F2B0DEEA}"/>
                  </a:ext>
                </a:extLst>
              </p:cNvPr>
              <p:cNvSpPr/>
              <p:nvPr/>
            </p:nvSpPr>
            <p:spPr>
              <a:xfrm>
                <a:off x="8839616" y="3567804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825253-6AFA-470E-88A6-0F2D4067E221}"/>
                  </a:ext>
                </a:extLst>
              </p:cNvPr>
              <p:cNvSpPr txBox="1"/>
              <p:nvPr/>
            </p:nvSpPr>
            <p:spPr>
              <a:xfrm>
                <a:off x="8677938" y="318951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12CE572-6015-45CE-BFDF-894604B78207}"/>
                  </a:ext>
                </a:extLst>
              </p:cNvPr>
              <p:cNvCxnSpPr/>
              <p:nvPr/>
            </p:nvCxnSpPr>
            <p:spPr>
              <a:xfrm flipH="1">
                <a:off x="8178965" y="3769944"/>
                <a:ext cx="457958" cy="507184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F766026-C676-401D-94AE-2CDF91260CDA}"/>
                  </a:ext>
                </a:extLst>
              </p:cNvPr>
              <p:cNvCxnSpPr/>
              <p:nvPr/>
            </p:nvCxnSpPr>
            <p:spPr>
              <a:xfrm>
                <a:off x="9041892" y="3769944"/>
                <a:ext cx="450593" cy="480378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EC33EC-E874-41CE-A072-B15819FD4BFF}"/>
                </a:ext>
              </a:extLst>
            </p:cNvPr>
            <p:cNvGrpSpPr/>
            <p:nvPr/>
          </p:nvGrpSpPr>
          <p:grpSpPr>
            <a:xfrm>
              <a:off x="8134141" y="2752852"/>
              <a:ext cx="1065204" cy="1102513"/>
              <a:chOff x="8178965" y="3174615"/>
              <a:chExt cx="1065204" cy="110251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C07526-18C5-443B-B0EC-03DECF07E1E3}"/>
                  </a:ext>
                </a:extLst>
              </p:cNvPr>
              <p:cNvSpPr/>
              <p:nvPr/>
            </p:nvSpPr>
            <p:spPr>
              <a:xfrm>
                <a:off x="8434647" y="3174615"/>
                <a:ext cx="809522" cy="79802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E2CCE3C-443E-4467-8795-96863C908C7F}"/>
                  </a:ext>
                </a:extLst>
              </p:cNvPr>
              <p:cNvSpPr/>
              <p:nvPr/>
            </p:nvSpPr>
            <p:spPr>
              <a:xfrm>
                <a:off x="8434647" y="3567668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18FA62E-FEE5-44F9-9BD5-100A4BB56572}"/>
                  </a:ext>
                </a:extLst>
              </p:cNvPr>
              <p:cNvSpPr/>
              <p:nvPr/>
            </p:nvSpPr>
            <p:spPr>
              <a:xfrm>
                <a:off x="8839616" y="3567804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2C68A9-723D-4542-9190-82B50D2C8ED8}"/>
                  </a:ext>
                </a:extLst>
              </p:cNvPr>
              <p:cNvSpPr txBox="1"/>
              <p:nvPr/>
            </p:nvSpPr>
            <p:spPr>
              <a:xfrm>
                <a:off x="8677938" y="318951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71EE9EA-A6CE-42BD-B60A-0A267C717B1A}"/>
                  </a:ext>
                </a:extLst>
              </p:cNvPr>
              <p:cNvCxnSpPr/>
              <p:nvPr/>
            </p:nvCxnSpPr>
            <p:spPr>
              <a:xfrm flipH="1">
                <a:off x="8178965" y="3769944"/>
                <a:ext cx="457958" cy="507184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DD0D733-67D3-4656-A548-5C5FAE3AB9F5}"/>
                </a:ext>
              </a:extLst>
            </p:cNvPr>
            <p:cNvGrpSpPr/>
            <p:nvPr/>
          </p:nvGrpSpPr>
          <p:grpSpPr>
            <a:xfrm>
              <a:off x="9930576" y="2784096"/>
              <a:ext cx="1313520" cy="1102513"/>
              <a:chOff x="8178965" y="3174615"/>
              <a:chExt cx="1313520" cy="1102513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8799E9A-5175-4C6F-A771-410A24CC7B86}"/>
                  </a:ext>
                </a:extLst>
              </p:cNvPr>
              <p:cNvSpPr/>
              <p:nvPr/>
            </p:nvSpPr>
            <p:spPr>
              <a:xfrm>
                <a:off x="8434647" y="3174615"/>
                <a:ext cx="809522" cy="79802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D45346D-C835-447E-9C6D-2D1B047AE29D}"/>
                  </a:ext>
                </a:extLst>
              </p:cNvPr>
              <p:cNvSpPr/>
              <p:nvPr/>
            </p:nvSpPr>
            <p:spPr>
              <a:xfrm>
                <a:off x="8434647" y="3567668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EF058CF-3C81-4597-9E26-8684241A7312}"/>
                  </a:ext>
                </a:extLst>
              </p:cNvPr>
              <p:cNvSpPr/>
              <p:nvPr/>
            </p:nvSpPr>
            <p:spPr>
              <a:xfrm>
                <a:off x="8839616" y="3567804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F42D36-EA4F-4D8D-BA23-AB80C5C10CC8}"/>
                  </a:ext>
                </a:extLst>
              </p:cNvPr>
              <p:cNvSpPr txBox="1"/>
              <p:nvPr/>
            </p:nvSpPr>
            <p:spPr>
              <a:xfrm>
                <a:off x="8677938" y="318951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906FAA9-CD20-4748-A828-008367472141}"/>
                  </a:ext>
                </a:extLst>
              </p:cNvPr>
              <p:cNvCxnSpPr/>
              <p:nvPr/>
            </p:nvCxnSpPr>
            <p:spPr>
              <a:xfrm flipH="1">
                <a:off x="8178965" y="3769944"/>
                <a:ext cx="457958" cy="507184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D6EE9B9-30A0-4105-8FE3-25727937F9D8}"/>
                  </a:ext>
                </a:extLst>
              </p:cNvPr>
              <p:cNvCxnSpPr/>
              <p:nvPr/>
            </p:nvCxnSpPr>
            <p:spPr>
              <a:xfrm>
                <a:off x="9041892" y="3769944"/>
                <a:ext cx="450593" cy="480378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3F24FC3-8E8C-4285-A125-5B03F96B6576}"/>
                </a:ext>
              </a:extLst>
            </p:cNvPr>
            <p:cNvGrpSpPr/>
            <p:nvPr/>
          </p:nvGrpSpPr>
          <p:grpSpPr>
            <a:xfrm>
              <a:off x="7432534" y="3939167"/>
              <a:ext cx="1057838" cy="1075707"/>
              <a:chOff x="8434647" y="3174615"/>
              <a:chExt cx="1057838" cy="107570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CE1E1D2-6FB0-4085-80D3-E8D29A4D1B10}"/>
                  </a:ext>
                </a:extLst>
              </p:cNvPr>
              <p:cNvSpPr/>
              <p:nvPr/>
            </p:nvSpPr>
            <p:spPr>
              <a:xfrm>
                <a:off x="8434647" y="3174615"/>
                <a:ext cx="809522" cy="79802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D8855F7-24B5-4ADE-8ABA-555101877C0D}"/>
                  </a:ext>
                </a:extLst>
              </p:cNvPr>
              <p:cNvSpPr/>
              <p:nvPr/>
            </p:nvSpPr>
            <p:spPr>
              <a:xfrm>
                <a:off x="8434647" y="3567668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DC496B1-918A-487A-A8BC-940197AD3019}"/>
                  </a:ext>
                </a:extLst>
              </p:cNvPr>
              <p:cNvSpPr/>
              <p:nvPr/>
            </p:nvSpPr>
            <p:spPr>
              <a:xfrm>
                <a:off x="8839616" y="3567804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BEDF06-F490-458B-8CF7-0914C3DA272B}"/>
                  </a:ext>
                </a:extLst>
              </p:cNvPr>
              <p:cNvSpPr txBox="1"/>
              <p:nvPr/>
            </p:nvSpPr>
            <p:spPr>
              <a:xfrm>
                <a:off x="8677938" y="318951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54A6D0D-39BD-4108-AD6D-B0AE816349D2}"/>
                  </a:ext>
                </a:extLst>
              </p:cNvPr>
              <p:cNvCxnSpPr/>
              <p:nvPr/>
            </p:nvCxnSpPr>
            <p:spPr>
              <a:xfrm>
                <a:off x="9041892" y="3769944"/>
                <a:ext cx="450593" cy="480378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9B56F61-2712-44E5-97C9-871F6275C31C}"/>
                </a:ext>
              </a:extLst>
            </p:cNvPr>
            <p:cNvGrpSpPr/>
            <p:nvPr/>
          </p:nvGrpSpPr>
          <p:grpSpPr>
            <a:xfrm>
              <a:off x="9455027" y="4013660"/>
              <a:ext cx="809522" cy="798022"/>
              <a:chOff x="8434647" y="3174615"/>
              <a:chExt cx="809522" cy="79802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892772F-F36E-478E-AE24-C3D58F8BC0C0}"/>
                  </a:ext>
                </a:extLst>
              </p:cNvPr>
              <p:cNvSpPr/>
              <p:nvPr/>
            </p:nvSpPr>
            <p:spPr>
              <a:xfrm>
                <a:off x="8434647" y="3174615"/>
                <a:ext cx="809522" cy="79802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59C5E50-FDF3-45F4-A550-F1356CA9B0F5}"/>
                  </a:ext>
                </a:extLst>
              </p:cNvPr>
              <p:cNvSpPr/>
              <p:nvPr/>
            </p:nvSpPr>
            <p:spPr>
              <a:xfrm>
                <a:off x="8434647" y="3567668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456EC3-3028-443A-A3D9-1FF8600D0065}"/>
                  </a:ext>
                </a:extLst>
              </p:cNvPr>
              <p:cNvSpPr/>
              <p:nvPr/>
            </p:nvSpPr>
            <p:spPr>
              <a:xfrm>
                <a:off x="8839616" y="3567804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F8DA7A-EF43-4054-9D06-89F2139CECB8}"/>
                  </a:ext>
                </a:extLst>
              </p:cNvPr>
              <p:cNvSpPr txBox="1"/>
              <p:nvPr/>
            </p:nvSpPr>
            <p:spPr>
              <a:xfrm>
                <a:off x="8677938" y="318951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2548263-3284-4EE0-AE8F-C6568586F101}"/>
                </a:ext>
              </a:extLst>
            </p:cNvPr>
            <p:cNvGrpSpPr/>
            <p:nvPr/>
          </p:nvGrpSpPr>
          <p:grpSpPr>
            <a:xfrm>
              <a:off x="10790073" y="3994020"/>
              <a:ext cx="1065204" cy="1102513"/>
              <a:chOff x="8178965" y="3174615"/>
              <a:chExt cx="1065204" cy="1102513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9CD3E2D-1459-4929-B3D5-0970E97FF719}"/>
                  </a:ext>
                </a:extLst>
              </p:cNvPr>
              <p:cNvSpPr/>
              <p:nvPr/>
            </p:nvSpPr>
            <p:spPr>
              <a:xfrm>
                <a:off x="8434647" y="3174615"/>
                <a:ext cx="809522" cy="79802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09AFC07-372C-4A23-8B1D-E7ACA52CBA01}"/>
                  </a:ext>
                </a:extLst>
              </p:cNvPr>
              <p:cNvSpPr/>
              <p:nvPr/>
            </p:nvSpPr>
            <p:spPr>
              <a:xfrm>
                <a:off x="8434647" y="3567668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431FF2D-8F7E-4179-A3B6-6591D0B3B401}"/>
                  </a:ext>
                </a:extLst>
              </p:cNvPr>
              <p:cNvSpPr/>
              <p:nvPr/>
            </p:nvSpPr>
            <p:spPr>
              <a:xfrm>
                <a:off x="8839616" y="3567804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623D84-FF0F-4CF3-82C6-AEBAEBF3C659}"/>
                  </a:ext>
                </a:extLst>
              </p:cNvPr>
              <p:cNvSpPr txBox="1"/>
              <p:nvPr/>
            </p:nvSpPr>
            <p:spPr>
              <a:xfrm>
                <a:off x="8677938" y="318951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38EF658-67E7-42EC-96DE-82D9CA1DAEEB}"/>
                  </a:ext>
                </a:extLst>
              </p:cNvPr>
              <p:cNvCxnSpPr/>
              <p:nvPr/>
            </p:nvCxnSpPr>
            <p:spPr>
              <a:xfrm flipH="1">
                <a:off x="8178965" y="3769944"/>
                <a:ext cx="457958" cy="507184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D2F963C-B994-4DCF-B48D-60BF0FA790D0}"/>
                </a:ext>
              </a:extLst>
            </p:cNvPr>
            <p:cNvGrpSpPr/>
            <p:nvPr/>
          </p:nvGrpSpPr>
          <p:grpSpPr>
            <a:xfrm>
              <a:off x="8059555" y="5142748"/>
              <a:ext cx="809522" cy="798022"/>
              <a:chOff x="8434647" y="3174615"/>
              <a:chExt cx="809522" cy="79802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1792AB2-E91E-401F-9DD7-2EC2B5F0705B}"/>
                  </a:ext>
                </a:extLst>
              </p:cNvPr>
              <p:cNvSpPr/>
              <p:nvPr/>
            </p:nvSpPr>
            <p:spPr>
              <a:xfrm>
                <a:off x="8434647" y="3174615"/>
                <a:ext cx="809522" cy="79802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F532227-1085-4A0C-A943-F6A3FEB840AC}"/>
                  </a:ext>
                </a:extLst>
              </p:cNvPr>
              <p:cNvSpPr/>
              <p:nvPr/>
            </p:nvSpPr>
            <p:spPr>
              <a:xfrm>
                <a:off x="8434647" y="3567668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B6E6C37-8C0B-4113-810C-3BF7A9330CA1}"/>
                  </a:ext>
                </a:extLst>
              </p:cNvPr>
              <p:cNvSpPr/>
              <p:nvPr/>
            </p:nvSpPr>
            <p:spPr>
              <a:xfrm>
                <a:off x="8839616" y="3567804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C4427F2-579A-4F4D-8026-AAFC55F81866}"/>
                  </a:ext>
                </a:extLst>
              </p:cNvPr>
              <p:cNvSpPr txBox="1"/>
              <p:nvPr/>
            </p:nvSpPr>
            <p:spPr>
              <a:xfrm>
                <a:off x="8677938" y="318951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10563FF-2E65-4926-AEDA-D437416AAAB5}"/>
                </a:ext>
              </a:extLst>
            </p:cNvPr>
            <p:cNvGrpSpPr/>
            <p:nvPr/>
          </p:nvGrpSpPr>
          <p:grpSpPr>
            <a:xfrm>
              <a:off x="10204290" y="5173176"/>
              <a:ext cx="809522" cy="798022"/>
              <a:chOff x="8434647" y="3174615"/>
              <a:chExt cx="809522" cy="79802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A3A2CC6-036C-49BA-BED3-7238F58D6B7C}"/>
                  </a:ext>
                </a:extLst>
              </p:cNvPr>
              <p:cNvSpPr/>
              <p:nvPr/>
            </p:nvSpPr>
            <p:spPr>
              <a:xfrm>
                <a:off x="8434647" y="3174615"/>
                <a:ext cx="809522" cy="79802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AE8BEA-B389-4DD8-940E-E5FDF7D57990}"/>
                  </a:ext>
                </a:extLst>
              </p:cNvPr>
              <p:cNvSpPr/>
              <p:nvPr/>
            </p:nvSpPr>
            <p:spPr>
              <a:xfrm>
                <a:off x="8434647" y="3567668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06081FA-29F9-4BB6-B1E9-5B41216B8742}"/>
                  </a:ext>
                </a:extLst>
              </p:cNvPr>
              <p:cNvSpPr/>
              <p:nvPr/>
            </p:nvSpPr>
            <p:spPr>
              <a:xfrm>
                <a:off x="8839616" y="3567804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9D9A1D9-FB88-419A-B39F-E9EA04AF51E7}"/>
                  </a:ext>
                </a:extLst>
              </p:cNvPr>
              <p:cNvSpPr txBox="1"/>
              <p:nvPr/>
            </p:nvSpPr>
            <p:spPr>
              <a:xfrm>
                <a:off x="8677938" y="318951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B8894A5-FE4F-401C-BAAA-3755DBF0A2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2045" y="4368527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1F48BF6-7AE9-4E1B-A817-A9A15D3DD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3949" y="3203393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1A88862-656C-48CC-98AE-C6EDB79F93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8579" y="4445102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5AC56DF-E991-4346-B244-29F249C3DB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35379" y="4445778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3E801B1-AADD-4EFD-86C7-78E05BCD3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3080" y="5578395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63472D8-C36D-4347-998B-32FDEBB0D7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7633" y="5572187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313E6A9-30DD-4FFD-A477-385C029413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2500" y="5615594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011E607-0390-44BB-A2F1-F7D3ACB2C4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70369" y="5615594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32C3474-2152-4065-9382-6411AE76D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06331" y="4429667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100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562A7FB0-EE36-45B5-8477-04AC72DB0954}"/>
              </a:ext>
            </a:extLst>
          </p:cNvPr>
          <p:cNvSpPr/>
          <p:nvPr/>
        </p:nvSpPr>
        <p:spPr>
          <a:xfrm>
            <a:off x="7455381" y="319208"/>
            <a:ext cx="4350328" cy="1917469"/>
          </a:xfrm>
          <a:prstGeom prst="ellipse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B73DA-8BAD-4A3A-9678-53E818DD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B6A479"/>
                </a:solidFill>
              </a:rPr>
              <a:t>Review: </a:t>
            </a:r>
            <a:r>
              <a:rPr lang="en-US" dirty="0"/>
              <a:t>Maps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F241-ECB0-4536-AAFB-B6597FF21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6386669" cy="1197275"/>
          </a:xfrm>
        </p:spPr>
        <p:txBody>
          <a:bodyPr/>
          <a:lstStyle/>
          <a:p>
            <a:r>
              <a:rPr lang="en-US" altLang="en-US" b="1" dirty="0">
                <a:solidFill>
                  <a:srgbClr val="4C3282"/>
                </a:solidFill>
              </a:rPr>
              <a:t>map</a:t>
            </a:r>
            <a:r>
              <a:rPr lang="en-US" altLang="en-US" dirty="0"/>
              <a:t>: Holds a set of distinct </a:t>
            </a:r>
            <a:r>
              <a:rPr lang="en-US" altLang="en-US" i="1" dirty="0"/>
              <a:t>keys</a:t>
            </a:r>
            <a:r>
              <a:rPr lang="en-US" altLang="en-US" dirty="0"/>
              <a:t> and a collection of </a:t>
            </a:r>
            <a:r>
              <a:rPr lang="en-US" altLang="en-US" i="1" dirty="0"/>
              <a:t>values</a:t>
            </a:r>
            <a:r>
              <a:rPr lang="en-US" altLang="en-US" dirty="0"/>
              <a:t>, where each key is associated with one value.</a:t>
            </a:r>
          </a:p>
          <a:p>
            <a:pPr lvl="1"/>
            <a:r>
              <a:rPr lang="en-US" altLang="en-US" dirty="0"/>
              <a:t>a.k.a. "dictionary"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8EA46-3034-4F50-817B-475237CF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12DE51E1-1CD1-4E0B-8A62-814150528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162" y="3490176"/>
            <a:ext cx="401478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85C69CA-8C91-4A22-82F7-C775303F4267}"/>
              </a:ext>
            </a:extLst>
          </p:cNvPr>
          <p:cNvGraphicFramePr>
            <a:graphicFrameLocks noGrp="1"/>
          </p:cNvGraphicFramePr>
          <p:nvPr/>
        </p:nvGraphicFramePr>
        <p:xfrm>
          <a:off x="7790790" y="1161979"/>
          <a:ext cx="1222127" cy="517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6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key</a:t>
                      </a:r>
                    </a:p>
                  </a:txBody>
                  <a:tcPr marT="45643" marB="45643" anchor="ctr">
                    <a:solidFill>
                      <a:srgbClr val="B6A4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value</a:t>
                      </a:r>
                    </a:p>
                  </a:txBody>
                  <a:tcPr marT="45643" marB="45643" anchor="ctr">
                    <a:solidFill>
                      <a:srgbClr val="B6A4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charset="0"/>
                          <a:ea typeface="+mn-ea"/>
                        </a:rPr>
                        <a:t>“you"</a:t>
                      </a:r>
                    </a:p>
                  </a:txBody>
                  <a:tcPr marT="45643" marB="456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22</a:t>
                      </a:r>
                    </a:p>
                  </a:txBody>
                  <a:tcPr marT="45643" marB="456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2D221D3-2F6E-4506-89D5-0ABE68D0D95F}"/>
              </a:ext>
            </a:extLst>
          </p:cNvPr>
          <p:cNvGraphicFramePr>
            <a:graphicFrameLocks noGrp="1"/>
          </p:cNvGraphicFramePr>
          <p:nvPr/>
        </p:nvGraphicFramePr>
        <p:xfrm>
          <a:off x="10179068" y="903053"/>
          <a:ext cx="1222127" cy="517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6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key</a:t>
                      </a:r>
                    </a:p>
                  </a:txBody>
                  <a:tcPr marT="45643" marB="45643" anchor="ctr">
                    <a:solidFill>
                      <a:srgbClr val="B6A4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value</a:t>
                      </a:r>
                    </a:p>
                  </a:txBody>
                  <a:tcPr marT="45643" marB="45643" anchor="ctr">
                    <a:solidFill>
                      <a:srgbClr val="B6A4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charset="0"/>
                          <a:ea typeface="+mn-ea"/>
                        </a:rPr>
                        <a:t>“in"</a:t>
                      </a:r>
                    </a:p>
                  </a:txBody>
                  <a:tcPr marT="45643" marB="456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37</a:t>
                      </a:r>
                    </a:p>
                  </a:txBody>
                  <a:tcPr marT="45643" marB="456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BDAF3C3-B420-407C-9C5F-C61955991EDD}"/>
              </a:ext>
            </a:extLst>
          </p:cNvPr>
          <p:cNvGraphicFramePr>
            <a:graphicFrameLocks noGrp="1"/>
          </p:cNvGraphicFramePr>
          <p:nvPr/>
        </p:nvGraphicFramePr>
        <p:xfrm>
          <a:off x="9167932" y="1559345"/>
          <a:ext cx="1222127" cy="517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6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key</a:t>
                      </a:r>
                    </a:p>
                  </a:txBody>
                  <a:tcPr marT="45643" marB="45643" anchor="ctr">
                    <a:solidFill>
                      <a:srgbClr val="B6A4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value</a:t>
                      </a:r>
                    </a:p>
                  </a:txBody>
                  <a:tcPr marT="45643" marB="45643" anchor="ctr">
                    <a:solidFill>
                      <a:srgbClr val="B6A4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charset="0"/>
                          <a:ea typeface="+mn-ea"/>
                        </a:rPr>
                        <a:t>“the"</a:t>
                      </a:r>
                    </a:p>
                  </a:txBody>
                  <a:tcPr marT="45643" marB="456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56</a:t>
                      </a:r>
                    </a:p>
                  </a:txBody>
                  <a:tcPr marT="45643" marB="456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417CDE0-E265-4FCC-A931-28CB2331CE79}"/>
              </a:ext>
            </a:extLst>
          </p:cNvPr>
          <p:cNvGraphicFramePr>
            <a:graphicFrameLocks noGrp="1"/>
          </p:cNvGraphicFramePr>
          <p:nvPr/>
        </p:nvGraphicFramePr>
        <p:xfrm>
          <a:off x="8857398" y="546846"/>
          <a:ext cx="1222127" cy="517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6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key</a:t>
                      </a:r>
                    </a:p>
                  </a:txBody>
                  <a:tcPr marT="45643" marB="45643" anchor="ctr">
                    <a:solidFill>
                      <a:srgbClr val="B6A4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value</a:t>
                      </a:r>
                    </a:p>
                  </a:txBody>
                  <a:tcPr marT="45643" marB="45643" anchor="ctr">
                    <a:solidFill>
                      <a:srgbClr val="B6A4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charset="0"/>
                          <a:ea typeface="+mn-ea"/>
                        </a:rPr>
                        <a:t>“at"</a:t>
                      </a:r>
                    </a:p>
                  </a:txBody>
                  <a:tcPr marT="45643" marB="456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43</a:t>
                      </a:r>
                    </a:p>
                  </a:txBody>
                  <a:tcPr marT="45643" marB="456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6">
            <a:extLst>
              <a:ext uri="{FF2B5EF4-FFF2-40B4-BE49-F238E27FC236}">
                <a16:creationId xmlns:a16="http://schemas.microsoft.com/office/drawing/2014/main" id="{79B42129-871F-4CFC-82B2-CB21E7F2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134" y="2852857"/>
            <a:ext cx="2377341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 charset="0"/>
                <a:ea typeface="+mn-ea"/>
              </a:rPr>
              <a:t>map.get</a:t>
            </a:r>
            <a:r>
              <a:rPr lang="en-US" dirty="0">
                <a:latin typeface="Courier New" charset="0"/>
                <a:ea typeface="+mn-ea"/>
              </a:rPr>
              <a:t>("the")</a:t>
            </a: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id="{E35EE7A6-EF33-495D-9C9F-B0EAC1576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194" y="2843598"/>
            <a:ext cx="517589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charset="0"/>
                <a:ea typeface="+mn-ea"/>
              </a:rPr>
              <a:t>56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479D91-5B74-4629-A5EA-6155A1E93DDB}"/>
              </a:ext>
            </a:extLst>
          </p:cNvPr>
          <p:cNvCxnSpPr>
            <a:cxnSpLocks/>
          </p:cNvCxnSpPr>
          <p:nvPr/>
        </p:nvCxnSpPr>
        <p:spPr>
          <a:xfrm flipV="1">
            <a:off x="8652085" y="2187306"/>
            <a:ext cx="0" cy="673881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81412F-F5D2-4E41-9D96-BFD00F654BE3}"/>
              </a:ext>
            </a:extLst>
          </p:cNvPr>
          <p:cNvCxnSpPr>
            <a:cxnSpLocks/>
          </p:cNvCxnSpPr>
          <p:nvPr/>
        </p:nvCxnSpPr>
        <p:spPr>
          <a:xfrm flipH="1">
            <a:off x="10644581" y="2187306"/>
            <a:ext cx="1" cy="633216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8B59D1-737E-B545-A50D-E8DD8E79DBE9}"/>
              </a:ext>
            </a:extLst>
          </p:cNvPr>
          <p:cNvGrpSpPr/>
          <p:nvPr/>
        </p:nvGrpSpPr>
        <p:grpSpPr>
          <a:xfrm>
            <a:off x="575239" y="3207322"/>
            <a:ext cx="2320363" cy="3313705"/>
            <a:chOff x="908857" y="1530095"/>
            <a:chExt cx="2320363" cy="331370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E8B959-8452-1445-B0E1-D5061A7987B4}"/>
                </a:ext>
              </a:extLst>
            </p:cNvPr>
            <p:cNvSpPr/>
            <p:nvPr/>
          </p:nvSpPr>
          <p:spPr>
            <a:xfrm>
              <a:off x="908857" y="2061556"/>
              <a:ext cx="2320363" cy="2782244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1F10EB-8377-AD43-9C0D-A61C251BC5DB}"/>
                </a:ext>
              </a:extLst>
            </p:cNvPr>
            <p:cNvSpPr/>
            <p:nvPr/>
          </p:nvSpPr>
          <p:spPr>
            <a:xfrm>
              <a:off x="908858" y="1530095"/>
              <a:ext cx="2320362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Dictionary ADT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D7C423-E843-8D4D-8596-755AC2D4C22A}"/>
                </a:ext>
              </a:extLst>
            </p:cNvPr>
            <p:cNvSpPr txBox="1"/>
            <p:nvPr/>
          </p:nvSpPr>
          <p:spPr>
            <a:xfrm>
              <a:off x="1076296" y="2988919"/>
              <a:ext cx="21529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put(key, item)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add item to collection indexed with key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get(key)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item associated with key</a:t>
              </a:r>
            </a:p>
            <a:p>
              <a:r>
                <a:rPr lang="en-US" sz="1200" u="sng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containsKey</a:t>
              </a:r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(key)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if key already in use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remove(key)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remove item and associated key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size()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count of items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045A4C-A371-D248-BFCC-E16D703166FD}"/>
                </a:ext>
              </a:extLst>
            </p:cNvPr>
            <p:cNvSpPr txBox="1"/>
            <p:nvPr/>
          </p:nvSpPr>
          <p:spPr>
            <a:xfrm>
              <a:off x="924590" y="2078829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state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9EE9DF-5520-6C44-A18A-EB56BF524501}"/>
                </a:ext>
              </a:extLst>
            </p:cNvPr>
            <p:cNvSpPr txBox="1"/>
            <p:nvPr/>
          </p:nvSpPr>
          <p:spPr>
            <a:xfrm>
              <a:off x="916724" y="2747587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behavior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CB11B9E-BB02-CC4F-9CC6-D3F10AA13080}"/>
                </a:ext>
              </a:extLst>
            </p:cNvPr>
            <p:cNvSpPr txBox="1"/>
            <p:nvPr/>
          </p:nvSpPr>
          <p:spPr>
            <a:xfrm>
              <a:off x="1076295" y="2335727"/>
              <a:ext cx="203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Set of items &amp; keys</a:t>
              </a:r>
            </a:p>
            <a:p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Count of items</a:t>
              </a:r>
            </a:p>
          </p:txBody>
        </p: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007207A-9CE2-DE44-86D2-C46E6CAA537A}"/>
              </a:ext>
            </a:extLst>
          </p:cNvPr>
          <p:cNvSpPr txBox="1">
            <a:spLocks/>
          </p:cNvSpPr>
          <p:nvPr/>
        </p:nvSpPr>
        <p:spPr>
          <a:xfrm>
            <a:off x="3218080" y="3129929"/>
            <a:ext cx="4441054" cy="3460482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>
                <a:solidFill>
                  <a:srgbClr val="B6A479"/>
                </a:solidFill>
              </a:rPr>
              <a:t>supported operations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b="1" dirty="0"/>
              <a:t>put</a:t>
            </a:r>
            <a:r>
              <a:rPr lang="en-US" altLang="en-US" dirty="0"/>
              <a:t>(</a:t>
            </a:r>
            <a:r>
              <a:rPr lang="en-US" altLang="en-US" i="1" dirty="0"/>
              <a:t>key</a:t>
            </a:r>
            <a:r>
              <a:rPr lang="en-US" altLang="en-US" dirty="0"/>
              <a:t>, </a:t>
            </a:r>
            <a:r>
              <a:rPr lang="en-US" altLang="en-US" i="1" dirty="0"/>
              <a:t>value</a:t>
            </a:r>
            <a:r>
              <a:rPr lang="en-US" altLang="en-US" dirty="0"/>
              <a:t>): Adds a given item into collection with associated key, </a:t>
            </a:r>
          </a:p>
          <a:p>
            <a:pPr lvl="2"/>
            <a:r>
              <a:rPr lang="en-US" altLang="en-US" sz="1800" b="1" dirty="0"/>
              <a:t>if the map previously had a mapping for the given key, old value is replaced</a:t>
            </a:r>
            <a:br>
              <a:rPr lang="en-US" altLang="en-US" b="1" dirty="0"/>
            </a:br>
            <a:endParaRPr lang="en-US" altLang="en-US" sz="400" b="1" dirty="0"/>
          </a:p>
          <a:p>
            <a:pPr lvl="1"/>
            <a:r>
              <a:rPr lang="en-US" altLang="en-US" b="1" dirty="0"/>
              <a:t>get</a:t>
            </a:r>
            <a:r>
              <a:rPr lang="en-US" altLang="en-US" dirty="0"/>
              <a:t>(</a:t>
            </a:r>
            <a:r>
              <a:rPr lang="en-US" altLang="en-US" i="1" dirty="0"/>
              <a:t>key</a:t>
            </a:r>
            <a:r>
              <a:rPr lang="en-US" altLang="en-US" dirty="0"/>
              <a:t>): Retrieves the value mapped to the key</a:t>
            </a:r>
          </a:p>
          <a:p>
            <a:pPr lvl="1"/>
            <a:r>
              <a:rPr lang="en-US" altLang="en-US" b="1" dirty="0" err="1"/>
              <a:t>containsKey</a:t>
            </a:r>
            <a:r>
              <a:rPr lang="en-US" altLang="en-US" dirty="0"/>
              <a:t>(key): returns true if key is already associated with value in map, false otherwise</a:t>
            </a:r>
            <a:endParaRPr lang="en-US" altLang="en-US" sz="800" dirty="0"/>
          </a:p>
          <a:p>
            <a:pPr lvl="1"/>
            <a:r>
              <a:rPr lang="en-US" altLang="en-US" b="1" dirty="0"/>
              <a:t>remove</a:t>
            </a:r>
            <a:r>
              <a:rPr lang="en-US" altLang="en-US" dirty="0"/>
              <a:t>(</a:t>
            </a:r>
            <a:r>
              <a:rPr lang="en-US" altLang="en-US" i="1" dirty="0"/>
              <a:t>key</a:t>
            </a:r>
            <a:r>
              <a:rPr lang="en-US" altLang="en-US" dirty="0"/>
              <a:t>): Removes the given key and its mapped value</a:t>
            </a:r>
          </a:p>
        </p:txBody>
      </p:sp>
    </p:spTree>
    <p:extLst>
      <p:ext uri="{BB962C8B-B14F-4D97-AF65-F5344CB8AC3E}">
        <p14:creationId xmlns:p14="http://schemas.microsoft.com/office/powerpoint/2010/main" val="3652006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A9BE-8C0E-4D1B-A7EE-38E17CF0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A240B-474E-49B9-8C54-D46627DFE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4845504"/>
          </a:xfrm>
        </p:spPr>
        <p:txBody>
          <a:bodyPr/>
          <a:lstStyle/>
          <a:p>
            <a:r>
              <a:rPr lang="en-US" dirty="0"/>
              <a:t>Binary Search Trees allow us to:</a:t>
            </a:r>
          </a:p>
          <a:p>
            <a:pPr lvl="1"/>
            <a:r>
              <a:rPr lang="en-US" dirty="0"/>
              <a:t>quickly find what we’re looking for</a:t>
            </a:r>
          </a:p>
          <a:p>
            <a:pPr lvl="1"/>
            <a:r>
              <a:rPr lang="en-US" dirty="0"/>
              <a:t>add and remove values easily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r>
              <a:rPr lang="en-US" dirty="0"/>
              <a:t>Let’s use them to implement dictionaries!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7055C-0948-43C0-96C5-26D848AD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A0828-678D-4EC5-B984-3DDF3180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670" y="6521027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34867" y="341385"/>
            <a:ext cx="5743202" cy="5912118"/>
            <a:chOff x="5334867" y="341385"/>
            <a:chExt cx="5743202" cy="591211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2EA6D99-9FBE-4977-8C26-89B297CF66F9}"/>
                </a:ext>
              </a:extLst>
            </p:cNvPr>
            <p:cNvGrpSpPr/>
            <p:nvPr/>
          </p:nvGrpSpPr>
          <p:grpSpPr>
            <a:xfrm>
              <a:off x="8009270" y="341385"/>
              <a:ext cx="1313520" cy="1509304"/>
              <a:chOff x="7397176" y="472141"/>
              <a:chExt cx="1313520" cy="150930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B625FE-A153-4E38-ACDB-FFBF00A36C31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B84C4FB-C8F5-4400-9B80-6E6D1165350A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51CA25B-A2E9-48A3-A58A-4E1E58D4AA65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3D4827-0B35-4641-9235-86455E6045D3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044BB47-E2B7-4B66-A8A3-D91291ADC580}"/>
                  </a:ext>
                </a:extLst>
              </p:cNvPr>
              <p:cNvCxnSpPr/>
              <p:nvPr/>
            </p:nvCxnSpPr>
            <p:spPr>
              <a:xfrm flipH="1">
                <a:off x="7397176" y="1474261"/>
                <a:ext cx="457958" cy="507184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346E55A-242E-4EA0-8434-A59B9DC87161}"/>
                  </a:ext>
                </a:extLst>
              </p:cNvPr>
              <p:cNvCxnSpPr/>
              <p:nvPr/>
            </p:nvCxnSpPr>
            <p:spPr>
              <a:xfrm>
                <a:off x="8260103" y="1474261"/>
                <a:ext cx="450593" cy="480378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64EFE85-C378-4640-9FB7-07D9694BB23B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86547E0-B9B7-4545-90BF-724834663D54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“foo”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A6B6E72-4EAB-4EE8-8436-83C4B8F35162}"/>
                </a:ext>
              </a:extLst>
            </p:cNvPr>
            <p:cNvGrpSpPr/>
            <p:nvPr/>
          </p:nvGrpSpPr>
          <p:grpSpPr>
            <a:xfrm>
              <a:off x="6953389" y="1902872"/>
              <a:ext cx="1313520" cy="1509304"/>
              <a:chOff x="7397176" y="472141"/>
              <a:chExt cx="1313520" cy="150930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41940DD-73F6-4A98-A851-B0D77DF669A0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9932A2B-1590-4C38-97B4-7AF8747E0AA2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9967B2B-9F67-444A-800B-00F3E76859F8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D01D5D9-7D8C-46C8-85BD-C35BA469E74D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81EEDF03-BA57-42B2-918B-8E07FBDD1CED}"/>
                  </a:ext>
                </a:extLst>
              </p:cNvPr>
              <p:cNvCxnSpPr/>
              <p:nvPr/>
            </p:nvCxnSpPr>
            <p:spPr>
              <a:xfrm flipH="1">
                <a:off x="7397176" y="1474261"/>
                <a:ext cx="457958" cy="507184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F338F9A-FF3C-4C61-8E22-70C1CD758812}"/>
                  </a:ext>
                </a:extLst>
              </p:cNvPr>
              <p:cNvCxnSpPr/>
              <p:nvPr/>
            </p:nvCxnSpPr>
            <p:spPr>
              <a:xfrm>
                <a:off x="8260103" y="1474261"/>
                <a:ext cx="450593" cy="480378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9BBED55-1BF2-45E4-90AD-EC42A3034F27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65EFA1D-1AF3-4687-A0AE-802BE61415AB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“bar”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BF31FC0-9C3C-43DD-A0D2-07B8032A3EA9}"/>
                </a:ext>
              </a:extLst>
            </p:cNvPr>
            <p:cNvGrpSpPr/>
            <p:nvPr/>
          </p:nvGrpSpPr>
          <p:grpSpPr>
            <a:xfrm>
              <a:off x="9341185" y="1862276"/>
              <a:ext cx="1084541" cy="1482498"/>
              <a:chOff x="7626155" y="472141"/>
              <a:chExt cx="1084541" cy="1482498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1C4EA0A-CF2D-43CA-87C5-BFCD991FD138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CC263A9-986D-407F-8A0B-74F2D0114095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3907934-BFE8-49F8-8E46-04FC24E653AC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708322-46AE-4169-8BFF-3F41C544AA0A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4561EA09-7DD1-4FBC-B4E9-7140F93DCA1B}"/>
                  </a:ext>
                </a:extLst>
              </p:cNvPr>
              <p:cNvCxnSpPr/>
              <p:nvPr/>
            </p:nvCxnSpPr>
            <p:spPr>
              <a:xfrm>
                <a:off x="8260103" y="1474261"/>
                <a:ext cx="450593" cy="480378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287183F-B3B2-48BF-936F-D7AF17AD240C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A6321B4-79D7-4FDC-AD38-B81117777BA8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baz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”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C6E927F-EFDA-4001-AF2F-A9EBA61C3EF9}"/>
                </a:ext>
              </a:extLst>
            </p:cNvPr>
            <p:cNvGrpSpPr/>
            <p:nvPr/>
          </p:nvGrpSpPr>
          <p:grpSpPr>
            <a:xfrm>
              <a:off x="7558078" y="3452087"/>
              <a:ext cx="1102936" cy="1509304"/>
              <a:chOff x="7397176" y="472141"/>
              <a:chExt cx="1102936" cy="1509304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31F4262-9AA2-4F0C-B343-2D10D0BDCA0F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EB6FD21-BAF3-4A2C-96A9-46B90585AD66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7ECB497-8911-4B9D-98CE-FB401AD1FED2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12BF78B-8D91-4963-88D5-0758283A3019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096A4FB3-51CB-43E3-B81A-FF06730151D9}"/>
                  </a:ext>
                </a:extLst>
              </p:cNvPr>
              <p:cNvCxnSpPr/>
              <p:nvPr/>
            </p:nvCxnSpPr>
            <p:spPr>
              <a:xfrm flipH="1">
                <a:off x="7397176" y="1474261"/>
                <a:ext cx="457958" cy="507184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5A7C379-9DC0-49FD-A4A3-6964C2BF8067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D8727F8-4A8D-4926-891B-631F46411D84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sho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”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4495DAD-FAF8-4B15-8031-0571D3E87C7F}"/>
                </a:ext>
              </a:extLst>
            </p:cNvPr>
            <p:cNvGrpSpPr/>
            <p:nvPr/>
          </p:nvGrpSpPr>
          <p:grpSpPr>
            <a:xfrm>
              <a:off x="5982815" y="3458256"/>
              <a:ext cx="1065204" cy="1509304"/>
              <a:chOff x="7397176" y="472141"/>
              <a:chExt cx="1065204" cy="1509304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EF28C3-5BF4-4CF0-A909-3A387F7E692D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8E9E93D-28D0-42D4-8C7E-11FA49045FF6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D01B349-F3F6-4E65-9D4D-731EE552F0B1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014A429-272A-4327-B27D-D941801614D0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2DEC3312-3C47-4DEF-907A-63F3206A3E7A}"/>
                  </a:ext>
                </a:extLst>
              </p:cNvPr>
              <p:cNvCxnSpPr/>
              <p:nvPr/>
            </p:nvCxnSpPr>
            <p:spPr>
              <a:xfrm flipH="1">
                <a:off x="7397176" y="1474261"/>
                <a:ext cx="457958" cy="507184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3792504-66F3-4CBE-9C3A-66C102AED845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3EA0616-E01F-4EBB-AEDA-2954EBAA2CB2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fo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”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91234BD-52DB-4C8D-B889-7E62E487F6B4}"/>
                </a:ext>
              </a:extLst>
            </p:cNvPr>
            <p:cNvGrpSpPr/>
            <p:nvPr/>
          </p:nvGrpSpPr>
          <p:grpSpPr>
            <a:xfrm>
              <a:off x="9975133" y="3412115"/>
              <a:ext cx="1102936" cy="1509304"/>
              <a:chOff x="7397176" y="472141"/>
              <a:chExt cx="1102936" cy="1509304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D0188C0-2DA1-44DF-8776-70EAC193D6F4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03298CB-BE3E-40FB-BF4D-252E21D6D675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99EBEC-748A-40AE-BF34-110929CC6F3A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2BC9C79-79E5-471D-BE6F-C37A3E002854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E45F268-1D17-40D4-B169-4D6B9F0CA7A6}"/>
                  </a:ext>
                </a:extLst>
              </p:cNvPr>
              <p:cNvCxnSpPr/>
              <p:nvPr/>
            </p:nvCxnSpPr>
            <p:spPr>
              <a:xfrm flipH="1">
                <a:off x="7397176" y="1474261"/>
                <a:ext cx="457958" cy="507184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6EA2A41-3CE7-4A46-8A7D-3F5D3F519BFD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9DE67EF-F7BB-472F-AB50-23AB0701B723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“sup”</a:t>
                </a: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051732AC-A85E-48C5-ADBE-57465B559B68}"/>
                </a:ext>
              </a:extLst>
            </p:cNvPr>
            <p:cNvGrpSpPr/>
            <p:nvPr/>
          </p:nvGrpSpPr>
          <p:grpSpPr>
            <a:xfrm>
              <a:off x="9417150" y="5048690"/>
              <a:ext cx="873957" cy="1204813"/>
              <a:chOff x="7626155" y="472141"/>
              <a:chExt cx="873957" cy="1204813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6B64C040-D9ED-4B55-823B-21D845B5B232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DECACF8-6BFA-4F60-B74C-E01374FB9A7E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BD3078C-392C-44E2-9638-16A79BD75C73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E42E699-5DE8-4617-9953-B47E5312FFA1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6BE300A-87D0-4ACF-A7BF-3226484ACF9D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25A1C8F-A575-4BE3-82B4-59831CDFB3A3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“boo”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DFA7064-B4D4-4334-9ACD-1FE183EA56B8}"/>
                </a:ext>
              </a:extLst>
            </p:cNvPr>
            <p:cNvGrpSpPr/>
            <p:nvPr/>
          </p:nvGrpSpPr>
          <p:grpSpPr>
            <a:xfrm>
              <a:off x="7326271" y="4992360"/>
              <a:ext cx="873957" cy="1204813"/>
              <a:chOff x="7626155" y="472141"/>
              <a:chExt cx="873957" cy="1204813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4CED50F-636C-45F5-8FE9-615524607E67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1EF08E2-7AD7-40F2-9857-08AF17FC395D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DAF6EDF-E8E7-443A-A404-836154C0EF55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45034D-6562-4469-8481-0037D3095070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0C2404B-2F1E-4461-9982-DEFB70BACE0B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03B9045-6542-497D-8BED-13DCE54AE2CF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“bye”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83B1B9E-3346-4361-807E-6A0C9210FFBC}"/>
                </a:ext>
              </a:extLst>
            </p:cNvPr>
            <p:cNvGrpSpPr/>
            <p:nvPr/>
          </p:nvGrpSpPr>
          <p:grpSpPr>
            <a:xfrm>
              <a:off x="5334867" y="4965554"/>
              <a:ext cx="894005" cy="1204813"/>
              <a:chOff x="7568375" y="472141"/>
              <a:chExt cx="894005" cy="1204813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A82620F-420B-4DEF-B475-04ADBE10D7A7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11420A9-5BC3-4589-AEDC-DF822561D1EE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6EC8E75-44B7-4DB2-82C0-C6C4C9A3E6B3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C16FDD1-964C-495F-9938-D2C6C031744F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58BBC2D-CB92-491C-914E-AC65B40B9363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A2E9516-54BE-42CE-BB98-E6AA2518B37A}"/>
                  </a:ext>
                </a:extLst>
              </p:cNvPr>
              <p:cNvSpPr txBox="1"/>
              <p:nvPr/>
            </p:nvSpPr>
            <p:spPr>
              <a:xfrm>
                <a:off x="7568375" y="88515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“hi”</a:t>
                </a: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CD8B6A9-CA75-4CCB-99F0-39F7B9F90A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7018" y="4310452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3A36B53-61FE-4E7B-8033-174B07EC3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3868" y="4345203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4F748D5-264B-499D-BA86-AD29390B8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6884" y="5808176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A42D8BC-39E6-4F32-B38C-CF178613FA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0017" y="5797016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CBD3A9B-5BE9-499A-8075-E9959EB922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2994" y="5839062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CF2E28F-B555-485B-8834-F3C6304925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6567" y="5839062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581CF68-9282-432A-9587-4FF6F5F248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1688" y="4265764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01D8C98-7D04-4C09-ADFE-3E76945B15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6912" y="5891312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79A29A6-1121-49B5-8176-9A568F1A6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20382" y="5888555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E6368CD-4AC1-408F-92EF-1A9AD3737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104" y="2705076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45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AADE-62B4-47FC-BF83-753F541C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4024B-141E-4379-A5F5-4B2EA4933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Invariants</a:t>
                </a:r>
              </a:p>
              <a:p>
                <a:pPr lvl="1"/>
                <a:r>
                  <a:rPr lang="en-US" dirty="0"/>
                  <a:t>Things that are always true.</a:t>
                </a:r>
              </a:p>
              <a:p>
                <a:pPr lvl="1"/>
                <a:r>
                  <a:rPr lang="en-US" dirty="0"/>
                  <a:t>The way you make sure your data structure works and is efficient.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Binary Search Tree invariants:</a:t>
                </a:r>
              </a:p>
              <a:p>
                <a:pPr lvl="1"/>
                <a:r>
                  <a:rPr lang="en-US" sz="2400" dirty="0"/>
                  <a:t>For every node with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2"/>
                <a:r>
                  <a:rPr lang="en-US" sz="2200" dirty="0"/>
                  <a:t>The left subtree has only keys smaller than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lvl="2"/>
                <a:r>
                  <a:rPr lang="en-US" sz="2200" dirty="0"/>
                  <a:t>The right subtree has only keys greater than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4024B-141E-4379-A5F5-4B2EA4933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36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EF617-3DAD-4B53-B0BF-8C41C78C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DE59B-C04F-4EE6-AA42-6AC9F000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DF483E-1224-4E0A-BAB3-F850C7C20282}"/>
                  </a:ext>
                </a:extLst>
              </p14:cNvPr>
              <p14:cNvContentPartPr/>
              <p14:nvPr/>
            </p14:nvContentPartPr>
            <p14:xfrm>
              <a:off x="573219" y="-46034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DF483E-1224-4E0A-BAB3-F850C7C202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579" y="-47834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/>
          <p:cNvGrpSpPr/>
          <p:nvPr/>
        </p:nvGrpSpPr>
        <p:grpSpPr>
          <a:xfrm>
            <a:off x="6168868" y="397242"/>
            <a:ext cx="5300546" cy="5404467"/>
            <a:chOff x="5334867" y="341385"/>
            <a:chExt cx="5743202" cy="591211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EA6D99-9FBE-4977-8C26-89B297CF66F9}"/>
                </a:ext>
              </a:extLst>
            </p:cNvPr>
            <p:cNvGrpSpPr/>
            <p:nvPr/>
          </p:nvGrpSpPr>
          <p:grpSpPr>
            <a:xfrm>
              <a:off x="8009270" y="341385"/>
              <a:ext cx="1313520" cy="1509304"/>
              <a:chOff x="7397176" y="472141"/>
              <a:chExt cx="1313520" cy="150930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7B625FE-A153-4E38-ACDB-FFBF00A36C31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B84C4FB-C8F5-4400-9B80-6E6D1165350A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51CA25B-A2E9-48A3-A58A-4E1E58D4AA65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E3D4827-0B35-4641-9235-86455E6045D3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9044BB47-E2B7-4B66-A8A3-D91291ADC580}"/>
                  </a:ext>
                </a:extLst>
              </p:cNvPr>
              <p:cNvCxnSpPr/>
              <p:nvPr/>
            </p:nvCxnSpPr>
            <p:spPr>
              <a:xfrm flipH="1">
                <a:off x="7397176" y="1474261"/>
                <a:ext cx="457958" cy="507184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5346E55A-242E-4EA0-8434-A59B9DC87161}"/>
                  </a:ext>
                </a:extLst>
              </p:cNvPr>
              <p:cNvCxnSpPr/>
              <p:nvPr/>
            </p:nvCxnSpPr>
            <p:spPr>
              <a:xfrm>
                <a:off x="8260103" y="1474261"/>
                <a:ext cx="450593" cy="480378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64EFE85-C378-4640-9FB7-07D9694BB23B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86547E0-B9B7-4545-90BF-724834663D54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“foo”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6B6E72-4EAB-4EE8-8436-83C4B8F35162}"/>
                </a:ext>
              </a:extLst>
            </p:cNvPr>
            <p:cNvGrpSpPr/>
            <p:nvPr/>
          </p:nvGrpSpPr>
          <p:grpSpPr>
            <a:xfrm>
              <a:off x="6953389" y="1902872"/>
              <a:ext cx="1313520" cy="1509304"/>
              <a:chOff x="7397176" y="472141"/>
              <a:chExt cx="1313520" cy="150930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41940DD-73F6-4A98-A851-B0D77DF669A0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9932A2B-1590-4C38-97B4-7AF8747E0AA2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9967B2B-9F67-444A-800B-00F3E76859F8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01D5D9-7D8C-46C8-85BD-C35BA469E74D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81EEDF03-BA57-42B2-918B-8E07FBDD1CED}"/>
                  </a:ext>
                </a:extLst>
              </p:cNvPr>
              <p:cNvCxnSpPr/>
              <p:nvPr/>
            </p:nvCxnSpPr>
            <p:spPr>
              <a:xfrm flipH="1">
                <a:off x="7397176" y="1474261"/>
                <a:ext cx="457958" cy="507184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F338F9A-FF3C-4C61-8E22-70C1CD758812}"/>
                  </a:ext>
                </a:extLst>
              </p:cNvPr>
              <p:cNvCxnSpPr/>
              <p:nvPr/>
            </p:nvCxnSpPr>
            <p:spPr>
              <a:xfrm>
                <a:off x="8260103" y="1474261"/>
                <a:ext cx="450593" cy="480378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9BBED55-1BF2-45E4-90AD-EC42A3034F27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65EFA1D-1AF3-4687-A0AE-802BE61415AB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“bar”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F31FC0-9C3C-43DD-A0D2-07B8032A3EA9}"/>
                </a:ext>
              </a:extLst>
            </p:cNvPr>
            <p:cNvGrpSpPr/>
            <p:nvPr/>
          </p:nvGrpSpPr>
          <p:grpSpPr>
            <a:xfrm>
              <a:off x="9341185" y="1862276"/>
              <a:ext cx="1084541" cy="1482498"/>
              <a:chOff x="7626155" y="472141"/>
              <a:chExt cx="1084541" cy="1482498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1C4EA0A-CF2D-43CA-87C5-BFCD991FD138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CC263A9-986D-407F-8A0B-74F2D0114095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907934-BFE8-49F8-8E46-04FC24E653AC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1708322-46AE-4169-8BFF-3F41C544AA0A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4561EA09-7DD1-4FBC-B4E9-7140F93DCA1B}"/>
                  </a:ext>
                </a:extLst>
              </p:cNvPr>
              <p:cNvCxnSpPr/>
              <p:nvPr/>
            </p:nvCxnSpPr>
            <p:spPr>
              <a:xfrm>
                <a:off x="8260103" y="1474261"/>
                <a:ext cx="450593" cy="480378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287183F-B3B2-48BF-936F-D7AF17AD240C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6321B4-79D7-4FDC-AD38-B81117777BA8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baz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C6E927F-EFDA-4001-AF2F-A9EBA61C3EF9}"/>
                </a:ext>
              </a:extLst>
            </p:cNvPr>
            <p:cNvGrpSpPr/>
            <p:nvPr/>
          </p:nvGrpSpPr>
          <p:grpSpPr>
            <a:xfrm>
              <a:off x="7558078" y="3452087"/>
              <a:ext cx="1102936" cy="1509304"/>
              <a:chOff x="7397176" y="472141"/>
              <a:chExt cx="1102936" cy="150930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31F4262-9AA2-4F0C-B343-2D10D0BDCA0F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EB6FD21-BAF3-4A2C-96A9-46B90585AD66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7ECB497-8911-4B9D-98CE-FB401AD1FED2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2BF78B-8D91-4963-88D5-0758283A3019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096A4FB3-51CB-43E3-B81A-FF06730151D9}"/>
                  </a:ext>
                </a:extLst>
              </p:cNvPr>
              <p:cNvCxnSpPr/>
              <p:nvPr/>
            </p:nvCxnSpPr>
            <p:spPr>
              <a:xfrm flipH="1">
                <a:off x="7397176" y="1474261"/>
                <a:ext cx="457958" cy="507184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5A7C379-9DC0-49FD-A4A3-6964C2BF8067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D8727F8-4A8D-4926-891B-631F46411D84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sho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”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495DAD-FAF8-4B15-8031-0571D3E87C7F}"/>
                </a:ext>
              </a:extLst>
            </p:cNvPr>
            <p:cNvGrpSpPr/>
            <p:nvPr/>
          </p:nvGrpSpPr>
          <p:grpSpPr>
            <a:xfrm>
              <a:off x="5982815" y="3458256"/>
              <a:ext cx="1065204" cy="1509304"/>
              <a:chOff x="7397176" y="472141"/>
              <a:chExt cx="1065204" cy="150930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8EF28C3-5BF4-4CF0-A909-3A387F7E692D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8E9E93D-28D0-42D4-8C7E-11FA49045FF6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D01B349-F3F6-4E65-9D4D-731EE552F0B1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014A429-272A-4327-B27D-D941801614D0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DEC3312-3C47-4DEF-907A-63F3206A3E7A}"/>
                  </a:ext>
                </a:extLst>
              </p:cNvPr>
              <p:cNvCxnSpPr/>
              <p:nvPr/>
            </p:nvCxnSpPr>
            <p:spPr>
              <a:xfrm flipH="1">
                <a:off x="7397176" y="1474261"/>
                <a:ext cx="457958" cy="507184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3792504-66F3-4CBE-9C3A-66C102AED845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3EA0616-E01F-4EBB-AEDA-2954EBAA2CB2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fo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”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91234BD-52DB-4C8D-B889-7E62E487F6B4}"/>
                </a:ext>
              </a:extLst>
            </p:cNvPr>
            <p:cNvGrpSpPr/>
            <p:nvPr/>
          </p:nvGrpSpPr>
          <p:grpSpPr>
            <a:xfrm>
              <a:off x="9975133" y="3412115"/>
              <a:ext cx="1102936" cy="1509304"/>
              <a:chOff x="7397176" y="472141"/>
              <a:chExt cx="1102936" cy="150930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D0188C0-2DA1-44DF-8776-70EAC193D6F4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03298CB-BE3E-40FB-BF4D-252E21D6D675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D99EBEC-748A-40AE-BF34-110929CC6F3A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BC9C79-79E5-471D-BE6F-C37A3E002854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E45F268-1D17-40D4-B169-4D6B9F0CA7A6}"/>
                  </a:ext>
                </a:extLst>
              </p:cNvPr>
              <p:cNvCxnSpPr/>
              <p:nvPr/>
            </p:nvCxnSpPr>
            <p:spPr>
              <a:xfrm flipH="1">
                <a:off x="7397176" y="1474261"/>
                <a:ext cx="457958" cy="507184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6EA2A41-3CE7-4A46-8A7D-3F5D3F519BFD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9DE67EF-F7BB-472F-AB50-23AB0701B723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“sup”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1732AC-A85E-48C5-ADBE-57465B559B68}"/>
                </a:ext>
              </a:extLst>
            </p:cNvPr>
            <p:cNvGrpSpPr/>
            <p:nvPr/>
          </p:nvGrpSpPr>
          <p:grpSpPr>
            <a:xfrm>
              <a:off x="9417150" y="5048690"/>
              <a:ext cx="873957" cy="1204813"/>
              <a:chOff x="7626155" y="472141"/>
              <a:chExt cx="873957" cy="120481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B64C040-D9ED-4B55-823B-21D845B5B232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DECACF8-6BFA-4F60-B74C-E01374FB9A7E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BD3078C-392C-44E2-9638-16A79BD75C73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42E699-5DE8-4617-9953-B47E5312FFA1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6BE300A-87D0-4ACF-A7BF-3226484ACF9D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25A1C8F-A575-4BE3-82B4-59831CDFB3A3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“boo”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FA7064-B4D4-4334-9ACD-1FE183EA56B8}"/>
                </a:ext>
              </a:extLst>
            </p:cNvPr>
            <p:cNvGrpSpPr/>
            <p:nvPr/>
          </p:nvGrpSpPr>
          <p:grpSpPr>
            <a:xfrm>
              <a:off x="7326271" y="4992360"/>
              <a:ext cx="946943" cy="1204813"/>
              <a:chOff x="7626155" y="472141"/>
              <a:chExt cx="946943" cy="1204813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4CED50F-636C-45F5-8FE9-615524607E67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1EF08E2-7AD7-40F2-9857-08AF17FC395D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AF6EDF-E8E7-443A-A404-836154C0EF55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45034D-6562-4469-8481-0037D3095070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C2404B-2F1E-4461-9982-DEFB70BACE0B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03B9045-6542-497D-8BED-13DCE54AE2CF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946943" cy="404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“bye”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83B1B9E-3346-4361-807E-6A0C9210FFBC}"/>
                </a:ext>
              </a:extLst>
            </p:cNvPr>
            <p:cNvGrpSpPr/>
            <p:nvPr/>
          </p:nvGrpSpPr>
          <p:grpSpPr>
            <a:xfrm>
              <a:off x="5334867" y="4965554"/>
              <a:ext cx="894005" cy="1204813"/>
              <a:chOff x="7568375" y="472141"/>
              <a:chExt cx="894005" cy="120481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A82620F-420B-4DEF-B475-04ADBE10D7A7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1420A9-5BC3-4589-AEDC-DF822561D1EE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EC8E75-44B7-4DB2-82C0-C6C4C9A3E6B3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16FDD1-964C-495F-9938-D2C6C031744F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58BBC2D-CB92-491C-914E-AC65B40B9363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2E9516-54BE-42CE-BB98-E6AA2518B37A}"/>
                  </a:ext>
                </a:extLst>
              </p:cNvPr>
              <p:cNvSpPr txBox="1"/>
              <p:nvPr/>
            </p:nvSpPr>
            <p:spPr>
              <a:xfrm>
                <a:off x="7568375" y="885159"/>
                <a:ext cx="797571" cy="404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“hi”</a:t>
                </a:r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D8B6A9-CA75-4CCB-99F0-39F7B9F90A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7018" y="4310452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3A36B53-61FE-4E7B-8033-174B07EC3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3868" y="4345203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4F748D5-264B-499D-BA86-AD29390B8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6884" y="5808176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42D8BC-39E6-4F32-B38C-CF178613FA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0017" y="5797016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CBD3A9B-5BE9-499A-8075-E9959EB922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2994" y="5839062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CF2E28F-B555-485B-8834-F3C6304925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6567" y="5839062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81CF68-9282-432A-9587-4FF6F5F248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1688" y="4265764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1D8C98-7D04-4C09-ADFE-3E76945B15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6912" y="5891312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79A29A6-1121-49B5-8176-9A568F1A6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20382" y="5888555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E6368CD-4AC1-408F-92EF-1A9AD3737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104" y="2705076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50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 Part 1 due Wednesday</a:t>
            </a:r>
          </a:p>
          <a:p>
            <a:r>
              <a:rPr lang="en-US" dirty="0"/>
              <a:t>Exercise 1 due Friday.</a:t>
            </a:r>
          </a:p>
          <a:p>
            <a:endParaRPr lang="en-US" dirty="0"/>
          </a:p>
          <a:p>
            <a:r>
              <a:rPr lang="en-US" dirty="0"/>
              <a:t>Review Session tomorrow (</a:t>
            </a:r>
            <a:r>
              <a:rPr lang="en-US" dirty="0" err="1"/>
              <a:t>Sieg</a:t>
            </a:r>
            <a:r>
              <a:rPr lang="en-US" dirty="0"/>
              <a:t> 134, 1-3PM)</a:t>
            </a:r>
          </a:p>
          <a:p>
            <a:pPr lvl="1"/>
            <a:r>
              <a:rPr lang="en-US" dirty="0" err="1"/>
              <a:t>Panopto</a:t>
            </a:r>
            <a:r>
              <a:rPr lang="en-US" dirty="0"/>
              <a:t> might not work yet…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09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down invariants?</a:t>
            </a:r>
          </a:p>
          <a:p>
            <a:r>
              <a:rPr lang="en-US" dirty="0"/>
              <a:t>They help us write methods?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get(key)</a:t>
            </a:r>
            <a:r>
              <a:rPr lang="en-US" dirty="0"/>
              <a:t> work?</a:t>
            </a:r>
          </a:p>
          <a:p>
            <a:pPr lvl="1"/>
            <a:r>
              <a:rPr lang="en-US" sz="2200" dirty="0"/>
              <a:t>Is the current node the one we’re looking for?</a:t>
            </a:r>
          </a:p>
          <a:p>
            <a:pPr lvl="2"/>
            <a:r>
              <a:rPr lang="en-US" sz="2200" dirty="0"/>
              <a:t>Return it’s value</a:t>
            </a:r>
          </a:p>
          <a:p>
            <a:pPr lvl="2"/>
            <a:r>
              <a:rPr lang="en-US" sz="2200" dirty="0"/>
              <a:t>Is the current node null?</a:t>
            </a:r>
          </a:p>
          <a:p>
            <a:pPr lvl="3"/>
            <a:r>
              <a:rPr lang="en-US" sz="2200" dirty="0"/>
              <a:t>It’s not in there</a:t>
            </a:r>
          </a:p>
          <a:p>
            <a:pPr lvl="1"/>
            <a:r>
              <a:rPr lang="en-US" sz="2200" dirty="0"/>
              <a:t>Is the current node’s key too small?</a:t>
            </a:r>
          </a:p>
          <a:p>
            <a:pPr lvl="2"/>
            <a:r>
              <a:rPr lang="en-US" sz="2200" dirty="0" err="1"/>
              <a:t>Recurse</a:t>
            </a:r>
            <a:r>
              <a:rPr lang="en-US" sz="2200" dirty="0"/>
              <a:t> on the right subtree</a:t>
            </a:r>
          </a:p>
          <a:p>
            <a:pPr lvl="1"/>
            <a:r>
              <a:rPr lang="en-US" sz="2200" dirty="0"/>
              <a:t>Is the current node’s key too big?</a:t>
            </a:r>
          </a:p>
          <a:p>
            <a:pPr lvl="2"/>
            <a:r>
              <a:rPr lang="en-US" sz="2200" dirty="0" err="1"/>
              <a:t>Recurse</a:t>
            </a:r>
            <a:r>
              <a:rPr lang="en-US" sz="2200" dirty="0"/>
              <a:t> on the left subtree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965700" y="1277943"/>
                <a:ext cx="6451600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Binary Search Tree invariants:</a:t>
                </a:r>
              </a:p>
              <a:p>
                <a:pPr lvl="1"/>
                <a:r>
                  <a:rPr lang="en-US" sz="2400" dirty="0"/>
                  <a:t>For every node with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2"/>
                <a:r>
                  <a:rPr lang="en-US" sz="2200" dirty="0"/>
                  <a:t>The left subtree has only keys smaller than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lvl="2"/>
                <a:r>
                  <a:rPr lang="en-US" sz="2200" dirty="0"/>
                  <a:t>The right subtree has only keys greater than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700" y="1277943"/>
                <a:ext cx="6451600" cy="1508105"/>
              </a:xfrm>
              <a:prstGeom prst="rect">
                <a:avLst/>
              </a:prstGeom>
              <a:blipFill>
                <a:blip r:embed="rId2"/>
                <a:stretch>
                  <a:fillRect l="-1512" t="-3239" b="-7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642100" y="2938610"/>
            <a:ext cx="5295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 does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put(key, value)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work?</a:t>
            </a:r>
          </a:p>
          <a:p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Let’s just put it anywhere?</a:t>
            </a:r>
          </a:p>
          <a:p>
            <a:pPr lvl="1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No! Remember the invariants!</a:t>
            </a:r>
          </a:p>
          <a:p>
            <a:pPr lvl="1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Also remember key might already be in the dictionary.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first</a:t>
            </a:r>
          </a:p>
          <a:p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key is in there, overwrite the value</a:t>
            </a:r>
          </a:p>
          <a:p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Otherwise, wherever we ended up is where the new node should go. </a:t>
            </a:r>
          </a:p>
        </p:txBody>
      </p:sp>
    </p:spTree>
    <p:extLst>
      <p:ext uri="{BB962C8B-B14F-4D97-AF65-F5344CB8AC3E}">
        <p14:creationId xmlns:p14="http://schemas.microsoft.com/office/powerpoint/2010/main" val="257406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Binary Search Trees?</a:t>
            </a:r>
          </a:p>
        </p:txBody>
      </p:sp>
      <p:sp>
        <p:nvSpPr>
          <p:cNvPr id="8" name="Oval 7"/>
          <p:cNvSpPr/>
          <p:nvPr/>
        </p:nvSpPr>
        <p:spPr>
          <a:xfrm>
            <a:off x="1478803" y="2243700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2</a:t>
            </a:r>
            <a:endParaRPr 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2255927" y="3076453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3</a:t>
            </a:r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4005888" y="4970870"/>
            <a:ext cx="767055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8</a:t>
            </a:r>
            <a:endParaRPr lang="en-US" sz="3200" dirty="0"/>
          </a:p>
        </p:txBody>
      </p:sp>
      <p:sp>
        <p:nvSpPr>
          <p:cNvPr id="13" name="Oval 12"/>
          <p:cNvSpPr/>
          <p:nvPr/>
        </p:nvSpPr>
        <p:spPr>
          <a:xfrm>
            <a:off x="3096374" y="3958536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5" name="Straight Arrow Connector 14"/>
          <p:cNvCxnSpPr>
            <a:stCxn id="8" idx="5"/>
            <a:endCxn id="11" idx="1"/>
          </p:cNvCxnSpPr>
          <p:nvPr/>
        </p:nvCxnSpPr>
        <p:spPr>
          <a:xfrm>
            <a:off x="2198998" y="2963895"/>
            <a:ext cx="180495" cy="236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7" idx="5"/>
            <a:endCxn id="8" idx="1"/>
          </p:cNvCxnSpPr>
          <p:nvPr/>
        </p:nvCxnSpPr>
        <p:spPr>
          <a:xfrm>
            <a:off x="1295434" y="2021521"/>
            <a:ext cx="306935" cy="345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5"/>
          </p:cNvCxnSpPr>
          <p:nvPr/>
        </p:nvCxnSpPr>
        <p:spPr>
          <a:xfrm>
            <a:off x="2976122" y="3796648"/>
            <a:ext cx="244287" cy="29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772943" y="5814631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2" name="Straight Arrow Connector 21"/>
          <p:cNvCxnSpPr>
            <a:stCxn id="13" idx="5"/>
          </p:cNvCxnSpPr>
          <p:nvPr/>
        </p:nvCxnSpPr>
        <p:spPr>
          <a:xfrm>
            <a:off x="3816569" y="4678731"/>
            <a:ext cx="334712" cy="38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2" idx="5"/>
            <a:endCxn id="19" idx="1"/>
          </p:cNvCxnSpPr>
          <p:nvPr/>
        </p:nvCxnSpPr>
        <p:spPr>
          <a:xfrm>
            <a:off x="4660610" y="5691065"/>
            <a:ext cx="235899" cy="247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236737" y="1424685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4</a:t>
            </a:r>
            <a:endParaRPr lang="en-US" sz="3200" dirty="0"/>
          </a:p>
        </p:txBody>
      </p:sp>
      <p:sp>
        <p:nvSpPr>
          <p:cNvPr id="28" name="Oval 27"/>
          <p:cNvSpPr/>
          <p:nvPr/>
        </p:nvSpPr>
        <p:spPr>
          <a:xfrm>
            <a:off x="8592519" y="4120351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5</a:t>
            </a:r>
            <a:endParaRPr lang="en-US" sz="3200" dirty="0"/>
          </a:p>
        </p:txBody>
      </p:sp>
      <p:sp>
        <p:nvSpPr>
          <p:cNvPr id="29" name="Oval 28"/>
          <p:cNvSpPr/>
          <p:nvPr/>
        </p:nvSpPr>
        <p:spPr>
          <a:xfrm>
            <a:off x="6127334" y="4028290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2</a:t>
            </a:r>
            <a:endParaRPr lang="en-US" sz="3200" dirty="0"/>
          </a:p>
        </p:txBody>
      </p:sp>
      <p:sp>
        <p:nvSpPr>
          <p:cNvPr id="30" name="Oval 29"/>
          <p:cNvSpPr/>
          <p:nvPr/>
        </p:nvSpPr>
        <p:spPr>
          <a:xfrm>
            <a:off x="9191993" y="2630058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7</a:t>
            </a:r>
            <a:endParaRPr lang="en-US" sz="3200" dirty="0"/>
          </a:p>
        </p:txBody>
      </p:sp>
      <p:sp>
        <p:nvSpPr>
          <p:cNvPr id="31" name="Oval 30"/>
          <p:cNvSpPr/>
          <p:nvPr/>
        </p:nvSpPr>
        <p:spPr>
          <a:xfrm>
            <a:off x="7325858" y="2630058"/>
            <a:ext cx="767055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3</a:t>
            </a:r>
            <a:endParaRPr lang="en-US" sz="3200" dirty="0"/>
          </a:p>
        </p:txBody>
      </p:sp>
      <p:sp>
        <p:nvSpPr>
          <p:cNvPr id="32" name="Oval 31"/>
          <p:cNvSpPr/>
          <p:nvPr/>
        </p:nvSpPr>
        <p:spPr>
          <a:xfrm>
            <a:off x="10297925" y="3986098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3" name="Straight Arrow Connector 32"/>
          <p:cNvCxnSpPr>
            <a:stCxn id="27" idx="3"/>
            <a:endCxn id="31" idx="7"/>
          </p:cNvCxnSpPr>
          <p:nvPr/>
        </p:nvCxnSpPr>
        <p:spPr>
          <a:xfrm flipH="1">
            <a:off x="7980580" y="2144881"/>
            <a:ext cx="379722" cy="608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5"/>
            <a:endCxn id="30" idx="0"/>
          </p:cNvCxnSpPr>
          <p:nvPr/>
        </p:nvCxnSpPr>
        <p:spPr>
          <a:xfrm>
            <a:off x="8956932" y="2144881"/>
            <a:ext cx="656942" cy="485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3"/>
          </p:cNvCxnSpPr>
          <p:nvPr/>
        </p:nvCxnSpPr>
        <p:spPr>
          <a:xfrm flipH="1">
            <a:off x="6888214" y="3350254"/>
            <a:ext cx="549976" cy="827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4"/>
            <a:endCxn id="28" idx="7"/>
          </p:cNvCxnSpPr>
          <p:nvPr/>
        </p:nvCxnSpPr>
        <p:spPr>
          <a:xfrm flipH="1">
            <a:off x="9312714" y="3473819"/>
            <a:ext cx="301160" cy="770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5"/>
            <a:endCxn id="32" idx="0"/>
          </p:cNvCxnSpPr>
          <p:nvPr/>
        </p:nvCxnSpPr>
        <p:spPr>
          <a:xfrm>
            <a:off x="9912189" y="3350254"/>
            <a:ext cx="807617" cy="635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554632" y="5043822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" name="Oval 38"/>
          <p:cNvSpPr/>
          <p:nvPr/>
        </p:nvSpPr>
        <p:spPr>
          <a:xfrm>
            <a:off x="10916683" y="5043821"/>
            <a:ext cx="992651" cy="8633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10964910" y="4725899"/>
            <a:ext cx="224229" cy="441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3"/>
          </p:cNvCxnSpPr>
          <p:nvPr/>
        </p:nvCxnSpPr>
        <p:spPr>
          <a:xfrm flipH="1">
            <a:off x="10072922" y="4706293"/>
            <a:ext cx="348569" cy="337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537612" y="4200060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6</a:t>
            </a:r>
            <a:endParaRPr lang="en-US" sz="3200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7736505" y="3465584"/>
            <a:ext cx="222988" cy="734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5239" y="1301326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4627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BSTs as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546246"/>
          </a:xfrm>
        </p:spPr>
        <p:txBody>
          <a:bodyPr/>
          <a:lstStyle/>
          <a:p>
            <a:r>
              <a:rPr lang="en-US" dirty="0"/>
              <a:t>Let’s figure out the worst case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 for two different states our BST could be in.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80" y="2230821"/>
            <a:ext cx="50057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Perfectly balanced – for every node, its descendants are split evenly between left and right subtrees.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303" y="2230821"/>
            <a:ext cx="5738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Degenerate – for every node, all of its descendants are in the right subtree. </a:t>
            </a:r>
          </a:p>
        </p:txBody>
      </p:sp>
      <p:sp>
        <p:nvSpPr>
          <p:cNvPr id="27" name="Oval 26"/>
          <p:cNvSpPr/>
          <p:nvPr/>
        </p:nvSpPr>
        <p:spPr>
          <a:xfrm>
            <a:off x="3642235" y="4954357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136856" y="5635862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Oval 28"/>
          <p:cNvSpPr/>
          <p:nvPr/>
        </p:nvSpPr>
        <p:spPr>
          <a:xfrm>
            <a:off x="4009630" y="5644460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7" idx="3"/>
          </p:cNvCxnSpPr>
          <p:nvPr/>
        </p:nvCxnSpPr>
        <p:spPr>
          <a:xfrm flipH="1">
            <a:off x="3400582" y="5338461"/>
            <a:ext cx="307555" cy="297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13300" y="5354743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103787" y="5012932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598408" y="5694438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471182" y="5703035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9" idx="3"/>
          </p:cNvCxnSpPr>
          <p:nvPr/>
        </p:nvCxnSpPr>
        <p:spPr>
          <a:xfrm flipH="1">
            <a:off x="4862133" y="5397036"/>
            <a:ext cx="307555" cy="297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474852" y="5413319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78457" y="4878155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73078" y="5559660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945852" y="5568258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8" name="Straight Arrow Connector 57"/>
          <p:cNvCxnSpPr>
            <a:stCxn id="55" idx="3"/>
          </p:cNvCxnSpPr>
          <p:nvPr/>
        </p:nvCxnSpPr>
        <p:spPr>
          <a:xfrm flipH="1">
            <a:off x="336804" y="5262259"/>
            <a:ext cx="307555" cy="297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49522" y="5278541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040009" y="4936730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1" name="Oval 60"/>
          <p:cNvSpPr/>
          <p:nvPr/>
        </p:nvSpPr>
        <p:spPr>
          <a:xfrm>
            <a:off x="1534630" y="5618236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" name="Oval 61"/>
          <p:cNvSpPr/>
          <p:nvPr/>
        </p:nvSpPr>
        <p:spPr>
          <a:xfrm>
            <a:off x="2407404" y="5626833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3" name="Straight Arrow Connector 62"/>
          <p:cNvCxnSpPr>
            <a:stCxn id="60" idx="3"/>
          </p:cNvCxnSpPr>
          <p:nvPr/>
        </p:nvCxnSpPr>
        <p:spPr>
          <a:xfrm flipH="1">
            <a:off x="1798355" y="5320834"/>
            <a:ext cx="307555" cy="297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411074" y="5337117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338914" y="4230302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6" name="Straight Arrow Connector 65"/>
          <p:cNvCxnSpPr>
            <a:stCxn id="65" idx="3"/>
            <a:endCxn id="55" idx="0"/>
          </p:cNvCxnSpPr>
          <p:nvPr/>
        </p:nvCxnSpPr>
        <p:spPr>
          <a:xfrm flipH="1">
            <a:off x="803460" y="4614406"/>
            <a:ext cx="601356" cy="263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5"/>
            <a:endCxn id="60" idx="0"/>
          </p:cNvCxnSpPr>
          <p:nvPr/>
        </p:nvCxnSpPr>
        <p:spPr>
          <a:xfrm>
            <a:off x="1723018" y="4614406"/>
            <a:ext cx="541994" cy="322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383654" y="4301802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72" idx="3"/>
          </p:cNvCxnSpPr>
          <p:nvPr/>
        </p:nvCxnSpPr>
        <p:spPr>
          <a:xfrm flipH="1">
            <a:off x="3848200" y="4685906"/>
            <a:ext cx="601356" cy="263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2" idx="5"/>
          </p:cNvCxnSpPr>
          <p:nvPr/>
        </p:nvCxnSpPr>
        <p:spPr>
          <a:xfrm>
            <a:off x="4767758" y="4685906"/>
            <a:ext cx="541994" cy="322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2911853" y="3631566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76" name="Straight Arrow Connector 75"/>
          <p:cNvCxnSpPr>
            <a:stCxn id="75" idx="3"/>
            <a:endCxn id="65" idx="7"/>
          </p:cNvCxnSpPr>
          <p:nvPr/>
        </p:nvCxnSpPr>
        <p:spPr>
          <a:xfrm flipH="1">
            <a:off x="1723018" y="4015670"/>
            <a:ext cx="1254737" cy="280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5" idx="5"/>
            <a:endCxn id="72" idx="0"/>
          </p:cNvCxnSpPr>
          <p:nvPr/>
        </p:nvCxnSpPr>
        <p:spPr>
          <a:xfrm>
            <a:off x="3295957" y="4015670"/>
            <a:ext cx="1312700" cy="286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597428" y="4949655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  <a:p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355556" y="4310400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</a:t>
            </a:r>
          </a:p>
          <a:p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439414" y="5753139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</a:t>
            </a:r>
          </a:p>
          <a:p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081312" y="5027704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14</a:t>
            </a:r>
          </a:p>
          <a:p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994680" y="5654474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</a:t>
            </a:r>
          </a:p>
          <a:p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573939" y="5723976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  <a:p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7699849" y="3036974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Oval 90"/>
          <p:cNvSpPr/>
          <p:nvPr/>
        </p:nvSpPr>
        <p:spPr>
          <a:xfrm>
            <a:off x="8067244" y="3727077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8070914" y="3437361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8592718" y="4420171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" name="Oval 95"/>
          <p:cNvSpPr/>
          <p:nvPr/>
        </p:nvSpPr>
        <p:spPr>
          <a:xfrm>
            <a:off x="8960113" y="5110274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8963783" y="4820558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488095" y="4177001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9660094" y="5918501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9634632" y="6208217"/>
            <a:ext cx="530372" cy="762956"/>
            <a:chOff x="9618866" y="5924436"/>
            <a:chExt cx="530372" cy="762956"/>
          </a:xfrm>
        </p:grpSpPr>
        <p:sp>
          <p:nvSpPr>
            <p:cNvPr id="99" name="Oval 98"/>
            <p:cNvSpPr/>
            <p:nvPr/>
          </p:nvSpPr>
          <p:spPr>
            <a:xfrm>
              <a:off x="9640658" y="5924436"/>
              <a:ext cx="508580" cy="5085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618866" y="5948728"/>
              <a:ext cx="5196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15</a:t>
              </a:r>
            </a:p>
            <a:p>
              <a:endParaRPr lang="en-US" dirty="0"/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>
            <a:off x="9338923" y="5578221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262648" y="5492064"/>
            <a:ext cx="119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3379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BSTs as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546246"/>
          </a:xfrm>
        </p:spPr>
        <p:txBody>
          <a:bodyPr/>
          <a:lstStyle/>
          <a:p>
            <a:r>
              <a:rPr lang="en-US" dirty="0"/>
              <a:t>Let’s figure out the worst case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 for two different states our BST could be in.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80" y="2230821"/>
            <a:ext cx="50057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Perfectly balanced – for every node, its descendants are split evenly between left and right subtrees.</a:t>
            </a:r>
          </a:p>
        </p:txBody>
      </p:sp>
      <p:sp>
        <p:nvSpPr>
          <p:cNvPr id="27" name="Oval 26"/>
          <p:cNvSpPr/>
          <p:nvPr/>
        </p:nvSpPr>
        <p:spPr>
          <a:xfrm>
            <a:off x="3642235" y="4954357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136856" y="5635862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Oval 28"/>
          <p:cNvSpPr/>
          <p:nvPr/>
        </p:nvSpPr>
        <p:spPr>
          <a:xfrm>
            <a:off x="4009630" y="5644460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7" idx="3"/>
          </p:cNvCxnSpPr>
          <p:nvPr/>
        </p:nvCxnSpPr>
        <p:spPr>
          <a:xfrm flipH="1">
            <a:off x="3400582" y="5338461"/>
            <a:ext cx="307555" cy="297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13300" y="5354743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103787" y="5012932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598408" y="5694438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471182" y="5703035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9" idx="3"/>
          </p:cNvCxnSpPr>
          <p:nvPr/>
        </p:nvCxnSpPr>
        <p:spPr>
          <a:xfrm flipH="1">
            <a:off x="4862133" y="5397036"/>
            <a:ext cx="307555" cy="297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474852" y="5413319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78457" y="4878155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73078" y="5559660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945852" y="5568258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8" name="Straight Arrow Connector 57"/>
          <p:cNvCxnSpPr>
            <a:stCxn id="55" idx="3"/>
          </p:cNvCxnSpPr>
          <p:nvPr/>
        </p:nvCxnSpPr>
        <p:spPr>
          <a:xfrm flipH="1">
            <a:off x="336804" y="5262259"/>
            <a:ext cx="307555" cy="297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49522" y="5278541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040009" y="4936730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1" name="Oval 60"/>
          <p:cNvSpPr/>
          <p:nvPr/>
        </p:nvSpPr>
        <p:spPr>
          <a:xfrm>
            <a:off x="1534630" y="5618236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" name="Oval 61"/>
          <p:cNvSpPr/>
          <p:nvPr/>
        </p:nvSpPr>
        <p:spPr>
          <a:xfrm>
            <a:off x="2407404" y="5626833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3" name="Straight Arrow Connector 62"/>
          <p:cNvCxnSpPr>
            <a:stCxn id="60" idx="3"/>
          </p:cNvCxnSpPr>
          <p:nvPr/>
        </p:nvCxnSpPr>
        <p:spPr>
          <a:xfrm flipH="1">
            <a:off x="1798355" y="5320834"/>
            <a:ext cx="307555" cy="297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411074" y="5337117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338914" y="4230302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6" name="Straight Arrow Connector 65"/>
          <p:cNvCxnSpPr>
            <a:stCxn id="65" idx="3"/>
            <a:endCxn id="55" idx="0"/>
          </p:cNvCxnSpPr>
          <p:nvPr/>
        </p:nvCxnSpPr>
        <p:spPr>
          <a:xfrm flipH="1">
            <a:off x="803460" y="4614406"/>
            <a:ext cx="601356" cy="263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5"/>
            <a:endCxn id="60" idx="0"/>
          </p:cNvCxnSpPr>
          <p:nvPr/>
        </p:nvCxnSpPr>
        <p:spPr>
          <a:xfrm>
            <a:off x="1723018" y="4614406"/>
            <a:ext cx="541994" cy="322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383654" y="4301802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72" idx="3"/>
          </p:cNvCxnSpPr>
          <p:nvPr/>
        </p:nvCxnSpPr>
        <p:spPr>
          <a:xfrm flipH="1">
            <a:off x="3848200" y="4685906"/>
            <a:ext cx="601356" cy="263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2" idx="5"/>
          </p:cNvCxnSpPr>
          <p:nvPr/>
        </p:nvCxnSpPr>
        <p:spPr>
          <a:xfrm>
            <a:off x="4767758" y="4685906"/>
            <a:ext cx="541994" cy="322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2911853" y="3631566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76" name="Straight Arrow Connector 75"/>
          <p:cNvCxnSpPr>
            <a:stCxn id="75" idx="3"/>
            <a:endCxn id="65" idx="7"/>
          </p:cNvCxnSpPr>
          <p:nvPr/>
        </p:nvCxnSpPr>
        <p:spPr>
          <a:xfrm flipH="1">
            <a:off x="1723018" y="4015670"/>
            <a:ext cx="1254737" cy="280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5" idx="5"/>
            <a:endCxn id="72" idx="0"/>
          </p:cNvCxnSpPr>
          <p:nvPr/>
        </p:nvCxnSpPr>
        <p:spPr>
          <a:xfrm>
            <a:off x="3295957" y="4015670"/>
            <a:ext cx="1312700" cy="286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597428" y="4949655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  <a:p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355556" y="4310400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</a:t>
            </a:r>
          </a:p>
          <a:p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439414" y="5753139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</a:t>
            </a:r>
          </a:p>
          <a:p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081312" y="5027704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14</a:t>
            </a:r>
          </a:p>
          <a:p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994680" y="5654474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</a:t>
            </a:r>
          </a:p>
          <a:p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573939" y="5723976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48097" y="1915704"/>
                <a:ext cx="4769069" cy="1850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get() 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is a recursive method!</a:t>
                </a:r>
              </a:p>
              <a:p>
                <a:endParaRPr lang="en-US" sz="22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+1 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if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097" y="1915704"/>
                <a:ext cx="4769069" cy="1850315"/>
              </a:xfrm>
              <a:prstGeom prst="rect">
                <a:avLst/>
              </a:prstGeom>
              <a:blipFill>
                <a:blip r:embed="rId2"/>
                <a:stretch>
                  <a:fillRect l="-1662" t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ACBDA9-3699-4D03-86C7-0C55772EECE5}"/>
                  </a:ext>
                </a:extLst>
              </p:cNvPr>
              <p:cNvSpPr txBox="1"/>
              <p:nvPr/>
            </p:nvSpPr>
            <p:spPr>
              <a:xfrm>
                <a:off x="6448097" y="3726692"/>
                <a:ext cx="3830984" cy="780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at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most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some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constant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𝑎𝑇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ACBDA9-3699-4D03-86C7-0C55772EE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097" y="3726692"/>
                <a:ext cx="3830984" cy="780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4304B6E-1892-4A85-82A4-ED1E0BF1E703}"/>
                  </a:ext>
                </a:extLst>
              </p:cNvPr>
              <p:cNvSpPr/>
              <p:nvPr/>
            </p:nvSpPr>
            <p:spPr>
              <a:xfrm>
                <a:off x="6810144" y="4495247"/>
                <a:ext cx="17809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4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Θ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Segoe UI Historic" panose="020B0502040204020203" pitchFamily="34" charset="0"/>
                                <a:cs typeface="Segoe UI Historic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Segoe UI Historic" panose="020B0502040204020203" pitchFamily="34" charset="0"/>
                                <a:cs typeface="Segoe UI Historic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Segoe UI Historic" panose="020B0502040204020203" pitchFamily="34" charset="0"/>
                                <a:cs typeface="Segoe UI Historic" panose="020B0502040204020203" pitchFamily="34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4304B6E-1892-4A85-82A4-ED1E0BF1E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144" y="4495247"/>
                <a:ext cx="1780937" cy="307777"/>
              </a:xfrm>
              <a:prstGeom prst="rect">
                <a:avLst/>
              </a:prstGeom>
              <a:blipFill>
                <a:blip r:embed="rId4"/>
                <a:stretch>
                  <a:fillRect l="-1027" t="-392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846DCF1-59C9-4529-BD41-935F52443C90}"/>
                  </a:ext>
                </a:extLst>
              </p:cNvPr>
              <p:cNvSpPr txBox="1"/>
              <p:nvPr/>
            </p:nvSpPr>
            <p:spPr>
              <a:xfrm>
                <a:off x="7238957" y="5263292"/>
                <a:ext cx="8342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846DCF1-59C9-4529-BD41-935F52443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57" y="5263292"/>
                <a:ext cx="834203" cy="215444"/>
              </a:xfrm>
              <a:prstGeom prst="rect">
                <a:avLst/>
              </a:prstGeom>
              <a:blipFill>
                <a:blip r:embed="rId5"/>
                <a:stretch>
                  <a:fillRect l="-5839" r="-146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9CA21FF-E4BB-4041-9F8A-DA12B2611B74}"/>
                  </a:ext>
                </a:extLst>
              </p:cNvPr>
              <p:cNvSpPr txBox="1"/>
              <p:nvPr/>
            </p:nvSpPr>
            <p:spPr>
              <a:xfrm>
                <a:off x="8670705" y="5243813"/>
                <a:ext cx="14731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9CA21FF-E4BB-4041-9F8A-DA12B2611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705" y="5243813"/>
                <a:ext cx="1473159" cy="215444"/>
              </a:xfrm>
              <a:prstGeom prst="rect">
                <a:avLst/>
              </a:prstGeom>
              <a:blipFill>
                <a:blip r:embed="rId6"/>
                <a:stretch>
                  <a:fillRect l="-206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3D9033-F4EB-4A00-8CE7-2036BF08F6D6}"/>
                  </a:ext>
                </a:extLst>
              </p:cNvPr>
              <p:cNvSpPr txBox="1"/>
              <p:nvPr/>
            </p:nvSpPr>
            <p:spPr>
              <a:xfrm>
                <a:off x="7270410" y="5589633"/>
                <a:ext cx="8342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3D9033-F4EB-4A00-8CE7-2036BF08F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410" y="5589633"/>
                <a:ext cx="834203" cy="215444"/>
              </a:xfrm>
              <a:prstGeom prst="rect">
                <a:avLst/>
              </a:prstGeom>
              <a:blipFill>
                <a:blip r:embed="rId7"/>
                <a:stretch>
                  <a:fillRect l="-6618" r="-147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C88FE92-BB91-49DC-A757-30A07E7F7A22}"/>
                  </a:ext>
                </a:extLst>
              </p:cNvPr>
              <p:cNvSpPr txBox="1"/>
              <p:nvPr/>
            </p:nvSpPr>
            <p:spPr>
              <a:xfrm>
                <a:off x="8696105" y="5567925"/>
                <a:ext cx="1402435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C88FE92-BB91-49DC-A757-30A07E7F7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05" y="5567925"/>
                <a:ext cx="1402435" cy="243143"/>
              </a:xfrm>
              <a:prstGeom prst="rect">
                <a:avLst/>
              </a:prstGeom>
              <a:blipFill>
                <a:blip r:embed="rId8"/>
                <a:stretch>
                  <a:fillRect l="-2174" t="-25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3ABEFAA0-9190-4E39-9CEF-501081096C43}"/>
              </a:ext>
            </a:extLst>
          </p:cNvPr>
          <p:cNvSpPr txBox="1"/>
          <p:nvPr/>
        </p:nvSpPr>
        <p:spPr>
          <a:xfrm>
            <a:off x="6937144" y="52184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2FDB6A2-4B37-4DD2-AF9D-0A9652DB0714}"/>
              </a:ext>
            </a:extLst>
          </p:cNvPr>
          <p:cNvSpPr txBox="1"/>
          <p:nvPr/>
        </p:nvSpPr>
        <p:spPr>
          <a:xfrm>
            <a:off x="6962544" y="55434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1159F6D-FEDA-4922-85E1-8249611178B6}"/>
                  </a:ext>
                </a:extLst>
              </p:cNvPr>
              <p:cNvSpPr txBox="1"/>
              <p:nvPr/>
            </p:nvSpPr>
            <p:spPr>
              <a:xfrm>
                <a:off x="8654356" y="4892887"/>
                <a:ext cx="10767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1159F6D-FEDA-4922-85E1-824961117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356" y="4892887"/>
                <a:ext cx="1076769" cy="215444"/>
              </a:xfrm>
              <a:prstGeom prst="rect">
                <a:avLst/>
              </a:prstGeom>
              <a:blipFill>
                <a:blip r:embed="rId9"/>
                <a:stretch>
                  <a:fillRect l="-2841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B4AF6B2-DB00-40E0-9390-C2BC4D576EF0}"/>
                  </a:ext>
                </a:extLst>
              </p:cNvPr>
              <p:cNvSpPr txBox="1"/>
              <p:nvPr/>
            </p:nvSpPr>
            <p:spPr>
              <a:xfrm>
                <a:off x="7222608" y="4892888"/>
                <a:ext cx="8342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B4AF6B2-DB00-40E0-9390-C2BC4D576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608" y="4892888"/>
                <a:ext cx="834203" cy="215444"/>
              </a:xfrm>
              <a:prstGeom prst="rect">
                <a:avLst/>
              </a:prstGeom>
              <a:blipFill>
                <a:blip r:embed="rId10"/>
                <a:stretch>
                  <a:fillRect l="-6569" r="-730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79721D88-629C-461F-91F9-2DBBA92F9BD9}"/>
              </a:ext>
            </a:extLst>
          </p:cNvPr>
          <p:cNvSpPr txBox="1"/>
          <p:nvPr/>
        </p:nvSpPr>
        <p:spPr>
          <a:xfrm>
            <a:off x="6920794" y="48610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D73B4D8-5605-44BC-8E80-E7417F4AFAC7}"/>
              </a:ext>
            </a:extLst>
          </p:cNvPr>
          <p:cNvSpPr txBox="1"/>
          <p:nvPr/>
        </p:nvSpPr>
        <p:spPr>
          <a:xfrm>
            <a:off x="8114669" y="4861094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DF24CC-90B1-4019-9E4F-F57452D6F17C}"/>
              </a:ext>
            </a:extLst>
          </p:cNvPr>
          <p:cNvSpPr txBox="1"/>
          <p:nvPr/>
        </p:nvSpPr>
        <p:spPr>
          <a:xfrm>
            <a:off x="8131018" y="5218413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66EB512-096D-4D07-9126-5CFEAA836783}"/>
              </a:ext>
            </a:extLst>
          </p:cNvPr>
          <p:cNvSpPr txBox="1"/>
          <p:nvPr/>
        </p:nvSpPr>
        <p:spPr>
          <a:xfrm>
            <a:off x="8111551" y="5543467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079170" y="5987650"/>
                <a:ext cx="31999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Case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170" y="5987650"/>
                <a:ext cx="3199911" cy="646331"/>
              </a:xfrm>
              <a:prstGeom prst="rect">
                <a:avLst/>
              </a:prstGeom>
              <a:blipFill>
                <a:blip r:embed="rId11"/>
                <a:stretch>
                  <a:fillRect l="-571" t="-3774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6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7" grpId="0"/>
      <p:bldP spid="68" grpId="0"/>
      <p:bldP spid="77" grpId="0"/>
      <p:bldP spid="78" grpId="0"/>
      <p:bldP spid="80" grpId="0"/>
      <p:bldP spid="81" grpId="0"/>
      <p:bldP spid="85" grpId="0"/>
      <p:bldP spid="93" grpId="0"/>
      <p:bldP spid="70" grpId="0"/>
      <p:bldP spid="71" grpId="0"/>
      <p:bldP spid="82" grpId="0"/>
      <p:bldP spid="104" grpId="0"/>
      <p:bldP spid="105" grpId="0"/>
      <p:bldP spid="106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BSTs as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546246"/>
          </a:xfrm>
        </p:spPr>
        <p:txBody>
          <a:bodyPr/>
          <a:lstStyle/>
          <a:p>
            <a:r>
              <a:rPr lang="en-US" dirty="0"/>
              <a:t>Let’s figure out the worst case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 for two different states our BST could be in.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96303" y="2230821"/>
            <a:ext cx="5738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Degenerate – for every node, all of its descendants are in the right subtree. </a:t>
            </a:r>
          </a:p>
        </p:txBody>
      </p:sp>
      <p:sp>
        <p:nvSpPr>
          <p:cNvPr id="90" name="Oval 89"/>
          <p:cNvSpPr/>
          <p:nvPr/>
        </p:nvSpPr>
        <p:spPr>
          <a:xfrm>
            <a:off x="7699849" y="3036974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Oval 90"/>
          <p:cNvSpPr/>
          <p:nvPr/>
        </p:nvSpPr>
        <p:spPr>
          <a:xfrm>
            <a:off x="8067244" y="3727077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8070914" y="3437361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8592718" y="4420171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" name="Oval 95"/>
          <p:cNvSpPr/>
          <p:nvPr/>
        </p:nvSpPr>
        <p:spPr>
          <a:xfrm>
            <a:off x="8960113" y="5110274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8963783" y="4820558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488095" y="4177001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9660094" y="5918501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9634632" y="6208217"/>
            <a:ext cx="530372" cy="762956"/>
            <a:chOff x="9618866" y="5924436"/>
            <a:chExt cx="530372" cy="762956"/>
          </a:xfrm>
        </p:grpSpPr>
        <p:sp>
          <p:nvSpPr>
            <p:cNvPr id="99" name="Oval 98"/>
            <p:cNvSpPr/>
            <p:nvPr/>
          </p:nvSpPr>
          <p:spPr>
            <a:xfrm>
              <a:off x="9640658" y="5924436"/>
              <a:ext cx="508580" cy="5085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618866" y="5948728"/>
              <a:ext cx="5196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15</a:t>
              </a:r>
            </a:p>
            <a:p>
              <a:endParaRPr lang="en-US" dirty="0"/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>
            <a:off x="9338923" y="5578221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262648" y="5492064"/>
            <a:ext cx="119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EACBDA9-3699-4D03-86C7-0C55772EECE5}"/>
                  </a:ext>
                </a:extLst>
              </p:cNvPr>
              <p:cNvSpPr txBox="1"/>
              <p:nvPr/>
            </p:nvSpPr>
            <p:spPr>
              <a:xfrm>
                <a:off x="575239" y="3455508"/>
                <a:ext cx="3830984" cy="780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at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most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some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constant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𝑎𝑇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EACBDA9-3699-4D03-86C7-0C55772EE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9" y="3455508"/>
                <a:ext cx="3830984" cy="780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4304B6E-1892-4A85-82A4-ED1E0BF1E703}"/>
                  </a:ext>
                </a:extLst>
              </p:cNvPr>
              <p:cNvSpPr/>
              <p:nvPr/>
            </p:nvSpPr>
            <p:spPr>
              <a:xfrm>
                <a:off x="937286" y="4224063"/>
                <a:ext cx="17809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4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Θ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Segoe UI Historic" panose="020B0502040204020203" pitchFamily="34" charset="0"/>
                                <a:cs typeface="Segoe UI Historic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Segoe UI Historic" panose="020B0502040204020203" pitchFamily="34" charset="0"/>
                                <a:cs typeface="Segoe UI Historic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Segoe UI Historic" panose="020B0502040204020203" pitchFamily="34" charset="0"/>
                                <a:cs typeface="Segoe UI Historic" panose="020B0502040204020203" pitchFamily="34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4304B6E-1892-4A85-82A4-ED1E0BF1E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86" y="4224063"/>
                <a:ext cx="1780937" cy="307777"/>
              </a:xfrm>
              <a:prstGeom prst="rect">
                <a:avLst/>
              </a:prstGeom>
              <a:blipFill>
                <a:blip r:embed="rId3"/>
                <a:stretch>
                  <a:fillRect l="-1027" t="-6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846DCF1-59C9-4529-BD41-935F52443C90}"/>
                  </a:ext>
                </a:extLst>
              </p:cNvPr>
              <p:cNvSpPr txBox="1"/>
              <p:nvPr/>
            </p:nvSpPr>
            <p:spPr>
              <a:xfrm>
                <a:off x="1366099" y="4992108"/>
                <a:ext cx="8342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846DCF1-59C9-4529-BD41-935F52443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99" y="4992108"/>
                <a:ext cx="834203" cy="215444"/>
              </a:xfrm>
              <a:prstGeom prst="rect">
                <a:avLst/>
              </a:prstGeom>
              <a:blipFill>
                <a:blip r:embed="rId4"/>
                <a:stretch>
                  <a:fillRect l="-5839" r="-1460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CA21FF-E4BB-4041-9F8A-DA12B2611B74}"/>
                  </a:ext>
                </a:extLst>
              </p:cNvPr>
              <p:cNvSpPr txBox="1"/>
              <p:nvPr/>
            </p:nvSpPr>
            <p:spPr>
              <a:xfrm>
                <a:off x="2797847" y="4972629"/>
                <a:ext cx="14731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CA21FF-E4BB-4041-9F8A-DA12B2611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847" y="4972629"/>
                <a:ext cx="1473159" cy="215444"/>
              </a:xfrm>
              <a:prstGeom prst="rect">
                <a:avLst/>
              </a:prstGeom>
              <a:blipFill>
                <a:blip r:embed="rId5"/>
                <a:stretch>
                  <a:fillRect l="-2066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43D9033-F4EB-4A00-8CE7-2036BF08F6D6}"/>
                  </a:ext>
                </a:extLst>
              </p:cNvPr>
              <p:cNvSpPr txBox="1"/>
              <p:nvPr/>
            </p:nvSpPr>
            <p:spPr>
              <a:xfrm>
                <a:off x="1397552" y="5318449"/>
                <a:ext cx="8342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43D9033-F4EB-4A00-8CE7-2036BF08F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52" y="5318449"/>
                <a:ext cx="834203" cy="215444"/>
              </a:xfrm>
              <a:prstGeom prst="rect">
                <a:avLst/>
              </a:prstGeom>
              <a:blipFill>
                <a:blip r:embed="rId6"/>
                <a:stretch>
                  <a:fillRect l="-5839" r="-146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C88FE92-BB91-49DC-A757-30A07E7F7A22}"/>
                  </a:ext>
                </a:extLst>
              </p:cNvPr>
              <p:cNvSpPr txBox="1"/>
              <p:nvPr/>
            </p:nvSpPr>
            <p:spPr>
              <a:xfrm>
                <a:off x="2823247" y="5296741"/>
                <a:ext cx="1402435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C88FE92-BB91-49DC-A757-30A07E7F7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247" y="5296741"/>
                <a:ext cx="1402435" cy="243143"/>
              </a:xfrm>
              <a:prstGeom prst="rect">
                <a:avLst/>
              </a:prstGeom>
              <a:blipFill>
                <a:blip r:embed="rId7"/>
                <a:stretch>
                  <a:fillRect l="-2174" t="-5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3ABEFAA0-9190-4E39-9CEF-501081096C43}"/>
              </a:ext>
            </a:extLst>
          </p:cNvPr>
          <p:cNvSpPr txBox="1"/>
          <p:nvPr/>
        </p:nvSpPr>
        <p:spPr>
          <a:xfrm>
            <a:off x="1064286" y="49472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FDB6A2-4B37-4DD2-AF9D-0A9652DB0714}"/>
              </a:ext>
            </a:extLst>
          </p:cNvPr>
          <p:cNvSpPr txBox="1"/>
          <p:nvPr/>
        </p:nvSpPr>
        <p:spPr>
          <a:xfrm>
            <a:off x="1089686" y="52722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1159F6D-FEDA-4922-85E1-8249611178B6}"/>
                  </a:ext>
                </a:extLst>
              </p:cNvPr>
              <p:cNvSpPr txBox="1"/>
              <p:nvPr/>
            </p:nvSpPr>
            <p:spPr>
              <a:xfrm>
                <a:off x="2781498" y="4621703"/>
                <a:ext cx="10767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1159F6D-FEDA-4922-85E1-824961117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98" y="4621703"/>
                <a:ext cx="1076769" cy="215444"/>
              </a:xfrm>
              <a:prstGeom prst="rect">
                <a:avLst/>
              </a:prstGeom>
              <a:blipFill>
                <a:blip r:embed="rId8"/>
                <a:stretch>
                  <a:fillRect l="-2825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B4AF6B2-DB00-40E0-9390-C2BC4D576EF0}"/>
                  </a:ext>
                </a:extLst>
              </p:cNvPr>
              <p:cNvSpPr txBox="1"/>
              <p:nvPr/>
            </p:nvSpPr>
            <p:spPr>
              <a:xfrm>
                <a:off x="1349750" y="4621704"/>
                <a:ext cx="8342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B4AF6B2-DB00-40E0-9390-C2BC4D576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50" y="4621704"/>
                <a:ext cx="834203" cy="215444"/>
              </a:xfrm>
              <a:prstGeom prst="rect">
                <a:avLst/>
              </a:prstGeom>
              <a:blipFill>
                <a:blip r:embed="rId9"/>
                <a:stretch>
                  <a:fillRect l="-5839" r="-1460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79721D88-629C-461F-91F9-2DBBA92F9BD9}"/>
              </a:ext>
            </a:extLst>
          </p:cNvPr>
          <p:cNvSpPr txBox="1"/>
          <p:nvPr/>
        </p:nvSpPr>
        <p:spPr>
          <a:xfrm>
            <a:off x="1047936" y="45899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D73B4D8-5605-44BC-8E80-E7417F4AFAC7}"/>
              </a:ext>
            </a:extLst>
          </p:cNvPr>
          <p:cNvSpPr txBox="1"/>
          <p:nvPr/>
        </p:nvSpPr>
        <p:spPr>
          <a:xfrm>
            <a:off x="2241811" y="4589910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DF24CC-90B1-4019-9E4F-F57452D6F17C}"/>
              </a:ext>
            </a:extLst>
          </p:cNvPr>
          <p:cNvSpPr txBox="1"/>
          <p:nvPr/>
        </p:nvSpPr>
        <p:spPr>
          <a:xfrm>
            <a:off x="2258160" y="4947229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66EB512-096D-4D07-9126-5CFEAA836783}"/>
              </a:ext>
            </a:extLst>
          </p:cNvPr>
          <p:cNvSpPr txBox="1"/>
          <p:nvPr/>
        </p:nvSpPr>
        <p:spPr>
          <a:xfrm>
            <a:off x="2238693" y="5272283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575239" y="1952166"/>
                <a:ext cx="4769069" cy="1524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get() 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is a recursive method!</a:t>
                </a:r>
              </a:p>
              <a:p>
                <a:endParaRPr lang="en-US" sz="22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𝑛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+1 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if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9" y="1952166"/>
                <a:ext cx="4769069" cy="1524648"/>
              </a:xfrm>
              <a:prstGeom prst="rect">
                <a:avLst/>
              </a:prstGeom>
              <a:blipFill>
                <a:blip r:embed="rId10"/>
                <a:stretch>
                  <a:fillRect l="-1660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olice Car Light on Google Android 9.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8" y="5859340"/>
            <a:ext cx="552755" cy="55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Police Car Light on Google Android 9.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156" y="5865579"/>
            <a:ext cx="552755" cy="55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16938" y="5918501"/>
            <a:ext cx="3927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Master Theorem doesn’t apply!</a:t>
            </a:r>
          </a:p>
        </p:txBody>
      </p:sp>
    </p:spTree>
    <p:extLst>
      <p:ext uri="{BB962C8B-B14F-4D97-AF65-F5344CB8AC3E}">
        <p14:creationId xmlns:p14="http://schemas.microsoft.com/office/powerpoint/2010/main" val="318840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7" grpId="0"/>
      <p:bldP spid="68" grpId="0"/>
      <p:bldP spid="70" grpId="0"/>
      <p:bldP spid="71" grpId="0"/>
      <p:bldP spid="77" grpId="0"/>
      <p:bldP spid="78" grpId="0"/>
      <p:bldP spid="80" grpId="0"/>
      <p:bldP spid="81" grpId="0"/>
      <p:bldP spid="82" grpId="0"/>
      <p:bldP spid="85" grpId="0"/>
      <p:bldP spid="93" grpId="0"/>
      <p:bldP spid="104" grpId="0"/>
      <p:bldP spid="105" grpId="0"/>
      <p:bldP spid="107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can’t tell what the big-O is. What do we do?</a:t>
            </a:r>
          </a:p>
          <a:p>
            <a:br>
              <a:rPr lang="en-US" dirty="0"/>
            </a:br>
            <a:r>
              <a:rPr lang="en-US" dirty="0"/>
              <a:t>It’s ok. </a:t>
            </a:r>
          </a:p>
          <a:p>
            <a:r>
              <a:rPr lang="en-US" dirty="0"/>
              <a:t>Mathematicians and computer scientists have been hard at work. </a:t>
            </a:r>
          </a:p>
          <a:p>
            <a:r>
              <a:rPr lang="en-US" dirty="0"/>
              <a:t>And they’ve written books. </a:t>
            </a:r>
          </a:p>
          <a:p>
            <a:r>
              <a:rPr lang="en-US" dirty="0"/>
              <a:t>And I’ve checked them all</a:t>
            </a:r>
          </a:p>
        </p:txBody>
      </p:sp>
    </p:spTree>
    <p:extLst>
      <p:ext uri="{BB962C8B-B14F-4D97-AF65-F5344CB8AC3E}">
        <p14:creationId xmlns:p14="http://schemas.microsoft.com/office/powerpoint/2010/main" val="307898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91401"/>
            <a:ext cx="4250951" cy="5917324"/>
          </a:xfrm>
        </p:spPr>
      </p:pic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8610600" y="4559300"/>
            <a:ext cx="3060700" cy="5207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meme is outdated/unfunny.</a:t>
            </a:r>
          </a:p>
        </p:txBody>
      </p:sp>
      <p:sp>
        <p:nvSpPr>
          <p:cNvPr id="6" name="Action Button: Custom 5">
            <a:hlinkClick r:id="rId4" action="ppaction://hlinksldjump" highlightClick="1"/>
          </p:cNvPr>
          <p:cNvSpPr/>
          <p:nvPr/>
        </p:nvSpPr>
        <p:spPr>
          <a:xfrm>
            <a:off x="8610600" y="5448300"/>
            <a:ext cx="3060700" cy="4318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meme is funny.</a:t>
            </a:r>
          </a:p>
        </p:txBody>
      </p:sp>
    </p:spTree>
    <p:extLst>
      <p:ext uri="{BB962C8B-B14F-4D97-AF65-F5344CB8AC3E}">
        <p14:creationId xmlns:p14="http://schemas.microsoft.com/office/powerpoint/2010/main" val="2992210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233599"/>
            <a:ext cx="4260256" cy="6075126"/>
          </a:xfrm>
        </p:spPr>
      </p:pic>
    </p:spTree>
    <p:extLst>
      <p:ext uri="{BB962C8B-B14F-4D97-AF65-F5344CB8AC3E}">
        <p14:creationId xmlns:p14="http://schemas.microsoft.com/office/powerpoint/2010/main" val="3508492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42" y="502443"/>
            <a:ext cx="5847557" cy="5847557"/>
          </a:xfrm>
        </p:spPr>
      </p:pic>
    </p:spTree>
    <p:extLst>
      <p:ext uri="{BB962C8B-B14F-4D97-AF65-F5344CB8AC3E}">
        <p14:creationId xmlns:p14="http://schemas.microsoft.com/office/powerpoint/2010/main" val="26346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Panic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books don’t have a nice theorem;</a:t>
            </a:r>
          </a:p>
          <a:p>
            <a:r>
              <a:rPr lang="en-US" dirty="0"/>
              <a:t>They do have methods for figuring out the big-O.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1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Analyzing Code:</a:t>
                </a:r>
              </a:p>
              <a:p>
                <a:r>
                  <a:rPr lang="en-US" dirty="0"/>
                  <a:t>So far:</a:t>
                </a:r>
              </a:p>
              <a:p>
                <a:pPr lvl="1"/>
                <a:r>
                  <a:rPr lang="en-US" dirty="0"/>
                  <a:t>Writing a Code Model</a:t>
                </a:r>
              </a:p>
              <a:p>
                <a:pPr lvl="1"/>
                <a:r>
                  <a:rPr lang="en-US" dirty="0"/>
                  <a:t>Simplifying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Formally proving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Worst case vs. Best case</a:t>
                </a:r>
              </a:p>
              <a:p>
                <a:r>
                  <a:rPr lang="en-US" dirty="0"/>
                  <a:t>This week</a:t>
                </a:r>
              </a:p>
              <a:p>
                <a:pPr lvl="1"/>
                <a:r>
                  <a:rPr lang="en-US" dirty="0"/>
                  <a:t>Recursive Code</a:t>
                </a:r>
              </a:p>
              <a:p>
                <a:pPr lvl="1"/>
                <a:r>
                  <a:rPr lang="en-US" dirty="0"/>
                  <a:t>Dictionaries!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408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2857499"/>
            <a:ext cx="11187258" cy="345186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4139" y="1643951"/>
                <a:ext cx="4769069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+1 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9" y="1643951"/>
                <a:ext cx="4769069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95900" y="1683000"/>
                <a:ext cx="64665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Idea: keep plugging the definition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𝑇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()</m:t>
                    </m:r>
                  </m:oMath>
                </a14:m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into itself. </a:t>
                </a:r>
              </a:p>
              <a:p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Until you find the pattern and can hit the base case.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1683000"/>
                <a:ext cx="6466598" cy="769441"/>
              </a:xfrm>
              <a:prstGeom prst="rect">
                <a:avLst/>
              </a:prstGeom>
              <a:blipFill>
                <a:blip r:embed="rId3"/>
                <a:stretch>
                  <a:fillRect l="-1225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550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Unrolling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240" y="2857499"/>
                <a:ext cx="1202760" cy="34518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2857499"/>
                <a:ext cx="1202760" cy="3451861"/>
              </a:xfrm>
              <a:blipFill>
                <a:blip r:embed="rId2"/>
                <a:stretch>
                  <a:fillRect l="-10101" t="-2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4139" y="1643951"/>
                <a:ext cx="4769069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+1 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9" y="1643951"/>
                <a:ext cx="4769069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38300" y="2819400"/>
                <a:ext cx="9956800" cy="318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+ 1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+1] +1=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+1+1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−2−1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+1+1=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+1+1+1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−3−1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+1+1+1=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+1+1+1+1</m:t>
                      </m:r>
                    </m:oMath>
                  </m:oMathPara>
                </a14:m>
                <a:endParaRPr lang="en-US" sz="2200" b="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="0" dirty="0"/>
                  <a:t> for any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="0" dirty="0"/>
                  <a:t>.</a:t>
                </a:r>
              </a:p>
              <a:p>
                <a:r>
                  <a:rPr lang="en-US" sz="2200" dirty="0"/>
                  <a:t>The thing we don’t understand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200" b="0" dirty="0"/>
                  <a:t>. We can get rid of it by hitting the base case.</a:t>
                </a:r>
              </a:p>
              <a:p>
                <a:r>
                  <a:rPr lang="en-US" sz="2200" dirty="0"/>
                  <a:t>Set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="0" dirty="0"/>
                  <a:t> so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b="0" dirty="0"/>
                  <a:t>.  </a:t>
                </a:r>
                <a:r>
                  <a:rPr lang="en-US" sz="2200" b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</m:t>
                    </m:r>
                  </m:oMath>
                </a14:m>
                <a:endParaRPr lang="en-US" sz="2200" b="0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200" b="0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=3+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+2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2819400"/>
                <a:ext cx="9956800" cy="3182923"/>
              </a:xfrm>
              <a:prstGeom prst="rect">
                <a:avLst/>
              </a:prstGeom>
              <a:blipFill>
                <a:blip r:embed="rId4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4139" y="6002323"/>
                <a:ext cx="411106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9" y="6002323"/>
                <a:ext cx="411106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537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did it!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BSTs:</a:t>
                </a:r>
              </a:p>
              <a:p>
                <a:r>
                  <a:rPr lang="en-US" dirty="0"/>
                  <a:t>If we’re in the case where everything is balanced, we have a much better dictionary.</a:t>
                </a:r>
              </a:p>
              <a:p>
                <a:r>
                  <a:rPr lang="en-US" dirty="0"/>
                  <a:t>But if have that degenerate BST, we’re no better off than with an array or linked list.</a:t>
                </a:r>
              </a:p>
              <a:p>
                <a:br>
                  <a:rPr lang="en-US" dirty="0"/>
                </a:br>
                <a:r>
                  <a:rPr lang="en-US" dirty="0"/>
                  <a:t>For analyzing code:</a:t>
                </a:r>
              </a:p>
              <a:p>
                <a:r>
                  <a:rPr lang="en-US" dirty="0"/>
                  <a:t>We didn’t just get the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we actually got an exact expression too!</a:t>
                </a:r>
              </a:p>
              <a:p>
                <a:r>
                  <a:rPr lang="en-US" dirty="0"/>
                  <a:t>Let’s try another one!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84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dumbFindMax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hi){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if(hi == 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&lt;hi;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dumbFindMax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hi-1));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15300" y="711200"/>
                <a:ext cx="37465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Write a recurrence to describe the running time of this function, then find the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Θ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for the running time.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711200"/>
                <a:ext cx="3746500" cy="1323439"/>
              </a:xfrm>
              <a:prstGeom prst="rect">
                <a:avLst/>
              </a:prstGeom>
              <a:blipFill>
                <a:blip r:embed="rId2"/>
                <a:stretch>
                  <a:fillRect l="-1626" t="-2304" r="-1301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47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240" y="1463857"/>
                <a:ext cx="3984060" cy="92374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1463857"/>
                <a:ext cx="3984060" cy="923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190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725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240" y="1463857"/>
                <a:ext cx="3984060" cy="92374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1463857"/>
                <a:ext cx="3984060" cy="923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51000" y="2527300"/>
                <a:ext cx="9855200" cy="3789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sz="2200" b="0" dirty="0"/>
              </a:p>
              <a:p>
                <a:r>
                  <a:rPr lang="en-US" sz="2200" dirty="0"/>
                  <a:t>Plug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so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−1−1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00" y="2527300"/>
                <a:ext cx="9855200" cy="3789114"/>
              </a:xfrm>
              <a:prstGeom prst="rect">
                <a:avLst/>
              </a:prstGeom>
              <a:blipFill>
                <a:blip r:embed="rId3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84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240" y="2552699"/>
                <a:ext cx="11187258" cy="375666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2552699"/>
                <a:ext cx="11187258" cy="3756661"/>
              </a:xfrm>
              <a:blipFill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75240" y="1463857"/>
                <a:ext cx="3984060" cy="92374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8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40" y="1463857"/>
                <a:ext cx="3984060" cy="923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783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4 </m:t>
                            </m:r>
                            <m: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2600" b="0" dirty="0"/>
              </a:p>
              <a:p>
                <a:endParaRPr lang="en-US" sz="2600" dirty="0"/>
              </a:p>
              <a:p>
                <a:r>
                  <a:rPr lang="en-US" sz="2600" dirty="0"/>
                  <a:t>We can unroll to get the answer here, but it’s really easy to make a small algebra mistake.</a:t>
                </a:r>
              </a:p>
              <a:p>
                <a:r>
                  <a:rPr lang="en-US" sz="2600" dirty="0"/>
                  <a:t>If that happens we might not be able to find the pattern</a:t>
                </a:r>
              </a:p>
              <a:p>
                <a:pPr lvl="1"/>
                <a:r>
                  <a:rPr lang="en-US" sz="2200" dirty="0"/>
                  <a:t>Or worse find the wrong pattern.</a:t>
                </a:r>
              </a:p>
              <a:p>
                <a:br>
                  <a:rPr lang="en-US" sz="2600" dirty="0"/>
                </a:br>
                <a:r>
                  <a:rPr lang="en-US" sz="2600" dirty="0"/>
                  <a:t>There’s a way to organize our algebra so it’s easier to find the pattern.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637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942225E7-9C33-4E1B-B64E-957AC8ACED97}"/>
                  </a:ext>
                </a:extLst>
              </p:cNvPr>
              <p:cNvSpPr txBox="1"/>
              <p:nvPr/>
            </p:nvSpPr>
            <p:spPr>
              <a:xfrm>
                <a:off x="3157044" y="1104206"/>
                <a:ext cx="3071482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942225E7-9C33-4E1B-B64E-957AC8ACE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044" y="1104206"/>
                <a:ext cx="3071482" cy="582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42225E7-9C33-4E1B-B64E-957AC8ACED97}"/>
                  </a:ext>
                </a:extLst>
              </p:cNvPr>
              <p:cNvSpPr txBox="1"/>
              <p:nvPr/>
            </p:nvSpPr>
            <p:spPr>
              <a:xfrm>
                <a:off x="4324016" y="1243353"/>
                <a:ext cx="72032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42225E7-9C33-4E1B-B64E-957AC8ACE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16" y="1243353"/>
                <a:ext cx="7203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2" name="Rectangle 331">
            <a:extLst>
              <a:ext uri="{FF2B5EF4-FFF2-40B4-BE49-F238E27FC236}">
                <a16:creationId xmlns:a16="http://schemas.microsoft.com/office/drawing/2014/main" id="{C24B7F4A-1B78-4DA0-9FB6-53EE80820957}"/>
              </a:ext>
            </a:extLst>
          </p:cNvPr>
          <p:cNvSpPr/>
          <p:nvPr/>
        </p:nvSpPr>
        <p:spPr>
          <a:xfrm>
            <a:off x="7172349" y="2424187"/>
            <a:ext cx="894252" cy="686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72C984CA-FA05-4251-892F-4F4B1F24E873}"/>
              </a:ext>
            </a:extLst>
          </p:cNvPr>
          <p:cNvSpPr/>
          <p:nvPr/>
        </p:nvSpPr>
        <p:spPr>
          <a:xfrm>
            <a:off x="4182786" y="2431777"/>
            <a:ext cx="894252" cy="686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BFB2261C-04F4-4023-82B9-52A4BFAE8100}"/>
              </a:ext>
            </a:extLst>
          </p:cNvPr>
          <p:cNvSpPr/>
          <p:nvPr/>
        </p:nvSpPr>
        <p:spPr>
          <a:xfrm>
            <a:off x="1636332" y="2348436"/>
            <a:ext cx="894252" cy="686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942225E7-9C33-4E1B-B64E-957AC8ACED97}"/>
                  </a:ext>
                </a:extLst>
              </p:cNvPr>
              <p:cNvSpPr txBox="1"/>
              <p:nvPr/>
            </p:nvSpPr>
            <p:spPr>
              <a:xfrm>
                <a:off x="6168868" y="2440494"/>
                <a:ext cx="3097801" cy="5763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942225E7-9C33-4E1B-B64E-957AC8ACE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68" y="2440494"/>
                <a:ext cx="3097801" cy="576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1A0E66AA-C6C1-4CBF-A3AD-1D5C387746AA}"/>
                  </a:ext>
                </a:extLst>
              </p:cNvPr>
              <p:cNvSpPr txBox="1"/>
              <p:nvPr/>
            </p:nvSpPr>
            <p:spPr>
              <a:xfrm>
                <a:off x="1709941" y="2429307"/>
                <a:ext cx="793743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1A0E66AA-C6C1-4CBF-A3AD-1D5C3877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41" y="2429307"/>
                <a:ext cx="793743" cy="582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9F1EB2C7-B596-496D-8A02-5D5F6C92A20B}"/>
                  </a:ext>
                </a:extLst>
              </p:cNvPr>
              <p:cNvSpPr txBox="1"/>
              <p:nvPr/>
            </p:nvSpPr>
            <p:spPr>
              <a:xfrm>
                <a:off x="4249251" y="2515692"/>
                <a:ext cx="793743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9F1EB2C7-B596-496D-8A02-5D5F6C92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251" y="2515692"/>
                <a:ext cx="793743" cy="5821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AC756E53-2B5D-4642-B805-49EC16997F2F}"/>
                  </a:ext>
                </a:extLst>
              </p:cNvPr>
              <p:cNvSpPr txBox="1"/>
              <p:nvPr/>
            </p:nvSpPr>
            <p:spPr>
              <a:xfrm>
                <a:off x="7191553" y="2502670"/>
                <a:ext cx="793743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AC756E53-2B5D-4642-B805-49EC16997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553" y="2502670"/>
                <a:ext cx="793743" cy="5821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942225E7-9C33-4E1B-B64E-957AC8ACED97}"/>
                  </a:ext>
                </a:extLst>
              </p:cNvPr>
              <p:cNvSpPr txBox="1"/>
              <p:nvPr/>
            </p:nvSpPr>
            <p:spPr>
              <a:xfrm>
                <a:off x="-6169" y="2467569"/>
                <a:ext cx="3097801" cy="5763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942225E7-9C33-4E1B-B64E-957AC8ACE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69" y="2467569"/>
                <a:ext cx="3097801" cy="5763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942225E7-9C33-4E1B-B64E-957AC8ACED97}"/>
                  </a:ext>
                </a:extLst>
              </p:cNvPr>
              <p:cNvSpPr txBox="1"/>
              <p:nvPr/>
            </p:nvSpPr>
            <p:spPr>
              <a:xfrm>
                <a:off x="3080542" y="2439389"/>
                <a:ext cx="3097801" cy="5763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942225E7-9C33-4E1B-B64E-957AC8ACE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542" y="2439389"/>
                <a:ext cx="3097801" cy="5763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EA7EB7B-4DB4-42B8-A5B2-3682AE24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 Practice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1ECBD-8825-4AD0-A2D7-6F17E039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C2AFB2-2410-4B0C-8835-E92670C3E711}"/>
              </a:ext>
            </a:extLst>
          </p:cNvPr>
          <p:cNvGrpSpPr/>
          <p:nvPr/>
        </p:nvGrpSpPr>
        <p:grpSpPr>
          <a:xfrm>
            <a:off x="6517651" y="253194"/>
            <a:ext cx="3916576" cy="1049609"/>
            <a:chOff x="1607606" y="4199021"/>
            <a:chExt cx="3916576" cy="10496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2846235-B0A1-4062-AAC1-390F1608B368}"/>
                    </a:ext>
                  </a:extLst>
                </p:cNvPr>
                <p:cNvSpPr txBox="1"/>
                <p:nvPr/>
              </p:nvSpPr>
              <p:spPr>
                <a:xfrm>
                  <a:off x="1607606" y="4539159"/>
                  <a:ext cx="10072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2846235-B0A1-4062-AAC1-390F1608B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7606" y="4539159"/>
                  <a:ext cx="100726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223C33F-CB2E-40C2-97E7-4725DE60D6EE}"/>
                    </a:ext>
                  </a:extLst>
                </p:cNvPr>
                <p:cNvSpPr txBox="1"/>
                <p:nvPr/>
              </p:nvSpPr>
              <p:spPr>
                <a:xfrm>
                  <a:off x="2993425" y="4297245"/>
                  <a:ext cx="15936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223C33F-CB2E-40C2-97E7-4725DE60D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425" y="4297245"/>
                  <a:ext cx="159364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6164E96-5FCD-4BD4-B25E-843EF2811F95}"/>
                    </a:ext>
                  </a:extLst>
                </p:cNvPr>
                <p:cNvSpPr txBox="1"/>
                <p:nvPr/>
              </p:nvSpPr>
              <p:spPr>
                <a:xfrm>
                  <a:off x="2993425" y="4666483"/>
                  <a:ext cx="2530757" cy="582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6164E96-5FCD-4BD4-B25E-843EF2811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425" y="4666483"/>
                  <a:ext cx="2530757" cy="58214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97C5A9C4-997D-4551-8192-75CB53711951}"/>
                </a:ext>
              </a:extLst>
            </p:cNvPr>
            <p:cNvSpPr/>
            <p:nvPr/>
          </p:nvSpPr>
          <p:spPr>
            <a:xfrm>
              <a:off x="2585024" y="4199021"/>
              <a:ext cx="609600" cy="104960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B4D82A-0186-4883-B556-63AAD81099CB}"/>
                  </a:ext>
                </a:extLst>
              </p:cNvPr>
              <p:cNvSpPr txBox="1"/>
              <p:nvPr/>
            </p:nvSpPr>
            <p:spPr>
              <a:xfrm>
                <a:off x="4447258" y="1322851"/>
                <a:ext cx="48436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B4D82A-0186-4883-B556-63AAD8109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258" y="1322851"/>
                <a:ext cx="48436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33507D-C15A-4141-A617-82761644920F}"/>
                  </a:ext>
                </a:extLst>
              </p:cNvPr>
              <p:cNvSpPr txBox="1"/>
              <p:nvPr/>
            </p:nvSpPr>
            <p:spPr>
              <a:xfrm>
                <a:off x="1722300" y="2378201"/>
                <a:ext cx="712503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33507D-C15A-4141-A617-827616449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00" y="2378201"/>
                <a:ext cx="712503" cy="6368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66F43F-CD96-4325-A4FE-7D3900683A1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078552" y="1692183"/>
            <a:ext cx="2290646" cy="686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EE1886-EFC5-42C8-B6FF-CDD6ED262E4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684050" y="3015042"/>
            <a:ext cx="963262" cy="773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6A5E1D-D4F6-4EAF-A624-CF65F6ECBE8D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4976852" y="1691485"/>
            <a:ext cx="2622491" cy="76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131DB6-C2B8-44F9-B56F-DFBE316A09FA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2500460" y="3018135"/>
            <a:ext cx="159052" cy="760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EB30F6-C6F7-4AF4-B01E-653073D8875A}"/>
              </a:ext>
            </a:extLst>
          </p:cNvPr>
          <p:cNvCxnSpPr>
            <a:cxnSpLocks/>
            <a:stCxn id="14" idx="2"/>
            <a:endCxn id="112" idx="0"/>
          </p:cNvCxnSpPr>
          <p:nvPr/>
        </p:nvCxnSpPr>
        <p:spPr>
          <a:xfrm flipH="1">
            <a:off x="1676867" y="3015042"/>
            <a:ext cx="401685" cy="773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D9B4F5-16AC-4059-9395-7818F00F371F}"/>
              </a:ext>
            </a:extLst>
          </p:cNvPr>
          <p:cNvCxnSpPr>
            <a:cxnSpLocks/>
            <a:stCxn id="13" idx="2"/>
            <a:endCxn id="106" idx="0"/>
          </p:cNvCxnSpPr>
          <p:nvPr/>
        </p:nvCxnSpPr>
        <p:spPr>
          <a:xfrm flipH="1">
            <a:off x="4685505" y="1692183"/>
            <a:ext cx="3935" cy="76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F2FE4A8-95AE-4681-BFC1-64AA0538D04F}"/>
              </a:ext>
            </a:extLst>
          </p:cNvPr>
          <p:cNvGrpSpPr/>
          <p:nvPr/>
        </p:nvGrpSpPr>
        <p:grpSpPr>
          <a:xfrm>
            <a:off x="129283" y="4439775"/>
            <a:ext cx="346570" cy="850645"/>
            <a:chOff x="294909" y="5415416"/>
            <a:chExt cx="346570" cy="850645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240963F-E14E-427F-9EA7-D982E661B7AB}"/>
                </a:ext>
              </a:extLst>
            </p:cNvPr>
            <p:cNvCxnSpPr/>
            <p:nvPr/>
          </p:nvCxnSpPr>
          <p:spPr>
            <a:xfrm flipH="1">
              <a:off x="361150" y="5415416"/>
              <a:ext cx="214089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581B674-5413-4439-B201-F0919853E828}"/>
                </a:ext>
              </a:extLst>
            </p:cNvPr>
            <p:cNvSpPr txBox="1"/>
            <p:nvPr/>
          </p:nvSpPr>
          <p:spPr>
            <a:xfrm>
              <a:off x="294909" y="5656072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0ADF614-F40B-4CE3-8AE7-91B799D5263D}"/>
              </a:ext>
            </a:extLst>
          </p:cNvPr>
          <p:cNvGrpSpPr/>
          <p:nvPr/>
        </p:nvGrpSpPr>
        <p:grpSpPr>
          <a:xfrm>
            <a:off x="810578" y="4446951"/>
            <a:ext cx="346570" cy="850645"/>
            <a:chOff x="736287" y="5414540"/>
            <a:chExt cx="346570" cy="850645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9D44CD2-E97E-4390-B299-A351B32843EE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228032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2171566-0FE4-43A2-8775-FFBC76412020}"/>
                </a:ext>
              </a:extLst>
            </p:cNvPr>
            <p:cNvSpPr txBox="1"/>
            <p:nvPr/>
          </p:nvSpPr>
          <p:spPr>
            <a:xfrm>
              <a:off x="736287" y="5655196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108BCC0-A48F-467A-ABA6-10D2422219B5}"/>
                  </a:ext>
                </a:extLst>
              </p:cNvPr>
              <p:cNvSpPr txBox="1"/>
              <p:nvPr/>
            </p:nvSpPr>
            <p:spPr>
              <a:xfrm>
                <a:off x="4329253" y="2459409"/>
                <a:ext cx="712503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108BCC0-A48F-467A-ABA6-10D242221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53" y="2459409"/>
                <a:ext cx="712503" cy="6368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7B4988-D26D-42CB-A0D3-94B7B8EDF6CC}"/>
                  </a:ext>
                </a:extLst>
              </p:cNvPr>
              <p:cNvSpPr txBox="1"/>
              <p:nvPr/>
            </p:nvSpPr>
            <p:spPr>
              <a:xfrm>
                <a:off x="7243091" y="2459409"/>
                <a:ext cx="712503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7B4988-D26D-42CB-A0D3-94B7B8EDF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091" y="2459409"/>
                <a:ext cx="712503" cy="6368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1C6C327-AB17-4A39-9475-4D275479F19F}"/>
                  </a:ext>
                </a:extLst>
              </p:cNvPr>
              <p:cNvSpPr txBox="1"/>
              <p:nvPr/>
            </p:nvSpPr>
            <p:spPr>
              <a:xfrm>
                <a:off x="264381" y="3777157"/>
                <a:ext cx="862479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1C6C327-AB17-4A39-9475-4D275479F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1" y="3777157"/>
                <a:ext cx="862479" cy="58214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8B2EF6C-665F-407A-AAE4-2745CC399F06}"/>
                  </a:ext>
                </a:extLst>
              </p:cNvPr>
              <p:cNvSpPr txBox="1"/>
              <p:nvPr/>
            </p:nvSpPr>
            <p:spPr>
              <a:xfrm>
                <a:off x="1245627" y="3788436"/>
                <a:ext cx="862479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8B2EF6C-665F-407A-AAE4-2745CC399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27" y="3788436"/>
                <a:ext cx="862479" cy="58214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A396D62-D728-4CB8-AC79-A615D8F37B96}"/>
                  </a:ext>
                </a:extLst>
              </p:cNvPr>
              <p:cNvSpPr txBox="1"/>
              <p:nvPr/>
            </p:nvSpPr>
            <p:spPr>
              <a:xfrm>
                <a:off x="2228272" y="3778815"/>
                <a:ext cx="862479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A396D62-D728-4CB8-AC79-A615D8F37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72" y="3778815"/>
                <a:ext cx="862479" cy="58214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CEF9C01-D822-4195-A247-A1F8DD955417}"/>
                  </a:ext>
                </a:extLst>
              </p:cNvPr>
              <p:cNvSpPr txBox="1"/>
              <p:nvPr/>
            </p:nvSpPr>
            <p:spPr>
              <a:xfrm>
                <a:off x="3217972" y="3782418"/>
                <a:ext cx="862479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CEF9C01-D822-4195-A247-A1F8DD955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72" y="3782418"/>
                <a:ext cx="862479" cy="58214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43D4320-EED5-496D-9C09-8B6A0908564E}"/>
                  </a:ext>
                </a:extLst>
              </p:cNvPr>
              <p:cNvSpPr txBox="1"/>
              <p:nvPr/>
            </p:nvSpPr>
            <p:spPr>
              <a:xfrm>
                <a:off x="4210789" y="3782418"/>
                <a:ext cx="862479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43D4320-EED5-496D-9C09-8B6A09085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789" y="3782418"/>
                <a:ext cx="862479" cy="58214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1FC3F1B-12F5-4997-BB57-D61CB055B557}"/>
                  </a:ext>
                </a:extLst>
              </p:cNvPr>
              <p:cNvSpPr txBox="1"/>
              <p:nvPr/>
            </p:nvSpPr>
            <p:spPr>
              <a:xfrm>
                <a:off x="5193434" y="3772797"/>
                <a:ext cx="862479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1FC3F1B-12F5-4997-BB57-D61CB055B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434" y="3772797"/>
                <a:ext cx="862479" cy="58214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9F8AB2D-D44E-408C-9553-4E4F574E4BFE}"/>
                  </a:ext>
                </a:extLst>
              </p:cNvPr>
              <p:cNvSpPr txBox="1"/>
              <p:nvPr/>
            </p:nvSpPr>
            <p:spPr>
              <a:xfrm>
                <a:off x="6215896" y="3792039"/>
                <a:ext cx="862479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9F8AB2D-D44E-408C-9553-4E4F574E4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896" y="3792039"/>
                <a:ext cx="862479" cy="58214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40CC847-EA43-4B27-90F5-9BC5E8AF48B0}"/>
                  </a:ext>
                </a:extLst>
              </p:cNvPr>
              <p:cNvSpPr txBox="1"/>
              <p:nvPr/>
            </p:nvSpPr>
            <p:spPr>
              <a:xfrm>
                <a:off x="7208713" y="3792039"/>
                <a:ext cx="862479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40CC847-EA43-4B27-90F5-9BC5E8AF4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713" y="3792039"/>
                <a:ext cx="862479" cy="58214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C5DF436-A849-4AB3-9916-49FC570FEC4F}"/>
                  </a:ext>
                </a:extLst>
              </p:cNvPr>
              <p:cNvSpPr txBox="1"/>
              <p:nvPr/>
            </p:nvSpPr>
            <p:spPr>
              <a:xfrm>
                <a:off x="8191358" y="3782418"/>
                <a:ext cx="862479" cy="5821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C5DF436-A849-4AB3-9916-49FC570F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358" y="3782418"/>
                <a:ext cx="862479" cy="58214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10A8150-17EF-48B3-A837-B578C31401C6}"/>
              </a:ext>
            </a:extLst>
          </p:cNvPr>
          <p:cNvCxnSpPr>
            <a:cxnSpLocks/>
            <a:endCxn id="114" idx="0"/>
          </p:cNvCxnSpPr>
          <p:nvPr/>
        </p:nvCxnSpPr>
        <p:spPr>
          <a:xfrm flipH="1">
            <a:off x="3649212" y="3102825"/>
            <a:ext cx="597238" cy="679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77814A0-DD56-44F0-9DEA-FE0E331C85C8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5087968" y="3109665"/>
            <a:ext cx="536706" cy="663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C9A8FDB-7283-4962-9A7E-07732A27502E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4642029" y="3106572"/>
            <a:ext cx="24032" cy="675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36D4235-E4B5-4849-B1F2-C6D089A4B9BC}"/>
              </a:ext>
            </a:extLst>
          </p:cNvPr>
          <p:cNvCxnSpPr>
            <a:cxnSpLocks/>
            <a:endCxn id="117" idx="0"/>
          </p:cNvCxnSpPr>
          <p:nvPr/>
        </p:nvCxnSpPr>
        <p:spPr>
          <a:xfrm flipH="1">
            <a:off x="6647136" y="3099732"/>
            <a:ext cx="530298" cy="692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7BB600F-C832-4B98-B14C-529B0D084016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8030582" y="3102825"/>
            <a:ext cx="592016" cy="679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5DE7295-6A71-47EB-98E5-32EC6982CA04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7608675" y="3099732"/>
            <a:ext cx="31278" cy="692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C3B36A8-08BD-41E5-867B-227E2FD66A85}"/>
              </a:ext>
            </a:extLst>
          </p:cNvPr>
          <p:cNvGrpSpPr/>
          <p:nvPr/>
        </p:nvGrpSpPr>
        <p:grpSpPr>
          <a:xfrm>
            <a:off x="477041" y="4446951"/>
            <a:ext cx="346570" cy="913298"/>
            <a:chOff x="661303" y="5414540"/>
            <a:chExt cx="346570" cy="913298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8708345-CF0F-4BA0-B336-8AD73258ABEA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0" cy="913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4D85F9C-A29D-48D7-A391-4878EFA03888}"/>
                </a:ext>
              </a:extLst>
            </p:cNvPr>
            <p:cNvSpPr txBox="1"/>
            <p:nvPr/>
          </p:nvSpPr>
          <p:spPr>
            <a:xfrm>
              <a:off x="661303" y="5681530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24D8277-72C0-4D16-93B6-3CC792BA5AD9}"/>
              </a:ext>
            </a:extLst>
          </p:cNvPr>
          <p:cNvGrpSpPr/>
          <p:nvPr/>
        </p:nvGrpSpPr>
        <p:grpSpPr>
          <a:xfrm>
            <a:off x="1115289" y="4439775"/>
            <a:ext cx="346570" cy="850645"/>
            <a:chOff x="294909" y="5415416"/>
            <a:chExt cx="346570" cy="850645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AECBB21-132E-4575-9837-4DD95C8FD637}"/>
                </a:ext>
              </a:extLst>
            </p:cNvPr>
            <p:cNvCxnSpPr/>
            <p:nvPr/>
          </p:nvCxnSpPr>
          <p:spPr>
            <a:xfrm flipH="1">
              <a:off x="361150" y="5415416"/>
              <a:ext cx="214089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FBFF792-AAD4-4C53-A038-A4AFF216165B}"/>
                </a:ext>
              </a:extLst>
            </p:cNvPr>
            <p:cNvSpPr txBox="1"/>
            <p:nvPr/>
          </p:nvSpPr>
          <p:spPr>
            <a:xfrm>
              <a:off x="294909" y="5656072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BB4A9D1-804B-4023-8FA8-D0C95C86F3AE}"/>
              </a:ext>
            </a:extLst>
          </p:cNvPr>
          <p:cNvGrpSpPr/>
          <p:nvPr/>
        </p:nvGrpSpPr>
        <p:grpSpPr>
          <a:xfrm>
            <a:off x="1796584" y="4446951"/>
            <a:ext cx="346570" cy="850645"/>
            <a:chOff x="736287" y="5414540"/>
            <a:chExt cx="346570" cy="850645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96DD801-D3FB-4C05-8A2C-470EAA4FC4C2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228032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F9D48A-1C62-4555-87BC-C31506A1EFC3}"/>
                </a:ext>
              </a:extLst>
            </p:cNvPr>
            <p:cNvSpPr txBox="1"/>
            <p:nvPr/>
          </p:nvSpPr>
          <p:spPr>
            <a:xfrm>
              <a:off x="736287" y="5655196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B895CCA-918E-411D-AEFA-0377A300A49E}"/>
              </a:ext>
            </a:extLst>
          </p:cNvPr>
          <p:cNvGrpSpPr/>
          <p:nvPr/>
        </p:nvGrpSpPr>
        <p:grpSpPr>
          <a:xfrm>
            <a:off x="1463047" y="4446951"/>
            <a:ext cx="346570" cy="913298"/>
            <a:chOff x="661303" y="5414540"/>
            <a:chExt cx="346570" cy="913298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D0EF47A-31A0-41CC-9202-758D31CA8847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0" cy="913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3BBB377-4DF8-47A0-9231-A1CA750C3F68}"/>
                </a:ext>
              </a:extLst>
            </p:cNvPr>
            <p:cNvSpPr txBox="1"/>
            <p:nvPr/>
          </p:nvSpPr>
          <p:spPr>
            <a:xfrm>
              <a:off x="661303" y="5681530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067B048-7DA8-4B8B-AD15-E476BADE1E0F}"/>
              </a:ext>
            </a:extLst>
          </p:cNvPr>
          <p:cNvGrpSpPr/>
          <p:nvPr/>
        </p:nvGrpSpPr>
        <p:grpSpPr>
          <a:xfrm>
            <a:off x="2117644" y="4439775"/>
            <a:ext cx="346570" cy="850645"/>
            <a:chOff x="294909" y="5415416"/>
            <a:chExt cx="346570" cy="850645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EC9C63E-FD6F-498E-8F19-EBED4C89A5DC}"/>
                </a:ext>
              </a:extLst>
            </p:cNvPr>
            <p:cNvCxnSpPr/>
            <p:nvPr/>
          </p:nvCxnSpPr>
          <p:spPr>
            <a:xfrm flipH="1">
              <a:off x="361150" y="5415416"/>
              <a:ext cx="214089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C15F465-7BF8-46BC-BDE9-5299E25457F7}"/>
                </a:ext>
              </a:extLst>
            </p:cNvPr>
            <p:cNvSpPr txBox="1"/>
            <p:nvPr/>
          </p:nvSpPr>
          <p:spPr>
            <a:xfrm>
              <a:off x="294909" y="5656072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FDE5EB-3879-4A81-AC3F-157C1C5F79B2}"/>
              </a:ext>
            </a:extLst>
          </p:cNvPr>
          <p:cNvGrpSpPr/>
          <p:nvPr/>
        </p:nvGrpSpPr>
        <p:grpSpPr>
          <a:xfrm>
            <a:off x="2798939" y="4446951"/>
            <a:ext cx="346570" cy="850645"/>
            <a:chOff x="736287" y="5414540"/>
            <a:chExt cx="346570" cy="850645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69514C3-F0F6-49CA-B147-E4B023E58E0B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228032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CCAF53E-5CA1-4126-A6C9-2EF137BECC33}"/>
                </a:ext>
              </a:extLst>
            </p:cNvPr>
            <p:cNvSpPr txBox="1"/>
            <p:nvPr/>
          </p:nvSpPr>
          <p:spPr>
            <a:xfrm>
              <a:off x="736287" y="5655196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09F5DDF-6CAE-4305-82EB-C33F5C9C139D}"/>
              </a:ext>
            </a:extLst>
          </p:cNvPr>
          <p:cNvGrpSpPr/>
          <p:nvPr/>
        </p:nvGrpSpPr>
        <p:grpSpPr>
          <a:xfrm>
            <a:off x="2465402" y="4446951"/>
            <a:ext cx="346570" cy="913298"/>
            <a:chOff x="661303" y="5414540"/>
            <a:chExt cx="346570" cy="913298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BA8ECC4-778C-4213-B36F-15E5789585C5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0" cy="913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2DB87C3-59AF-46B2-86F5-79F527C790F2}"/>
                </a:ext>
              </a:extLst>
            </p:cNvPr>
            <p:cNvSpPr txBox="1"/>
            <p:nvPr/>
          </p:nvSpPr>
          <p:spPr>
            <a:xfrm>
              <a:off x="661303" y="5681530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027AD27-3D73-4674-80EC-8A0B986E3EBD}"/>
              </a:ext>
            </a:extLst>
          </p:cNvPr>
          <p:cNvGrpSpPr/>
          <p:nvPr/>
        </p:nvGrpSpPr>
        <p:grpSpPr>
          <a:xfrm>
            <a:off x="3127683" y="4439775"/>
            <a:ext cx="346570" cy="850645"/>
            <a:chOff x="294909" y="5415416"/>
            <a:chExt cx="346570" cy="850645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78ADADF-0525-4572-9D09-55C8D17DFE7F}"/>
                </a:ext>
              </a:extLst>
            </p:cNvPr>
            <p:cNvCxnSpPr/>
            <p:nvPr/>
          </p:nvCxnSpPr>
          <p:spPr>
            <a:xfrm flipH="1">
              <a:off x="361150" y="5415416"/>
              <a:ext cx="214089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CC8111B-B7E7-4045-BC0B-15486DA7A869}"/>
                </a:ext>
              </a:extLst>
            </p:cNvPr>
            <p:cNvSpPr txBox="1"/>
            <p:nvPr/>
          </p:nvSpPr>
          <p:spPr>
            <a:xfrm>
              <a:off x="294909" y="5656072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FBCB411-9996-43E9-8665-6A97DA2C8A0E}"/>
              </a:ext>
            </a:extLst>
          </p:cNvPr>
          <p:cNvGrpSpPr/>
          <p:nvPr/>
        </p:nvGrpSpPr>
        <p:grpSpPr>
          <a:xfrm>
            <a:off x="3808978" y="4446951"/>
            <a:ext cx="346570" cy="850645"/>
            <a:chOff x="736287" y="5414540"/>
            <a:chExt cx="346570" cy="850645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43A0D0D-3B88-43FA-9EBB-B973040DAD9C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228032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E44BC91-1AFB-4228-909E-3A7E8505AEDB}"/>
                </a:ext>
              </a:extLst>
            </p:cNvPr>
            <p:cNvSpPr txBox="1"/>
            <p:nvPr/>
          </p:nvSpPr>
          <p:spPr>
            <a:xfrm>
              <a:off x="736287" y="5655196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E18FF43-0DEF-4A01-8044-C78533E13CD5}"/>
              </a:ext>
            </a:extLst>
          </p:cNvPr>
          <p:cNvGrpSpPr/>
          <p:nvPr/>
        </p:nvGrpSpPr>
        <p:grpSpPr>
          <a:xfrm>
            <a:off x="3475441" y="4446951"/>
            <a:ext cx="346570" cy="913298"/>
            <a:chOff x="661303" y="5414540"/>
            <a:chExt cx="346570" cy="913298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1E3C5B3-C9B4-49A0-A9E7-FF20A2AB95F6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0" cy="913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1B36664-FEA6-472D-B701-50510AC6C516}"/>
                </a:ext>
              </a:extLst>
            </p:cNvPr>
            <p:cNvSpPr txBox="1"/>
            <p:nvPr/>
          </p:nvSpPr>
          <p:spPr>
            <a:xfrm>
              <a:off x="661303" y="5681530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CE9E2E7-3274-4AC0-A39F-60F61AF389D1}"/>
              </a:ext>
            </a:extLst>
          </p:cNvPr>
          <p:cNvGrpSpPr/>
          <p:nvPr/>
        </p:nvGrpSpPr>
        <p:grpSpPr>
          <a:xfrm>
            <a:off x="4135238" y="4432599"/>
            <a:ext cx="346570" cy="850645"/>
            <a:chOff x="294909" y="5415416"/>
            <a:chExt cx="346570" cy="850645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DF6158C-C6A3-49D5-91DA-19B83D165FF3}"/>
                </a:ext>
              </a:extLst>
            </p:cNvPr>
            <p:cNvCxnSpPr/>
            <p:nvPr/>
          </p:nvCxnSpPr>
          <p:spPr>
            <a:xfrm flipH="1">
              <a:off x="361150" y="5415416"/>
              <a:ext cx="214089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F08A337-9A94-4E17-AAE0-003B994CDF9A}"/>
                </a:ext>
              </a:extLst>
            </p:cNvPr>
            <p:cNvSpPr txBox="1"/>
            <p:nvPr/>
          </p:nvSpPr>
          <p:spPr>
            <a:xfrm>
              <a:off x="294909" y="5656072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2AF705B-DCF8-453F-87F0-7EEA978040BA}"/>
              </a:ext>
            </a:extLst>
          </p:cNvPr>
          <p:cNvGrpSpPr/>
          <p:nvPr/>
        </p:nvGrpSpPr>
        <p:grpSpPr>
          <a:xfrm>
            <a:off x="4816533" y="4439775"/>
            <a:ext cx="346570" cy="850645"/>
            <a:chOff x="736287" y="5414540"/>
            <a:chExt cx="346570" cy="850645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0457507-43B2-4D0F-B942-C75734493725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228032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3D60EAA-34E0-4FF0-9F2B-6CF0BBD0EA5D}"/>
                </a:ext>
              </a:extLst>
            </p:cNvPr>
            <p:cNvSpPr txBox="1"/>
            <p:nvPr/>
          </p:nvSpPr>
          <p:spPr>
            <a:xfrm>
              <a:off x="736287" y="5655196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8AC99EE-0837-46B8-9EE9-7D8DA20E9C88}"/>
              </a:ext>
            </a:extLst>
          </p:cNvPr>
          <p:cNvGrpSpPr/>
          <p:nvPr/>
        </p:nvGrpSpPr>
        <p:grpSpPr>
          <a:xfrm>
            <a:off x="4482996" y="4439775"/>
            <a:ext cx="346570" cy="913298"/>
            <a:chOff x="661303" y="5414540"/>
            <a:chExt cx="346570" cy="913298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D524543-65C6-4B2F-82E9-B510305EE82D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0" cy="913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EBB6813-5CE1-4A15-BBC7-25F5AC7086C7}"/>
                </a:ext>
              </a:extLst>
            </p:cNvPr>
            <p:cNvSpPr txBox="1"/>
            <p:nvPr/>
          </p:nvSpPr>
          <p:spPr>
            <a:xfrm>
              <a:off x="661303" y="5681530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F1B657D-1154-464B-9AE7-EDF549BAB811}"/>
              </a:ext>
            </a:extLst>
          </p:cNvPr>
          <p:cNvGrpSpPr/>
          <p:nvPr/>
        </p:nvGrpSpPr>
        <p:grpSpPr>
          <a:xfrm>
            <a:off x="5149446" y="4444761"/>
            <a:ext cx="346570" cy="850645"/>
            <a:chOff x="294909" y="5415416"/>
            <a:chExt cx="346570" cy="850645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F04480A-84FD-4E67-BF88-736E3192C1B7}"/>
                </a:ext>
              </a:extLst>
            </p:cNvPr>
            <p:cNvCxnSpPr/>
            <p:nvPr/>
          </p:nvCxnSpPr>
          <p:spPr>
            <a:xfrm flipH="1">
              <a:off x="361150" y="5415416"/>
              <a:ext cx="214089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8CBA324-AAB9-4D67-B57F-CC2C225BAD5F}"/>
                </a:ext>
              </a:extLst>
            </p:cNvPr>
            <p:cNvSpPr txBox="1"/>
            <p:nvPr/>
          </p:nvSpPr>
          <p:spPr>
            <a:xfrm>
              <a:off x="294909" y="5656072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4562C0C-D86C-4119-80B4-DF1E8CBEC2E8}"/>
              </a:ext>
            </a:extLst>
          </p:cNvPr>
          <p:cNvGrpSpPr/>
          <p:nvPr/>
        </p:nvGrpSpPr>
        <p:grpSpPr>
          <a:xfrm>
            <a:off x="5830741" y="4451937"/>
            <a:ext cx="346570" cy="850645"/>
            <a:chOff x="736287" y="5414540"/>
            <a:chExt cx="346570" cy="850645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5B4B6B9-04DF-4DCF-B9F0-7AE7885336D8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228032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C21440B-CF55-43DB-A24C-AECB08741D77}"/>
                </a:ext>
              </a:extLst>
            </p:cNvPr>
            <p:cNvSpPr txBox="1"/>
            <p:nvPr/>
          </p:nvSpPr>
          <p:spPr>
            <a:xfrm>
              <a:off x="736287" y="5655196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9CB6CB0-2827-4E06-9BE6-0820FC081F00}"/>
              </a:ext>
            </a:extLst>
          </p:cNvPr>
          <p:cNvGrpSpPr/>
          <p:nvPr/>
        </p:nvGrpSpPr>
        <p:grpSpPr>
          <a:xfrm>
            <a:off x="5497204" y="4451937"/>
            <a:ext cx="346570" cy="913298"/>
            <a:chOff x="661303" y="5414540"/>
            <a:chExt cx="346570" cy="913298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CFF6AA1-FF46-41B5-B207-70386076D67F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0" cy="913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8EE00F3-7893-4433-A3BF-DF53CA6E80BE}"/>
                </a:ext>
              </a:extLst>
            </p:cNvPr>
            <p:cNvSpPr txBox="1"/>
            <p:nvPr/>
          </p:nvSpPr>
          <p:spPr>
            <a:xfrm>
              <a:off x="661303" y="5681530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3290611-4DEA-4CEB-8D45-25322327CB6C}"/>
              </a:ext>
            </a:extLst>
          </p:cNvPr>
          <p:cNvGrpSpPr/>
          <p:nvPr/>
        </p:nvGrpSpPr>
        <p:grpSpPr>
          <a:xfrm>
            <a:off x="6144484" y="4439775"/>
            <a:ext cx="346570" cy="850645"/>
            <a:chOff x="294909" y="5415416"/>
            <a:chExt cx="346570" cy="850645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687AFDF-574A-4020-ACDA-ADC134589736}"/>
                </a:ext>
              </a:extLst>
            </p:cNvPr>
            <p:cNvCxnSpPr/>
            <p:nvPr/>
          </p:nvCxnSpPr>
          <p:spPr>
            <a:xfrm flipH="1">
              <a:off x="361150" y="5415416"/>
              <a:ext cx="214089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8433E11-0E98-4B93-AA98-5C60CED8B246}"/>
                </a:ext>
              </a:extLst>
            </p:cNvPr>
            <p:cNvSpPr txBox="1"/>
            <p:nvPr/>
          </p:nvSpPr>
          <p:spPr>
            <a:xfrm>
              <a:off x="294909" y="5656072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8479209-D988-4647-A0FC-FA8788AFAD53}"/>
              </a:ext>
            </a:extLst>
          </p:cNvPr>
          <p:cNvGrpSpPr/>
          <p:nvPr/>
        </p:nvGrpSpPr>
        <p:grpSpPr>
          <a:xfrm>
            <a:off x="6825779" y="4446951"/>
            <a:ext cx="346570" cy="850645"/>
            <a:chOff x="736287" y="5414540"/>
            <a:chExt cx="346570" cy="850645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8A147E8-E403-478E-9988-F0E3B77EC67D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228032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9BB4544-5FDD-48FC-9213-EBC89C28AB08}"/>
                </a:ext>
              </a:extLst>
            </p:cNvPr>
            <p:cNvSpPr txBox="1"/>
            <p:nvPr/>
          </p:nvSpPr>
          <p:spPr>
            <a:xfrm>
              <a:off x="736287" y="5655196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E0B5383-C29A-4BA0-8C01-704F7659A853}"/>
              </a:ext>
            </a:extLst>
          </p:cNvPr>
          <p:cNvGrpSpPr/>
          <p:nvPr/>
        </p:nvGrpSpPr>
        <p:grpSpPr>
          <a:xfrm>
            <a:off x="6492242" y="4446951"/>
            <a:ext cx="346570" cy="913298"/>
            <a:chOff x="661303" y="5414540"/>
            <a:chExt cx="346570" cy="913298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A8E7B947-2486-4BA3-B407-926894F00F1E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0" cy="913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16F6046-131B-47B9-A7E0-1445DC55CF1D}"/>
                </a:ext>
              </a:extLst>
            </p:cNvPr>
            <p:cNvSpPr txBox="1"/>
            <p:nvPr/>
          </p:nvSpPr>
          <p:spPr>
            <a:xfrm>
              <a:off x="661303" y="5681530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A42F93B-6F16-4BF5-A3E5-03715DC7928B}"/>
              </a:ext>
            </a:extLst>
          </p:cNvPr>
          <p:cNvGrpSpPr/>
          <p:nvPr/>
        </p:nvGrpSpPr>
        <p:grpSpPr>
          <a:xfrm>
            <a:off x="7165747" y="4439238"/>
            <a:ext cx="346570" cy="850645"/>
            <a:chOff x="294909" y="5415416"/>
            <a:chExt cx="346570" cy="850645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AD16AF6-D0CB-4B1B-B67D-AF219A52D3B5}"/>
                </a:ext>
              </a:extLst>
            </p:cNvPr>
            <p:cNvCxnSpPr/>
            <p:nvPr/>
          </p:nvCxnSpPr>
          <p:spPr>
            <a:xfrm flipH="1">
              <a:off x="361150" y="5415416"/>
              <a:ext cx="214089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5D9BA1C-06D9-4053-BBB1-6380E820D987}"/>
                </a:ext>
              </a:extLst>
            </p:cNvPr>
            <p:cNvSpPr txBox="1"/>
            <p:nvPr/>
          </p:nvSpPr>
          <p:spPr>
            <a:xfrm>
              <a:off x="294909" y="5656072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0B71BAB-4A0C-44DF-B6E3-4CEF9985C42D}"/>
              </a:ext>
            </a:extLst>
          </p:cNvPr>
          <p:cNvGrpSpPr/>
          <p:nvPr/>
        </p:nvGrpSpPr>
        <p:grpSpPr>
          <a:xfrm>
            <a:off x="7847042" y="4446414"/>
            <a:ext cx="346570" cy="850645"/>
            <a:chOff x="736287" y="5414540"/>
            <a:chExt cx="346570" cy="850645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96FE2A3-97AE-4629-9662-2EB09D98595F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228032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F0DFB51-DF56-4DD9-8EEA-3101DE347A85}"/>
                </a:ext>
              </a:extLst>
            </p:cNvPr>
            <p:cNvSpPr txBox="1"/>
            <p:nvPr/>
          </p:nvSpPr>
          <p:spPr>
            <a:xfrm>
              <a:off x="736287" y="5655196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8B26A78-17D2-4459-B5C6-18FF2FE84792}"/>
              </a:ext>
            </a:extLst>
          </p:cNvPr>
          <p:cNvGrpSpPr/>
          <p:nvPr/>
        </p:nvGrpSpPr>
        <p:grpSpPr>
          <a:xfrm>
            <a:off x="7513505" y="4446414"/>
            <a:ext cx="346570" cy="913298"/>
            <a:chOff x="661303" y="5414540"/>
            <a:chExt cx="346570" cy="913298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483D88C-C91F-4B5E-BA21-E33A98DADF7B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0" cy="913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B2F0DC1-3EB3-4D8C-8908-7E0A12735F2E}"/>
                </a:ext>
              </a:extLst>
            </p:cNvPr>
            <p:cNvSpPr txBox="1"/>
            <p:nvPr/>
          </p:nvSpPr>
          <p:spPr>
            <a:xfrm>
              <a:off x="661303" y="5681530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A539E6FF-E93F-45E8-8AB3-DACE1FA24BEE}"/>
              </a:ext>
            </a:extLst>
          </p:cNvPr>
          <p:cNvGrpSpPr/>
          <p:nvPr/>
        </p:nvGrpSpPr>
        <p:grpSpPr>
          <a:xfrm>
            <a:off x="8124780" y="4432062"/>
            <a:ext cx="346570" cy="850645"/>
            <a:chOff x="294909" y="5415416"/>
            <a:chExt cx="346570" cy="850645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7B96A91-FDE3-4DCB-9284-BBE87F4CCC1B}"/>
                </a:ext>
              </a:extLst>
            </p:cNvPr>
            <p:cNvCxnSpPr/>
            <p:nvPr/>
          </p:nvCxnSpPr>
          <p:spPr>
            <a:xfrm flipH="1">
              <a:off x="361150" y="5415416"/>
              <a:ext cx="214089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6C9BB41-EFCB-4918-B193-CA0F13331539}"/>
                </a:ext>
              </a:extLst>
            </p:cNvPr>
            <p:cNvSpPr txBox="1"/>
            <p:nvPr/>
          </p:nvSpPr>
          <p:spPr>
            <a:xfrm>
              <a:off x="294909" y="5656072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334704B-533E-4153-94F7-C17019D53B4B}"/>
              </a:ext>
            </a:extLst>
          </p:cNvPr>
          <p:cNvGrpSpPr/>
          <p:nvPr/>
        </p:nvGrpSpPr>
        <p:grpSpPr>
          <a:xfrm>
            <a:off x="8806075" y="4439238"/>
            <a:ext cx="346570" cy="850645"/>
            <a:chOff x="736287" y="5414540"/>
            <a:chExt cx="346570" cy="850645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233D240-E847-41A1-AF65-98FE62FDEE80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228032" cy="850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7E1F025-E166-45AA-9F51-261A12FC2AF8}"/>
                </a:ext>
              </a:extLst>
            </p:cNvPr>
            <p:cNvSpPr txBox="1"/>
            <p:nvPr/>
          </p:nvSpPr>
          <p:spPr>
            <a:xfrm>
              <a:off x="736287" y="5655196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5B0FC67-D213-46CD-923C-A52F53908282}"/>
              </a:ext>
            </a:extLst>
          </p:cNvPr>
          <p:cNvGrpSpPr/>
          <p:nvPr/>
        </p:nvGrpSpPr>
        <p:grpSpPr>
          <a:xfrm>
            <a:off x="8472538" y="4439238"/>
            <a:ext cx="346570" cy="913298"/>
            <a:chOff x="661303" y="5414540"/>
            <a:chExt cx="346570" cy="913298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3998349-FD69-4DB7-A378-2DDA986073C4}"/>
                </a:ext>
              </a:extLst>
            </p:cNvPr>
            <p:cNvCxnSpPr>
              <a:cxnSpLocks/>
            </p:cNvCxnSpPr>
            <p:nvPr/>
          </p:nvCxnSpPr>
          <p:spPr>
            <a:xfrm>
              <a:off x="840454" y="5414540"/>
              <a:ext cx="0" cy="913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17BAC06-072E-482C-BE61-2DCAF3022525}"/>
                </a:ext>
              </a:extLst>
            </p:cNvPr>
            <p:cNvSpPr txBox="1"/>
            <p:nvPr/>
          </p:nvSpPr>
          <p:spPr>
            <a:xfrm>
              <a:off x="661303" y="5681530"/>
              <a:ext cx="3465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894D0130-516A-48C6-BAF5-789EA6A6B046}"/>
              </a:ext>
            </a:extLst>
          </p:cNvPr>
          <p:cNvGrpSpPr/>
          <p:nvPr/>
        </p:nvGrpSpPr>
        <p:grpSpPr>
          <a:xfrm>
            <a:off x="115714" y="5397554"/>
            <a:ext cx="977760" cy="369332"/>
            <a:chOff x="122254" y="5363769"/>
            <a:chExt cx="977760" cy="369332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2D73612-F7EC-49FD-93E3-3B9F06B73113}"/>
                </a:ext>
              </a:extLst>
            </p:cNvPr>
            <p:cNvSpPr txBox="1"/>
            <p:nvPr/>
          </p:nvSpPr>
          <p:spPr>
            <a:xfrm>
              <a:off x="122254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CE62510B-425C-488D-A527-683DB23027A2}"/>
                </a:ext>
              </a:extLst>
            </p:cNvPr>
            <p:cNvSpPr txBox="1"/>
            <p:nvPr/>
          </p:nvSpPr>
          <p:spPr>
            <a:xfrm>
              <a:off x="455482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50B4DB10-DC81-4037-92E3-BCAFD1E99C9E}"/>
                </a:ext>
              </a:extLst>
            </p:cNvPr>
            <p:cNvSpPr txBox="1"/>
            <p:nvPr/>
          </p:nvSpPr>
          <p:spPr>
            <a:xfrm>
              <a:off x="788710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3764217-8D23-462D-8910-9FCC4D0DEFCC}"/>
              </a:ext>
            </a:extLst>
          </p:cNvPr>
          <p:cNvGrpSpPr/>
          <p:nvPr/>
        </p:nvGrpSpPr>
        <p:grpSpPr>
          <a:xfrm>
            <a:off x="1151023" y="5397554"/>
            <a:ext cx="977760" cy="369332"/>
            <a:chOff x="122254" y="5363769"/>
            <a:chExt cx="977760" cy="369332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3BE1BEBA-E3FD-49D1-B3AE-303F59EB04AA}"/>
                </a:ext>
              </a:extLst>
            </p:cNvPr>
            <p:cNvSpPr txBox="1"/>
            <p:nvPr/>
          </p:nvSpPr>
          <p:spPr>
            <a:xfrm>
              <a:off x="122254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EFD9665-5889-444D-851D-9FC002894C94}"/>
                </a:ext>
              </a:extLst>
            </p:cNvPr>
            <p:cNvSpPr txBox="1"/>
            <p:nvPr/>
          </p:nvSpPr>
          <p:spPr>
            <a:xfrm>
              <a:off x="455482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061D890-6E8D-47FD-9E0A-2CB5ED440928}"/>
                </a:ext>
              </a:extLst>
            </p:cNvPr>
            <p:cNvSpPr txBox="1"/>
            <p:nvPr/>
          </p:nvSpPr>
          <p:spPr>
            <a:xfrm>
              <a:off x="788710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9540C958-1D3E-4FD4-9F0D-2FB12B713D7E}"/>
              </a:ext>
            </a:extLst>
          </p:cNvPr>
          <p:cNvGrpSpPr/>
          <p:nvPr/>
        </p:nvGrpSpPr>
        <p:grpSpPr>
          <a:xfrm>
            <a:off x="2192131" y="5397554"/>
            <a:ext cx="977760" cy="369332"/>
            <a:chOff x="122254" y="5363769"/>
            <a:chExt cx="977760" cy="369332"/>
          </a:xfrm>
        </p:grpSpPr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5542E9E1-732C-409E-A170-56FFDC512B82}"/>
                </a:ext>
              </a:extLst>
            </p:cNvPr>
            <p:cNvSpPr txBox="1"/>
            <p:nvPr/>
          </p:nvSpPr>
          <p:spPr>
            <a:xfrm>
              <a:off x="122254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FD1CD2CA-7DA4-464D-BD61-4FD627C0696C}"/>
                </a:ext>
              </a:extLst>
            </p:cNvPr>
            <p:cNvSpPr txBox="1"/>
            <p:nvPr/>
          </p:nvSpPr>
          <p:spPr>
            <a:xfrm>
              <a:off x="455482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F1E9A07E-F26B-4A52-9E0D-F3EBAFF82712}"/>
                </a:ext>
              </a:extLst>
            </p:cNvPr>
            <p:cNvSpPr txBox="1"/>
            <p:nvPr/>
          </p:nvSpPr>
          <p:spPr>
            <a:xfrm>
              <a:off x="788710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35086DFC-C7D6-4B9D-B9EA-B7C31F7E1395}"/>
              </a:ext>
            </a:extLst>
          </p:cNvPr>
          <p:cNvGrpSpPr/>
          <p:nvPr/>
        </p:nvGrpSpPr>
        <p:grpSpPr>
          <a:xfrm>
            <a:off x="3191106" y="5397554"/>
            <a:ext cx="977760" cy="369332"/>
            <a:chOff x="122254" y="5363769"/>
            <a:chExt cx="977760" cy="369332"/>
          </a:xfrm>
        </p:grpSpPr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D46E78FD-63F7-42FF-A9D6-632FF5F11D64}"/>
                </a:ext>
              </a:extLst>
            </p:cNvPr>
            <p:cNvSpPr txBox="1"/>
            <p:nvPr/>
          </p:nvSpPr>
          <p:spPr>
            <a:xfrm>
              <a:off x="122254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3D99AFD-88EE-4067-B3BC-B54750E03E12}"/>
                </a:ext>
              </a:extLst>
            </p:cNvPr>
            <p:cNvSpPr txBox="1"/>
            <p:nvPr/>
          </p:nvSpPr>
          <p:spPr>
            <a:xfrm>
              <a:off x="455482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08147E52-3EF6-49DE-83D2-A713BAAAD6C2}"/>
                </a:ext>
              </a:extLst>
            </p:cNvPr>
            <p:cNvSpPr txBox="1"/>
            <p:nvPr/>
          </p:nvSpPr>
          <p:spPr>
            <a:xfrm>
              <a:off x="788710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0F14DCC-1D1C-4A95-85DF-4302D71FB7D8}"/>
              </a:ext>
            </a:extLst>
          </p:cNvPr>
          <p:cNvGrpSpPr/>
          <p:nvPr/>
        </p:nvGrpSpPr>
        <p:grpSpPr>
          <a:xfrm>
            <a:off x="4208196" y="5397554"/>
            <a:ext cx="977760" cy="369332"/>
            <a:chOff x="122254" y="5363769"/>
            <a:chExt cx="977760" cy="369332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B111153-9558-4CDA-A929-AAB7DDEAC0EC}"/>
                </a:ext>
              </a:extLst>
            </p:cNvPr>
            <p:cNvSpPr txBox="1"/>
            <p:nvPr/>
          </p:nvSpPr>
          <p:spPr>
            <a:xfrm>
              <a:off x="122254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E4A082B3-DE6E-45DB-9E8A-C544DCCEAF5B}"/>
                </a:ext>
              </a:extLst>
            </p:cNvPr>
            <p:cNvSpPr txBox="1"/>
            <p:nvPr/>
          </p:nvSpPr>
          <p:spPr>
            <a:xfrm>
              <a:off x="455482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425B4D2E-CC11-47DA-9F4B-5E8A9D3157A3}"/>
                </a:ext>
              </a:extLst>
            </p:cNvPr>
            <p:cNvSpPr txBox="1"/>
            <p:nvPr/>
          </p:nvSpPr>
          <p:spPr>
            <a:xfrm>
              <a:off x="788710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1CB7A2F7-F546-49CC-AA47-C19FB514792A}"/>
              </a:ext>
            </a:extLst>
          </p:cNvPr>
          <p:cNvGrpSpPr/>
          <p:nvPr/>
        </p:nvGrpSpPr>
        <p:grpSpPr>
          <a:xfrm>
            <a:off x="5225286" y="5397554"/>
            <a:ext cx="977760" cy="369332"/>
            <a:chOff x="122254" y="5363769"/>
            <a:chExt cx="977760" cy="369332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61A7657-0E41-47B4-A34C-1CFBA5C41197}"/>
                </a:ext>
              </a:extLst>
            </p:cNvPr>
            <p:cNvSpPr txBox="1"/>
            <p:nvPr/>
          </p:nvSpPr>
          <p:spPr>
            <a:xfrm>
              <a:off x="122254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892B2FD-CDC0-458A-9D41-494BC1BF7159}"/>
                </a:ext>
              </a:extLst>
            </p:cNvPr>
            <p:cNvSpPr txBox="1"/>
            <p:nvPr/>
          </p:nvSpPr>
          <p:spPr>
            <a:xfrm>
              <a:off x="455482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78DF953E-0FF4-4780-961A-6B1EE884A2F9}"/>
                </a:ext>
              </a:extLst>
            </p:cNvPr>
            <p:cNvSpPr txBox="1"/>
            <p:nvPr/>
          </p:nvSpPr>
          <p:spPr>
            <a:xfrm>
              <a:off x="788710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C46F083-FCFD-4E27-B3A3-0E2D078ED51C}"/>
              </a:ext>
            </a:extLst>
          </p:cNvPr>
          <p:cNvGrpSpPr/>
          <p:nvPr/>
        </p:nvGrpSpPr>
        <p:grpSpPr>
          <a:xfrm>
            <a:off x="6228526" y="5397554"/>
            <a:ext cx="977760" cy="369332"/>
            <a:chOff x="122254" y="5363769"/>
            <a:chExt cx="977760" cy="369332"/>
          </a:xfrm>
        </p:grpSpPr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215270D3-C542-4A22-ABBE-0EF72C0BBD2A}"/>
                </a:ext>
              </a:extLst>
            </p:cNvPr>
            <p:cNvSpPr txBox="1"/>
            <p:nvPr/>
          </p:nvSpPr>
          <p:spPr>
            <a:xfrm>
              <a:off x="122254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768C35E8-78BC-477C-B9A1-9B4C92B776AB}"/>
                </a:ext>
              </a:extLst>
            </p:cNvPr>
            <p:cNvSpPr txBox="1"/>
            <p:nvPr/>
          </p:nvSpPr>
          <p:spPr>
            <a:xfrm>
              <a:off x="455482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7D963497-27C3-48A4-9144-BECD66F71408}"/>
                </a:ext>
              </a:extLst>
            </p:cNvPr>
            <p:cNvSpPr txBox="1"/>
            <p:nvPr/>
          </p:nvSpPr>
          <p:spPr>
            <a:xfrm>
              <a:off x="788710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3BE82E27-D92E-4EA3-9C8E-5716B5559305}"/>
              </a:ext>
            </a:extLst>
          </p:cNvPr>
          <p:cNvGrpSpPr/>
          <p:nvPr/>
        </p:nvGrpSpPr>
        <p:grpSpPr>
          <a:xfrm>
            <a:off x="7242200" y="5397554"/>
            <a:ext cx="977760" cy="369332"/>
            <a:chOff x="122254" y="5363769"/>
            <a:chExt cx="977760" cy="369332"/>
          </a:xfrm>
        </p:grpSpPr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ACB731A-489E-4AE7-98AE-571EC5C54EFB}"/>
                </a:ext>
              </a:extLst>
            </p:cNvPr>
            <p:cNvSpPr txBox="1"/>
            <p:nvPr/>
          </p:nvSpPr>
          <p:spPr>
            <a:xfrm>
              <a:off x="122254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303BDDBB-EEA8-445A-9783-E81FD3500E13}"/>
                </a:ext>
              </a:extLst>
            </p:cNvPr>
            <p:cNvSpPr txBox="1"/>
            <p:nvPr/>
          </p:nvSpPr>
          <p:spPr>
            <a:xfrm>
              <a:off x="455482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D1384A6F-C7EC-4301-82D6-270593A6124B}"/>
                </a:ext>
              </a:extLst>
            </p:cNvPr>
            <p:cNvSpPr txBox="1"/>
            <p:nvPr/>
          </p:nvSpPr>
          <p:spPr>
            <a:xfrm>
              <a:off x="788710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EFDC0D8-66F5-44FD-B924-CC9F975F1489}"/>
              </a:ext>
            </a:extLst>
          </p:cNvPr>
          <p:cNvGrpSpPr/>
          <p:nvPr/>
        </p:nvGrpSpPr>
        <p:grpSpPr>
          <a:xfrm>
            <a:off x="8262706" y="5397554"/>
            <a:ext cx="977760" cy="369332"/>
            <a:chOff x="122254" y="5363769"/>
            <a:chExt cx="977760" cy="369332"/>
          </a:xfrm>
        </p:grpSpPr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26F7980-29F6-4654-8121-FBDC2E349BAB}"/>
                </a:ext>
              </a:extLst>
            </p:cNvPr>
            <p:cNvSpPr txBox="1"/>
            <p:nvPr/>
          </p:nvSpPr>
          <p:spPr>
            <a:xfrm>
              <a:off x="122254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8FDF9942-292F-455F-BA9B-0C172238E16D}"/>
                </a:ext>
              </a:extLst>
            </p:cNvPr>
            <p:cNvSpPr txBox="1"/>
            <p:nvPr/>
          </p:nvSpPr>
          <p:spPr>
            <a:xfrm>
              <a:off x="455482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BCAC5AFA-C951-4BAA-A9C0-BCB64807DA2F}"/>
                </a:ext>
              </a:extLst>
            </p:cNvPr>
            <p:cNvSpPr txBox="1"/>
            <p:nvPr/>
          </p:nvSpPr>
          <p:spPr>
            <a:xfrm>
              <a:off x="788710" y="5363769"/>
              <a:ext cx="3113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B7AFED2C-F7EB-4B64-885C-087D62CCE5EA}"/>
                  </a:ext>
                </a:extLst>
              </p:cNvPr>
              <p:cNvSpPr txBox="1"/>
              <p:nvPr/>
            </p:nvSpPr>
            <p:spPr>
              <a:xfrm>
                <a:off x="9370836" y="1414509"/>
                <a:ext cx="2766455" cy="5083251"/>
              </a:xfrm>
              <a:prstGeom prst="rect">
                <a:avLst/>
              </a:prstGeom>
              <a:noFill/>
              <a:ln w="19050">
                <a:solidFill>
                  <a:srgbClr val="4C328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Answer the following questions: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size of the input on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work done by each node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recursive level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number of nodes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?</m:t>
                    </m:r>
                  </m:oMath>
                </a14:m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total work done at the </a:t>
                </a:r>
                <a:r>
                  <a:rPr lang="en-US" dirty="0" err="1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i^th</a:t>
                </a: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recursive level?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does the last level occur?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total work across the base case level?</a:t>
                </a:r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B7AFED2C-F7EB-4B64-885C-087D62CCE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836" y="1414509"/>
                <a:ext cx="2766455" cy="5083251"/>
              </a:xfrm>
              <a:prstGeom prst="rect">
                <a:avLst/>
              </a:prstGeom>
              <a:blipFill>
                <a:blip r:embed="rId26"/>
                <a:stretch>
                  <a:fillRect l="-2188" t="-358" r="-3063" b="-717"/>
                </a:stretch>
              </a:blipFill>
              <a:ln w="19050">
                <a:solidFill>
                  <a:srgbClr val="4C328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Rectangle 318">
            <a:extLst>
              <a:ext uri="{FF2B5EF4-FFF2-40B4-BE49-F238E27FC236}">
                <a16:creationId xmlns:a16="http://schemas.microsoft.com/office/drawing/2014/main" id="{9983DB3F-C0C4-43E3-ADB6-AB588F2E6EA7}"/>
              </a:ext>
            </a:extLst>
          </p:cNvPr>
          <p:cNvSpPr/>
          <p:nvPr/>
        </p:nvSpPr>
        <p:spPr>
          <a:xfrm>
            <a:off x="6561754" y="156635"/>
            <a:ext cx="3983978" cy="1257874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Footer Placeholder 3">
            <a:extLst>
              <a:ext uri="{FF2B5EF4-FFF2-40B4-BE49-F238E27FC236}">
                <a16:creationId xmlns:a16="http://schemas.microsoft.com/office/drawing/2014/main" id="{0EAFF735-AF89-4EE8-A1D5-F0EBF909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n-US" dirty="0"/>
              <a:t>Example provided by CS 161 – Jessica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>
                <a:hlinkClick r:id="rId27"/>
              </a:rPr>
              <a:t>https://web.stanford.edu/class/archive/cs/cs161/cs161.1168/lecture3.pdf</a:t>
            </a:r>
            <a:r>
              <a:rPr lang="en-US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D1C6C327-AB17-4A39-9475-4D275479F19F}"/>
                  </a:ext>
                </a:extLst>
              </p:cNvPr>
              <p:cNvSpPr txBox="1"/>
              <p:nvPr/>
            </p:nvSpPr>
            <p:spPr>
              <a:xfrm>
                <a:off x="264381" y="3789577"/>
                <a:ext cx="862479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D1C6C327-AB17-4A39-9475-4D275479F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1" y="3789577"/>
                <a:ext cx="862479" cy="63684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8B2EF6C-665F-407A-AAE4-2745CC399F06}"/>
                  </a:ext>
                </a:extLst>
              </p:cNvPr>
              <p:cNvSpPr txBox="1"/>
              <p:nvPr/>
            </p:nvSpPr>
            <p:spPr>
              <a:xfrm>
                <a:off x="1245627" y="3800856"/>
                <a:ext cx="862479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8B2EF6C-665F-407A-AAE4-2745CC399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27" y="3800856"/>
                <a:ext cx="862479" cy="63684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8A396D62-D728-4CB8-AC79-A615D8F37B96}"/>
                  </a:ext>
                </a:extLst>
              </p:cNvPr>
              <p:cNvSpPr txBox="1"/>
              <p:nvPr/>
            </p:nvSpPr>
            <p:spPr>
              <a:xfrm>
                <a:off x="2228272" y="3791235"/>
                <a:ext cx="862479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8A396D62-D728-4CB8-AC79-A615D8F37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72" y="3791235"/>
                <a:ext cx="862479" cy="63684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CEF9C01-D822-4195-A247-A1F8DD955417}"/>
                  </a:ext>
                </a:extLst>
              </p:cNvPr>
              <p:cNvSpPr txBox="1"/>
              <p:nvPr/>
            </p:nvSpPr>
            <p:spPr>
              <a:xfrm>
                <a:off x="3217972" y="3794838"/>
                <a:ext cx="862479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CEF9C01-D822-4195-A247-A1F8DD955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72" y="3794838"/>
                <a:ext cx="862479" cy="63684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43D4320-EED5-496D-9C09-8B6A0908564E}"/>
                  </a:ext>
                </a:extLst>
              </p:cNvPr>
              <p:cNvSpPr txBox="1"/>
              <p:nvPr/>
            </p:nvSpPr>
            <p:spPr>
              <a:xfrm>
                <a:off x="4210789" y="3794838"/>
                <a:ext cx="862479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43D4320-EED5-496D-9C09-8B6A09085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789" y="3794838"/>
                <a:ext cx="862479" cy="63684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1FC3F1B-12F5-4997-BB57-D61CB055B557}"/>
                  </a:ext>
                </a:extLst>
              </p:cNvPr>
              <p:cNvSpPr txBox="1"/>
              <p:nvPr/>
            </p:nvSpPr>
            <p:spPr>
              <a:xfrm>
                <a:off x="5193434" y="3785217"/>
                <a:ext cx="862479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1FC3F1B-12F5-4997-BB57-D61CB055B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434" y="3785217"/>
                <a:ext cx="862479" cy="63684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79F8AB2D-D44E-408C-9553-4E4F574E4BFE}"/>
                  </a:ext>
                </a:extLst>
              </p:cNvPr>
              <p:cNvSpPr txBox="1"/>
              <p:nvPr/>
            </p:nvSpPr>
            <p:spPr>
              <a:xfrm>
                <a:off x="6215896" y="3804459"/>
                <a:ext cx="862479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79F8AB2D-D44E-408C-9553-4E4F574E4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896" y="3804459"/>
                <a:ext cx="862479" cy="63684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D40CC847-EA43-4B27-90F5-9BC5E8AF48B0}"/>
                  </a:ext>
                </a:extLst>
              </p:cNvPr>
              <p:cNvSpPr txBox="1"/>
              <p:nvPr/>
            </p:nvSpPr>
            <p:spPr>
              <a:xfrm>
                <a:off x="7208713" y="3804459"/>
                <a:ext cx="862479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D40CC847-EA43-4B27-90F5-9BC5E8AF4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713" y="3804459"/>
                <a:ext cx="862479" cy="63684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CC5DF436-A849-4AB3-9916-49FC570FEC4F}"/>
                  </a:ext>
                </a:extLst>
              </p:cNvPr>
              <p:cNvSpPr txBox="1"/>
              <p:nvPr/>
            </p:nvSpPr>
            <p:spPr>
              <a:xfrm>
                <a:off x="8191358" y="3794838"/>
                <a:ext cx="862479" cy="636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CC5DF436-A849-4AB3-9916-49FC570F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358" y="3794838"/>
                <a:ext cx="862479" cy="63684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81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0" animBg="1"/>
      <p:bldP spid="321" grpId="1" animBg="1"/>
      <p:bldP spid="225" grpId="0" animBg="1"/>
      <p:bldP spid="225" grpId="1" animBg="1"/>
      <p:bldP spid="332" grpId="0" animBg="1"/>
      <p:bldP spid="334" grpId="0" animBg="1"/>
      <p:bldP spid="335" grpId="0" animBg="1"/>
      <p:bldP spid="224" grpId="0" animBg="1"/>
      <p:bldP spid="224" grpId="1" animBg="1"/>
      <p:bldP spid="325" grpId="0" animBg="1"/>
      <p:bldP spid="325" grpId="1" animBg="1"/>
      <p:bldP spid="330" grpId="0" animBg="1"/>
      <p:bldP spid="330" grpId="1" animBg="1"/>
      <p:bldP spid="333" grpId="0" animBg="1"/>
      <p:bldP spid="333" grpId="1" animBg="1"/>
      <p:bldP spid="220" grpId="0" animBg="1"/>
      <p:bldP spid="220" grpId="1" animBg="1"/>
      <p:bldP spid="223" grpId="0" animBg="1"/>
      <p:bldP spid="223" grpId="1" animBg="1"/>
      <p:bldP spid="13" grpId="0" animBg="1"/>
      <p:bldP spid="14" grpId="0" animBg="1"/>
      <p:bldP spid="106" grpId="0" animBg="1"/>
      <p:bldP spid="107" grpId="0" animBg="1"/>
      <p:bldP spid="108" grpId="0" animBg="1"/>
      <p:bldP spid="108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318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hi){</a:t>
            </a:r>
          </a:p>
          <a:p>
            <a:pPr marL="12801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if( hi &lt; lo )</a:t>
            </a:r>
          </a:p>
          <a:p>
            <a:pPr marL="12801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-1;</a:t>
            </a:r>
          </a:p>
          <a:p>
            <a:pPr marL="12801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if(hi == lo)</a:t>
            </a:r>
          </a:p>
          <a:p>
            <a:pPr marL="12801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[hi]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2801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hi;</a:t>
            </a:r>
          </a:p>
          <a:p>
            <a:pPr marL="12801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-1;</a:t>
            </a:r>
          </a:p>
          <a:p>
            <a:pPr marL="12801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lo+hi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/ 2;</a:t>
            </a:r>
          </a:p>
          <a:p>
            <a:pPr marL="12801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[mid]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2801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mid;</a:t>
            </a:r>
          </a:p>
          <a:p>
            <a:pPr marL="12801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else 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[mid]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2801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mid+1, hi);</a:t>
            </a:r>
          </a:p>
          <a:p>
            <a:pPr marL="12801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12801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lo, mid-1);</a:t>
            </a:r>
          </a:p>
          <a:p>
            <a:pPr marL="12801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7327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8276-F138-4D88-B1E6-589933C5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 Practice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06E2A-80A3-42F5-B443-9F6C38C1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E1E9F-48CA-477F-9567-06D9D966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5E1F910-CC57-480A-A8D5-6EB192E0F0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7181926"/>
                  </p:ext>
                </p:extLst>
              </p:nvPr>
            </p:nvGraphicFramePr>
            <p:xfrm>
              <a:off x="6815738" y="1430282"/>
              <a:ext cx="4994216" cy="21952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8554">
                      <a:extLst>
                        <a:ext uri="{9D8B030D-6E8A-4147-A177-3AD203B41FA5}">
                          <a16:colId xmlns:a16="http://schemas.microsoft.com/office/drawing/2014/main" val="3339560639"/>
                        </a:ext>
                      </a:extLst>
                    </a:gridCol>
                    <a:gridCol w="1248554">
                      <a:extLst>
                        <a:ext uri="{9D8B030D-6E8A-4147-A177-3AD203B41FA5}">
                          <a16:colId xmlns:a16="http://schemas.microsoft.com/office/drawing/2014/main" val="908006400"/>
                        </a:ext>
                      </a:extLst>
                    </a:gridCol>
                    <a:gridCol w="1248554">
                      <a:extLst>
                        <a:ext uri="{9D8B030D-6E8A-4147-A177-3AD203B41FA5}">
                          <a16:colId xmlns:a16="http://schemas.microsoft.com/office/drawing/2014/main" val="244720956"/>
                        </a:ext>
                      </a:extLst>
                    </a:gridCol>
                    <a:gridCol w="1248554">
                      <a:extLst>
                        <a:ext uri="{9D8B030D-6E8A-4147-A177-3AD203B41FA5}">
                          <a16:colId xmlns:a16="http://schemas.microsoft.com/office/drawing/2014/main" val="325415090"/>
                        </a:ext>
                      </a:extLst>
                    </a:gridCol>
                  </a:tblGrid>
                  <a:tr h="494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Level (</a:t>
                          </a:r>
                          <a:r>
                            <a:rPr lang="en-US" sz="1400" dirty="0" err="1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i</a:t>
                          </a:r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Number of Nodes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Work per Node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Work per Level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4705001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baseline="30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baseline="30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baseline="30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baseline="30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7877009"/>
                      </a:ext>
                    </a:extLst>
                  </a:tr>
                  <a:tr h="487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4742703"/>
                      </a:ext>
                    </a:extLst>
                  </a:tr>
                  <a:tr h="5290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sz="14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en-US" sz="1400" b="0" i="1" baseline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400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29571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base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sz="1400" i="1" baseline="-25000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sz="1400" i="1" baseline="-25000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0839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5E1F910-CC57-480A-A8D5-6EB192E0F0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7181926"/>
                  </p:ext>
                </p:extLst>
              </p:nvPr>
            </p:nvGraphicFramePr>
            <p:xfrm>
              <a:off x="6815738" y="1430282"/>
              <a:ext cx="4994216" cy="21952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8554">
                      <a:extLst>
                        <a:ext uri="{9D8B030D-6E8A-4147-A177-3AD203B41FA5}">
                          <a16:colId xmlns:a16="http://schemas.microsoft.com/office/drawing/2014/main" val="3339560639"/>
                        </a:ext>
                      </a:extLst>
                    </a:gridCol>
                    <a:gridCol w="1248554">
                      <a:extLst>
                        <a:ext uri="{9D8B030D-6E8A-4147-A177-3AD203B41FA5}">
                          <a16:colId xmlns:a16="http://schemas.microsoft.com/office/drawing/2014/main" val="908006400"/>
                        </a:ext>
                      </a:extLst>
                    </a:gridCol>
                    <a:gridCol w="1248554">
                      <a:extLst>
                        <a:ext uri="{9D8B030D-6E8A-4147-A177-3AD203B41FA5}">
                          <a16:colId xmlns:a16="http://schemas.microsoft.com/office/drawing/2014/main" val="244720956"/>
                        </a:ext>
                      </a:extLst>
                    </a:gridCol>
                    <a:gridCol w="1248554">
                      <a:extLst>
                        <a:ext uri="{9D8B030D-6E8A-4147-A177-3AD203B41FA5}">
                          <a16:colId xmlns:a16="http://schemas.microsoft.com/office/drawing/2014/main" val="32541509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Level (</a:t>
                          </a:r>
                          <a:r>
                            <a:rPr lang="en-US" sz="1400" dirty="0" err="1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i</a:t>
                          </a:r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Number of Nodes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Work per Node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Work per Level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C32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4705001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8" t="-164151" r="-100976" b="-4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8" t="-164151" r="-976" b="-435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877009"/>
                      </a:ext>
                    </a:extLst>
                  </a:tr>
                  <a:tr h="510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8" t="-166667" r="-100976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8" t="-166667" r="-976" b="-1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742703"/>
                      </a:ext>
                    </a:extLst>
                  </a:tr>
                  <a:tr h="5290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8" t="-257471" r="-100976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8" t="-257471" r="-976" b="-689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2229571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base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88" t="-598077" r="-200976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Segoe UI Historic" panose="020B0502040204020203" pitchFamily="34" charset="0"/>
                              <a:ea typeface="Segoe UI Historic" panose="020B0502040204020203" pitchFamily="34" charset="0"/>
                              <a:cs typeface="Segoe UI Historic" panose="020B0502040204020203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8" t="-598077" r="-976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839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E9A878-8360-44D1-BFFA-D4E93D21EF55}"/>
                  </a:ext>
                </a:extLst>
              </p:cNvPr>
              <p:cNvSpPr txBox="1"/>
              <p:nvPr/>
            </p:nvSpPr>
            <p:spPr>
              <a:xfrm>
                <a:off x="153336" y="1576571"/>
                <a:ext cx="5308880" cy="480625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size of the input on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work done by each node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recursive level?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number of nodes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?</m:t>
                    </m:r>
                  </m:oMath>
                </a14:m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total work done at the </a:t>
                </a:r>
                <a:r>
                  <a:rPr lang="en-US" dirty="0" err="1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i^th</a:t>
                </a: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recursive level?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does the last level occur?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total work across the base case level?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E9A878-8360-44D1-BFFA-D4E93D21E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6" y="1576571"/>
                <a:ext cx="5308880" cy="4806252"/>
              </a:xfrm>
              <a:prstGeom prst="rect">
                <a:avLst/>
              </a:prstGeom>
              <a:blipFill>
                <a:blip r:embed="rId3"/>
                <a:stretch>
                  <a:fillRect l="-1263" t="-1269" b="-114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1D5CC0-984A-49EA-A501-09B4C1C43D0C}"/>
                  </a:ext>
                </a:extLst>
              </p:cNvPr>
              <p:cNvSpPr txBox="1"/>
              <p:nvPr/>
            </p:nvSpPr>
            <p:spPr>
              <a:xfrm>
                <a:off x="4669474" y="1569644"/>
                <a:ext cx="688586" cy="646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1D5CC0-984A-49EA-A501-09B4C1C43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474" y="1569644"/>
                <a:ext cx="688586" cy="6465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9529F6-71CD-4F2E-94E0-6C535CA8B958}"/>
                  </a:ext>
                </a:extLst>
              </p:cNvPr>
              <p:cNvSpPr txBox="1"/>
              <p:nvPr/>
            </p:nvSpPr>
            <p:spPr>
              <a:xfrm>
                <a:off x="5240434" y="2359216"/>
                <a:ext cx="787139" cy="636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4C328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C328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4C328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9529F6-71CD-4F2E-94E0-6C535CA8B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34" y="2359216"/>
                <a:ext cx="787139" cy="6368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97DE091-AC05-410E-8EB1-68E71F84C8C4}"/>
              </a:ext>
            </a:extLst>
          </p:cNvPr>
          <p:cNvGrpSpPr/>
          <p:nvPr/>
        </p:nvGrpSpPr>
        <p:grpSpPr>
          <a:xfrm>
            <a:off x="6320563" y="217044"/>
            <a:ext cx="3978561" cy="920193"/>
            <a:chOff x="1611176" y="4199021"/>
            <a:chExt cx="3978561" cy="920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D8B1A0-F206-4B7F-BCE8-841F3271E891}"/>
                    </a:ext>
                  </a:extLst>
                </p:cNvPr>
                <p:cNvSpPr txBox="1"/>
                <p:nvPr/>
              </p:nvSpPr>
              <p:spPr>
                <a:xfrm>
                  <a:off x="1611176" y="4474451"/>
                  <a:ext cx="10072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D8B1A0-F206-4B7F-BCE8-841F3271E8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176" y="4474451"/>
                  <a:ext cx="100726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7E1E79-BE92-46B3-87CA-2BB0CAF14A93}"/>
                    </a:ext>
                  </a:extLst>
                </p:cNvPr>
                <p:cNvSpPr txBox="1"/>
                <p:nvPr/>
              </p:nvSpPr>
              <p:spPr>
                <a:xfrm>
                  <a:off x="2993425" y="4212428"/>
                  <a:ext cx="15936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7E1E79-BE92-46B3-87CA-2BB0CAF14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425" y="4212428"/>
                  <a:ext cx="159364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9A03CE-6897-49E5-8DC0-49256D40D969}"/>
                    </a:ext>
                  </a:extLst>
                </p:cNvPr>
                <p:cNvSpPr txBox="1"/>
                <p:nvPr/>
              </p:nvSpPr>
              <p:spPr>
                <a:xfrm>
                  <a:off x="2947475" y="4527492"/>
                  <a:ext cx="2642262" cy="582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9A03CE-6897-49E5-8DC0-49256D40D9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475" y="4527492"/>
                  <a:ext cx="2642262" cy="58214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561C8A07-A2FB-4C90-B625-9E8912819555}"/>
                </a:ext>
              </a:extLst>
            </p:cNvPr>
            <p:cNvSpPr/>
            <p:nvPr/>
          </p:nvSpPr>
          <p:spPr>
            <a:xfrm>
              <a:off x="2585024" y="4199021"/>
              <a:ext cx="609600" cy="920193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2303F29-9D4C-4C19-BD3A-3DEA5757FA1C}"/>
              </a:ext>
            </a:extLst>
          </p:cNvPr>
          <p:cNvSpPr txBox="1"/>
          <p:nvPr/>
        </p:nvSpPr>
        <p:spPr>
          <a:xfrm>
            <a:off x="6696664" y="3848020"/>
            <a:ext cx="288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Combining it all together…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739B85-7E2F-45A3-8C92-E3AE452D2E9D}"/>
                  </a:ext>
                </a:extLst>
              </p:cNvPr>
              <p:cNvSpPr txBox="1"/>
              <p:nvPr/>
            </p:nvSpPr>
            <p:spPr>
              <a:xfrm>
                <a:off x="4771515" y="3280666"/>
                <a:ext cx="451662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739B85-7E2F-45A3-8C92-E3AE452D2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15" y="3280666"/>
                <a:ext cx="451662" cy="3782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F129EE-96FB-4E38-8CD5-5C5B2C16A9FE}"/>
                  </a:ext>
                </a:extLst>
              </p:cNvPr>
              <p:cNvSpPr txBox="1"/>
              <p:nvPr/>
            </p:nvSpPr>
            <p:spPr>
              <a:xfrm>
                <a:off x="2346247" y="4116902"/>
                <a:ext cx="2420278" cy="779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4C328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solidFill>
                                                <a:srgbClr val="4C328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solidFill>
                                                <a:srgbClr val="4C328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solidFill>
                                                <a:srgbClr val="4C328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F129EE-96FB-4E38-8CD5-5C5B2C16A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47" y="4116902"/>
                <a:ext cx="2420278" cy="7791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E47587-1DE3-4E7D-9901-1A84DF32AE3B}"/>
                  </a:ext>
                </a:extLst>
              </p:cNvPr>
              <p:cNvSpPr txBox="1"/>
              <p:nvPr/>
            </p:nvSpPr>
            <p:spPr>
              <a:xfrm>
                <a:off x="6947084" y="4592230"/>
                <a:ext cx="3912161" cy="884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E47587-1DE3-4E7D-9901-1A84DF32A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84" y="4592230"/>
                <a:ext cx="3912161" cy="8844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C9FC1A-1A85-44DD-8789-6C1E458C8A69}"/>
                  </a:ext>
                </a:extLst>
              </p:cNvPr>
              <p:cNvSpPr txBox="1"/>
              <p:nvPr/>
            </p:nvSpPr>
            <p:spPr>
              <a:xfrm>
                <a:off x="667659" y="5285440"/>
                <a:ext cx="296959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C3282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4C3282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func>
                  </m:oMath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C9FC1A-1A85-44DD-8789-6C1E458C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9" y="5285440"/>
                <a:ext cx="2969595" cy="461473"/>
              </a:xfrm>
              <a:prstGeom prst="rect">
                <a:avLst/>
              </a:prstGeom>
              <a:blipFill>
                <a:blip r:embed="rId13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EBE8BD5-8C12-4106-87FA-44F74DAB0CE3}"/>
              </a:ext>
            </a:extLst>
          </p:cNvPr>
          <p:cNvSpPr txBox="1"/>
          <p:nvPr/>
        </p:nvSpPr>
        <p:spPr>
          <a:xfrm>
            <a:off x="2606683" y="6017234"/>
            <a:ext cx="173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of a log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32C01E-2195-430E-BEC6-A04F3385FC59}"/>
                  </a:ext>
                </a:extLst>
              </p:cNvPr>
              <p:cNvSpPr txBox="1"/>
              <p:nvPr/>
            </p:nvSpPr>
            <p:spPr>
              <a:xfrm>
                <a:off x="2521885" y="6370050"/>
                <a:ext cx="1827615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32C01E-2195-430E-BEC6-A04F3385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885" y="6370050"/>
                <a:ext cx="1827615" cy="381643"/>
              </a:xfrm>
              <a:prstGeom prst="rect">
                <a:avLst/>
              </a:prstGeom>
              <a:blipFill>
                <a:blip r:embed="rId1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F8C69C-1E62-47FF-B6DF-57D02050EA22}"/>
                  </a:ext>
                </a:extLst>
              </p:cNvPr>
              <p:cNvSpPr txBox="1"/>
              <p:nvPr/>
            </p:nvSpPr>
            <p:spPr>
              <a:xfrm>
                <a:off x="4431294" y="6193873"/>
                <a:ext cx="1165384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4⋅</m:t>
                          </m:r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F8C69C-1E62-47FF-B6DF-57D02050E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294" y="6193873"/>
                <a:ext cx="1165384" cy="3816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402E6F9-263C-4517-AEC7-01DC10014F1F}"/>
              </a:ext>
            </a:extLst>
          </p:cNvPr>
          <p:cNvSpPr/>
          <p:nvPr/>
        </p:nvSpPr>
        <p:spPr>
          <a:xfrm>
            <a:off x="6361096" y="76509"/>
            <a:ext cx="3983978" cy="1201434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7D723C-F32E-4703-B435-D9E0FAFFE479}"/>
              </a:ext>
            </a:extLst>
          </p:cNvPr>
          <p:cNvSpPr/>
          <p:nvPr/>
        </p:nvSpPr>
        <p:spPr>
          <a:xfrm>
            <a:off x="6892884" y="4465856"/>
            <a:ext cx="3966361" cy="1135805"/>
          </a:xfrm>
          <a:prstGeom prst="rect">
            <a:avLst/>
          </a:prstGeom>
          <a:noFill/>
          <a:ln w="38100"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A89EE3-C5DC-4094-AD01-AD716D7C5F04}"/>
              </a:ext>
            </a:extLst>
          </p:cNvPr>
          <p:cNvSpPr/>
          <p:nvPr/>
        </p:nvSpPr>
        <p:spPr>
          <a:xfrm>
            <a:off x="2591774" y="6017234"/>
            <a:ext cx="1739228" cy="779124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D21692-0DB5-E143-92B2-7FE2134E3056}"/>
              </a:ext>
            </a:extLst>
          </p:cNvPr>
          <p:cNvSpPr txBox="1"/>
          <p:nvPr/>
        </p:nvSpPr>
        <p:spPr>
          <a:xfrm>
            <a:off x="10769382" y="62653"/>
            <a:ext cx="1334211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5 Minutes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739B85-7E2F-45A3-8C92-E3AE452D2E9D}"/>
                  </a:ext>
                </a:extLst>
              </p:cNvPr>
              <p:cNvSpPr txBox="1"/>
              <p:nvPr/>
            </p:nvSpPr>
            <p:spPr>
              <a:xfrm>
                <a:off x="1253615" y="6100613"/>
                <a:ext cx="1170705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C3282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⋅4</m:t>
                      </m:r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739B85-7E2F-45A3-8C92-E3AE452D2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15" y="6100613"/>
                <a:ext cx="1170705" cy="381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44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4" grpId="0" animBg="1"/>
      <p:bldP spid="35" grpId="0" animBg="1"/>
      <p:bldP spid="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2D05-BA82-4271-8516-E5A9C7B1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 Practice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A916A-4D78-45D4-984C-73AC4B2C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7F502-0400-48E6-A00E-691D0DF9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FC31E6-0A1E-4E4B-AD94-FE4C02F28B1D}"/>
                  </a:ext>
                </a:extLst>
              </p:cNvPr>
              <p:cNvSpPr txBox="1"/>
              <p:nvPr/>
            </p:nvSpPr>
            <p:spPr>
              <a:xfrm>
                <a:off x="384449" y="1573071"/>
                <a:ext cx="3912161" cy="884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FC31E6-0A1E-4E4B-AD94-FE4C02F28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49" y="1573071"/>
                <a:ext cx="3912161" cy="8844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0F9032-EE85-4733-80FB-8EF6E0699388}"/>
                  </a:ext>
                </a:extLst>
              </p:cNvPr>
              <p:cNvSpPr txBox="1"/>
              <p:nvPr/>
            </p:nvSpPr>
            <p:spPr>
              <a:xfrm>
                <a:off x="7527148" y="3299974"/>
                <a:ext cx="3991285" cy="1132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0F9032-EE85-4733-80FB-8EF6E0699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48" y="3299974"/>
                <a:ext cx="3991285" cy="1132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A5DA03-9D5C-4378-8C34-28F481DF9809}"/>
                  </a:ext>
                </a:extLst>
              </p:cNvPr>
              <p:cNvSpPr txBox="1"/>
              <p:nvPr/>
            </p:nvSpPr>
            <p:spPr>
              <a:xfrm>
                <a:off x="7627040" y="6035839"/>
                <a:ext cx="1457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A5DA03-9D5C-4378-8C34-28F481DF9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040" y="6035839"/>
                <a:ext cx="1457387" cy="276999"/>
              </a:xfrm>
              <a:prstGeom prst="rect">
                <a:avLst/>
              </a:prstGeom>
              <a:blipFill>
                <a:blip r:embed="rId5"/>
                <a:stretch>
                  <a:fillRect l="-837" r="-3766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A93E4BDC-296F-4C7D-833D-C882D5F3354E}"/>
              </a:ext>
            </a:extLst>
          </p:cNvPr>
          <p:cNvGrpSpPr/>
          <p:nvPr/>
        </p:nvGrpSpPr>
        <p:grpSpPr>
          <a:xfrm>
            <a:off x="4748272" y="1366599"/>
            <a:ext cx="2382493" cy="1476358"/>
            <a:chOff x="4823860" y="1475970"/>
            <a:chExt cx="2382493" cy="1476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DCACF5A-BAA2-4FC2-AAAA-092AA8B1436D}"/>
                    </a:ext>
                  </a:extLst>
                </p:cNvPr>
                <p:cNvSpPr txBox="1"/>
                <p:nvPr/>
              </p:nvSpPr>
              <p:spPr>
                <a:xfrm>
                  <a:off x="4823860" y="2075421"/>
                  <a:ext cx="2382493" cy="876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nary>
                          <m:naryPr>
                            <m:chr m:val="∑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DCACF5A-BAA2-4FC2-AAAA-092AA8B14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860" y="2075421"/>
                  <a:ext cx="2382493" cy="8769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21AEC6-4D7C-4AE8-820B-0CAA780CF354}"/>
                </a:ext>
              </a:extLst>
            </p:cNvPr>
            <p:cNvSpPr txBox="1"/>
            <p:nvPr/>
          </p:nvSpPr>
          <p:spPr>
            <a:xfrm>
              <a:off x="4823860" y="1477669"/>
              <a:ext cx="238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factoring out a constant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9DABED-4D0E-4FDD-969F-53DCE4ABD3F9}"/>
                </a:ext>
              </a:extLst>
            </p:cNvPr>
            <p:cNvSpPr/>
            <p:nvPr/>
          </p:nvSpPr>
          <p:spPr>
            <a:xfrm>
              <a:off x="4823860" y="1475970"/>
              <a:ext cx="2382493" cy="1476358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1D0C50-BE6C-4E5E-BCEE-7A27558353B0}"/>
                  </a:ext>
                </a:extLst>
              </p:cNvPr>
              <p:cNvSpPr txBox="1"/>
              <p:nvPr/>
            </p:nvSpPr>
            <p:spPr>
              <a:xfrm>
                <a:off x="7465303" y="1572392"/>
                <a:ext cx="3735253" cy="884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1D0C50-BE6C-4E5E-BCEE-7A275583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303" y="1572392"/>
                <a:ext cx="3735253" cy="8844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9BE4288-4409-46B1-A912-D38763528088}"/>
              </a:ext>
            </a:extLst>
          </p:cNvPr>
          <p:cNvGrpSpPr/>
          <p:nvPr/>
        </p:nvGrpSpPr>
        <p:grpSpPr>
          <a:xfrm>
            <a:off x="4748271" y="3122782"/>
            <a:ext cx="2382493" cy="1476358"/>
            <a:chOff x="997183" y="5295471"/>
            <a:chExt cx="2382493" cy="1476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09E2A0-64F1-4499-8C72-0083E956CB1B}"/>
                    </a:ext>
                  </a:extLst>
                </p:cNvPr>
                <p:cNvSpPr txBox="1"/>
                <p:nvPr/>
              </p:nvSpPr>
              <p:spPr>
                <a:xfrm>
                  <a:off x="1293088" y="5723973"/>
                  <a:ext cx="1790682" cy="8707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09E2A0-64F1-4499-8C72-0083E956C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088" y="5723973"/>
                  <a:ext cx="1790682" cy="87075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A3F56D-7FCA-4D50-BB35-30A43437B7DA}"/>
                </a:ext>
              </a:extLst>
            </p:cNvPr>
            <p:cNvSpPr txBox="1"/>
            <p:nvPr/>
          </p:nvSpPr>
          <p:spPr>
            <a:xfrm>
              <a:off x="997183" y="5297170"/>
              <a:ext cx="238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finite geometric series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06FADF-6713-4A42-9DFB-80B059742C7E}"/>
                </a:ext>
              </a:extLst>
            </p:cNvPr>
            <p:cNvSpPr/>
            <p:nvPr/>
          </p:nvSpPr>
          <p:spPr>
            <a:xfrm>
              <a:off x="997183" y="5295471"/>
              <a:ext cx="2382493" cy="1476358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97621E-BDB0-4A17-BA26-BE0EEF2A739B}"/>
                  </a:ext>
                </a:extLst>
              </p:cNvPr>
              <p:cNvSpPr txBox="1"/>
              <p:nvPr/>
            </p:nvSpPr>
            <p:spPr>
              <a:xfrm>
                <a:off x="197371" y="4810525"/>
                <a:ext cx="4426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So what’s the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Θ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97621E-BDB0-4A17-BA26-BE0EEF2A7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71" y="4810525"/>
                <a:ext cx="4426004" cy="369332"/>
              </a:xfrm>
              <a:prstGeom prst="rect">
                <a:avLst/>
              </a:prstGeom>
              <a:blipFill>
                <a:blip r:embed="rId9"/>
                <a:stretch>
                  <a:fillRect l="-110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2FCB21-57F6-4908-B38B-C772A9E05D3C}"/>
                  </a:ext>
                </a:extLst>
              </p:cNvPr>
              <p:cNvSpPr txBox="1"/>
              <p:nvPr/>
            </p:nvSpPr>
            <p:spPr>
              <a:xfrm>
                <a:off x="73842" y="5207549"/>
                <a:ext cx="5136663" cy="782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2FCB21-57F6-4908-B38B-C772A9E05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2" y="5207549"/>
                <a:ext cx="5136663" cy="7825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3213DFA-F89A-4B53-84A7-9909704510FC}"/>
              </a:ext>
            </a:extLst>
          </p:cNvPr>
          <p:cNvSpPr txBox="1"/>
          <p:nvPr/>
        </p:nvSpPr>
        <p:spPr>
          <a:xfrm>
            <a:off x="7336494" y="2956028"/>
            <a:ext cx="44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Closed form: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2FCB21-57F6-4908-B38B-C772A9E05D3C}"/>
                  </a:ext>
                </a:extLst>
              </p:cNvPr>
              <p:cNvSpPr txBox="1"/>
              <p:nvPr/>
            </p:nvSpPr>
            <p:spPr>
              <a:xfrm>
                <a:off x="6168868" y="5181523"/>
                <a:ext cx="4989186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func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2FCB21-57F6-4908-B38B-C772A9E05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68" y="5181523"/>
                <a:ext cx="4989186" cy="714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76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  <p:bldP spid="32" grpId="0"/>
      <p:bldP spid="33" grpId="0"/>
      <p:bldP spid="34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438B2085-DEDB-F844-A329-C1081E6C8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Binary search runtime</a:t>
            </a: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5CF38B9A-BE95-2F4C-A97C-75A3039ED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 an array of size N, it eliminates ½ until 1 element remains.</a:t>
            </a:r>
          </a:p>
          <a:p>
            <a:pPr lvl="1"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N, N/2, N/4, N/8, ..., 4, 2, 1</a:t>
            </a:r>
          </a:p>
          <a:p>
            <a:pPr lvl="1" eaLnBrk="1" hangingPunct="1"/>
            <a:endParaRPr lang="en-US" altLang="en-US" sz="8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How many divisions does it take?</a:t>
            </a:r>
          </a:p>
          <a:p>
            <a:pPr lvl="1"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Think of it from the other direction: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How many times do I have to multiply by 2 to reach N?</a:t>
            </a:r>
          </a:p>
          <a:p>
            <a:pPr lvl="1"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1, 2, 4, 8, ..., N/4, N/2, 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Call this number of multiplications "x".</a:t>
            </a:r>
          </a:p>
          <a:p>
            <a:pPr lvl="1" eaLnBrk="1" hangingPunct="1"/>
            <a:endParaRPr lang="en-US" altLang="en-US" sz="800">
              <a:ea typeface="ＭＳ Ｐゴシック" panose="020B0600070205080204" pitchFamily="34" charset="-128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2</a:t>
            </a:r>
            <a:r>
              <a:rPr lang="en-US" altLang="en-US" baseline="30000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	= N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ea typeface="ＭＳ Ｐゴシック" panose="020B0600070205080204" pitchFamily="34" charset="-128"/>
              </a:rPr>
              <a:t>	x	= log</a:t>
            </a:r>
            <a:r>
              <a:rPr lang="en-US" altLang="en-US" b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 b="1">
                <a:ea typeface="ＭＳ Ｐゴシック" panose="020B0600070205080204" pitchFamily="34" charset="-128"/>
              </a:rPr>
              <a:t> N</a:t>
            </a:r>
          </a:p>
          <a:p>
            <a:pPr lvl="1" eaLnBrk="1" hangingPunct="1"/>
            <a:endParaRPr lang="en-US" altLang="en-US" sz="1200" b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Binary search is in the </a:t>
            </a:r>
            <a:r>
              <a:rPr lang="en-US" altLang="en-US" b="1">
                <a:ea typeface="ＭＳ Ｐゴシック" panose="020B0600070205080204" pitchFamily="34" charset="-128"/>
              </a:rPr>
              <a:t>logarithmic</a:t>
            </a:r>
            <a:r>
              <a:rPr lang="en-US" altLang="en-US">
                <a:ea typeface="ＭＳ Ｐゴシック" panose="020B0600070205080204" pitchFamily="34" charset="-128"/>
              </a:rPr>
              <a:t> complexity class.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Hunter Schafer - CSE 143 SP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0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is correct! But it’s a little ad hoc.</a:t>
            </a:r>
          </a:p>
          <a:p>
            <a:r>
              <a:rPr lang="en-US" dirty="0"/>
              <a:t>It works great for binary search, but we’re going to deal with more complicated recursive code in this course.</a:t>
            </a:r>
          </a:p>
          <a:p>
            <a:r>
              <a:rPr lang="en-US" dirty="0"/>
              <a:t>We need more powerful tools. </a:t>
            </a:r>
          </a:p>
        </p:txBody>
      </p:sp>
    </p:spTree>
    <p:extLst>
      <p:ext uri="{BB962C8B-B14F-4D97-AF65-F5344CB8AC3E}">
        <p14:creationId xmlns:p14="http://schemas.microsoft.com/office/powerpoint/2010/main" val="325594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239" y="1277943"/>
                <a:ext cx="11187258" cy="526255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Let’s start by just getting a model.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our model for the worst-case running time of binary search. </a:t>
                </a:r>
              </a:p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[]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toFind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lo,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hi){</a:t>
                </a:r>
              </a:p>
              <a:p>
                <a:pPr marL="128016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if( hi &lt; lo )</a:t>
                </a:r>
              </a:p>
              <a:p>
                <a:pPr marL="128016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return -1;</a:t>
                </a:r>
              </a:p>
              <a:p>
                <a:pPr marL="128016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if(hi == lo)</a:t>
                </a:r>
              </a:p>
              <a:p>
                <a:pPr marL="128016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[hi] ==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toFind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128016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return hi;</a:t>
                </a:r>
              </a:p>
              <a:p>
                <a:pPr marL="128016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return -1;</a:t>
                </a:r>
              </a:p>
              <a:p>
                <a:pPr marL="128016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mid = 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lo+hi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/ 2;</a:t>
                </a:r>
              </a:p>
              <a:p>
                <a:pPr marL="128016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if(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[mid] ==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toFind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128016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return mid;</a:t>
                </a:r>
              </a:p>
              <a:p>
                <a:pPr marL="128016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else if(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[mid] &lt;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toFind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128016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return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toFind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mid+1, hi);</a:t>
                </a:r>
              </a:p>
              <a:p>
                <a:pPr marL="128016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else</a:t>
                </a:r>
              </a:p>
              <a:p>
                <a:pPr marL="128016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return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toFind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lo, mid-1);</a:t>
                </a:r>
              </a:p>
              <a:p>
                <a:pPr marL="128016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39" y="1277943"/>
                <a:ext cx="11187258" cy="5262557"/>
              </a:xfrm>
              <a:blipFill>
                <a:blip r:embed="rId2"/>
                <a:stretch>
                  <a:fillRect l="-163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63820" y="2557780"/>
                <a:ext cx="6878320" cy="125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othwerwise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820" y="2557780"/>
                <a:ext cx="6878320" cy="125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57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code is recursive.</a:t>
            </a:r>
          </a:p>
          <a:p>
            <a:r>
              <a:rPr lang="en-US" dirty="0"/>
              <a:t>It makes sense that our model will be recursive too!</a:t>
            </a:r>
          </a:p>
          <a:p>
            <a:endParaRPr lang="en-US" dirty="0"/>
          </a:p>
          <a:p>
            <a:r>
              <a:rPr lang="en-US" dirty="0"/>
              <a:t>A recursive definition of a function is called a </a:t>
            </a:r>
            <a:r>
              <a:rPr lang="en-US" b="1" dirty="0"/>
              <a:t>recurrence.</a:t>
            </a:r>
          </a:p>
          <a:p>
            <a:r>
              <a:rPr lang="en-US" dirty="0"/>
              <a:t>It’s a lot like recursive code:</a:t>
            </a:r>
          </a:p>
          <a:p>
            <a:pPr lvl="1"/>
            <a:r>
              <a:rPr lang="en-US" sz="2200" dirty="0"/>
              <a:t>At least one base case and at least one recursive case.</a:t>
            </a:r>
          </a:p>
          <a:p>
            <a:pPr lvl="1"/>
            <a:r>
              <a:rPr lang="en-US" sz="2200" dirty="0"/>
              <a:t>The cases of your recurrence usually correspond exactly to the cases of the code.</a:t>
            </a:r>
          </a:p>
          <a:p>
            <a:pPr lvl="1"/>
            <a:r>
              <a:rPr lang="en-US" sz="2200" dirty="0"/>
              <a:t>Input size should be getting smaller.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recurrence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if(n &lt; 3)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(n/3);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recursvieFunction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(n/3);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val1 * val2;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02960" y="4693920"/>
                <a:ext cx="4782578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960" y="4693920"/>
                <a:ext cx="4782578" cy="1271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8211BC3-A414-9040-930F-68EA5FC4CE4E}"/>
              </a:ext>
            </a:extLst>
          </p:cNvPr>
          <p:cNvSpPr/>
          <p:nvPr/>
        </p:nvSpPr>
        <p:spPr>
          <a:xfrm>
            <a:off x="7567439" y="1108257"/>
            <a:ext cx="3838224" cy="1620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pollEV.com/cse373su19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Write a recurrence for the running time of </a:t>
            </a:r>
            <a:r>
              <a:rPr lang="en-US" sz="2400" dirty="0" err="1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recursiveFunction</a:t>
            </a:r>
            <a:endParaRPr lang="en-US" sz="2400" dirty="0">
              <a:latin typeface="Courier New" panose="02070309020205020404" pitchFamily="49" charset="0"/>
              <a:ea typeface="Segoe UI Historic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76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lecture07_KaseyBST</Template>
  <TotalTime>3101</TotalTime>
  <Words>2366</Words>
  <Application>Microsoft Office PowerPoint</Application>
  <PresentationFormat>Widescreen</PresentationFormat>
  <Paragraphs>627</Paragraphs>
  <Slides>41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Calibri</vt:lpstr>
      <vt:lpstr>Cambria Math</vt:lpstr>
      <vt:lpstr>Courier New</vt:lpstr>
      <vt:lpstr>Segoe UI</vt:lpstr>
      <vt:lpstr>Segoe UI Historic</vt:lpstr>
      <vt:lpstr>Segoe UI Light</vt:lpstr>
      <vt:lpstr>Segoe UI Semibold</vt:lpstr>
      <vt:lpstr>Segoe UI Semilight</vt:lpstr>
      <vt:lpstr>Tw Cen MT</vt:lpstr>
      <vt:lpstr>Wingdings 3</vt:lpstr>
      <vt:lpstr>Integral</vt:lpstr>
      <vt:lpstr>Lecture 7:  Analyzing Recursive Code</vt:lpstr>
      <vt:lpstr>Administrivia</vt:lpstr>
      <vt:lpstr>Where Are We?</vt:lpstr>
      <vt:lpstr>Binary Search</vt:lpstr>
      <vt:lpstr>Binary search runtime</vt:lpstr>
      <vt:lpstr>Moving Forward</vt:lpstr>
      <vt:lpstr>Model</vt:lpstr>
      <vt:lpstr>Recurrence</vt:lpstr>
      <vt:lpstr>Write a recurrence</vt:lpstr>
      <vt:lpstr>Recurrence to Big-O</vt:lpstr>
      <vt:lpstr>PowerPoint Presentation</vt:lpstr>
      <vt:lpstr>Master Theorem</vt:lpstr>
      <vt:lpstr>Master Theorem</vt:lpstr>
      <vt:lpstr>Binary Search Trees</vt:lpstr>
      <vt:lpstr>Binary Search Trees</vt:lpstr>
      <vt:lpstr>Review: Trees!</vt:lpstr>
      <vt:lpstr>Review: Maps </vt:lpstr>
      <vt:lpstr>Implement a Dictionary</vt:lpstr>
      <vt:lpstr>Binary Search Tree</vt:lpstr>
      <vt:lpstr>BST Invariants</vt:lpstr>
      <vt:lpstr>Are These Binary Search Trees?</vt:lpstr>
      <vt:lpstr>BSTs as dictionaries</vt:lpstr>
      <vt:lpstr>BSTs as dictionaries</vt:lpstr>
      <vt:lpstr>BSTs as dictionaries</vt:lpstr>
      <vt:lpstr>PowerPoint Presentation</vt:lpstr>
      <vt:lpstr>PowerPoint Presentation</vt:lpstr>
      <vt:lpstr>PowerPoint Presentation</vt:lpstr>
      <vt:lpstr>PowerPoint Presentation</vt:lpstr>
      <vt:lpstr>Don’t Panic</vt:lpstr>
      <vt:lpstr>Unrolling</vt:lpstr>
      <vt:lpstr>Unrolling</vt:lpstr>
      <vt:lpstr>We did it!</vt:lpstr>
      <vt:lpstr>More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 Method Practice</vt:lpstr>
      <vt:lpstr>Tree Method Practice</vt:lpstr>
      <vt:lpstr>Tree Method Practice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rtweber2</dc:creator>
  <cp:lastModifiedBy>Robert Weber</cp:lastModifiedBy>
  <cp:revision>61</cp:revision>
  <dcterms:created xsi:type="dcterms:W3CDTF">2019-07-06T16:12:54Z</dcterms:created>
  <dcterms:modified xsi:type="dcterms:W3CDTF">2019-07-08T20:00:23Z</dcterms:modified>
</cp:coreProperties>
</file>