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9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296" r:id="rId3"/>
    <p:sldId id="313" r:id="rId4"/>
    <p:sldId id="305" r:id="rId5"/>
    <p:sldId id="306" r:id="rId6"/>
    <p:sldId id="307" r:id="rId7"/>
    <p:sldId id="308" r:id="rId8"/>
    <p:sldId id="297" r:id="rId9"/>
    <p:sldId id="298" r:id="rId10"/>
    <p:sldId id="300" r:id="rId11"/>
    <p:sldId id="301" r:id="rId12"/>
    <p:sldId id="302" r:id="rId13"/>
    <p:sldId id="303" r:id="rId14"/>
    <p:sldId id="258" r:id="rId15"/>
    <p:sldId id="310" r:id="rId16"/>
    <p:sldId id="311" r:id="rId17"/>
    <p:sldId id="312" r:id="rId18"/>
    <p:sldId id="304" r:id="rId19"/>
    <p:sldId id="265" r:id="rId20"/>
    <p:sldId id="309" r:id="rId21"/>
    <p:sldId id="314" r:id="rId22"/>
    <p:sldId id="315" r:id="rId23"/>
    <p:sldId id="316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60" r:id="rId55"/>
    <p:sldId id="261" r:id="rId56"/>
    <p:sldId id="262" r:id="rId57"/>
    <p:sldId id="263" r:id="rId58"/>
    <p:sldId id="26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09T14:25:54.9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BA084-0A77-4E4F-8314-7D51E554C1A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DCF9F-FD30-4C87-A4D6-FC4E9C8E8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line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98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 left rotation to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kink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 right rotation to get into a line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9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do a left rotation to re-balance the line!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7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F6981A9-DBA3-4B6B-BA69-48A5E856922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144D-85F4-4540-B6E8-1057B95F42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erry blossoms on Grant Lane">
            <a:extLst>
              <a:ext uri="{FF2B5EF4-FFF2-40B4-BE49-F238E27FC236}">
                <a16:creationId xmlns:a16="http://schemas.microsoft.com/office/drawing/2014/main" id="{E196A663-22E9-46AF-AE76-3031B2F2C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13442"/>
          <a:stretch/>
        </p:blipFill>
        <p:spPr bwMode="auto">
          <a:xfrm>
            <a:off x="-3" y="-1"/>
            <a:ext cx="12192002" cy="4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13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CC624-0437-43EF-99D3-4B5E545BF210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BE18-A94F-4CF8-8975-BC720F0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81A9-DBA3-4B6B-BA69-48A5E856922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FF45-D87C-45A5-8A43-AA51E8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72C5-2DDD-45C4-966C-970A137A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144D-85F4-4540-B6E8-1057B95F427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B5817-8D3A-4DD3-92FF-32BBC5F91560}"/>
              </a:ext>
            </a:extLst>
          </p:cNvPr>
          <p:cNvCxnSpPr/>
          <p:nvPr/>
        </p:nvCxnSpPr>
        <p:spPr>
          <a:xfrm>
            <a:off x="61415" y="753975"/>
            <a:ext cx="12008609" cy="0"/>
          </a:xfrm>
          <a:prstGeom prst="line">
            <a:avLst/>
          </a:prstGeom>
          <a:ln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2B1C59-33FF-4FB4-BDD7-F61C6400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4" y="263276"/>
            <a:ext cx="10334364" cy="1014667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754F48-B758-43EB-980F-1E2884C8E2A7}"/>
              </a:ext>
            </a:extLst>
          </p:cNvPr>
          <p:cNvGrpSpPr/>
          <p:nvPr/>
        </p:nvGrpSpPr>
        <p:grpSpPr>
          <a:xfrm>
            <a:off x="575239" y="475151"/>
            <a:ext cx="631298" cy="631298"/>
            <a:chOff x="1530939" y="2405329"/>
            <a:chExt cx="631298" cy="631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BADBD9-302C-40D9-A763-C65CCFE16FDE}"/>
                </a:ext>
              </a:extLst>
            </p:cNvPr>
            <p:cNvSpPr/>
            <p:nvPr userDrawn="1"/>
          </p:nvSpPr>
          <p:spPr>
            <a:xfrm>
              <a:off x="1530939" y="2405329"/>
              <a:ext cx="631298" cy="631298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Shape 490">
              <a:extLst>
                <a:ext uri="{FF2B5EF4-FFF2-40B4-BE49-F238E27FC236}">
                  <a16:creationId xmlns:a16="http://schemas.microsoft.com/office/drawing/2014/main" id="{ABC713E7-D704-4682-B292-907313F269C9}"/>
                </a:ext>
              </a:extLst>
            </p:cNvPr>
            <p:cNvGrpSpPr/>
            <p:nvPr userDrawn="1"/>
          </p:nvGrpSpPr>
          <p:grpSpPr>
            <a:xfrm>
              <a:off x="1661835" y="2536225"/>
              <a:ext cx="369505" cy="369505"/>
              <a:chOff x="2594050" y="1631825"/>
              <a:chExt cx="439625" cy="439625"/>
            </a:xfrm>
          </p:grpSpPr>
          <p:sp>
            <p:nvSpPr>
              <p:cNvPr id="9" name="Shape 491">
                <a:extLst>
                  <a:ext uri="{FF2B5EF4-FFF2-40B4-BE49-F238E27FC236}">
                    <a16:creationId xmlns:a16="http://schemas.microsoft.com/office/drawing/2014/main" id="{5701E159-D011-460A-BF32-22B3BFF6328B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0" t="0" r="0" b="0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492">
                <a:extLst>
                  <a:ext uri="{FF2B5EF4-FFF2-40B4-BE49-F238E27FC236}">
                    <a16:creationId xmlns:a16="http://schemas.microsoft.com/office/drawing/2014/main" id="{CA3D8659-8AB7-48FB-9131-98E6A18A0B20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0" t="0" r="0" b="0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493">
                <a:extLst>
                  <a:ext uri="{FF2B5EF4-FFF2-40B4-BE49-F238E27FC236}">
                    <a16:creationId xmlns:a16="http://schemas.microsoft.com/office/drawing/2014/main" id="{A811AE90-64AA-41C3-9DE9-62A86028AA6C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0" t="0" r="0" b="0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494">
                <a:extLst>
                  <a:ext uri="{FF2B5EF4-FFF2-40B4-BE49-F238E27FC236}">
                    <a16:creationId xmlns:a16="http://schemas.microsoft.com/office/drawing/2014/main" id="{0551D70B-4457-48F5-81B9-3A38F6B661D9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0" t="0" r="0" b="0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2BD7EC-0D21-433C-A8B8-B34982C0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34" y="1463857"/>
            <a:ext cx="10334364" cy="4845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0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514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56FD08-8E43-4554-8ACC-11234BCBCF4E}"/>
              </a:ext>
            </a:extLst>
          </p:cNvPr>
          <p:cNvCxnSpPr/>
          <p:nvPr/>
        </p:nvCxnSpPr>
        <p:spPr>
          <a:xfrm>
            <a:off x="127669" y="3557888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77F25E-8269-472E-9791-7EB74F79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75" y="3262680"/>
            <a:ext cx="6504161" cy="590415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D8F82-27EF-4582-903A-FAC7792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81A9-DBA3-4B6B-BA69-48A5E856922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C1EE-E506-47FA-A188-0DF16D49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F48F-87DE-4815-AD70-D0F2CA5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144D-85F4-4540-B6E8-1057B95F42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714E5-EBF9-4569-A5F7-79EC8ADBC566}"/>
              </a:ext>
            </a:extLst>
          </p:cNvPr>
          <p:cNvSpPr/>
          <p:nvPr/>
        </p:nvSpPr>
        <p:spPr>
          <a:xfrm>
            <a:off x="743453" y="3050554"/>
            <a:ext cx="897775" cy="897775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A67AF-FC3C-498E-9019-5526D4E35E56}"/>
              </a:ext>
            </a:extLst>
          </p:cNvPr>
          <p:cNvSpPr/>
          <p:nvPr/>
        </p:nvSpPr>
        <p:spPr>
          <a:xfrm>
            <a:off x="321425" y="60960"/>
            <a:ext cx="171797" cy="1474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496">
            <a:extLst>
              <a:ext uri="{FF2B5EF4-FFF2-40B4-BE49-F238E27FC236}">
                <a16:creationId xmlns:a16="http://schemas.microsoft.com/office/drawing/2014/main" id="{A9D83950-EFA8-45B6-9842-F0E75D62D1E4}"/>
              </a:ext>
            </a:extLst>
          </p:cNvPr>
          <p:cNvGrpSpPr/>
          <p:nvPr/>
        </p:nvGrpSpPr>
        <p:grpSpPr>
          <a:xfrm>
            <a:off x="1042384" y="3287057"/>
            <a:ext cx="299911" cy="424768"/>
            <a:chOff x="3979850" y="1598950"/>
            <a:chExt cx="356825" cy="505375"/>
          </a:xfrm>
        </p:grpSpPr>
        <p:sp>
          <p:nvSpPr>
            <p:cNvPr id="11" name="Shape 497">
              <a:extLst>
                <a:ext uri="{FF2B5EF4-FFF2-40B4-BE49-F238E27FC236}">
                  <a16:creationId xmlns:a16="http://schemas.microsoft.com/office/drawing/2014/main" id="{5AC1FC31-D74E-4136-9F49-9396640AE6A7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98">
              <a:extLst>
                <a:ext uri="{FF2B5EF4-FFF2-40B4-BE49-F238E27FC236}">
                  <a16:creationId xmlns:a16="http://schemas.microsoft.com/office/drawing/2014/main" id="{55224696-5DAC-453B-AD17-A914F23CD91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FA472A-7AFD-46BC-8C3E-7439952E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775" y="3931493"/>
            <a:ext cx="6504161" cy="506283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344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81A9-DBA3-4B6B-BA69-48A5E856922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144D-85F4-4540-B6E8-1057B95F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9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81A9-DBA3-4B6B-BA69-48A5E856922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144D-85F4-4540-B6E8-1057B95F42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W building">
            <a:extLst>
              <a:ext uri="{FF2B5EF4-FFF2-40B4-BE49-F238E27FC236}">
                <a16:creationId xmlns:a16="http://schemas.microsoft.com/office/drawing/2014/main" id="{8DB080C4-5F0D-47C3-B99E-D2AD3B91F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5" b="5565"/>
          <a:stretch/>
        </p:blipFill>
        <p:spPr bwMode="auto">
          <a:xfrm>
            <a:off x="3" y="0"/>
            <a:ext cx="1219199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02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620" y="1512985"/>
            <a:ext cx="5397689" cy="4796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809" y="1512984"/>
            <a:ext cx="5397689" cy="4796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81A9-DBA3-4B6B-BA69-48A5E856922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144D-85F4-4540-B6E8-1057B95F42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45E9297-2ED3-49ED-918C-68275E6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3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39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81A9-DBA3-4B6B-BA69-48A5E856922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144D-85F4-4540-B6E8-1057B95F42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CD2F29-FDCB-4CD4-A706-8477E063ED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4218" y="2096446"/>
            <a:ext cx="5397689" cy="43304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6C8EDAC-3655-4870-AA43-44830ED94D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5830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DFFB8E-9225-4B12-B4C6-960DAE3BDB9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4809" y="2096446"/>
            <a:ext cx="5397689" cy="43304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2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81A9-DBA3-4B6B-BA69-48A5E856922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144D-85F4-4540-B6E8-1057B95F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4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81A9-DBA3-4B6B-BA69-48A5E856922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144D-85F4-4540-B6E8-1057B95F4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6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81A9-DBA3-4B6B-BA69-48A5E856922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144D-85F4-4540-B6E8-1057B95F42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33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B2A4-11AD-445D-9449-ECE97BF7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5881" y="3446573"/>
            <a:ext cx="5590283" cy="1014667"/>
          </a:xfrm>
        </p:spPr>
        <p:txBody>
          <a:bodyPr/>
          <a:lstStyle>
            <a:lvl1pPr algn="ctr">
              <a:defRPr cap="none" baseline="0"/>
            </a:lvl1pPr>
          </a:lstStyle>
          <a:p>
            <a:r>
              <a:rPr lang="en-US" dirty="0"/>
              <a:t>Big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E7B94-0CB0-48FD-9BA2-0BCEF75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81A9-DBA3-4B6B-BA69-48A5E856922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529F-BA16-4C50-8761-3437909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8C27-C210-4D9C-AB83-9BF54E3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144D-85F4-4540-B6E8-1057B95F4275}" type="slidenum">
              <a:rPr lang="en-US" smtClean="0"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7791F-5EAB-433C-8512-E3D8B5FEA33C}"/>
              </a:ext>
            </a:extLst>
          </p:cNvPr>
          <p:cNvCxnSpPr/>
          <p:nvPr/>
        </p:nvCxnSpPr>
        <p:spPr>
          <a:xfrm>
            <a:off x="138752" y="1917510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C5ADD-7CD5-4855-8137-142378EFA26D}"/>
              </a:ext>
            </a:extLst>
          </p:cNvPr>
          <p:cNvGrpSpPr/>
          <p:nvPr/>
        </p:nvGrpSpPr>
        <p:grpSpPr>
          <a:xfrm>
            <a:off x="4736398" y="555634"/>
            <a:ext cx="2723751" cy="2723751"/>
            <a:chOff x="4360460" y="449353"/>
            <a:chExt cx="3282287" cy="32822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1030CC-581E-4D1E-9ACA-A92F5BB6C0CB}"/>
                </a:ext>
              </a:extLst>
            </p:cNvPr>
            <p:cNvSpPr/>
            <p:nvPr userDrawn="1"/>
          </p:nvSpPr>
          <p:spPr>
            <a:xfrm>
              <a:off x="4360460" y="449353"/>
              <a:ext cx="3282287" cy="3282287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Shape 822">
              <a:extLst>
                <a:ext uri="{FF2B5EF4-FFF2-40B4-BE49-F238E27FC236}">
                  <a16:creationId xmlns:a16="http://schemas.microsoft.com/office/drawing/2014/main" id="{9662AC8F-8502-4CF6-87AC-2CB7EFEBC5CD}"/>
                </a:ext>
              </a:extLst>
            </p:cNvPr>
            <p:cNvGrpSpPr/>
            <p:nvPr userDrawn="1"/>
          </p:nvGrpSpPr>
          <p:grpSpPr>
            <a:xfrm>
              <a:off x="4868910" y="1003939"/>
              <a:ext cx="2265387" cy="2173113"/>
              <a:chOff x="5233525" y="4954450"/>
              <a:chExt cx="538275" cy="516350"/>
            </a:xfrm>
          </p:grpSpPr>
          <p:sp>
            <p:nvSpPr>
              <p:cNvPr id="8" name="Shape 823">
                <a:extLst>
                  <a:ext uri="{FF2B5EF4-FFF2-40B4-BE49-F238E27FC236}">
                    <a16:creationId xmlns:a16="http://schemas.microsoft.com/office/drawing/2014/main" id="{915C32CE-F54C-4A91-A795-5F6EE0E2C310}"/>
                  </a:ext>
                </a:extLst>
              </p:cNvPr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Shape 824">
                <a:extLst>
                  <a:ext uri="{FF2B5EF4-FFF2-40B4-BE49-F238E27FC236}">
                    <a16:creationId xmlns:a16="http://schemas.microsoft.com/office/drawing/2014/main" id="{25663F7D-C889-439B-A68E-97D8B29147A8}"/>
                  </a:ext>
                </a:extLst>
              </p:cNvPr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825">
                <a:extLst>
                  <a:ext uri="{FF2B5EF4-FFF2-40B4-BE49-F238E27FC236}">
                    <a16:creationId xmlns:a16="http://schemas.microsoft.com/office/drawing/2014/main" id="{5C225417-5386-4CF0-A050-D547324972FC}"/>
                  </a:ext>
                </a:extLst>
              </p:cNvPr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826">
                <a:extLst>
                  <a:ext uri="{FF2B5EF4-FFF2-40B4-BE49-F238E27FC236}">
                    <a16:creationId xmlns:a16="http://schemas.microsoft.com/office/drawing/2014/main" id="{F2B2177A-3C1C-4737-A983-B5086B44BAC9}"/>
                  </a:ext>
                </a:extLst>
              </p:cNvPr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827">
                <a:extLst>
                  <a:ext uri="{FF2B5EF4-FFF2-40B4-BE49-F238E27FC236}">
                    <a16:creationId xmlns:a16="http://schemas.microsoft.com/office/drawing/2014/main" id="{065E0883-FD56-4990-A3BA-7394FB6E3D9D}"/>
                  </a:ext>
                </a:extLst>
              </p:cNvPr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828">
                <a:extLst>
                  <a:ext uri="{FF2B5EF4-FFF2-40B4-BE49-F238E27FC236}">
                    <a16:creationId xmlns:a16="http://schemas.microsoft.com/office/drawing/2014/main" id="{C497A5ED-CCEE-4F09-A7B4-7079C57F1DC1}"/>
                  </a:ext>
                </a:extLst>
              </p:cNvPr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0" t="0" r="0" b="0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829">
                <a:extLst>
                  <a:ext uri="{FF2B5EF4-FFF2-40B4-BE49-F238E27FC236}">
                    <a16:creationId xmlns:a16="http://schemas.microsoft.com/office/drawing/2014/main" id="{D8CBE5C1-1916-4EF1-B9E9-DC5E58DE62C4}"/>
                  </a:ext>
                </a:extLst>
              </p:cNvPr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0" t="0" r="0" b="0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Shape 830">
                <a:extLst>
                  <a:ext uri="{FF2B5EF4-FFF2-40B4-BE49-F238E27FC236}">
                    <a16:creationId xmlns:a16="http://schemas.microsoft.com/office/drawing/2014/main" id="{BB37530B-08B3-4205-8A08-E876EE3F9FBE}"/>
                  </a:ext>
                </a:extLst>
              </p:cNvPr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0" t="0" r="0" b="0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831">
                <a:extLst>
                  <a:ext uri="{FF2B5EF4-FFF2-40B4-BE49-F238E27FC236}">
                    <a16:creationId xmlns:a16="http://schemas.microsoft.com/office/drawing/2014/main" id="{14DEB002-C856-4D51-9E3F-42951B8C7A10}"/>
                  </a:ext>
                </a:extLst>
              </p:cNvPr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0" t="0" r="0" b="0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832">
                <a:extLst>
                  <a:ext uri="{FF2B5EF4-FFF2-40B4-BE49-F238E27FC236}">
                    <a16:creationId xmlns:a16="http://schemas.microsoft.com/office/drawing/2014/main" id="{5B5D5E96-C594-4AB6-9DF5-2ED8F56CCF52}"/>
                  </a:ext>
                </a:extLst>
              </p:cNvPr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0" t="0" r="0" b="0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833">
                <a:extLst>
                  <a:ext uri="{FF2B5EF4-FFF2-40B4-BE49-F238E27FC236}">
                    <a16:creationId xmlns:a16="http://schemas.microsoft.com/office/drawing/2014/main" id="{3FC3F998-CA08-40F4-81A5-CEC994EBBF42}"/>
                  </a:ext>
                </a:extLst>
              </p:cNvPr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0" t="0" r="0" b="0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C05CDBC-229D-45E2-B2F9-9037D7DF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880" y="4628428"/>
            <a:ext cx="5590283" cy="1463040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12236-1A32-4FE2-AB5A-F8F998D835F3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7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40" y="1463857"/>
            <a:ext cx="11187258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240" y="6544402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7F6981A9-DBA3-4B6B-BA69-48A5E856922E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742" y="6544402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544402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E7AD144D-85F4-4540-B6E8-1057B95F42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29491" y="172390"/>
            <a:ext cx="0" cy="1196439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9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5000"/>
              <a:lumOff val="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10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0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9: Recurrences and AVL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373: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BSTs as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546246"/>
          </a:xfrm>
        </p:spPr>
        <p:txBody>
          <a:bodyPr/>
          <a:lstStyle/>
          <a:p>
            <a:r>
              <a:rPr lang="en-US" dirty="0"/>
              <a:t>Let’s figure out the worst case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 for two different states our BST could be in.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80" y="2230821"/>
            <a:ext cx="50057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Perfectly balanced – for every node, its descendants are split evenly between left and right subtrees.</a:t>
            </a:r>
          </a:p>
        </p:txBody>
      </p:sp>
      <p:sp>
        <p:nvSpPr>
          <p:cNvPr id="27" name="Oval 26"/>
          <p:cNvSpPr/>
          <p:nvPr/>
        </p:nvSpPr>
        <p:spPr>
          <a:xfrm>
            <a:off x="3642235" y="4954357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136856" y="5635862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Oval 28"/>
          <p:cNvSpPr/>
          <p:nvPr/>
        </p:nvSpPr>
        <p:spPr>
          <a:xfrm>
            <a:off x="4009630" y="5644460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7" idx="3"/>
          </p:cNvCxnSpPr>
          <p:nvPr/>
        </p:nvCxnSpPr>
        <p:spPr>
          <a:xfrm flipH="1">
            <a:off x="3400582" y="5338461"/>
            <a:ext cx="307555" cy="297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13300" y="5354743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103787" y="5012932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598408" y="5694438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471182" y="5703035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9" idx="3"/>
          </p:cNvCxnSpPr>
          <p:nvPr/>
        </p:nvCxnSpPr>
        <p:spPr>
          <a:xfrm flipH="1">
            <a:off x="4862133" y="5397036"/>
            <a:ext cx="307555" cy="297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474852" y="5413319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78457" y="4878155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73078" y="5559660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945852" y="5568258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8" name="Straight Arrow Connector 57"/>
          <p:cNvCxnSpPr>
            <a:stCxn id="55" idx="3"/>
          </p:cNvCxnSpPr>
          <p:nvPr/>
        </p:nvCxnSpPr>
        <p:spPr>
          <a:xfrm flipH="1">
            <a:off x="336804" y="5262259"/>
            <a:ext cx="307555" cy="297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49522" y="5278541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040009" y="4936730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1" name="Oval 60"/>
          <p:cNvSpPr/>
          <p:nvPr/>
        </p:nvSpPr>
        <p:spPr>
          <a:xfrm>
            <a:off x="1534630" y="5618236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2" name="Oval 61"/>
          <p:cNvSpPr/>
          <p:nvPr/>
        </p:nvSpPr>
        <p:spPr>
          <a:xfrm>
            <a:off x="2407404" y="5626833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3" name="Straight Arrow Connector 62"/>
          <p:cNvCxnSpPr>
            <a:stCxn id="60" idx="3"/>
          </p:cNvCxnSpPr>
          <p:nvPr/>
        </p:nvCxnSpPr>
        <p:spPr>
          <a:xfrm flipH="1">
            <a:off x="1798355" y="5320834"/>
            <a:ext cx="307555" cy="297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411074" y="5337117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338914" y="4230302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6" name="Straight Arrow Connector 65"/>
          <p:cNvCxnSpPr>
            <a:stCxn id="65" idx="3"/>
            <a:endCxn id="55" idx="0"/>
          </p:cNvCxnSpPr>
          <p:nvPr/>
        </p:nvCxnSpPr>
        <p:spPr>
          <a:xfrm flipH="1">
            <a:off x="803460" y="4614406"/>
            <a:ext cx="601356" cy="263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5"/>
            <a:endCxn id="60" idx="0"/>
          </p:cNvCxnSpPr>
          <p:nvPr/>
        </p:nvCxnSpPr>
        <p:spPr>
          <a:xfrm>
            <a:off x="1723018" y="4614406"/>
            <a:ext cx="541994" cy="322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383654" y="4301802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72" idx="3"/>
          </p:cNvCxnSpPr>
          <p:nvPr/>
        </p:nvCxnSpPr>
        <p:spPr>
          <a:xfrm flipH="1">
            <a:off x="3848200" y="4685906"/>
            <a:ext cx="601356" cy="263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2" idx="5"/>
          </p:cNvCxnSpPr>
          <p:nvPr/>
        </p:nvCxnSpPr>
        <p:spPr>
          <a:xfrm>
            <a:off x="4767758" y="4685906"/>
            <a:ext cx="541994" cy="322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2911853" y="3631566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76" name="Straight Arrow Connector 75"/>
          <p:cNvCxnSpPr>
            <a:stCxn id="75" idx="3"/>
            <a:endCxn id="65" idx="7"/>
          </p:cNvCxnSpPr>
          <p:nvPr/>
        </p:nvCxnSpPr>
        <p:spPr>
          <a:xfrm flipH="1">
            <a:off x="1723018" y="4015670"/>
            <a:ext cx="1254737" cy="280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5" idx="5"/>
            <a:endCxn id="72" idx="0"/>
          </p:cNvCxnSpPr>
          <p:nvPr/>
        </p:nvCxnSpPr>
        <p:spPr>
          <a:xfrm>
            <a:off x="3295957" y="4015670"/>
            <a:ext cx="1312700" cy="286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597428" y="4949655"/>
            <a:ext cx="51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  <a:p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355556" y="4310400"/>
            <a:ext cx="51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</a:t>
            </a:r>
          </a:p>
          <a:p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439414" y="5753139"/>
            <a:ext cx="51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</a:t>
            </a:r>
          </a:p>
          <a:p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081312" y="5027704"/>
            <a:ext cx="51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14</a:t>
            </a:r>
          </a:p>
          <a:p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994680" y="5654474"/>
            <a:ext cx="51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</a:t>
            </a:r>
          </a:p>
          <a:p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573939" y="5723976"/>
            <a:ext cx="51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48097" y="1915704"/>
                <a:ext cx="4769069" cy="1850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get() </a:t>
                </a:r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is a recursive method!</a:t>
                </a:r>
              </a:p>
              <a:p>
                <a:endParaRPr lang="en-US" sz="22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+1 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if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&gt;1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097" y="1915704"/>
                <a:ext cx="4769069" cy="1850315"/>
              </a:xfrm>
              <a:prstGeom prst="rect">
                <a:avLst/>
              </a:prstGeom>
              <a:blipFill>
                <a:blip r:embed="rId2"/>
                <a:stretch>
                  <a:fillRect l="-1662" t="-2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617352" y="4065140"/>
                <a:ext cx="31999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352" y="4065140"/>
                <a:ext cx="3199911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00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BSTs as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546246"/>
          </a:xfrm>
        </p:spPr>
        <p:txBody>
          <a:bodyPr/>
          <a:lstStyle/>
          <a:p>
            <a:r>
              <a:rPr lang="en-US" dirty="0"/>
              <a:t>Let’s figure out the worst case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 for two different states our BST could be in.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96303" y="2230821"/>
            <a:ext cx="5738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Degenerate – for every node, all of its descendants are in the right subtree. </a:t>
            </a:r>
          </a:p>
        </p:txBody>
      </p:sp>
      <p:sp>
        <p:nvSpPr>
          <p:cNvPr id="90" name="Oval 89"/>
          <p:cNvSpPr/>
          <p:nvPr/>
        </p:nvSpPr>
        <p:spPr>
          <a:xfrm>
            <a:off x="7699849" y="3036974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Oval 90"/>
          <p:cNvSpPr/>
          <p:nvPr/>
        </p:nvSpPr>
        <p:spPr>
          <a:xfrm>
            <a:off x="8067244" y="3727077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8070914" y="3437361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8592718" y="4420171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6" name="Oval 95"/>
          <p:cNvSpPr/>
          <p:nvPr/>
        </p:nvSpPr>
        <p:spPr>
          <a:xfrm>
            <a:off x="8960113" y="5110274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8963783" y="4820558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8488095" y="4177001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9660094" y="5918501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9634632" y="6208217"/>
            <a:ext cx="530372" cy="762956"/>
            <a:chOff x="9618866" y="5924436"/>
            <a:chExt cx="530372" cy="762956"/>
          </a:xfrm>
        </p:grpSpPr>
        <p:sp>
          <p:nvSpPr>
            <p:cNvPr id="99" name="Oval 98"/>
            <p:cNvSpPr/>
            <p:nvPr/>
          </p:nvSpPr>
          <p:spPr>
            <a:xfrm>
              <a:off x="9640658" y="5924436"/>
              <a:ext cx="508580" cy="5085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618866" y="5948728"/>
              <a:ext cx="5196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15</a:t>
              </a:r>
            </a:p>
            <a:p>
              <a:endParaRPr lang="en-US" dirty="0"/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>
            <a:off x="9338923" y="5578221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262648" y="5492064"/>
            <a:ext cx="1195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575239" y="1952166"/>
                <a:ext cx="4769069" cy="1524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get() </a:t>
                </a:r>
                <a:r>
                  <a:rPr lang="en-US" sz="2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is a recursive method!</a:t>
                </a:r>
              </a:p>
              <a:p>
                <a:endParaRPr lang="en-US" sz="22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𝑛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+1 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if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&gt;1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3                  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9" y="1952166"/>
                <a:ext cx="4769069" cy="1524648"/>
              </a:xfrm>
              <a:prstGeom prst="rect">
                <a:avLst/>
              </a:prstGeom>
              <a:blipFill>
                <a:blip r:embed="rId10"/>
                <a:stretch>
                  <a:fillRect l="-1660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75239" y="3734290"/>
                <a:ext cx="31999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9" y="3734290"/>
                <a:ext cx="3199911" cy="461665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1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Observation: What was important was actually the height of the tree.</a:t>
            </a:r>
          </a:p>
          <a:p>
            <a:pPr lvl="1"/>
            <a:r>
              <a:rPr lang="en-US" sz="2000" b="1" dirty="0" smtClean="0"/>
              <a:t>Height: </a:t>
            </a:r>
            <a:r>
              <a:rPr lang="en-US" sz="2000" dirty="0" smtClean="0"/>
              <a:t>number of edges on the longest path from the root to a leaf.</a:t>
            </a:r>
            <a:endParaRPr lang="en-US" sz="2000" b="1" dirty="0" smtClean="0"/>
          </a:p>
          <a:p>
            <a:r>
              <a:rPr lang="en-US" sz="2400" dirty="0" smtClean="0"/>
              <a:t>That’s the number of recursive calls we’re going to make</a:t>
            </a:r>
          </a:p>
          <a:p>
            <a:pPr lvl="1"/>
            <a:r>
              <a:rPr lang="en-US" sz="2000" dirty="0" smtClean="0"/>
              <a:t>And each recursive call does a constant number of operations.</a:t>
            </a:r>
          </a:p>
          <a:p>
            <a:endParaRPr lang="en-US" sz="2400" dirty="0"/>
          </a:p>
          <a:p>
            <a:r>
              <a:rPr lang="en-US" sz="2400" dirty="0" smtClean="0"/>
              <a:t>The BST invariant makes it easy to know where to find a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  <a:p>
            <a:r>
              <a:rPr lang="en-US" sz="2400" dirty="0" smtClean="0"/>
              <a:t>But it doesn’t force the tree to be short. </a:t>
            </a:r>
          </a:p>
          <a:p>
            <a:endParaRPr lang="en-US" sz="2400" dirty="0"/>
          </a:p>
          <a:p>
            <a:r>
              <a:rPr lang="en-US" sz="2400" dirty="0" smtClean="0"/>
              <a:t>Let’s add an invariant that forces the height to be short!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275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Why not just make the invariant “keep the height of the tree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” ?</a:t>
                </a:r>
              </a:p>
              <a:p>
                <a:endParaRPr lang="en-US" dirty="0"/>
              </a:p>
              <a:p>
                <a:r>
                  <a:rPr lang="en-US" dirty="0" smtClean="0"/>
                  <a:t>The invariant needs to be easy to maintain.</a:t>
                </a:r>
              </a:p>
              <a:p>
                <a:r>
                  <a:rPr lang="en-US" dirty="0" smtClean="0"/>
                  <a:t>Every method we write needs to ensure it doesn’t break it. </a:t>
                </a:r>
                <a:br>
                  <a:rPr lang="en-US" dirty="0" smtClean="0"/>
                </a:br>
                <a:r>
                  <a:rPr lang="en-US" dirty="0" smtClean="0"/>
                  <a:t>Can we keep that invariant true without making a bunch of other methods slow?</a:t>
                </a:r>
              </a:p>
              <a:p>
                <a:endParaRPr lang="en-US" dirty="0"/>
              </a:p>
              <a:p>
                <a:r>
                  <a:rPr lang="en-US" dirty="0" smtClean="0"/>
                  <a:t>It’s not obvious…</a:t>
                </a:r>
              </a:p>
              <a:p>
                <a:r>
                  <a:rPr lang="en-US" dirty="0" smtClean="0"/>
                  <a:t>Writing invariants is more art than science. </a:t>
                </a:r>
              </a:p>
              <a:p>
                <a:pPr lvl="1"/>
                <a:r>
                  <a:rPr lang="en-US" dirty="0" smtClean="0"/>
                  <a:t>Learning that art is beyond the scope of the course</a:t>
                </a:r>
              </a:p>
              <a:p>
                <a:pPr lvl="1"/>
                <a:r>
                  <a:rPr lang="en-US" dirty="0" smtClean="0"/>
                  <a:t>but we’ll talk a bit about how you might have come up with a good invariant (so our ideas are motivated).</a:t>
                </a:r>
              </a:p>
              <a:p>
                <a:r>
                  <a:rPr lang="en-US" dirty="0" smtClean="0"/>
                  <a:t>When writing invariants, we usually start by asking “can we maintain this” then ask “is it strong enough to make our code as efficient as we want?”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4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Avoiding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behavior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9" t="-6587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Here </a:t>
            </a:r>
            <a:r>
              <a:rPr lang="en-US" sz="2800" dirty="0" smtClean="0"/>
              <a:t>are </a:t>
            </a:r>
            <a:r>
              <a:rPr lang="en-US" sz="2800" dirty="0" smtClean="0"/>
              <a:t>some invariants </a:t>
            </a:r>
            <a:r>
              <a:rPr lang="en-US" sz="2800" dirty="0" smtClean="0"/>
              <a:t>you might try.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Can you maintain them? </a:t>
            </a:r>
            <a:r>
              <a:rPr lang="en-US" sz="2800" dirty="0" smtClean="0"/>
              <a:t>If not what can go wrong?</a:t>
            </a:r>
          </a:p>
          <a:p>
            <a:r>
              <a:rPr lang="en-US" sz="2800" dirty="0" smtClean="0"/>
              <a:t>Do you think they are strong enough to make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en-US" sz="2800" dirty="0" smtClean="0"/>
              <a:t>efficient?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821635" y="2915474"/>
            <a:ext cx="10694504" cy="9409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Root Balanced</a:t>
            </a:r>
            <a:r>
              <a:rPr lang="en-US" sz="2800" dirty="0" smtClean="0">
                <a:solidFill>
                  <a:schemeClr val="bg1"/>
                </a:solidFill>
              </a:rPr>
              <a:t>: The root must have the same number of nodes in its left and right subtrees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21616" y="4141964"/>
            <a:ext cx="10694504" cy="9409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Recursively Balanced</a:t>
            </a:r>
            <a:r>
              <a:rPr lang="en-US" sz="2800" dirty="0" smtClean="0">
                <a:solidFill>
                  <a:schemeClr val="bg1"/>
                </a:solidFill>
              </a:rPr>
              <a:t>: Every node must have the same number of nodes in its left and right subtrees.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1616" y="5368456"/>
            <a:ext cx="10694504" cy="9409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Root Height Balanced</a:t>
            </a:r>
            <a:r>
              <a:rPr lang="en-US" sz="2800" dirty="0" smtClean="0">
                <a:solidFill>
                  <a:schemeClr val="bg1"/>
                </a:solidFill>
              </a:rPr>
              <a:t>: The left and right subtrees of the root must have the same height.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75239" y="1463857"/>
            <a:ext cx="10694504" cy="9409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Root Balanced</a:t>
            </a:r>
            <a:r>
              <a:rPr lang="en-US" sz="2800" dirty="0" smtClean="0">
                <a:solidFill>
                  <a:schemeClr val="bg1"/>
                </a:solidFill>
              </a:rPr>
              <a:t>: The root must have the same number of nodes in its left and right subtrees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75239" y="1463857"/>
            <a:ext cx="10694504" cy="9409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Recursively Balanced</a:t>
            </a:r>
            <a:r>
              <a:rPr lang="en-US" sz="2800" dirty="0" smtClean="0">
                <a:solidFill>
                  <a:schemeClr val="bg1"/>
                </a:solidFill>
              </a:rPr>
              <a:t>: Every node must have the same number of nodes in its left and right subtrees.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75239" y="1463857"/>
            <a:ext cx="10694504" cy="9409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Root Height Balanced</a:t>
            </a:r>
            <a:r>
              <a:rPr lang="en-US" sz="2800" dirty="0" smtClean="0">
                <a:solidFill>
                  <a:schemeClr val="bg1"/>
                </a:solidFill>
              </a:rPr>
              <a:t>: The left and right subtrees of the root must have the same height.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Need requirements everywhere, not just at root</a:t>
            </a:r>
            <a:endParaRPr lang="en-US" sz="2400" dirty="0"/>
          </a:p>
          <a:p>
            <a:r>
              <a:rPr lang="en-US" sz="2400" dirty="0" smtClean="0"/>
              <a:t>Forcing things to be exactly equal is too difficult to maintain.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6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the </a:t>
            </a:r>
            <a:r>
              <a:rPr lang="en-US" dirty="0" smtClean="0"/>
              <a:t>Degenerate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 </a:t>
                </a:r>
                <a:r>
                  <a:rPr lang="en-US" sz="2800" dirty="0" smtClean="0"/>
                  <a:t>An AVL tree is a binary search tree that also meets the following rule</a:t>
                </a:r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This will avoid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/>
                  <a:t> behavior! </a:t>
                </a:r>
                <a:r>
                  <a:rPr lang="en-US" sz="2800" dirty="0" smtClean="0"/>
                  <a:t>We have to check:</a:t>
                </a:r>
                <a:endParaRPr lang="en-US" sz="2800" b="0" dirty="0" smtClean="0"/>
              </a:p>
              <a:p>
                <a:r>
                  <a:rPr lang="en-US" sz="2800" dirty="0"/>
                  <a:t>1</a:t>
                </a:r>
                <a:r>
                  <a:rPr lang="en-US" sz="2800" dirty="0" smtClean="0"/>
                  <a:t>. We must be able to maintain this property when inserting/deleting</a:t>
                </a:r>
              </a:p>
              <a:p>
                <a:r>
                  <a:rPr lang="en-US" sz="2800" dirty="0" smtClean="0"/>
                  <a:t>2. </a:t>
                </a:r>
                <a:r>
                  <a:rPr lang="en-US" sz="2800" dirty="0"/>
                  <a:t>Such a tree must have height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4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575239" y="2081788"/>
            <a:ext cx="10694504" cy="9409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AVL condition</a:t>
            </a:r>
            <a:r>
              <a:rPr lang="en-US" sz="2800" dirty="0" smtClean="0">
                <a:solidFill>
                  <a:schemeClr val="bg1"/>
                </a:solidFill>
              </a:rPr>
              <a:t>: For every node, the height of its left subtree and right subtree differ by at most 1.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Exercise 1 due tonight</a:t>
            </a:r>
          </a:p>
          <a:p>
            <a:pPr marL="0" indent="0">
              <a:buNone/>
            </a:pPr>
            <a:r>
              <a:rPr lang="en-US" dirty="0" smtClean="0"/>
              <a:t>Exercise 2 out tonight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Project 1 part 2 out now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Since we pushed a day late, it’s due a day later (Thursday July 18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Review session Tuesday at </a:t>
            </a:r>
            <a:r>
              <a:rPr lang="en-US" b="1" dirty="0" smtClean="0"/>
              <a:t>1:10 </a:t>
            </a:r>
            <a:r>
              <a:rPr lang="en-US" dirty="0" smtClean="0"/>
              <a:t>in</a:t>
            </a:r>
            <a:r>
              <a:rPr lang="en-US" b="1" dirty="0" smtClean="0"/>
              <a:t> </a:t>
            </a:r>
            <a:r>
              <a:rPr lang="en-US" dirty="0" err="1" smtClean="0"/>
              <a:t>Sieg</a:t>
            </a:r>
            <a:r>
              <a:rPr lang="en-US" dirty="0" smtClean="0"/>
              <a:t> 134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Practice recurrences!</a:t>
            </a:r>
          </a:p>
        </p:txBody>
      </p:sp>
    </p:spTree>
    <p:extLst>
      <p:ext uri="{BB962C8B-B14F-4D97-AF65-F5344CB8AC3E}">
        <p14:creationId xmlns:p14="http://schemas.microsoft.com/office/powerpoint/2010/main" val="42207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Bounding the Height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400" dirty="0" smtClean="0"/>
                  <a:t> be the minimum number of nodes in an AVL tree of height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 smtClean="0"/>
                  <a:t>. </a:t>
                </a:r>
              </a:p>
              <a:p>
                <a:r>
                  <a:rPr lang="en-US" sz="2400" dirty="0" smtClean="0"/>
                  <a:t>If we can say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big, we’ll be able to say that a tree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nodes has a small height. 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So…what’s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1                                     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2                                    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6" t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2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simpler recurrence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Hey! That’s a recurrence!</a:t>
                </a:r>
              </a:p>
              <a:p>
                <a:r>
                  <a:rPr lang="en-US" dirty="0" smtClean="0"/>
                  <a:t>Recurrences can describe any kind of function, not just running time of code!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1                                     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2                                    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We could use tree method, but it’s a little…weird.</a:t>
                </a:r>
              </a:p>
              <a:p>
                <a:r>
                  <a:rPr lang="en-US" dirty="0" smtClean="0"/>
                  <a:t>It’ll be easier if we change things just a bit: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1                                     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2                                    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9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9421" y="216948"/>
                <a:ext cx="5687015" cy="11315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1                                     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2                                    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9421" y="216948"/>
                <a:ext cx="5687015" cy="1131561"/>
              </a:xfrm>
              <a:blipFill>
                <a:blip r:embed="rId2"/>
                <a:stretch>
                  <a:fillRect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AFED2C-F7EB-4B64-885C-087D62CCE5EA}"/>
                  </a:ext>
                </a:extLst>
              </p:cNvPr>
              <p:cNvSpPr txBox="1"/>
              <p:nvPr/>
            </p:nvSpPr>
            <p:spPr>
              <a:xfrm>
                <a:off x="9241527" y="1442218"/>
                <a:ext cx="2766455" cy="5083251"/>
              </a:xfrm>
              <a:prstGeom prst="rect">
                <a:avLst/>
              </a:prstGeom>
              <a:noFill/>
              <a:ln w="19050">
                <a:solidFill>
                  <a:srgbClr val="4C328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Answer the following questions: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size of the input on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work done by each node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recursive level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number of nodes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?</m:t>
                    </m:r>
                  </m:oMath>
                </a14:m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total work done at the </a:t>
                </a:r>
                <a:r>
                  <a:rPr lang="en-US" dirty="0" err="1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i^th</a:t>
                </a: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recursive level?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does the last level occur?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total work across the base case level?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AFED2C-F7EB-4B64-885C-087D62CCE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527" y="1442218"/>
                <a:ext cx="2766455" cy="5083251"/>
              </a:xfrm>
              <a:prstGeom prst="rect">
                <a:avLst/>
              </a:prstGeom>
              <a:blipFill>
                <a:blip r:embed="rId3"/>
                <a:stretch>
                  <a:fillRect l="-2188" t="-478" r="-2845" b="-837"/>
                </a:stretch>
              </a:blipFill>
              <a:ln w="19050">
                <a:solidFill>
                  <a:srgbClr val="4C328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1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8276-F138-4D88-B1E6-589933C5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 Practice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06E2A-80A3-42F5-B443-9F6C38C1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E1E9F-48CA-477F-9567-06D9D966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E9A878-8360-44D1-BFFA-D4E93D21EF55}"/>
                  </a:ext>
                </a:extLst>
              </p:cNvPr>
              <p:cNvSpPr txBox="1"/>
              <p:nvPr/>
            </p:nvSpPr>
            <p:spPr>
              <a:xfrm>
                <a:off x="153336" y="1576571"/>
                <a:ext cx="5308880" cy="480625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size of the input on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?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work done by each node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recursive level?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number of nodes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?</m:t>
                    </m:r>
                  </m:oMath>
                </a14:m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total work done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recursive level?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does the last level occur?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total work across the base case level?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E9A878-8360-44D1-BFFA-D4E93D21E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6" y="1576571"/>
                <a:ext cx="5308880" cy="4806252"/>
              </a:xfrm>
              <a:prstGeom prst="rect">
                <a:avLst/>
              </a:prstGeom>
              <a:blipFill>
                <a:blip r:embed="rId3"/>
                <a:stretch>
                  <a:fillRect l="-1263" t="-1269" b="-139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1D5CC0-984A-49EA-A501-09B4C1C43D0C}"/>
                  </a:ext>
                </a:extLst>
              </p:cNvPr>
              <p:cNvSpPr txBox="1"/>
              <p:nvPr/>
            </p:nvSpPr>
            <p:spPr>
              <a:xfrm>
                <a:off x="4669474" y="1569644"/>
                <a:ext cx="870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1D5CC0-984A-49EA-A501-09B4C1C43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474" y="1569644"/>
                <a:ext cx="8708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9529F6-71CD-4F2E-94E0-6C535CA8B958}"/>
                  </a:ext>
                </a:extLst>
              </p:cNvPr>
              <p:cNvSpPr txBox="1"/>
              <p:nvPr/>
            </p:nvSpPr>
            <p:spPr>
              <a:xfrm>
                <a:off x="5240434" y="235921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9529F6-71CD-4F2E-94E0-6C535CA8B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34" y="2359216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739B85-7E2F-45A3-8C92-E3AE452D2E9D}"/>
                  </a:ext>
                </a:extLst>
              </p:cNvPr>
              <p:cNvSpPr txBox="1"/>
              <p:nvPr/>
            </p:nvSpPr>
            <p:spPr>
              <a:xfrm>
                <a:off x="4771515" y="3280666"/>
                <a:ext cx="451662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739B85-7E2F-45A3-8C92-E3AE452D2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15" y="3280666"/>
                <a:ext cx="451662" cy="378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F129EE-96FB-4E38-8CD5-5C5B2C16A9FE}"/>
                  </a:ext>
                </a:extLst>
              </p:cNvPr>
              <p:cNvSpPr txBox="1"/>
              <p:nvPr/>
            </p:nvSpPr>
            <p:spPr>
              <a:xfrm>
                <a:off x="4345911" y="4182386"/>
                <a:ext cx="748218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⋅1</m:t>
                      </m:r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F129EE-96FB-4E38-8CD5-5C5B2C16A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911" y="4182386"/>
                <a:ext cx="748218" cy="3782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C9FC1A-1A85-44DD-8789-6C1E458C8A69}"/>
                  </a:ext>
                </a:extLst>
              </p:cNvPr>
              <p:cNvSpPr txBox="1"/>
              <p:nvPr/>
            </p:nvSpPr>
            <p:spPr>
              <a:xfrm>
                <a:off x="667659" y="5285440"/>
                <a:ext cx="2020746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4C3282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C9FC1A-1A85-44DD-8789-6C1E458C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9" y="5285440"/>
                <a:ext cx="2020746" cy="461473"/>
              </a:xfrm>
              <a:prstGeom prst="rect">
                <a:avLst/>
              </a:prstGeom>
              <a:blipFill>
                <a:blip r:embed="rId8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5D21692-0DB5-E143-92B2-7FE2134E3056}"/>
              </a:ext>
            </a:extLst>
          </p:cNvPr>
          <p:cNvSpPr txBox="1"/>
          <p:nvPr/>
        </p:nvSpPr>
        <p:spPr>
          <a:xfrm>
            <a:off x="10769382" y="62653"/>
            <a:ext cx="1334211" cy="430887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Semilight" panose="020B0402040204020203" pitchFamily="34" charset="0"/>
              </a:rPr>
              <a:t>5 Minutes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739B85-7E2F-45A3-8C92-E3AE452D2E9D}"/>
                  </a:ext>
                </a:extLst>
              </p:cNvPr>
              <p:cNvSpPr txBox="1"/>
              <p:nvPr/>
            </p:nvSpPr>
            <p:spPr>
              <a:xfrm>
                <a:off x="1253615" y="6100613"/>
                <a:ext cx="679610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739B85-7E2F-45A3-8C92-E3AE452D2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615" y="6100613"/>
                <a:ext cx="679610" cy="3796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010400" y="1653309"/>
                <a:ext cx="4996873" cy="1896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−1+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US" sz="2200" dirty="0" smtClean="0"/>
              </a:p>
              <a:p>
                <a:endParaRPr lang="en-US" sz="2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653309"/>
                <a:ext cx="4996873" cy="18964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35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2" grpId="0"/>
      <p:bldP spid="24" grpId="0"/>
      <p:bldP spid="26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8655" y="1166789"/>
            <a:ext cx="10694504" cy="9409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AVL condition</a:t>
            </a:r>
            <a:r>
              <a:rPr lang="en-US" sz="2800" dirty="0" smtClean="0">
                <a:solidFill>
                  <a:schemeClr val="bg1"/>
                </a:solidFill>
              </a:rPr>
              <a:t>: For every node, the height of its left subtree and right subtree differ by at most 1.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027" y="2372497"/>
            <a:ext cx="1071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Is this a valid AVL tree?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009710" y="2190806"/>
            <a:ext cx="5782000" cy="4462898"/>
            <a:chOff x="2282271" y="1886551"/>
            <a:chExt cx="5782000" cy="4462898"/>
          </a:xfrm>
        </p:grpSpPr>
        <p:grpSp>
          <p:nvGrpSpPr>
            <p:cNvPr id="7" name="Group 6"/>
            <p:cNvGrpSpPr/>
            <p:nvPr/>
          </p:nvGrpSpPr>
          <p:grpSpPr>
            <a:xfrm>
              <a:off x="2282271" y="1886551"/>
              <a:ext cx="5782000" cy="4462898"/>
              <a:chOff x="2741570" y="2318952"/>
              <a:chExt cx="5782000" cy="4462898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850973" y="2318952"/>
                <a:ext cx="843761" cy="8437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2"/>
                    </a:solidFill>
                  </a:rPr>
                  <a:t>4</a:t>
                </a:r>
                <a:endParaRPr lang="en-US" sz="320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909531" y="4751967"/>
                <a:ext cx="843761" cy="8437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2"/>
                    </a:solidFill>
                  </a:rPr>
                  <a:t>5</a:t>
                </a:r>
                <a:endParaRPr lang="en-US" sz="320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741570" y="4922557"/>
                <a:ext cx="843761" cy="8437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2"/>
                    </a:solidFill>
                  </a:rPr>
                  <a:t>2</a:t>
                </a:r>
                <a:endParaRPr lang="en-US" sz="3200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806229" y="3524325"/>
                <a:ext cx="843761" cy="8437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2"/>
                    </a:solidFill>
                  </a:rPr>
                  <a:t>7</a:t>
                </a:r>
                <a:endParaRPr lang="en-US" sz="3200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40094" y="3524325"/>
                <a:ext cx="767055" cy="8437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2"/>
                    </a:solidFill>
                  </a:rPr>
                  <a:t>3</a:t>
                </a:r>
                <a:endParaRPr lang="en-US" sz="3200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912161" y="4880365"/>
                <a:ext cx="843761" cy="8437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9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0" idx="3"/>
                <a:endCxn id="14" idx="7"/>
              </p:cNvCxnSpPr>
              <p:nvPr/>
            </p:nvCxnSpPr>
            <p:spPr>
              <a:xfrm flipH="1">
                <a:off x="4594816" y="3039148"/>
                <a:ext cx="379722" cy="60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0" idx="5"/>
                <a:endCxn id="13" idx="0"/>
              </p:cNvCxnSpPr>
              <p:nvPr/>
            </p:nvCxnSpPr>
            <p:spPr>
              <a:xfrm>
                <a:off x="5571168" y="3039148"/>
                <a:ext cx="656942" cy="4851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4" idx="3"/>
              </p:cNvCxnSpPr>
              <p:nvPr/>
            </p:nvCxnSpPr>
            <p:spPr>
              <a:xfrm flipH="1">
                <a:off x="3502450" y="4244521"/>
                <a:ext cx="549976" cy="8275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3" idx="4"/>
                <a:endCxn id="11" idx="7"/>
              </p:cNvCxnSpPr>
              <p:nvPr/>
            </p:nvCxnSpPr>
            <p:spPr>
              <a:xfrm flipH="1">
                <a:off x="5629726" y="4368086"/>
                <a:ext cx="598384" cy="50744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3" idx="5"/>
                <a:endCxn id="15" idx="0"/>
              </p:cNvCxnSpPr>
              <p:nvPr/>
            </p:nvCxnSpPr>
            <p:spPr>
              <a:xfrm>
                <a:off x="6526425" y="4244521"/>
                <a:ext cx="807617" cy="6358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6168868" y="5938089"/>
                <a:ext cx="843761" cy="8437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679809" y="5938088"/>
                <a:ext cx="843761" cy="8437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10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Arrow Connector 22"/>
              <p:cNvCxnSpPr>
                <a:endCxn id="22" idx="1"/>
              </p:cNvCxnSpPr>
              <p:nvPr/>
            </p:nvCxnSpPr>
            <p:spPr>
              <a:xfrm>
                <a:off x="7579146" y="5620166"/>
                <a:ext cx="224229" cy="4414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5" idx="3"/>
              </p:cNvCxnSpPr>
              <p:nvPr/>
            </p:nvCxnSpPr>
            <p:spPr>
              <a:xfrm flipH="1">
                <a:off x="6687158" y="5600560"/>
                <a:ext cx="348569" cy="33752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/>
            <p:cNvSpPr/>
            <p:nvPr/>
          </p:nvSpPr>
          <p:spPr>
            <a:xfrm>
              <a:off x="4751391" y="5505688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2"/>
                  </a:solidFill>
                </a:rPr>
                <a:t>6</a:t>
              </a:r>
              <a:endParaRPr lang="en-US" sz="3200" dirty="0"/>
            </a:p>
          </p:txBody>
        </p:sp>
        <p:cxnSp>
          <p:nvCxnSpPr>
            <p:cNvPr id="9" name="Straight Arrow Connector 8"/>
            <p:cNvCxnSpPr>
              <a:stCxn id="11" idx="4"/>
              <a:endCxn id="8" idx="0"/>
            </p:cNvCxnSpPr>
            <p:nvPr/>
          </p:nvCxnSpPr>
          <p:spPr>
            <a:xfrm>
              <a:off x="4872113" y="5163327"/>
              <a:ext cx="301159" cy="3423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60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These AVL Trees?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88518" y="1540016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6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1925195" y="4120351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4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418229" y="3970686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2</a:t>
            </a:r>
            <a:endParaRPr 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3243774" y="2745389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7</a:t>
            </a:r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1377639" y="2745389"/>
            <a:ext cx="767055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3</a:t>
            </a:r>
            <a:endParaRPr lang="en-US" sz="3200" dirty="0"/>
          </a:p>
        </p:txBody>
      </p:sp>
      <p:sp>
        <p:nvSpPr>
          <p:cNvPr id="13" name="Oval 12"/>
          <p:cNvSpPr/>
          <p:nvPr/>
        </p:nvSpPr>
        <p:spPr>
          <a:xfrm>
            <a:off x="4349706" y="4101429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3"/>
            <a:endCxn id="12" idx="7"/>
          </p:cNvCxnSpPr>
          <p:nvPr/>
        </p:nvCxnSpPr>
        <p:spPr>
          <a:xfrm flipH="1">
            <a:off x="2032361" y="2260212"/>
            <a:ext cx="379722" cy="608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11" idx="0"/>
          </p:cNvCxnSpPr>
          <p:nvPr/>
        </p:nvCxnSpPr>
        <p:spPr>
          <a:xfrm>
            <a:off x="3008713" y="2260212"/>
            <a:ext cx="656942" cy="4851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</p:cNvCxnSpPr>
          <p:nvPr/>
        </p:nvCxnSpPr>
        <p:spPr>
          <a:xfrm flipH="1">
            <a:off x="1028497" y="3465584"/>
            <a:ext cx="461475" cy="608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5"/>
            <a:endCxn id="9" idx="0"/>
          </p:cNvCxnSpPr>
          <p:nvPr/>
        </p:nvCxnSpPr>
        <p:spPr>
          <a:xfrm>
            <a:off x="2032361" y="3465584"/>
            <a:ext cx="314715" cy="65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5"/>
            <a:endCxn id="13" idx="0"/>
          </p:cNvCxnSpPr>
          <p:nvPr/>
        </p:nvCxnSpPr>
        <p:spPr>
          <a:xfrm>
            <a:off x="3963970" y="3465585"/>
            <a:ext cx="807617" cy="635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606413" y="5159153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Oval 19"/>
          <p:cNvSpPr/>
          <p:nvPr/>
        </p:nvSpPr>
        <p:spPr>
          <a:xfrm>
            <a:off x="5117354" y="5159152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5016691" y="4841230"/>
            <a:ext cx="224229" cy="441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</p:cNvCxnSpPr>
          <p:nvPr/>
        </p:nvCxnSpPr>
        <p:spPr>
          <a:xfrm flipH="1">
            <a:off x="4124703" y="4821624"/>
            <a:ext cx="348569" cy="337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517352" y="5282717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5</a:t>
            </a:r>
            <a:endParaRPr lang="en-US" sz="3200" dirty="0"/>
          </a:p>
        </p:txBody>
      </p:sp>
      <p:cxnSp>
        <p:nvCxnSpPr>
          <p:cNvPr id="7" name="Straight Arrow Connector 6"/>
          <p:cNvCxnSpPr>
            <a:stCxn id="9" idx="4"/>
            <a:endCxn id="6" idx="1"/>
          </p:cNvCxnSpPr>
          <p:nvPr/>
        </p:nvCxnSpPr>
        <p:spPr>
          <a:xfrm>
            <a:off x="2347076" y="4964112"/>
            <a:ext cx="293842" cy="442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236737" y="1424685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4</a:t>
            </a:r>
            <a:endParaRPr lang="en-US" sz="3200" dirty="0"/>
          </a:p>
        </p:txBody>
      </p:sp>
      <p:sp>
        <p:nvSpPr>
          <p:cNvPr id="28" name="Oval 27"/>
          <p:cNvSpPr/>
          <p:nvPr/>
        </p:nvSpPr>
        <p:spPr>
          <a:xfrm>
            <a:off x="8592519" y="4120351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5</a:t>
            </a:r>
            <a:endParaRPr lang="en-US" sz="3200" dirty="0"/>
          </a:p>
        </p:txBody>
      </p:sp>
      <p:sp>
        <p:nvSpPr>
          <p:cNvPr id="29" name="Oval 28"/>
          <p:cNvSpPr/>
          <p:nvPr/>
        </p:nvSpPr>
        <p:spPr>
          <a:xfrm>
            <a:off x="6127334" y="4028290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2</a:t>
            </a:r>
            <a:endParaRPr lang="en-US" sz="3200" dirty="0"/>
          </a:p>
        </p:txBody>
      </p:sp>
      <p:sp>
        <p:nvSpPr>
          <p:cNvPr id="30" name="Oval 29"/>
          <p:cNvSpPr/>
          <p:nvPr/>
        </p:nvSpPr>
        <p:spPr>
          <a:xfrm>
            <a:off x="9191993" y="2630058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7</a:t>
            </a:r>
            <a:endParaRPr lang="en-US" sz="3200" dirty="0"/>
          </a:p>
        </p:txBody>
      </p:sp>
      <p:sp>
        <p:nvSpPr>
          <p:cNvPr id="31" name="Oval 30"/>
          <p:cNvSpPr/>
          <p:nvPr/>
        </p:nvSpPr>
        <p:spPr>
          <a:xfrm>
            <a:off x="7325858" y="2630058"/>
            <a:ext cx="767055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3</a:t>
            </a:r>
            <a:endParaRPr lang="en-US" sz="3200" dirty="0"/>
          </a:p>
        </p:txBody>
      </p:sp>
      <p:sp>
        <p:nvSpPr>
          <p:cNvPr id="32" name="Oval 31"/>
          <p:cNvSpPr/>
          <p:nvPr/>
        </p:nvSpPr>
        <p:spPr>
          <a:xfrm>
            <a:off x="10297925" y="3986098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9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7" idx="3"/>
            <a:endCxn id="31" idx="7"/>
          </p:cNvCxnSpPr>
          <p:nvPr/>
        </p:nvCxnSpPr>
        <p:spPr>
          <a:xfrm flipH="1">
            <a:off x="7980580" y="2144881"/>
            <a:ext cx="379722" cy="608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5"/>
            <a:endCxn id="30" idx="0"/>
          </p:cNvCxnSpPr>
          <p:nvPr/>
        </p:nvCxnSpPr>
        <p:spPr>
          <a:xfrm>
            <a:off x="8956932" y="2144881"/>
            <a:ext cx="656942" cy="4851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3"/>
          </p:cNvCxnSpPr>
          <p:nvPr/>
        </p:nvCxnSpPr>
        <p:spPr>
          <a:xfrm flipH="1">
            <a:off x="6888214" y="3350254"/>
            <a:ext cx="549976" cy="827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4"/>
            <a:endCxn id="28" idx="7"/>
          </p:cNvCxnSpPr>
          <p:nvPr/>
        </p:nvCxnSpPr>
        <p:spPr>
          <a:xfrm flipH="1">
            <a:off x="9312714" y="3473819"/>
            <a:ext cx="301160" cy="770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5"/>
            <a:endCxn id="32" idx="0"/>
          </p:cNvCxnSpPr>
          <p:nvPr/>
        </p:nvCxnSpPr>
        <p:spPr>
          <a:xfrm>
            <a:off x="9912189" y="3350254"/>
            <a:ext cx="807617" cy="635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554632" y="5043822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" name="Oval 38"/>
          <p:cNvSpPr/>
          <p:nvPr/>
        </p:nvSpPr>
        <p:spPr>
          <a:xfrm>
            <a:off x="11065573" y="5043821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10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10964910" y="4725899"/>
            <a:ext cx="224229" cy="441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3"/>
          </p:cNvCxnSpPr>
          <p:nvPr/>
        </p:nvCxnSpPr>
        <p:spPr>
          <a:xfrm flipH="1">
            <a:off x="10072922" y="4706293"/>
            <a:ext cx="348569" cy="337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537612" y="4200060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6</a:t>
            </a:r>
            <a:endParaRPr lang="en-US" sz="3200" dirty="0"/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7736505" y="3465584"/>
            <a:ext cx="222988" cy="73447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4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7026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happens if when we do an insertion, we break the AVL condition?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1308216" y="2330851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1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263472" y="3536224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2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369404" y="4892264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" name="Straight Arrow Connector 6"/>
          <p:cNvCxnSpPr>
            <a:stCxn id="4" idx="5"/>
            <a:endCxn id="5" idx="0"/>
          </p:cNvCxnSpPr>
          <p:nvPr/>
        </p:nvCxnSpPr>
        <p:spPr>
          <a:xfrm>
            <a:off x="2028411" y="3051047"/>
            <a:ext cx="656942" cy="4851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5"/>
            <a:endCxn id="6" idx="0"/>
          </p:cNvCxnSpPr>
          <p:nvPr/>
        </p:nvCxnSpPr>
        <p:spPr>
          <a:xfrm>
            <a:off x="2983668" y="4256420"/>
            <a:ext cx="807617" cy="635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110126" y="3417200"/>
            <a:ext cx="2997211" cy="2072702"/>
            <a:chOff x="7110126" y="3417200"/>
            <a:chExt cx="2997211" cy="2072702"/>
          </a:xfrm>
        </p:grpSpPr>
        <p:sp>
          <p:nvSpPr>
            <p:cNvPr id="9" name="Oval 8"/>
            <p:cNvSpPr/>
            <p:nvPr/>
          </p:nvSpPr>
          <p:spPr>
            <a:xfrm>
              <a:off x="7110126" y="4574342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2"/>
                  </a:solidFill>
                </a:rPr>
                <a:t>1</a:t>
              </a:r>
              <a:endParaRPr lang="en-US" sz="3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264736" y="3417200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2"/>
                  </a:solidFill>
                </a:rPr>
                <a:t>2</a:t>
              </a:r>
              <a:endParaRPr lang="en-US" sz="3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9263576" y="4646141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H="1">
              <a:off x="7724874" y="4137395"/>
              <a:ext cx="663428" cy="5087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5"/>
              <a:endCxn id="11" idx="0"/>
            </p:cNvCxnSpPr>
            <p:nvPr/>
          </p:nvCxnSpPr>
          <p:spPr>
            <a:xfrm>
              <a:off x="8984931" y="4137395"/>
              <a:ext cx="700526" cy="5087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62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3322" y="2816888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x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372002" y="3792188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y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4404410" y="4682249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7" name="Straight Arrow Connector 6"/>
          <p:cNvCxnSpPr>
            <a:stCxn id="4" idx="5"/>
          </p:cNvCxnSpPr>
          <p:nvPr/>
        </p:nvCxnSpPr>
        <p:spPr>
          <a:xfrm>
            <a:off x="3313517" y="3537083"/>
            <a:ext cx="300702" cy="297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5"/>
            <a:endCxn id="6" idx="1"/>
          </p:cNvCxnSpPr>
          <p:nvPr/>
        </p:nvCxnSpPr>
        <p:spPr>
          <a:xfrm>
            <a:off x="4092197" y="4512383"/>
            <a:ext cx="435779" cy="293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>
          <a:xfrm>
            <a:off x="58617" y="1293114"/>
            <a:ext cx="2710249" cy="147457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Rest of the tree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2232454" y="2455276"/>
            <a:ext cx="484434" cy="485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0867" y="1910115"/>
            <a:ext cx="41597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UNBALANCED</a:t>
            </a:r>
          </a:p>
          <a:p>
            <a:r>
              <a:rPr lang="en-US" sz="2800" dirty="0" smtClean="0"/>
              <a:t>Right subtree is 2 longer</a:t>
            </a:r>
            <a:endParaRPr lang="en-US" sz="2800" dirty="0"/>
          </a:p>
        </p:txBody>
      </p:sp>
      <p:sp>
        <p:nvSpPr>
          <p:cNvPr id="16" name="Isosceles Triangle 15"/>
          <p:cNvSpPr/>
          <p:nvPr/>
        </p:nvSpPr>
        <p:spPr>
          <a:xfrm>
            <a:off x="1129997" y="3888123"/>
            <a:ext cx="1344674" cy="17058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A</a:t>
            </a:r>
            <a:endParaRPr lang="en-US" sz="3000" dirty="0"/>
          </a:p>
        </p:txBody>
      </p:sp>
      <p:cxnSp>
        <p:nvCxnSpPr>
          <p:cNvPr id="21" name="Straight Arrow Connector 20"/>
          <p:cNvCxnSpPr>
            <a:stCxn id="4" idx="3"/>
            <a:endCxn id="16" idx="0"/>
          </p:cNvCxnSpPr>
          <p:nvPr/>
        </p:nvCxnSpPr>
        <p:spPr>
          <a:xfrm flipH="1">
            <a:off x="1802334" y="3537083"/>
            <a:ext cx="914554" cy="351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>
            <a:off x="2533156" y="5026827"/>
            <a:ext cx="1073907" cy="567149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B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 flipH="1">
            <a:off x="3070110" y="4520089"/>
            <a:ext cx="440030" cy="506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3678810" y="5755810"/>
            <a:ext cx="1073907" cy="91335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C</a:t>
            </a:r>
            <a:endParaRPr lang="en-US" sz="3000" dirty="0"/>
          </a:p>
        </p:txBody>
      </p:sp>
      <p:sp>
        <p:nvSpPr>
          <p:cNvPr id="30" name="Isosceles Triangle 29"/>
          <p:cNvSpPr/>
          <p:nvPr/>
        </p:nvSpPr>
        <p:spPr>
          <a:xfrm>
            <a:off x="5094961" y="5734503"/>
            <a:ext cx="1073907" cy="91335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D</a:t>
            </a:r>
            <a:endParaRPr lang="en-US" sz="3000" dirty="0"/>
          </a:p>
        </p:txBody>
      </p:sp>
      <p:cxnSp>
        <p:nvCxnSpPr>
          <p:cNvPr id="31" name="Straight Arrow Connector 30"/>
          <p:cNvCxnSpPr>
            <a:stCxn id="6" idx="5"/>
            <a:endCxn id="30" idx="0"/>
          </p:cNvCxnSpPr>
          <p:nvPr/>
        </p:nvCxnSpPr>
        <p:spPr>
          <a:xfrm>
            <a:off x="5124605" y="5402444"/>
            <a:ext cx="507310" cy="332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29" idx="0"/>
          </p:cNvCxnSpPr>
          <p:nvPr/>
        </p:nvCxnSpPr>
        <p:spPr>
          <a:xfrm flipH="1">
            <a:off x="4215764" y="5402444"/>
            <a:ext cx="312212" cy="35336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339061" y="3427251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x</a:t>
            </a:r>
            <a:endParaRPr lang="en-US" sz="3200" dirty="0"/>
          </a:p>
        </p:txBody>
      </p:sp>
      <p:sp>
        <p:nvSpPr>
          <p:cNvPr id="47" name="Oval 46"/>
          <p:cNvSpPr/>
          <p:nvPr/>
        </p:nvSpPr>
        <p:spPr>
          <a:xfrm>
            <a:off x="9429702" y="2536834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y</a:t>
            </a:r>
            <a:endParaRPr lang="en-US" sz="3200" dirty="0"/>
          </a:p>
        </p:txBody>
      </p:sp>
      <p:sp>
        <p:nvSpPr>
          <p:cNvPr id="48" name="Oval 47"/>
          <p:cNvSpPr/>
          <p:nvPr/>
        </p:nvSpPr>
        <p:spPr>
          <a:xfrm>
            <a:off x="10300548" y="3722702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49" name="Straight Arrow Connector 48"/>
          <p:cNvCxnSpPr>
            <a:stCxn id="46" idx="5"/>
          </p:cNvCxnSpPr>
          <p:nvPr/>
        </p:nvCxnSpPr>
        <p:spPr>
          <a:xfrm>
            <a:off x="9059256" y="4147446"/>
            <a:ext cx="194160" cy="364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5"/>
            <a:endCxn id="48" idx="1"/>
          </p:cNvCxnSpPr>
          <p:nvPr/>
        </p:nvCxnSpPr>
        <p:spPr>
          <a:xfrm>
            <a:off x="10149897" y="3257029"/>
            <a:ext cx="274217" cy="589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loud 50"/>
          <p:cNvSpPr/>
          <p:nvPr/>
        </p:nvSpPr>
        <p:spPr>
          <a:xfrm>
            <a:off x="5804104" y="1041860"/>
            <a:ext cx="2710249" cy="147457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Rest of the tree</a:t>
            </a:r>
            <a:endParaRPr lang="en-US" sz="2800" dirty="0"/>
          </a:p>
        </p:txBody>
      </p:sp>
      <p:cxnSp>
        <p:nvCxnSpPr>
          <p:cNvPr id="52" name="Straight Arrow Connector 51"/>
          <p:cNvCxnSpPr>
            <a:endCxn id="47" idx="1"/>
          </p:cNvCxnSpPr>
          <p:nvPr/>
        </p:nvCxnSpPr>
        <p:spPr>
          <a:xfrm>
            <a:off x="8220158" y="2093038"/>
            <a:ext cx="1333110" cy="567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52"/>
          <p:cNvSpPr/>
          <p:nvPr/>
        </p:nvSpPr>
        <p:spPr>
          <a:xfrm>
            <a:off x="7312963" y="4393685"/>
            <a:ext cx="1344674" cy="14532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A</a:t>
            </a:r>
            <a:endParaRPr lang="en-US" sz="3000" dirty="0"/>
          </a:p>
        </p:txBody>
      </p:sp>
      <p:cxnSp>
        <p:nvCxnSpPr>
          <p:cNvPr id="54" name="Straight Arrow Connector 53"/>
          <p:cNvCxnSpPr>
            <a:stCxn id="46" idx="3"/>
            <a:endCxn id="53" idx="0"/>
          </p:cNvCxnSpPr>
          <p:nvPr/>
        </p:nvCxnSpPr>
        <p:spPr>
          <a:xfrm flipH="1">
            <a:off x="7985300" y="4147446"/>
            <a:ext cx="477327" cy="246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>
            <a:off x="8681020" y="4540910"/>
            <a:ext cx="1073907" cy="1305984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B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endCxn id="46" idx="7"/>
          </p:cNvCxnSpPr>
          <p:nvPr/>
        </p:nvCxnSpPr>
        <p:spPr>
          <a:xfrm flipH="1">
            <a:off x="9059256" y="3157353"/>
            <a:ext cx="423714" cy="393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/>
          <p:cNvSpPr/>
          <p:nvPr/>
        </p:nvSpPr>
        <p:spPr>
          <a:xfrm>
            <a:off x="9612943" y="5448211"/>
            <a:ext cx="1073907" cy="91335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C</a:t>
            </a:r>
            <a:endParaRPr lang="en-US" sz="3000" dirty="0"/>
          </a:p>
        </p:txBody>
      </p:sp>
      <p:sp>
        <p:nvSpPr>
          <p:cNvPr id="58" name="Isosceles Triangle 57"/>
          <p:cNvSpPr/>
          <p:nvPr/>
        </p:nvSpPr>
        <p:spPr>
          <a:xfrm>
            <a:off x="10840448" y="5483249"/>
            <a:ext cx="1073907" cy="91335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D</a:t>
            </a:r>
            <a:endParaRPr lang="en-US" sz="3000" dirty="0"/>
          </a:p>
        </p:txBody>
      </p:sp>
      <p:cxnSp>
        <p:nvCxnSpPr>
          <p:cNvPr id="59" name="Straight Arrow Connector 58"/>
          <p:cNvCxnSpPr>
            <a:stCxn id="48" idx="5"/>
            <a:endCxn id="58" idx="0"/>
          </p:cNvCxnSpPr>
          <p:nvPr/>
        </p:nvCxnSpPr>
        <p:spPr>
          <a:xfrm>
            <a:off x="11020743" y="4442897"/>
            <a:ext cx="356659" cy="1040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3"/>
            <a:endCxn id="57" idx="0"/>
          </p:cNvCxnSpPr>
          <p:nvPr/>
        </p:nvCxnSpPr>
        <p:spPr>
          <a:xfrm flipH="1">
            <a:off x="10149897" y="4442897"/>
            <a:ext cx="274217" cy="1005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785412" y="1452260"/>
            <a:ext cx="34351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BALANCED</a:t>
            </a:r>
          </a:p>
          <a:p>
            <a:r>
              <a:rPr lang="en-US" sz="2400" dirty="0" smtClean="0"/>
              <a:t>Right subtree is 1 longer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84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More Complicated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78702" y="1737727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1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288185" y="2910148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3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698897" y="4332091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1698897" y="2457922"/>
            <a:ext cx="712854" cy="5757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0"/>
          </p:cNvCxnSpPr>
          <p:nvPr/>
        </p:nvCxnSpPr>
        <p:spPr>
          <a:xfrm flipH="1">
            <a:off x="2120778" y="3630343"/>
            <a:ext cx="290973" cy="701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5190896"/>
            <a:ext cx="5750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Can’t do a left rotation</a:t>
            </a:r>
          </a:p>
          <a:p>
            <a:r>
              <a:rPr lang="en-US" sz="2800" dirty="0" smtClean="0"/>
              <a:t>Do a “right” rotation around 3 first. </a:t>
            </a:r>
            <a:endParaRPr lang="en-US" sz="28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4488203" y="1737727"/>
            <a:ext cx="3001741" cy="3359100"/>
            <a:chOff x="4488203" y="1737727"/>
            <a:chExt cx="3001741" cy="3359100"/>
          </a:xfrm>
        </p:grpSpPr>
        <p:sp>
          <p:nvSpPr>
            <p:cNvPr id="15" name="Oval 14"/>
            <p:cNvSpPr/>
            <p:nvPr/>
          </p:nvSpPr>
          <p:spPr>
            <a:xfrm>
              <a:off x="4488203" y="1737727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2"/>
                  </a:solidFill>
                </a:rPr>
                <a:t>1</a:t>
              </a:r>
              <a:endParaRPr lang="en-US" sz="32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646183" y="4253066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3</a:t>
              </a:r>
              <a:endParaRPr lang="en-US" sz="32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450372" y="3033714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2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5" idx="5"/>
            </p:cNvCxnSpPr>
            <p:nvPr/>
          </p:nvCxnSpPr>
          <p:spPr>
            <a:xfrm>
              <a:off x="5208398" y="2457922"/>
              <a:ext cx="483948" cy="583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7" idx="5"/>
              <a:endCxn id="16" idx="1"/>
            </p:cNvCxnSpPr>
            <p:nvPr/>
          </p:nvCxnSpPr>
          <p:spPr>
            <a:xfrm>
              <a:off x="6170567" y="3753909"/>
              <a:ext cx="599182" cy="6227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7489944" y="5033839"/>
            <a:ext cx="3754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do a left rotation.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8823596" y="2180364"/>
            <a:ext cx="2997211" cy="2072702"/>
            <a:chOff x="7110126" y="3417200"/>
            <a:chExt cx="2997211" cy="2072702"/>
          </a:xfrm>
        </p:grpSpPr>
        <p:sp>
          <p:nvSpPr>
            <p:cNvPr id="29" name="Oval 28"/>
            <p:cNvSpPr/>
            <p:nvPr/>
          </p:nvSpPr>
          <p:spPr>
            <a:xfrm>
              <a:off x="7110126" y="4574342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2"/>
                  </a:solidFill>
                </a:rPr>
                <a:t>1</a:t>
              </a:r>
              <a:endParaRPr lang="en-US" sz="32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8264736" y="3417200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2"/>
                  </a:solidFill>
                </a:rPr>
                <a:t>2</a:t>
              </a:r>
              <a:endParaRPr lang="en-US" sz="32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9263576" y="4646141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2" name="Straight Arrow Connector 31"/>
            <p:cNvCxnSpPr>
              <a:stCxn id="30" idx="3"/>
            </p:cNvCxnSpPr>
            <p:nvPr/>
          </p:nvCxnSpPr>
          <p:spPr>
            <a:xfrm flipH="1">
              <a:off x="7724874" y="4137395"/>
              <a:ext cx="663428" cy="5087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0" idx="5"/>
              <a:endCxn id="31" idx="0"/>
            </p:cNvCxnSpPr>
            <p:nvPr/>
          </p:nvCxnSpPr>
          <p:spPr>
            <a:xfrm>
              <a:off x="8984931" y="4137395"/>
              <a:ext cx="700526" cy="5087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015784" y="1176158"/>
            <a:ext cx="2719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There’s a “kink” in the tree where the insertion happened.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178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27" grpId="0"/>
      <p:bldP spid="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Left Rotation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74671" y="2737507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x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560465" y="3712603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z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017567" y="4765752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y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3194866" y="3457702"/>
            <a:ext cx="489165" cy="378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3439448" y="4512383"/>
            <a:ext cx="239000" cy="25336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58617" y="1293114"/>
            <a:ext cx="2710249" cy="147457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Rest of the tree</a:t>
            </a:r>
            <a:endParaRPr lang="en-US" sz="2800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2113803" y="2375895"/>
            <a:ext cx="484434" cy="485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>
            <a:off x="589962" y="4061117"/>
            <a:ext cx="1344674" cy="23867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A</a:t>
            </a:r>
            <a:endParaRPr lang="en-US" sz="3000" dirty="0"/>
          </a:p>
        </p:txBody>
      </p:sp>
      <p:cxnSp>
        <p:nvCxnSpPr>
          <p:cNvPr id="12" name="Straight Arrow Connector 11"/>
          <p:cNvCxnSpPr>
            <a:stCxn id="4" idx="3"/>
            <a:endCxn id="11" idx="0"/>
          </p:cNvCxnSpPr>
          <p:nvPr/>
        </p:nvCxnSpPr>
        <p:spPr>
          <a:xfrm flipH="1">
            <a:off x="1262299" y="3457702"/>
            <a:ext cx="1335938" cy="603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2286667" y="5862481"/>
            <a:ext cx="1073907" cy="816029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B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6" idx="3"/>
            <a:endCxn id="13" idx="0"/>
          </p:cNvCxnSpPr>
          <p:nvPr/>
        </p:nvCxnSpPr>
        <p:spPr>
          <a:xfrm flipH="1">
            <a:off x="2823621" y="5485947"/>
            <a:ext cx="317512" cy="376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>
            <a:off x="3454208" y="5792000"/>
            <a:ext cx="1073907" cy="91335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C</a:t>
            </a:r>
            <a:endParaRPr lang="en-US" sz="3000" dirty="0"/>
          </a:p>
        </p:txBody>
      </p:sp>
      <p:sp>
        <p:nvSpPr>
          <p:cNvPr id="16" name="Isosceles Triangle 15"/>
          <p:cNvSpPr/>
          <p:nvPr/>
        </p:nvSpPr>
        <p:spPr>
          <a:xfrm>
            <a:off x="4055274" y="4696161"/>
            <a:ext cx="1073907" cy="91335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D</a:t>
            </a:r>
            <a:endParaRPr lang="en-US" sz="3000" dirty="0"/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4347645" y="4363207"/>
            <a:ext cx="244583" cy="332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  <a:endCxn id="15" idx="0"/>
          </p:cNvCxnSpPr>
          <p:nvPr/>
        </p:nvCxnSpPr>
        <p:spPr>
          <a:xfrm>
            <a:off x="3737762" y="5485947"/>
            <a:ext cx="253400" cy="306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339061" y="3427251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x</a:t>
            </a:r>
            <a:endParaRPr lang="en-US" sz="3200" dirty="0"/>
          </a:p>
        </p:txBody>
      </p:sp>
      <p:sp>
        <p:nvSpPr>
          <p:cNvPr id="41" name="Oval 40"/>
          <p:cNvSpPr/>
          <p:nvPr/>
        </p:nvSpPr>
        <p:spPr>
          <a:xfrm>
            <a:off x="9429702" y="2536834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y</a:t>
            </a:r>
            <a:endParaRPr lang="en-US" sz="3200" dirty="0"/>
          </a:p>
        </p:txBody>
      </p:sp>
      <p:sp>
        <p:nvSpPr>
          <p:cNvPr id="42" name="Oval 41"/>
          <p:cNvSpPr/>
          <p:nvPr/>
        </p:nvSpPr>
        <p:spPr>
          <a:xfrm>
            <a:off x="10300548" y="3722702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43" name="Straight Arrow Connector 42"/>
          <p:cNvCxnSpPr>
            <a:stCxn id="40" idx="5"/>
          </p:cNvCxnSpPr>
          <p:nvPr/>
        </p:nvCxnSpPr>
        <p:spPr>
          <a:xfrm>
            <a:off x="9059256" y="4147446"/>
            <a:ext cx="194160" cy="364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5"/>
            <a:endCxn id="42" idx="1"/>
          </p:cNvCxnSpPr>
          <p:nvPr/>
        </p:nvCxnSpPr>
        <p:spPr>
          <a:xfrm>
            <a:off x="10149897" y="3257029"/>
            <a:ext cx="274217" cy="589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/>
          <p:cNvSpPr/>
          <p:nvPr/>
        </p:nvSpPr>
        <p:spPr>
          <a:xfrm>
            <a:off x="5804104" y="1041860"/>
            <a:ext cx="2710249" cy="147457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Rest of the tree</a:t>
            </a:r>
            <a:endParaRPr lang="en-US" sz="2800" dirty="0"/>
          </a:p>
        </p:txBody>
      </p:sp>
      <p:cxnSp>
        <p:nvCxnSpPr>
          <p:cNvPr id="46" name="Straight Arrow Connector 45"/>
          <p:cNvCxnSpPr>
            <a:endCxn id="41" idx="1"/>
          </p:cNvCxnSpPr>
          <p:nvPr/>
        </p:nvCxnSpPr>
        <p:spPr>
          <a:xfrm>
            <a:off x="8220158" y="2093038"/>
            <a:ext cx="1333110" cy="567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>
            <a:off x="7312963" y="4393685"/>
            <a:ext cx="1344674" cy="23867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A</a:t>
            </a:r>
            <a:endParaRPr lang="en-US" sz="3000" dirty="0"/>
          </a:p>
        </p:txBody>
      </p:sp>
      <p:cxnSp>
        <p:nvCxnSpPr>
          <p:cNvPr id="48" name="Straight Arrow Connector 47"/>
          <p:cNvCxnSpPr>
            <a:stCxn id="40" idx="3"/>
            <a:endCxn id="47" idx="0"/>
          </p:cNvCxnSpPr>
          <p:nvPr/>
        </p:nvCxnSpPr>
        <p:spPr>
          <a:xfrm flipH="1">
            <a:off x="7985300" y="4147446"/>
            <a:ext cx="477327" cy="246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Isosceles Triangle 48"/>
          <p:cNvSpPr/>
          <p:nvPr/>
        </p:nvSpPr>
        <p:spPr>
          <a:xfrm>
            <a:off x="8681020" y="4540910"/>
            <a:ext cx="1073907" cy="1305984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B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endCxn id="40" idx="7"/>
          </p:cNvCxnSpPr>
          <p:nvPr/>
        </p:nvCxnSpPr>
        <p:spPr>
          <a:xfrm flipH="1">
            <a:off x="9059256" y="3157353"/>
            <a:ext cx="423714" cy="393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/>
          <p:cNvSpPr/>
          <p:nvPr/>
        </p:nvSpPr>
        <p:spPr>
          <a:xfrm>
            <a:off x="9612943" y="5448211"/>
            <a:ext cx="1073907" cy="91335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C</a:t>
            </a:r>
            <a:endParaRPr lang="en-US" sz="3000" dirty="0"/>
          </a:p>
        </p:txBody>
      </p:sp>
      <p:sp>
        <p:nvSpPr>
          <p:cNvPr id="52" name="Isosceles Triangle 51"/>
          <p:cNvSpPr/>
          <p:nvPr/>
        </p:nvSpPr>
        <p:spPr>
          <a:xfrm>
            <a:off x="10840448" y="5483249"/>
            <a:ext cx="1073907" cy="91335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D</a:t>
            </a:r>
            <a:endParaRPr lang="en-US" sz="3000" dirty="0"/>
          </a:p>
        </p:txBody>
      </p:sp>
      <p:cxnSp>
        <p:nvCxnSpPr>
          <p:cNvPr id="53" name="Straight Arrow Connector 52"/>
          <p:cNvCxnSpPr>
            <a:stCxn id="42" idx="5"/>
            <a:endCxn id="52" idx="0"/>
          </p:cNvCxnSpPr>
          <p:nvPr/>
        </p:nvCxnSpPr>
        <p:spPr>
          <a:xfrm>
            <a:off x="11020743" y="4442897"/>
            <a:ext cx="356659" cy="1040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3"/>
            <a:endCxn id="51" idx="0"/>
          </p:cNvCxnSpPr>
          <p:nvPr/>
        </p:nvCxnSpPr>
        <p:spPr>
          <a:xfrm flipH="1">
            <a:off x="10149897" y="4442897"/>
            <a:ext cx="274217" cy="1005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785412" y="1452260"/>
            <a:ext cx="34351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BALANCED</a:t>
            </a:r>
          </a:p>
          <a:p>
            <a:r>
              <a:rPr lang="en-US" sz="2400" dirty="0" smtClean="0"/>
              <a:t>Right subtree is 1 longer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2810867" y="1910115"/>
            <a:ext cx="41597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UNBALANCED</a:t>
            </a:r>
          </a:p>
          <a:p>
            <a:r>
              <a:rPr lang="en-US" sz="2800" dirty="0" smtClean="0"/>
              <a:t>Right subtree is 2 longer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4203414" y="3119123"/>
            <a:ext cx="41597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Left subtree is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1 longer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40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Project 2 partner form will come out soon – start looking for a partner!</a:t>
            </a:r>
          </a:p>
          <a:p>
            <a:pPr lvl="1"/>
            <a:r>
              <a:rPr lang="en-US" sz="2000" dirty="0" smtClean="0"/>
              <a:t>You may keep your previous partner or switch.</a:t>
            </a:r>
          </a:p>
          <a:p>
            <a:pPr lvl="1"/>
            <a:r>
              <a:rPr lang="en-US" sz="2000" b="1" dirty="0" smtClean="0"/>
              <a:t>Everyone</a:t>
            </a:r>
            <a:r>
              <a:rPr lang="en-US" sz="2000" dirty="0" smtClean="0"/>
              <a:t> needs to fill out the partner form (even if you’re keeping the same partner; both members of a partnership must fill out the form).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Some questions are better handled in office hours not on piazza.</a:t>
            </a:r>
          </a:p>
          <a:p>
            <a:r>
              <a:rPr lang="en-US" sz="2400" dirty="0" smtClean="0"/>
              <a:t>If you’re failing a test, and need help debugging – go to office hours, not piazza.</a:t>
            </a:r>
          </a:p>
          <a:p>
            <a:r>
              <a:rPr lang="en-US" sz="2400" dirty="0" smtClean="0"/>
              <a:t>If you don’t understand why your code is throwing an exception – office hours!</a:t>
            </a:r>
            <a:endParaRPr lang="en-US" sz="2000" dirty="0" smtClean="0"/>
          </a:p>
          <a:p>
            <a:r>
              <a:rPr lang="en-US" sz="2400" dirty="0" smtClean="0"/>
              <a:t>Piazza is great for conceptual questions; for a lot of code-questions we have to say “come see us in person.”</a:t>
            </a:r>
          </a:p>
          <a:p>
            <a:r>
              <a:rPr lang="en-US" sz="2400" dirty="0" smtClean="0"/>
              <a:t>The TAs have been lonely at office hours. Ask them for help in person!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10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Types of Rotations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38045" y="2422234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x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328686" y="1531817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y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317551" y="2496811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7" name="Straight Arrow Connector 6"/>
          <p:cNvCxnSpPr>
            <a:stCxn id="4" idx="5"/>
          </p:cNvCxnSpPr>
          <p:nvPr/>
        </p:nvCxnSpPr>
        <p:spPr>
          <a:xfrm>
            <a:off x="1958240" y="3142429"/>
            <a:ext cx="194160" cy="364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5"/>
            <a:endCxn id="6" idx="1"/>
          </p:cNvCxnSpPr>
          <p:nvPr/>
        </p:nvCxnSpPr>
        <p:spPr>
          <a:xfrm>
            <a:off x="3048881" y="2252012"/>
            <a:ext cx="392236" cy="36836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211947" y="3388668"/>
            <a:ext cx="1344674" cy="23867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A</a:t>
            </a:r>
            <a:endParaRPr lang="en-US" sz="3000" dirty="0"/>
          </a:p>
        </p:txBody>
      </p:sp>
      <p:cxnSp>
        <p:nvCxnSpPr>
          <p:cNvPr id="10" name="Straight Arrow Connector 9"/>
          <p:cNvCxnSpPr>
            <a:stCxn id="4" idx="3"/>
            <a:endCxn id="9" idx="0"/>
          </p:cNvCxnSpPr>
          <p:nvPr/>
        </p:nvCxnSpPr>
        <p:spPr>
          <a:xfrm flipH="1">
            <a:off x="884284" y="3142429"/>
            <a:ext cx="477327" cy="246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>
            <a:off x="1580004" y="3535893"/>
            <a:ext cx="1073907" cy="2239552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B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endCxn id="4" idx="7"/>
          </p:cNvCxnSpPr>
          <p:nvPr/>
        </p:nvCxnSpPr>
        <p:spPr>
          <a:xfrm flipH="1">
            <a:off x="1958240" y="2152336"/>
            <a:ext cx="423714" cy="393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2720325" y="3703334"/>
            <a:ext cx="1153911" cy="207211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C</a:t>
            </a:r>
            <a:endParaRPr lang="en-US" sz="3000" dirty="0"/>
          </a:p>
        </p:txBody>
      </p:sp>
      <p:sp>
        <p:nvSpPr>
          <p:cNvPr id="14" name="Isosceles Triangle 13"/>
          <p:cNvSpPr/>
          <p:nvPr/>
        </p:nvSpPr>
        <p:spPr>
          <a:xfrm>
            <a:off x="4019520" y="3703334"/>
            <a:ext cx="999598" cy="2072111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D</a:t>
            </a:r>
            <a:endParaRPr lang="en-US" sz="3000" dirty="0"/>
          </a:p>
        </p:txBody>
      </p:sp>
      <p:cxnSp>
        <p:nvCxnSpPr>
          <p:cNvPr id="15" name="Straight Arrow Connector 14"/>
          <p:cNvCxnSpPr>
            <a:stCxn id="6" idx="5"/>
            <a:endCxn id="14" idx="0"/>
          </p:cNvCxnSpPr>
          <p:nvPr/>
        </p:nvCxnSpPr>
        <p:spPr>
          <a:xfrm>
            <a:off x="4037746" y="3217006"/>
            <a:ext cx="481573" cy="48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3" idx="0"/>
          </p:cNvCxnSpPr>
          <p:nvPr/>
        </p:nvCxnSpPr>
        <p:spPr>
          <a:xfrm flipH="1">
            <a:off x="3297281" y="3217006"/>
            <a:ext cx="143836" cy="48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109981" y="1828814"/>
          <a:ext cx="692118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Insert</a:t>
                      </a:r>
                      <a:r>
                        <a:rPr lang="en-US" sz="2400" baseline="0" dirty="0" smtClean="0"/>
                        <a:t> location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Solution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Left subtree of left child (A)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Single right rotation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Right subtree of left child (B)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Double</a:t>
                      </a:r>
                      <a:r>
                        <a:rPr lang="en-US" sz="2400" baseline="0" dirty="0" smtClean="0"/>
                        <a:t> (left-right) rotation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Left</a:t>
                      </a:r>
                      <a:r>
                        <a:rPr lang="en-US" sz="2400" baseline="0" dirty="0" smtClean="0"/>
                        <a:t> subtree of right child (C)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Double (right-left) rotation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Right subtree of right child(D)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Single left rotation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80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F14-D51C-401E-BD82-9145072C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Example: 8,9,10,12,11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2646B-4D08-4DD1-B4F5-BAD31E9D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SU 18 – Ben Jones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3DFEA-3168-4671-8640-770EF4B6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4B366-EA55-4C65-8F58-73A267E69409}"/>
              </a:ext>
            </a:extLst>
          </p:cNvPr>
          <p:cNvSpPr/>
          <p:nvPr/>
        </p:nvSpPr>
        <p:spPr>
          <a:xfrm>
            <a:off x="4950542" y="1655377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854A9F-93F8-4783-8C7D-A89DCA2E95FE}"/>
              </a:ext>
            </a:extLst>
          </p:cNvPr>
          <p:cNvCxnSpPr/>
          <p:nvPr/>
        </p:nvCxnSpPr>
        <p:spPr>
          <a:xfrm>
            <a:off x="5420334" y="2100424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3C086F3-0421-48B6-9A8B-41110A4418C0}"/>
              </a:ext>
            </a:extLst>
          </p:cNvPr>
          <p:cNvSpPr/>
          <p:nvPr/>
        </p:nvSpPr>
        <p:spPr>
          <a:xfrm>
            <a:off x="5565058" y="2413934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05EDF-1910-4756-A591-E1D6318EAEDA}"/>
              </a:ext>
            </a:extLst>
          </p:cNvPr>
          <p:cNvSpPr/>
          <p:nvPr/>
        </p:nvSpPr>
        <p:spPr>
          <a:xfrm>
            <a:off x="6192575" y="3151651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09591B-6E98-4406-9ACD-745C9429A357}"/>
              </a:ext>
            </a:extLst>
          </p:cNvPr>
          <p:cNvCxnSpPr/>
          <p:nvPr/>
        </p:nvCxnSpPr>
        <p:spPr>
          <a:xfrm>
            <a:off x="6031216" y="2871159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9291C-19F9-4D27-A8AF-F0DCF09DC839}"/>
              </a:ext>
            </a:extLst>
          </p:cNvPr>
          <p:cNvSpPr/>
          <p:nvPr/>
        </p:nvSpPr>
        <p:spPr>
          <a:xfrm>
            <a:off x="4950542" y="1591453"/>
            <a:ext cx="530942" cy="6365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F14-D51C-401E-BD82-9145072C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Example: 8,9,10,12,11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2646B-4D08-4DD1-B4F5-BAD31E9D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SU 18 – Ben Jones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3DFEA-3168-4671-8640-770EF4B6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4B366-EA55-4C65-8F58-73A267E69409}"/>
              </a:ext>
            </a:extLst>
          </p:cNvPr>
          <p:cNvSpPr/>
          <p:nvPr/>
        </p:nvSpPr>
        <p:spPr>
          <a:xfrm>
            <a:off x="4950542" y="1655377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854A9F-93F8-4783-8C7D-A89DCA2E95FE}"/>
              </a:ext>
            </a:extLst>
          </p:cNvPr>
          <p:cNvCxnSpPr/>
          <p:nvPr/>
        </p:nvCxnSpPr>
        <p:spPr>
          <a:xfrm>
            <a:off x="5420334" y="2100424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1C3FC3C-5A73-4622-862E-446D1C88EB9C}"/>
              </a:ext>
            </a:extLst>
          </p:cNvPr>
          <p:cNvGrpSpPr/>
          <p:nvPr/>
        </p:nvGrpSpPr>
        <p:grpSpPr>
          <a:xfrm>
            <a:off x="5565058" y="2413934"/>
            <a:ext cx="1158459" cy="1268659"/>
            <a:chOff x="5565058" y="2413934"/>
            <a:chExt cx="1158459" cy="126865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C086F3-0421-48B6-9A8B-41110A4418C0}"/>
                </a:ext>
              </a:extLst>
            </p:cNvPr>
            <p:cNvSpPr/>
            <p:nvPr/>
          </p:nvSpPr>
          <p:spPr>
            <a:xfrm>
              <a:off x="5565058" y="2413934"/>
              <a:ext cx="530942" cy="5309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2D05EDF-1910-4756-A591-E1D6318EAEDA}"/>
                </a:ext>
              </a:extLst>
            </p:cNvPr>
            <p:cNvSpPr/>
            <p:nvPr/>
          </p:nvSpPr>
          <p:spPr>
            <a:xfrm>
              <a:off x="6192575" y="3151651"/>
              <a:ext cx="530942" cy="5309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709591B-6E98-4406-9ACD-745C9429A357}"/>
                </a:ext>
              </a:extLst>
            </p:cNvPr>
            <p:cNvCxnSpPr/>
            <p:nvPr/>
          </p:nvCxnSpPr>
          <p:spPr>
            <a:xfrm>
              <a:off x="6031216" y="2871159"/>
              <a:ext cx="275303" cy="3441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row: Circular 35">
            <a:extLst>
              <a:ext uri="{FF2B5EF4-FFF2-40B4-BE49-F238E27FC236}">
                <a16:creationId xmlns:a16="http://schemas.microsoft.com/office/drawing/2014/main" id="{6F0444F5-15F8-4F72-910A-6170ACD70435}"/>
              </a:ext>
            </a:extLst>
          </p:cNvPr>
          <p:cNvSpPr/>
          <p:nvPr/>
        </p:nvSpPr>
        <p:spPr>
          <a:xfrm flipH="1">
            <a:off x="4926400" y="2228020"/>
            <a:ext cx="651824" cy="780715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6BB494-44AD-41D0-A83C-AE5FEF7DEE7C}"/>
              </a:ext>
            </a:extLst>
          </p:cNvPr>
          <p:cNvCxnSpPr>
            <a:cxnSpLocks/>
          </p:cNvCxnSpPr>
          <p:nvPr/>
        </p:nvCxnSpPr>
        <p:spPr>
          <a:xfrm flipH="1">
            <a:off x="4736389" y="2055955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F052C8A-8C22-4DDC-9DC9-3E628512AAC5}"/>
              </a:ext>
            </a:extLst>
          </p:cNvPr>
          <p:cNvSpPr/>
          <p:nvPr/>
        </p:nvSpPr>
        <p:spPr>
          <a:xfrm>
            <a:off x="4950542" y="1591453"/>
            <a:ext cx="530942" cy="6365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01874 0.01828 C -0.02279 0.02222 -0.02748 0.0294 -0.0319 0.03796 C -0.03697 0.04791 -0.04023 0.05648 -0.04179 0.06389 L -0.04986 0.09815 " pathEditMode="relative" rAng="18720000" ptsTypes="AAA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9" y="43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00521 -0.04074 C -0.00638 -0.04953 -0.00925 -0.05949 -0.01368 -0.06944 C -0.01875 -0.08032 -0.0237 -0.0875 -0.02813 -0.09074 L -0.04961 -0.10925 " pathEditMode="relative" rAng="13860000" ptsTypes="AAA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-62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6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F14-D51C-401E-BD82-9145072C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Example: 8,9,10,12,11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2646B-4D08-4DD1-B4F5-BAD31E9D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SU 18 – Ben Jones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3DFEA-3168-4671-8640-770EF4B6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4B366-EA55-4C65-8F58-73A267E69409}"/>
              </a:ext>
            </a:extLst>
          </p:cNvPr>
          <p:cNvSpPr/>
          <p:nvPr/>
        </p:nvSpPr>
        <p:spPr>
          <a:xfrm>
            <a:off x="4410771" y="2398043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CF3F0A-2C14-49BB-9B59-50EC197B0774}"/>
              </a:ext>
            </a:extLst>
          </p:cNvPr>
          <p:cNvSpPr/>
          <p:nvPr/>
        </p:nvSpPr>
        <p:spPr>
          <a:xfrm>
            <a:off x="5635089" y="3984209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854A9F-93F8-4783-8C7D-A89DCA2E95FE}"/>
              </a:ext>
            </a:extLst>
          </p:cNvPr>
          <p:cNvCxnSpPr/>
          <p:nvPr/>
        </p:nvCxnSpPr>
        <p:spPr>
          <a:xfrm>
            <a:off x="5420334" y="2100424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3C086F3-0421-48B6-9A8B-41110A4418C0}"/>
              </a:ext>
            </a:extLst>
          </p:cNvPr>
          <p:cNvSpPr/>
          <p:nvPr/>
        </p:nvSpPr>
        <p:spPr>
          <a:xfrm>
            <a:off x="5001437" y="1640212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05EDF-1910-4756-A591-E1D6318EAEDA}"/>
              </a:ext>
            </a:extLst>
          </p:cNvPr>
          <p:cNvSpPr/>
          <p:nvPr/>
        </p:nvSpPr>
        <p:spPr>
          <a:xfrm>
            <a:off x="5565058" y="2408152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09591B-6E98-4406-9ACD-745C9429A357}"/>
              </a:ext>
            </a:extLst>
          </p:cNvPr>
          <p:cNvCxnSpPr/>
          <p:nvPr/>
        </p:nvCxnSpPr>
        <p:spPr>
          <a:xfrm>
            <a:off x="5418435" y="2106007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B7A572-C279-40D6-904F-1FE6C97901E6}"/>
              </a:ext>
            </a:extLst>
          </p:cNvPr>
          <p:cNvCxnSpPr/>
          <p:nvPr/>
        </p:nvCxnSpPr>
        <p:spPr>
          <a:xfrm>
            <a:off x="6031573" y="2854779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E1AF6E-6AE6-48A6-94EB-DD9A8D0AB97A}"/>
              </a:ext>
            </a:extLst>
          </p:cNvPr>
          <p:cNvCxnSpPr>
            <a:cxnSpLocks/>
          </p:cNvCxnSpPr>
          <p:nvPr/>
        </p:nvCxnSpPr>
        <p:spPr>
          <a:xfrm flipH="1">
            <a:off x="5971843" y="3659093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90D367D-4D95-4166-85E4-523BC262678F}"/>
              </a:ext>
            </a:extLst>
          </p:cNvPr>
          <p:cNvSpPr/>
          <p:nvPr/>
        </p:nvSpPr>
        <p:spPr>
          <a:xfrm>
            <a:off x="6166031" y="3174526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330212-AADE-4939-BFFE-F480F5464885}"/>
              </a:ext>
            </a:extLst>
          </p:cNvPr>
          <p:cNvCxnSpPr>
            <a:cxnSpLocks/>
          </p:cNvCxnSpPr>
          <p:nvPr/>
        </p:nvCxnSpPr>
        <p:spPr>
          <a:xfrm flipH="1">
            <a:off x="4804062" y="2084353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FBC3B19-7BB5-428A-9FB1-91D700EAA803}"/>
              </a:ext>
            </a:extLst>
          </p:cNvPr>
          <p:cNvSpPr/>
          <p:nvPr/>
        </p:nvSpPr>
        <p:spPr>
          <a:xfrm>
            <a:off x="5563159" y="2385000"/>
            <a:ext cx="530942" cy="6365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9" grpId="0" animBg="1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F14-D51C-401E-BD82-9145072C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Example: 8,9,10,12,11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2646B-4D08-4DD1-B4F5-BAD31E9D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SU 18 – Ben Jones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3DFEA-3168-4671-8640-770EF4B6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4B366-EA55-4C65-8F58-73A267E69409}"/>
              </a:ext>
            </a:extLst>
          </p:cNvPr>
          <p:cNvSpPr/>
          <p:nvPr/>
        </p:nvSpPr>
        <p:spPr>
          <a:xfrm>
            <a:off x="4410771" y="2398043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CF3F0A-2C14-49BB-9B59-50EC197B0774}"/>
              </a:ext>
            </a:extLst>
          </p:cNvPr>
          <p:cNvSpPr/>
          <p:nvPr/>
        </p:nvSpPr>
        <p:spPr>
          <a:xfrm>
            <a:off x="5635089" y="3984209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854A9F-93F8-4783-8C7D-A89DCA2E95FE}"/>
              </a:ext>
            </a:extLst>
          </p:cNvPr>
          <p:cNvCxnSpPr/>
          <p:nvPr/>
        </p:nvCxnSpPr>
        <p:spPr>
          <a:xfrm>
            <a:off x="5420334" y="2100424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3C086F3-0421-48B6-9A8B-41110A4418C0}"/>
              </a:ext>
            </a:extLst>
          </p:cNvPr>
          <p:cNvSpPr/>
          <p:nvPr/>
        </p:nvSpPr>
        <p:spPr>
          <a:xfrm>
            <a:off x="5001437" y="1640212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05EDF-1910-4756-A591-E1D6318EAEDA}"/>
              </a:ext>
            </a:extLst>
          </p:cNvPr>
          <p:cNvSpPr/>
          <p:nvPr/>
        </p:nvSpPr>
        <p:spPr>
          <a:xfrm>
            <a:off x="5565058" y="2408152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09591B-6E98-4406-9ACD-745C9429A357}"/>
              </a:ext>
            </a:extLst>
          </p:cNvPr>
          <p:cNvCxnSpPr/>
          <p:nvPr/>
        </p:nvCxnSpPr>
        <p:spPr>
          <a:xfrm>
            <a:off x="5418435" y="2106007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B7A572-C279-40D6-904F-1FE6C97901E6}"/>
              </a:ext>
            </a:extLst>
          </p:cNvPr>
          <p:cNvCxnSpPr/>
          <p:nvPr/>
        </p:nvCxnSpPr>
        <p:spPr>
          <a:xfrm>
            <a:off x="6031573" y="2854779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E1AF6E-6AE6-48A6-94EB-DD9A8D0AB97A}"/>
              </a:ext>
            </a:extLst>
          </p:cNvPr>
          <p:cNvCxnSpPr>
            <a:cxnSpLocks/>
          </p:cNvCxnSpPr>
          <p:nvPr/>
        </p:nvCxnSpPr>
        <p:spPr>
          <a:xfrm flipH="1">
            <a:off x="5971843" y="3659093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90D367D-4D95-4166-85E4-523BC262678F}"/>
              </a:ext>
            </a:extLst>
          </p:cNvPr>
          <p:cNvSpPr/>
          <p:nvPr/>
        </p:nvSpPr>
        <p:spPr>
          <a:xfrm>
            <a:off x="6166031" y="3174526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41" name="Arrow: Circular 40">
            <a:extLst>
              <a:ext uri="{FF2B5EF4-FFF2-40B4-BE49-F238E27FC236}">
                <a16:creationId xmlns:a16="http://schemas.microsoft.com/office/drawing/2014/main" id="{5F70E3A8-2CDE-4C34-874B-B33CA1268C4E}"/>
              </a:ext>
            </a:extLst>
          </p:cNvPr>
          <p:cNvSpPr/>
          <p:nvPr/>
        </p:nvSpPr>
        <p:spPr>
          <a:xfrm>
            <a:off x="6109494" y="3703144"/>
            <a:ext cx="651824" cy="780715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330212-AADE-4939-BFFE-F480F5464885}"/>
              </a:ext>
            </a:extLst>
          </p:cNvPr>
          <p:cNvCxnSpPr>
            <a:cxnSpLocks/>
          </p:cNvCxnSpPr>
          <p:nvPr/>
        </p:nvCxnSpPr>
        <p:spPr>
          <a:xfrm flipH="1">
            <a:off x="4804062" y="2084353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FBC3B19-7BB5-428A-9FB1-91D700EAA803}"/>
              </a:ext>
            </a:extLst>
          </p:cNvPr>
          <p:cNvSpPr/>
          <p:nvPr/>
        </p:nvSpPr>
        <p:spPr>
          <a:xfrm>
            <a:off x="5563159" y="2385000"/>
            <a:ext cx="530942" cy="6365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DF4BCF-0ECC-4FE6-B41F-BE1D2B91D39F}"/>
              </a:ext>
            </a:extLst>
          </p:cNvPr>
          <p:cNvCxnSpPr/>
          <p:nvPr/>
        </p:nvCxnSpPr>
        <p:spPr>
          <a:xfrm>
            <a:off x="6610488" y="3637523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01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003 -0.04121 C 0.00339 -0.04931 0.00599 -0.06065 0.00964 -0.07107 C 0.01394 -0.08311 0.01823 -0.09144 0.02253 -0.09653 L 0.0418 -0.11945 " pathEditMode="relative" rAng="18120000" ptsTypes="AAA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-657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6.80879E-17 L 0.02318 0.01574 C 0.02839 0.01898 0.0336 0.02662 0.03737 0.03704 C 0.04219 0.04838 0.0457 0.0581 0.04544 0.06806 L 0.04792 0.11204 " pathEditMode="relative" rAng="3180000" ptsTypes="AAAAA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9" grpId="0" animBg="1"/>
      <p:bldP spid="4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F14-D51C-401E-BD82-9145072C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Example: 8,9,10,12,11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2646B-4D08-4DD1-B4F5-BAD31E9D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SU 18 – Ben Jones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3DFEA-3168-4671-8640-770EF4B6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4B366-EA55-4C65-8F58-73A267E69409}"/>
              </a:ext>
            </a:extLst>
          </p:cNvPr>
          <p:cNvSpPr/>
          <p:nvPr/>
        </p:nvSpPr>
        <p:spPr>
          <a:xfrm>
            <a:off x="4410771" y="2398043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854A9F-93F8-4783-8C7D-A89DCA2E95FE}"/>
              </a:ext>
            </a:extLst>
          </p:cNvPr>
          <p:cNvCxnSpPr/>
          <p:nvPr/>
        </p:nvCxnSpPr>
        <p:spPr>
          <a:xfrm>
            <a:off x="5420334" y="2100424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3C086F3-0421-48B6-9A8B-41110A4418C0}"/>
              </a:ext>
            </a:extLst>
          </p:cNvPr>
          <p:cNvSpPr/>
          <p:nvPr/>
        </p:nvSpPr>
        <p:spPr>
          <a:xfrm>
            <a:off x="5001437" y="1640212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05EDF-1910-4756-A591-E1D6318EAEDA}"/>
              </a:ext>
            </a:extLst>
          </p:cNvPr>
          <p:cNvSpPr/>
          <p:nvPr/>
        </p:nvSpPr>
        <p:spPr>
          <a:xfrm>
            <a:off x="5565058" y="2408152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09591B-6E98-4406-9ACD-745C9429A357}"/>
              </a:ext>
            </a:extLst>
          </p:cNvPr>
          <p:cNvCxnSpPr/>
          <p:nvPr/>
        </p:nvCxnSpPr>
        <p:spPr>
          <a:xfrm>
            <a:off x="5418435" y="2106007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B7A572-C279-40D6-904F-1FE6C97901E6}"/>
              </a:ext>
            </a:extLst>
          </p:cNvPr>
          <p:cNvCxnSpPr/>
          <p:nvPr/>
        </p:nvCxnSpPr>
        <p:spPr>
          <a:xfrm>
            <a:off x="6031573" y="2854779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E1AF6E-6AE6-48A6-94EB-DD9A8D0AB97A}"/>
              </a:ext>
            </a:extLst>
          </p:cNvPr>
          <p:cNvCxnSpPr>
            <a:cxnSpLocks/>
          </p:cNvCxnSpPr>
          <p:nvPr/>
        </p:nvCxnSpPr>
        <p:spPr>
          <a:xfrm flipH="1">
            <a:off x="5332899" y="2790510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Circular 40">
            <a:extLst>
              <a:ext uri="{FF2B5EF4-FFF2-40B4-BE49-F238E27FC236}">
                <a16:creationId xmlns:a16="http://schemas.microsoft.com/office/drawing/2014/main" id="{5F70E3A8-2CDE-4C34-874B-B33CA1268C4E}"/>
              </a:ext>
            </a:extLst>
          </p:cNvPr>
          <p:cNvSpPr/>
          <p:nvPr/>
        </p:nvSpPr>
        <p:spPr>
          <a:xfrm flipH="1">
            <a:off x="5556086" y="2995363"/>
            <a:ext cx="651824" cy="780715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330212-AADE-4939-BFFE-F480F5464885}"/>
              </a:ext>
            </a:extLst>
          </p:cNvPr>
          <p:cNvCxnSpPr>
            <a:cxnSpLocks/>
          </p:cNvCxnSpPr>
          <p:nvPr/>
        </p:nvCxnSpPr>
        <p:spPr>
          <a:xfrm flipH="1">
            <a:off x="4804062" y="2084353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FBC3B19-7BB5-428A-9FB1-91D700EAA803}"/>
              </a:ext>
            </a:extLst>
          </p:cNvPr>
          <p:cNvSpPr/>
          <p:nvPr/>
        </p:nvSpPr>
        <p:spPr>
          <a:xfrm>
            <a:off x="5563159" y="2385000"/>
            <a:ext cx="530942" cy="6365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BA7BD2-1CB9-4517-A4F0-7305DEA80AA6}"/>
              </a:ext>
            </a:extLst>
          </p:cNvPr>
          <p:cNvGrpSpPr/>
          <p:nvPr/>
        </p:nvGrpSpPr>
        <p:grpSpPr>
          <a:xfrm>
            <a:off x="6182719" y="3147155"/>
            <a:ext cx="1093538" cy="1334279"/>
            <a:chOff x="6182719" y="3147155"/>
            <a:chExt cx="1093538" cy="133427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4CF3F0A-2C14-49BB-9B59-50EC197B0774}"/>
                </a:ext>
              </a:extLst>
            </p:cNvPr>
            <p:cNvSpPr/>
            <p:nvPr/>
          </p:nvSpPr>
          <p:spPr>
            <a:xfrm>
              <a:off x="6182719" y="3147155"/>
              <a:ext cx="530942" cy="5309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90D367D-4D95-4166-85E4-523BC262678F}"/>
                </a:ext>
              </a:extLst>
            </p:cNvPr>
            <p:cNvSpPr/>
            <p:nvPr/>
          </p:nvSpPr>
          <p:spPr>
            <a:xfrm>
              <a:off x="6745315" y="3950492"/>
              <a:ext cx="530942" cy="5309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1DF4BCF-0ECC-4FE6-B41F-BE1D2B91D39F}"/>
                </a:ext>
              </a:extLst>
            </p:cNvPr>
            <p:cNvCxnSpPr/>
            <p:nvPr/>
          </p:nvCxnSpPr>
          <p:spPr>
            <a:xfrm>
              <a:off x="6610488" y="3637523"/>
              <a:ext cx="275303" cy="3441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805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2006 0.01852 C -0.02409 0.02153 -0.02917 0.02894 -0.03386 0.0375 C -0.0392 0.04723 -0.04271 0.05602 -0.0448 0.06389 L -0.05365 0.09862 " pathEditMode="relative" rAng="18840000" ptsTypes="AAA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43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-0.00703 -0.03704 C -0.0082 -0.04468 -0.01146 -0.05533 -0.01536 -0.06482 C -0.02005 -0.07639 -0.02461 -0.08449 -0.02839 -0.08935 L -0.04609 -0.11273 " pathEditMode="relative" rAng="14040000" ptsTypes="AAA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-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1" grpId="0" animBg="1"/>
      <p:bldP spid="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Does Rebalancing Take?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Assume we store in each node the height of its subtree.</a:t>
            </a:r>
          </a:p>
          <a:p>
            <a:r>
              <a:rPr lang="en-US" sz="2800" dirty="0" smtClean="0"/>
              <a:t>How do we find an unbalanced node?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How many rotations might we have to do?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91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Does Rebalancing Take?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Assume we store in each node the height of its subtree.</a:t>
            </a:r>
          </a:p>
          <a:p>
            <a:r>
              <a:rPr lang="en-US" sz="2800" dirty="0" smtClean="0"/>
              <a:t>How do we find an unbalanced node?</a:t>
            </a:r>
          </a:p>
          <a:p>
            <a:pPr lvl="1"/>
            <a:r>
              <a:rPr lang="en-US" sz="2400" dirty="0" smtClean="0"/>
              <a:t>Just go back up the tree from where we inserted.</a:t>
            </a:r>
            <a:endParaRPr lang="en-US" sz="2400" dirty="0"/>
          </a:p>
          <a:p>
            <a:endParaRPr lang="en-US" sz="2800" dirty="0" smtClean="0"/>
          </a:p>
          <a:p>
            <a:r>
              <a:rPr lang="en-US" sz="2800" dirty="0" smtClean="0"/>
              <a:t>How many rotations might we have to do?</a:t>
            </a:r>
          </a:p>
          <a:p>
            <a:pPr lvl="1"/>
            <a:r>
              <a:rPr lang="en-US" sz="2400" dirty="0" smtClean="0"/>
              <a:t>Just a single or double rotation on the lowest unbalanced node. </a:t>
            </a:r>
          </a:p>
          <a:p>
            <a:pPr lvl="1"/>
            <a:r>
              <a:rPr lang="en-US" sz="2400" dirty="0" smtClean="0"/>
              <a:t>A rotation will cause the subtree rooted where the rotation happens to have the same height it had before insertion.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303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Project 2: Just do lazy deletion!</a:t>
            </a:r>
            <a:endParaRPr lang="en-US" sz="2800" dirty="0"/>
          </a:p>
          <a:p>
            <a:r>
              <a:rPr lang="en-US" sz="2800" dirty="0" smtClean="0"/>
              <a:t>Alternatively: a similar set of rotations is possible to rebalance after a deletion. </a:t>
            </a:r>
          </a:p>
          <a:p>
            <a:r>
              <a:rPr lang="en-US" sz="2800" dirty="0" smtClean="0"/>
              <a:t>The textbook (or Wikipedia) can tell you more. You can implement these yourself in “Above and Beyond”</a:t>
            </a:r>
          </a:p>
        </p:txBody>
      </p:sp>
    </p:spTree>
    <p:extLst>
      <p:ext uri="{BB962C8B-B14F-4D97-AF65-F5344CB8AC3E}">
        <p14:creationId xmlns:p14="http://schemas.microsoft.com/office/powerpoint/2010/main" val="301293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43" y="1463857"/>
            <a:ext cx="11977815" cy="484550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if, to save space, we didn’t store heights of subtrees.</a:t>
            </a:r>
          </a:p>
          <a:p>
            <a:r>
              <a:rPr lang="en-US" sz="2800" dirty="0" smtClean="0"/>
              <a:t>How could we calculate from scratch?</a:t>
            </a:r>
            <a:endParaRPr lang="en-US" sz="2800" dirty="0"/>
          </a:p>
          <a:p>
            <a:r>
              <a:rPr lang="en-US" sz="2800" dirty="0" smtClean="0"/>
              <a:t>We could use a “traversal”</a:t>
            </a:r>
          </a:p>
          <a:p>
            <a:pPr marL="0" indent="0">
              <a:buNone/>
            </a:pP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height(Node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==null) return -1;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 =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(height(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curr.left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),height(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curr.right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h+1;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3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277943"/>
            <a:ext cx="11187258" cy="503141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Write a recurrence to describe the running time of the following method:</a:t>
            </a:r>
          </a:p>
          <a:p>
            <a:r>
              <a:rPr lang="en-US" b="0" dirty="0" smtClean="0"/>
              <a:t>When describing non-recursive work, simplify out any constant factors and lower-order terms.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nonsense(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-1) return;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j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= j+1; k 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k++){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 + “ “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nonsense(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ind-1);</a:t>
            </a:r>
          </a:p>
          <a:p>
            <a:pPr marL="0" indent="0"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0" dirty="0" smtClean="0">
              <a:latin typeface="Cambria Math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11BC3-A414-9040-930F-68EA5FC4CE4E}"/>
              </a:ext>
            </a:extLst>
          </p:cNvPr>
          <p:cNvSpPr/>
          <p:nvPr/>
        </p:nvSpPr>
        <p:spPr>
          <a:xfrm>
            <a:off x="7355003" y="4969057"/>
            <a:ext cx="3838224" cy="1251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pollEV.com/cse373su19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Write a recurrence for the running time of </a:t>
            </a:r>
            <a:r>
              <a:rPr lang="en-US" sz="2400" dirty="0" smtClean="0">
                <a:latin typeface="Courier New" panose="02070309020205020404" pitchFamily="49" charset="0"/>
                <a:ea typeface="Segoe UI Historic" panose="020B0502040204020203" pitchFamily="34" charset="0"/>
                <a:cs typeface="Courier New" panose="02070309020205020404" pitchFamily="49" charset="0"/>
              </a:rPr>
              <a:t>nonsense</a:t>
            </a:r>
            <a:endParaRPr lang="en-US" sz="2400" dirty="0">
              <a:latin typeface="Courier New" panose="02070309020205020404" pitchFamily="49" charset="0"/>
              <a:ea typeface="Segoe UI Historic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0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Kinds of 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5446619" cy="272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curr.left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curr.right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8868" y="1463857"/>
            <a:ext cx="5743046" cy="272920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curr.left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curr.right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50336" y="4062895"/>
            <a:ext cx="5743046" cy="272920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curr.left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curr.right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If we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elements, how long does it take to calculate height?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time. </a:t>
                </a:r>
              </a:p>
              <a:p>
                <a:r>
                  <a:rPr lang="en-US" sz="2800" dirty="0" smtClean="0"/>
                  <a:t>The recursion tree (from the tree method) IS the AVL tree!</a:t>
                </a:r>
              </a:p>
              <a:p>
                <a:r>
                  <a:rPr lang="en-US" sz="2800" dirty="0" smtClean="0"/>
                  <a:t>We do a constant number of operations at each node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In general, traversals 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800" dirty="0" smtClean="0"/>
                  <a:t> time, </a:t>
                </a:r>
              </a:p>
              <a:p>
                <a:r>
                  <a:rPr lang="en-US" sz="2800" dirty="0" smtClean="0"/>
                  <a:t>where </a:t>
                </a:r>
                <a:r>
                  <a:rPr lang="en-US" sz="28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doSomething</a:t>
                </a:r>
                <a:r>
                  <a:rPr lang="en-US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sz="2800" dirty="0" smtClean="0">
                    <a:latin typeface="+mn-lt"/>
                    <a:cs typeface="Courier New" panose="02070309020205020404" pitchFamily="49" charset="0"/>
                  </a:rPr>
                  <a:t>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n-lt"/>
                    <a:cs typeface="Courier New" panose="02070309020205020404" pitchFamily="49" charset="0"/>
                  </a:rPr>
                  <a:t>time.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54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50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Were We?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We used rotations to restore the AVL property after insertion.</a:t>
                </a:r>
              </a:p>
              <a:p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 smtClean="0"/>
                  <a:t> is the height of an AVL tree:</a:t>
                </a:r>
              </a:p>
              <a:p>
                <a:r>
                  <a:rPr lang="en-US" sz="2800" dirty="0" smtClean="0"/>
                  <a:t>It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time to find an imbalance (if any) and fix it.</a:t>
                </a:r>
              </a:p>
              <a:p>
                <a:r>
                  <a:rPr lang="en-US" sz="2800" dirty="0" smtClean="0"/>
                  <a:t>So the worst case running time of insert?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Deletion? With lazy deletion just the time to find,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 smtClean="0"/>
                  <a:t> always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800" dirty="0" smtClean="0"/>
                  <a:t> YES! These are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800" dirty="0" smtClean="0"/>
                  <a:t>Let’s prove it!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54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9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Bounding the Height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Suppose you have a tree of height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 smtClean="0"/>
                  <a:t>, meeting the AVL condition.</a:t>
                </a:r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What is the minimum number of nodes in the tree?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 node</a:t>
                </a:r>
              </a:p>
              <a:p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 smtClean="0"/>
                  <a:t> nodes. </a:t>
                </a:r>
                <a:br>
                  <a:rPr lang="en-US" sz="2800" dirty="0" smtClean="0"/>
                </a:br>
                <a:endParaRPr lang="en-US" sz="2800" dirty="0" smtClean="0"/>
              </a:p>
              <a:p>
                <a:r>
                  <a:rPr lang="en-US" sz="2800" dirty="0" smtClean="0"/>
                  <a:t>In general?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54" t="-2138" b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575239" y="2114381"/>
            <a:ext cx="10694504" cy="9409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AVL condition</a:t>
            </a:r>
            <a:r>
              <a:rPr lang="en-US" sz="2800" dirty="0" smtClean="0">
                <a:solidFill>
                  <a:schemeClr val="bg1"/>
                </a:solidFill>
              </a:rPr>
              <a:t>: For every node, the height of its left subtree and right subtree differ by at most 1.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5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Bounding the Height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In general,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2800" dirty="0" smtClean="0"/>
                  <a:t> be the minimum number of nodes in a tree of height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 smtClean="0"/>
                  <a:t> meeting the AVL requirement.</a:t>
                </a: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1                          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2                                            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54" t="-2138" r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40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Bounding the Height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1                          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2                                            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We can try unrolling or recursion trees. 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32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unrolling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+1+1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+1+1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+2+1+1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2+1+1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+3+2+1+1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+3+2+1+1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+5+3+2+1+1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89" t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8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Bounding the Height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1                          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2                                            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When unrolling we’ll quickly realize:</a:t>
                </a:r>
              </a:p>
              <a:p>
                <a:pPr lvl="1"/>
                <a:r>
                  <a:rPr lang="en-US" sz="2400" dirty="0" smtClean="0"/>
                  <a:t>Something with Fibonacci numbers is going on.</a:t>
                </a:r>
              </a:p>
              <a:p>
                <a:pPr lvl="1"/>
                <a:r>
                  <a:rPr lang="en-US" sz="2400" dirty="0" smtClean="0"/>
                  <a:t>It’s going to be hard to exactly describe the pattern.</a:t>
                </a:r>
              </a:p>
              <a:p>
                <a:pPr lvl="1"/>
                <a:endParaRPr lang="en-US" sz="2400" dirty="0"/>
              </a:p>
              <a:p>
                <a:r>
                  <a:rPr lang="en-US" sz="2800" dirty="0" smtClean="0"/>
                  <a:t>The real solution (using deep math magic beyond this course) is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sz="280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800" dirty="0" smtClean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≈1.62</m:t>
                    </m:r>
                  </m:oMath>
                </a14:m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16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To convince you that the recurrence solution is correct, I don’t need to tell you where it came from. </a:t>
                </a:r>
              </a:p>
              <a:p>
                <a:r>
                  <a:rPr lang="en-US" sz="2800" dirty="0" smtClean="0"/>
                  <a:t>I just need to prove it correct via induction. 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We’ll need this fact: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It’s easy to check by just evaluating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8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1                          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2                                            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Base Cases: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−1=0&lt;1=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−1≈0.62&lt;2=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6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75239" y="1560945"/>
                <a:ext cx="11016397" cy="1910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/>
                <a:endParaRPr lang="en-US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/>
                <a:endPara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9" y="1560945"/>
                <a:ext cx="11016397" cy="1910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07" y="2658476"/>
            <a:ext cx="4790156" cy="1453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708" y="4081656"/>
            <a:ext cx="3386555" cy="14890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199" y="1377167"/>
            <a:ext cx="5052291" cy="142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9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Inductive Step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Inductive Hypothesis: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Inductive Step: We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                  definition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−1+1         </m:t>
                    </m:r>
                  </m:oMath>
                </a14:m>
                <a:r>
                  <a:rPr lang="en-US" dirty="0" smtClean="0"/>
                  <a:t>                    by IH (note we need a strong hypothesis here)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−1  </m:t>
                    </m:r>
                  </m:oMath>
                </a14:m>
                <a:r>
                  <a:rPr lang="en-US" dirty="0" smtClean="0"/>
                  <a:t>                                       algebra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b="0" dirty="0" smtClean="0"/>
                  <a:t>                                              fact from last slide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89" t="-1384" r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1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What’s the point?</a:t>
                </a:r>
              </a:p>
              <a:p>
                <a:r>
                  <a:rPr lang="en-US" dirty="0" smtClean="0"/>
                  <a:t>The number of nodes in an AVL tree of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is always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 in an AVL tree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elements, the height is always at most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In big-O terms, that’s enough to say the number of nodes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So our AVL trees really do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dirty="0" smtClean="0"/>
                  <a:t>worst cases for insert, find, and delete!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2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AVL Trees: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worst case </a:t>
                </a:r>
                <a:r>
                  <a:rPr lang="en-US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</a:t>
                </a:r>
                <a:r>
                  <a:rPr lang="en-US" sz="2800" dirty="0" smtClean="0">
                    <a:latin typeface="+mn-lt"/>
                    <a:cs typeface="Courier New" panose="02070309020205020404" pitchFamily="49" charset="0"/>
                  </a:rPr>
                  <a:t>, </a:t>
                </a:r>
                <a:r>
                  <a:rPr lang="en-US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</a:t>
                </a:r>
                <a:r>
                  <a:rPr lang="en-US" sz="2800" dirty="0" smtClean="0"/>
                  <a:t>, and </a:t>
                </a:r>
                <a:r>
                  <a:rPr lang="en-US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delete</a:t>
                </a:r>
                <a:r>
                  <a:rPr lang="en-US" sz="2800" dirty="0" smtClean="0"/>
                  <a:t>.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Pros:</a:t>
                </a:r>
              </a:p>
              <a:p>
                <a:r>
                  <a:rPr lang="en-US" sz="2800" dirty="0" smtClean="0"/>
                  <a:t>Much more reliable running times than regular BSTs.</a:t>
                </a:r>
              </a:p>
              <a:p>
                <a:r>
                  <a:rPr lang="en-US" sz="2800" dirty="0" smtClean="0"/>
                  <a:t>Cons: </a:t>
                </a:r>
              </a:p>
              <a:p>
                <a:r>
                  <a:rPr lang="en-US" sz="2800" dirty="0" smtClean="0"/>
                  <a:t>Tricky to implement</a:t>
                </a:r>
              </a:p>
              <a:p>
                <a:r>
                  <a:rPr lang="en-US" sz="2800" dirty="0" smtClean="0"/>
                  <a:t>A little more space to store subtree heights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54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Dictionaries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5240" y="1463856"/>
                <a:ext cx="11187258" cy="502755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There are lots of flavors of self-balancing search trees</a:t>
                </a:r>
              </a:p>
              <a:p>
                <a:r>
                  <a:rPr lang="en-US" sz="2800" dirty="0" smtClean="0"/>
                  <a:t>“Red-black trees” work on a similar principle to AVL trees.</a:t>
                </a:r>
              </a:p>
              <a:p>
                <a:r>
                  <a:rPr lang="en-US" sz="2800" dirty="0" smtClean="0"/>
                  <a:t>“Splay trees”</a:t>
                </a:r>
              </a:p>
              <a:p>
                <a:pPr lvl="1"/>
                <a:r>
                  <a:rPr lang="en-US" sz="2800" dirty="0" smtClean="0"/>
                  <a:t>Get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 amortized bounds for all operations.</a:t>
                </a:r>
              </a:p>
              <a:p>
                <a:r>
                  <a:rPr lang="en-US" sz="2800" dirty="0" smtClean="0"/>
                  <a:t>“Scapegoat trees”</a:t>
                </a:r>
              </a:p>
              <a:p>
                <a:r>
                  <a:rPr lang="en-US" sz="2800" dirty="0" smtClean="0"/>
                  <a:t>“</a:t>
                </a:r>
                <a:r>
                  <a:rPr lang="en-US" sz="2800" dirty="0" err="1" smtClean="0"/>
                  <a:t>Treaps</a:t>
                </a:r>
                <a:r>
                  <a:rPr lang="en-US" sz="2800" dirty="0" smtClean="0"/>
                  <a:t>” – a BST and heap in one (!)</a:t>
                </a:r>
              </a:p>
              <a:p>
                <a:r>
                  <a:rPr lang="en-US" sz="2800" dirty="0" smtClean="0"/>
                  <a:t>Similar tradeoffs to AVL trees.</a:t>
                </a:r>
              </a:p>
              <a:p>
                <a:r>
                  <a:rPr lang="en-US" sz="2800" dirty="0" smtClean="0"/>
                  <a:t>Next week: A completely different idea for a dictionary</a:t>
                </a:r>
              </a:p>
              <a:p>
                <a:r>
                  <a:rPr lang="en-US" sz="2800" dirty="0" smtClean="0"/>
                  <a:t>Goal: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800" dirty="0" smtClean="0"/>
                  <a:t> operations on average, in exchange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worst case.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1463856"/>
                <a:ext cx="11187258" cy="5027559"/>
              </a:xfrm>
              <a:blipFill rotWithShape="0">
                <a:blip r:embed="rId2"/>
                <a:stretch>
                  <a:fillRect l="-654" t="-2061" b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Bounding the Height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Suppose you have a tree of height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 smtClean="0"/>
                  <a:t>, meeting the AVL condition.</a:t>
                </a:r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What is the minimum number of nodes in the tree?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 node</a:t>
                </a:r>
              </a:p>
              <a:p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 smtClean="0"/>
                  <a:t> nodes. </a:t>
                </a:r>
                <a:br>
                  <a:rPr lang="en-US" sz="2800" dirty="0" smtClean="0"/>
                </a:br>
                <a:endParaRPr lang="en-US" sz="2800" dirty="0" smtClean="0"/>
              </a:p>
              <a:p>
                <a:r>
                  <a:rPr lang="en-US" sz="2800" dirty="0" smtClean="0"/>
                  <a:t>In general?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4" t="-2138" b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575239" y="2114381"/>
            <a:ext cx="10694504" cy="9409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AVL condition</a:t>
            </a:r>
            <a:r>
              <a:rPr lang="en-US" sz="2800" dirty="0" smtClean="0">
                <a:solidFill>
                  <a:schemeClr val="bg1"/>
                </a:solidFill>
              </a:rPr>
              <a:t>: For every node, the height of its left subtree and right subtree differ by at most 1.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4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Bounding the Height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In general,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2800" dirty="0" smtClean="0"/>
                  <a:t> be the minimum number of nodes in a tree of height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 smtClean="0"/>
                  <a:t> meeting the AVL requirement.</a:t>
                </a: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1                          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2                                            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54" t="-2138" r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3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Bounding the Height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1                          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2                                            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We can try unrolling or recursion trees. 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3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Bounding the Height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1                          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2                                            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When unrolling we’ll quickly realize:</a:t>
                </a:r>
              </a:p>
              <a:p>
                <a:pPr lvl="1"/>
                <a:r>
                  <a:rPr lang="en-US" sz="2400" dirty="0" smtClean="0"/>
                  <a:t>Something with Fibonacci numbers is going on.</a:t>
                </a:r>
              </a:p>
              <a:p>
                <a:pPr lvl="1"/>
                <a:r>
                  <a:rPr lang="en-US" sz="2400" dirty="0" smtClean="0"/>
                  <a:t>It’s really hard to exactly describe the pattern.</a:t>
                </a:r>
              </a:p>
              <a:p>
                <a:pPr lvl="1"/>
                <a:endParaRPr lang="en-US" sz="2400" dirty="0"/>
              </a:p>
              <a:p>
                <a:r>
                  <a:rPr lang="en-US" sz="2800" dirty="0" smtClean="0"/>
                  <a:t>The real solution (using deep math magic beyond this course) is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sz="280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800" dirty="0" smtClean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≈1.62</m:t>
                    </m:r>
                  </m:oMath>
                </a14:m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79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To convince you that the recurrence solution is correct, I don’t need to tell you where it came from. </a:t>
                </a:r>
              </a:p>
              <a:p>
                <a:r>
                  <a:rPr lang="en-US" sz="2800" dirty="0" smtClean="0"/>
                  <a:t>I just need to prove it correct via induction. 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On whiteboard:</a:t>
                </a:r>
                <a:endParaRPr lang="en-US" sz="2800" dirty="0"/>
              </a:p>
              <a:p>
                <a:r>
                  <a:rPr lang="en-US" sz="2800" dirty="0" smtClean="0"/>
                  <a:t>Fact: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8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5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75239" y="1560945"/>
                <a:ext cx="11016397" cy="5262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1=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Segoe UI Semilight" panose="020B04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Segoe UI Semilight" panose="020B0402040204020203" pitchFamily="34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Segoe UI Semilight" panose="020B0402040204020203" pitchFamily="34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Segoe UI Semilight" panose="020B0402040204020203" pitchFamily="34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Segoe UI Semilight" panose="020B0402040204020203" pitchFamily="34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 Semilight" panose="020B0402040204020203" pitchFamily="34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 Semilight" panose="020B0402040204020203" pitchFamily="34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 Semilight" panose="020B0402040204020203" pitchFamily="34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 Semilight" panose="020B0402040204020203" pitchFamily="34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 Semilight" panose="020B04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 Semilight" panose="020B0402040204020203" pitchFamily="34" charset="0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 Semilight" panose="020B0402040204020203" pitchFamily="34" charset="0"/>
                                            </a:rPr>
                                            <m:t>1</m:t>
                                          </m:r>
                                        </m:e>
                                      </m:nary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Segoe UI Semilight" panose="020B0402040204020203" pitchFamily="34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 Semilight" panose="020B0402040204020203" pitchFamily="34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 Semilight" panose="020B0402040204020203" pitchFamily="34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 Semilight" panose="020B0402040204020203" pitchFamily="34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 Semilight" panose="020B0402040204020203" pitchFamily="34" charset="0"/>
                                            </a:rPr>
                                            <m:t>𝑗</m:t>
                                          </m:r>
                                        </m:sup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Segoe UI Semilight" panose="020B0402040204020203" pitchFamily="34" charset="0"/>
                                            </a:rPr>
                                            <m:t>1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/>
                <a:endParaRPr lang="en-US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b="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/>
                <a:endParaRPr lang="en-US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𝑛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𝑗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r>
                  <a:rPr lang="en-US" sz="2400" b="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/>
                </a:r>
                <a:br>
                  <a:rPr lang="en-US" sz="2400" b="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</a:br>
                <a:endPara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/>
                <a:endPara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 Semilight" panose="020B0402040204020203" pitchFamily="34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Segoe UI Semilight" panose="020B0402040204020203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 Semilight" panose="020B0402040204020203" pitchFamily="34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9" y="1560945"/>
                <a:ext cx="11016397" cy="52624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1              </m:t>
                            </m:r>
                            <m: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92727" y="2733964"/>
            <a:ext cx="10547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 though we had lower-order terms initially, this is the recurrence we would try to solve.</a:t>
            </a:r>
          </a:p>
          <a:p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We’ll tell you to simplify if we want you to.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8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AADE-62B4-47FC-BF83-753F541C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4024B-141E-4379-A5F5-4B2EA4933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Invariants</a:t>
                </a:r>
              </a:p>
              <a:p>
                <a:pPr lvl="1"/>
                <a:r>
                  <a:rPr lang="en-US" dirty="0"/>
                  <a:t>Things that are always true.</a:t>
                </a:r>
              </a:p>
              <a:p>
                <a:pPr lvl="1"/>
                <a:r>
                  <a:rPr lang="en-US" dirty="0"/>
                  <a:t>The way you make sure your data structure works and is efficient.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Binary Search Tree invariants:</a:t>
                </a:r>
              </a:p>
              <a:p>
                <a:pPr lvl="1"/>
                <a:r>
                  <a:rPr lang="en-US" sz="2400" dirty="0"/>
                  <a:t>For every node with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2"/>
                <a:r>
                  <a:rPr lang="en-US" sz="2200" dirty="0"/>
                  <a:t>The left subtree has only keys smaller than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lvl="2"/>
                <a:r>
                  <a:rPr lang="en-US" sz="2200" dirty="0"/>
                  <a:t>The right subtree has only keys greater than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C4024B-141E-4379-A5F5-4B2EA4933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36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EF617-3DAD-4B53-B0BF-8C41C78C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DE59B-C04F-4EE6-AA42-6AC9F000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DF483E-1224-4E0A-BAB3-F850C7C20282}"/>
                  </a:ext>
                </a:extLst>
              </p14:cNvPr>
              <p14:cNvContentPartPr/>
              <p14:nvPr/>
            </p14:nvContentPartPr>
            <p14:xfrm>
              <a:off x="573219" y="-460341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DF483E-1224-4E0A-BAB3-F850C7C202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579" y="-47834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/>
          <p:cNvGrpSpPr/>
          <p:nvPr/>
        </p:nvGrpSpPr>
        <p:grpSpPr>
          <a:xfrm>
            <a:off x="6168868" y="397242"/>
            <a:ext cx="5300546" cy="5404467"/>
            <a:chOff x="5334867" y="341385"/>
            <a:chExt cx="5743202" cy="591211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EA6D99-9FBE-4977-8C26-89B297CF66F9}"/>
                </a:ext>
              </a:extLst>
            </p:cNvPr>
            <p:cNvGrpSpPr/>
            <p:nvPr/>
          </p:nvGrpSpPr>
          <p:grpSpPr>
            <a:xfrm>
              <a:off x="8009270" y="341385"/>
              <a:ext cx="1313520" cy="1509304"/>
              <a:chOff x="7397176" y="472141"/>
              <a:chExt cx="1313520" cy="150930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7B625FE-A153-4E38-ACDB-FFBF00A36C31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B84C4FB-C8F5-4400-9B80-6E6D1165350A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51CA25B-A2E9-48A3-A58A-4E1E58D4AA65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E3D4827-0B35-4641-9235-86455E6045D3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9044BB47-E2B7-4B66-A8A3-D91291ADC580}"/>
                  </a:ext>
                </a:extLst>
              </p:cNvPr>
              <p:cNvCxnSpPr/>
              <p:nvPr/>
            </p:nvCxnSpPr>
            <p:spPr>
              <a:xfrm flipH="1">
                <a:off x="7397176" y="1474261"/>
                <a:ext cx="457958" cy="507184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5346E55A-242E-4EA0-8434-A59B9DC87161}"/>
                  </a:ext>
                </a:extLst>
              </p:cNvPr>
              <p:cNvCxnSpPr/>
              <p:nvPr/>
            </p:nvCxnSpPr>
            <p:spPr>
              <a:xfrm>
                <a:off x="8260103" y="1474261"/>
                <a:ext cx="450593" cy="480378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64EFE85-C378-4640-9FB7-07D9694BB23B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86547E0-B9B7-4545-90BF-724834663D54}"/>
                  </a:ext>
                </a:extLst>
              </p:cNvPr>
              <p:cNvSpPr txBox="1"/>
              <p:nvPr/>
            </p:nvSpPr>
            <p:spPr>
              <a:xfrm>
                <a:off x="7626155" y="880284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“foo”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6B6E72-4EAB-4EE8-8436-83C4B8F35162}"/>
                </a:ext>
              </a:extLst>
            </p:cNvPr>
            <p:cNvGrpSpPr/>
            <p:nvPr/>
          </p:nvGrpSpPr>
          <p:grpSpPr>
            <a:xfrm>
              <a:off x="6953389" y="1902872"/>
              <a:ext cx="1313520" cy="1509304"/>
              <a:chOff x="7397176" y="472141"/>
              <a:chExt cx="1313520" cy="150930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41940DD-73F6-4A98-A851-B0D77DF669A0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9932A2B-1590-4C38-97B4-7AF8747E0AA2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9967B2B-9F67-444A-800B-00F3E76859F8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01D5D9-7D8C-46C8-85BD-C35BA469E74D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81EEDF03-BA57-42B2-918B-8E07FBDD1CED}"/>
                  </a:ext>
                </a:extLst>
              </p:cNvPr>
              <p:cNvCxnSpPr/>
              <p:nvPr/>
            </p:nvCxnSpPr>
            <p:spPr>
              <a:xfrm flipH="1">
                <a:off x="7397176" y="1474261"/>
                <a:ext cx="457958" cy="507184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F338F9A-FF3C-4C61-8E22-70C1CD758812}"/>
                  </a:ext>
                </a:extLst>
              </p:cNvPr>
              <p:cNvCxnSpPr/>
              <p:nvPr/>
            </p:nvCxnSpPr>
            <p:spPr>
              <a:xfrm>
                <a:off x="8260103" y="1474261"/>
                <a:ext cx="450593" cy="480378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9BBED55-1BF2-45E4-90AD-EC42A3034F27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65EFA1D-1AF3-4687-A0AE-802BE61415AB}"/>
                  </a:ext>
                </a:extLst>
              </p:cNvPr>
              <p:cNvSpPr txBox="1"/>
              <p:nvPr/>
            </p:nvSpPr>
            <p:spPr>
              <a:xfrm>
                <a:off x="7626155" y="880284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“bar”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F31FC0-9C3C-43DD-A0D2-07B8032A3EA9}"/>
                </a:ext>
              </a:extLst>
            </p:cNvPr>
            <p:cNvGrpSpPr/>
            <p:nvPr/>
          </p:nvGrpSpPr>
          <p:grpSpPr>
            <a:xfrm>
              <a:off x="9341185" y="1862276"/>
              <a:ext cx="1084541" cy="1482498"/>
              <a:chOff x="7626155" y="472141"/>
              <a:chExt cx="1084541" cy="1482498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1C4EA0A-CF2D-43CA-87C5-BFCD991FD138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CC263A9-986D-407F-8A0B-74F2D0114095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907934-BFE8-49F8-8E46-04FC24E653AC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1708322-46AE-4169-8BFF-3F41C544AA0A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4561EA09-7DD1-4FBC-B4E9-7140F93DCA1B}"/>
                  </a:ext>
                </a:extLst>
              </p:cNvPr>
              <p:cNvCxnSpPr/>
              <p:nvPr/>
            </p:nvCxnSpPr>
            <p:spPr>
              <a:xfrm>
                <a:off x="8260103" y="1474261"/>
                <a:ext cx="450593" cy="480378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287183F-B3B2-48BF-936F-D7AF17AD240C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6321B4-79D7-4FDC-AD38-B81117777BA8}"/>
                  </a:ext>
                </a:extLst>
              </p:cNvPr>
              <p:cNvSpPr txBox="1"/>
              <p:nvPr/>
            </p:nvSpPr>
            <p:spPr>
              <a:xfrm>
                <a:off x="7626155" y="880284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baz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”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C6E927F-EFDA-4001-AF2F-A9EBA61C3EF9}"/>
                </a:ext>
              </a:extLst>
            </p:cNvPr>
            <p:cNvGrpSpPr/>
            <p:nvPr/>
          </p:nvGrpSpPr>
          <p:grpSpPr>
            <a:xfrm>
              <a:off x="7558078" y="3452087"/>
              <a:ext cx="1102936" cy="1509304"/>
              <a:chOff x="7397176" y="472141"/>
              <a:chExt cx="1102936" cy="150930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31F4262-9AA2-4F0C-B343-2D10D0BDCA0F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EB6FD21-BAF3-4A2C-96A9-46B90585AD66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7ECB497-8911-4B9D-98CE-FB401AD1FED2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2BF78B-8D91-4963-88D5-0758283A3019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096A4FB3-51CB-43E3-B81A-FF06730151D9}"/>
                  </a:ext>
                </a:extLst>
              </p:cNvPr>
              <p:cNvCxnSpPr/>
              <p:nvPr/>
            </p:nvCxnSpPr>
            <p:spPr>
              <a:xfrm flipH="1">
                <a:off x="7397176" y="1474261"/>
                <a:ext cx="457958" cy="507184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5A7C379-9DC0-49FD-A4A3-6964C2BF8067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D8727F8-4A8D-4926-891B-631F46411D84}"/>
                  </a:ext>
                </a:extLst>
              </p:cNvPr>
              <p:cNvSpPr txBox="1"/>
              <p:nvPr/>
            </p:nvSpPr>
            <p:spPr>
              <a:xfrm>
                <a:off x="7626155" y="880284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sho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”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495DAD-FAF8-4B15-8031-0571D3E87C7F}"/>
                </a:ext>
              </a:extLst>
            </p:cNvPr>
            <p:cNvGrpSpPr/>
            <p:nvPr/>
          </p:nvGrpSpPr>
          <p:grpSpPr>
            <a:xfrm>
              <a:off x="5982815" y="3458256"/>
              <a:ext cx="1065204" cy="1509304"/>
              <a:chOff x="7397176" y="472141"/>
              <a:chExt cx="1065204" cy="150930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8EF28C3-5BF4-4CF0-A909-3A387F7E692D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8E9E93D-28D0-42D4-8C7E-11FA49045FF6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D01B349-F3F6-4E65-9D4D-731EE552F0B1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014A429-272A-4327-B27D-D941801614D0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DEC3312-3C47-4DEF-907A-63F3206A3E7A}"/>
                  </a:ext>
                </a:extLst>
              </p:cNvPr>
              <p:cNvCxnSpPr/>
              <p:nvPr/>
            </p:nvCxnSpPr>
            <p:spPr>
              <a:xfrm flipH="1">
                <a:off x="7397176" y="1474261"/>
                <a:ext cx="457958" cy="507184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3792504-66F3-4CBE-9C3A-66C102AED845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3EA0616-E01F-4EBB-AEDA-2954EBAA2CB2}"/>
                  </a:ext>
                </a:extLst>
              </p:cNvPr>
              <p:cNvSpPr txBox="1"/>
              <p:nvPr/>
            </p:nvSpPr>
            <p:spPr>
              <a:xfrm>
                <a:off x="7626155" y="880284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fo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”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91234BD-52DB-4C8D-B889-7E62E487F6B4}"/>
                </a:ext>
              </a:extLst>
            </p:cNvPr>
            <p:cNvGrpSpPr/>
            <p:nvPr/>
          </p:nvGrpSpPr>
          <p:grpSpPr>
            <a:xfrm>
              <a:off x="9975133" y="3412115"/>
              <a:ext cx="1102936" cy="1509304"/>
              <a:chOff x="7397176" y="472141"/>
              <a:chExt cx="1102936" cy="150930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D0188C0-2DA1-44DF-8776-70EAC193D6F4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03298CB-BE3E-40FB-BF4D-252E21D6D675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D99EBEC-748A-40AE-BF34-110929CC6F3A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BC9C79-79E5-471D-BE6F-C37A3E002854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E45F268-1D17-40D4-B169-4D6B9F0CA7A6}"/>
                  </a:ext>
                </a:extLst>
              </p:cNvPr>
              <p:cNvCxnSpPr/>
              <p:nvPr/>
            </p:nvCxnSpPr>
            <p:spPr>
              <a:xfrm flipH="1">
                <a:off x="7397176" y="1474261"/>
                <a:ext cx="457958" cy="507184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6EA2A41-3CE7-4A46-8A7D-3F5D3F519BFD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9DE67EF-F7BB-472F-AB50-23AB0701B723}"/>
                  </a:ext>
                </a:extLst>
              </p:cNvPr>
              <p:cNvSpPr txBox="1"/>
              <p:nvPr/>
            </p:nvSpPr>
            <p:spPr>
              <a:xfrm>
                <a:off x="7626155" y="880284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“sup”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1732AC-A85E-48C5-ADBE-57465B559B68}"/>
                </a:ext>
              </a:extLst>
            </p:cNvPr>
            <p:cNvGrpSpPr/>
            <p:nvPr/>
          </p:nvGrpSpPr>
          <p:grpSpPr>
            <a:xfrm>
              <a:off x="9417150" y="5048690"/>
              <a:ext cx="873957" cy="1204813"/>
              <a:chOff x="7626155" y="472141"/>
              <a:chExt cx="873957" cy="120481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B64C040-D9ED-4B55-823B-21D845B5B232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DECACF8-6BFA-4F60-B74C-E01374FB9A7E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BD3078C-392C-44E2-9638-16A79BD75C73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42E699-5DE8-4617-9953-B47E5312FFA1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6BE300A-87D0-4ACF-A7BF-3226484ACF9D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25A1C8F-A575-4BE3-82B4-59831CDFB3A3}"/>
                  </a:ext>
                </a:extLst>
              </p:cNvPr>
              <p:cNvSpPr txBox="1"/>
              <p:nvPr/>
            </p:nvSpPr>
            <p:spPr>
              <a:xfrm>
                <a:off x="7626155" y="880284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“boo”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FA7064-B4D4-4334-9ACD-1FE183EA56B8}"/>
                </a:ext>
              </a:extLst>
            </p:cNvPr>
            <p:cNvGrpSpPr/>
            <p:nvPr/>
          </p:nvGrpSpPr>
          <p:grpSpPr>
            <a:xfrm>
              <a:off x="7326271" y="4992360"/>
              <a:ext cx="946943" cy="1204813"/>
              <a:chOff x="7626155" y="472141"/>
              <a:chExt cx="946943" cy="1204813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4CED50F-636C-45F5-8FE9-615524607E67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1EF08E2-7AD7-40F2-9857-08AF17FC395D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DAF6EDF-E8E7-443A-A404-836154C0EF55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45034D-6562-4469-8481-0037D3095070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0C2404B-2F1E-4461-9982-DEFB70BACE0B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03B9045-6542-497D-8BED-13DCE54AE2CF}"/>
                  </a:ext>
                </a:extLst>
              </p:cNvPr>
              <p:cNvSpPr txBox="1"/>
              <p:nvPr/>
            </p:nvSpPr>
            <p:spPr>
              <a:xfrm>
                <a:off x="7626155" y="880284"/>
                <a:ext cx="946943" cy="404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“bye”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83B1B9E-3346-4361-807E-6A0C9210FFBC}"/>
                </a:ext>
              </a:extLst>
            </p:cNvPr>
            <p:cNvGrpSpPr/>
            <p:nvPr/>
          </p:nvGrpSpPr>
          <p:grpSpPr>
            <a:xfrm>
              <a:off x="5334867" y="4965554"/>
              <a:ext cx="894005" cy="1204813"/>
              <a:chOff x="7568375" y="472141"/>
              <a:chExt cx="894005" cy="120481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A82620F-420B-4DEF-B475-04ADBE10D7A7}"/>
                  </a:ext>
                </a:extLst>
              </p:cNvPr>
              <p:cNvSpPr/>
              <p:nvPr/>
            </p:nvSpPr>
            <p:spPr>
              <a:xfrm>
                <a:off x="7652858" y="472141"/>
                <a:ext cx="809522" cy="120481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11420A9-5BC3-4589-AEDC-DF822561D1EE}"/>
                  </a:ext>
                </a:extLst>
              </p:cNvPr>
              <p:cNvSpPr/>
              <p:nvPr/>
            </p:nvSpPr>
            <p:spPr>
              <a:xfrm>
                <a:off x="7652858" y="1271985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EC8E75-44B7-4DB2-82C0-C6C4C9A3E6B3}"/>
                  </a:ext>
                </a:extLst>
              </p:cNvPr>
              <p:cNvSpPr/>
              <p:nvPr/>
            </p:nvSpPr>
            <p:spPr>
              <a:xfrm>
                <a:off x="8057827" y="1272121"/>
                <a:ext cx="404553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16FDD1-964C-495F-9938-D2C6C031744F}"/>
                  </a:ext>
                </a:extLst>
              </p:cNvPr>
              <p:cNvSpPr txBox="1"/>
              <p:nvPr/>
            </p:nvSpPr>
            <p:spPr>
              <a:xfrm>
                <a:off x="7824352" y="48097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58BBC2D-CB92-491C-914E-AC65B40B9363}"/>
                  </a:ext>
                </a:extLst>
              </p:cNvPr>
              <p:cNvSpPr/>
              <p:nvPr/>
            </p:nvSpPr>
            <p:spPr>
              <a:xfrm>
                <a:off x="7649782" y="867800"/>
                <a:ext cx="809522" cy="404553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2E9516-54BE-42CE-BB98-E6AA2518B37A}"/>
                  </a:ext>
                </a:extLst>
              </p:cNvPr>
              <p:cNvSpPr txBox="1"/>
              <p:nvPr/>
            </p:nvSpPr>
            <p:spPr>
              <a:xfrm>
                <a:off x="7568375" y="885159"/>
                <a:ext cx="797571" cy="404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“hi”</a:t>
                </a:r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D8B6A9-CA75-4CCB-99F0-39F7B9F90A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7018" y="4310452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3A36B53-61FE-4E7B-8033-174B07EC3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3868" y="4345203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4F748D5-264B-499D-BA86-AD29390B89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6884" y="5808176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42D8BC-39E6-4F32-B38C-CF178613FA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0017" y="5797016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CBD3A9B-5BE9-499A-8075-E9959EB922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2994" y="5839062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CF2E28F-B555-485B-8834-F3C6304925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6567" y="5839062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81CF68-9282-432A-9587-4FF6F5F248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01688" y="4265764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01D8C98-7D04-4C09-ADFE-3E76945B15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6912" y="5891312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79A29A6-1121-49B5-8176-9A568F1A62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20382" y="5888555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E6368CD-4AC1-408F-92EF-1A9AD3737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104" y="2705076"/>
              <a:ext cx="294760" cy="319364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180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BSTs as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546246"/>
          </a:xfrm>
        </p:spPr>
        <p:txBody>
          <a:bodyPr/>
          <a:lstStyle/>
          <a:p>
            <a:r>
              <a:rPr lang="en-US" dirty="0"/>
              <a:t>Let’s figure out the worst case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 for two different states our BST could be in.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80" y="2230821"/>
            <a:ext cx="50057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Perfectly balanced – for every node, its 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descendants 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are split evenly between left and right subtrees.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6303" y="2230821"/>
            <a:ext cx="5738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Degenerate – for every node, all of its descendants are in the right subtree. </a:t>
            </a:r>
          </a:p>
        </p:txBody>
      </p:sp>
      <p:sp>
        <p:nvSpPr>
          <p:cNvPr id="27" name="Oval 26"/>
          <p:cNvSpPr/>
          <p:nvPr/>
        </p:nvSpPr>
        <p:spPr>
          <a:xfrm>
            <a:off x="3642235" y="4954357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136856" y="5635862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Oval 28"/>
          <p:cNvSpPr/>
          <p:nvPr/>
        </p:nvSpPr>
        <p:spPr>
          <a:xfrm>
            <a:off x="4009630" y="5644460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7" idx="3"/>
          </p:cNvCxnSpPr>
          <p:nvPr/>
        </p:nvCxnSpPr>
        <p:spPr>
          <a:xfrm flipH="1">
            <a:off x="3400582" y="5338461"/>
            <a:ext cx="307555" cy="297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13300" y="5354743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103787" y="5012932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598408" y="5694438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471182" y="5703035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9" idx="3"/>
          </p:cNvCxnSpPr>
          <p:nvPr/>
        </p:nvCxnSpPr>
        <p:spPr>
          <a:xfrm flipH="1">
            <a:off x="4862133" y="5397036"/>
            <a:ext cx="307555" cy="297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474852" y="5413319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78457" y="4878155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73078" y="5559660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945852" y="5568258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8" name="Straight Arrow Connector 57"/>
          <p:cNvCxnSpPr>
            <a:stCxn id="55" idx="3"/>
          </p:cNvCxnSpPr>
          <p:nvPr/>
        </p:nvCxnSpPr>
        <p:spPr>
          <a:xfrm flipH="1">
            <a:off x="336804" y="5262259"/>
            <a:ext cx="307555" cy="297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49522" y="5278541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040009" y="4936730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1" name="Oval 60"/>
          <p:cNvSpPr/>
          <p:nvPr/>
        </p:nvSpPr>
        <p:spPr>
          <a:xfrm>
            <a:off x="1534630" y="5618236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2" name="Oval 61"/>
          <p:cNvSpPr/>
          <p:nvPr/>
        </p:nvSpPr>
        <p:spPr>
          <a:xfrm>
            <a:off x="2407404" y="5626833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3" name="Straight Arrow Connector 62"/>
          <p:cNvCxnSpPr>
            <a:stCxn id="60" idx="3"/>
          </p:cNvCxnSpPr>
          <p:nvPr/>
        </p:nvCxnSpPr>
        <p:spPr>
          <a:xfrm flipH="1">
            <a:off x="1798355" y="5320834"/>
            <a:ext cx="307555" cy="297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411074" y="5337117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338914" y="4230302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6" name="Straight Arrow Connector 65"/>
          <p:cNvCxnSpPr>
            <a:stCxn id="65" idx="3"/>
            <a:endCxn id="55" idx="0"/>
          </p:cNvCxnSpPr>
          <p:nvPr/>
        </p:nvCxnSpPr>
        <p:spPr>
          <a:xfrm flipH="1">
            <a:off x="803460" y="4614406"/>
            <a:ext cx="601356" cy="263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5"/>
            <a:endCxn id="60" idx="0"/>
          </p:cNvCxnSpPr>
          <p:nvPr/>
        </p:nvCxnSpPr>
        <p:spPr>
          <a:xfrm>
            <a:off x="1723018" y="4614406"/>
            <a:ext cx="541994" cy="322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383654" y="4301802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72" idx="3"/>
          </p:cNvCxnSpPr>
          <p:nvPr/>
        </p:nvCxnSpPr>
        <p:spPr>
          <a:xfrm flipH="1">
            <a:off x="3848200" y="4685906"/>
            <a:ext cx="601356" cy="263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2" idx="5"/>
          </p:cNvCxnSpPr>
          <p:nvPr/>
        </p:nvCxnSpPr>
        <p:spPr>
          <a:xfrm>
            <a:off x="4767758" y="4685906"/>
            <a:ext cx="541994" cy="322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2911853" y="3631566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76" name="Straight Arrow Connector 75"/>
          <p:cNvCxnSpPr>
            <a:stCxn id="75" idx="3"/>
            <a:endCxn id="65" idx="7"/>
          </p:cNvCxnSpPr>
          <p:nvPr/>
        </p:nvCxnSpPr>
        <p:spPr>
          <a:xfrm flipH="1">
            <a:off x="1723018" y="4015670"/>
            <a:ext cx="1254737" cy="280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5" idx="5"/>
            <a:endCxn id="72" idx="0"/>
          </p:cNvCxnSpPr>
          <p:nvPr/>
        </p:nvCxnSpPr>
        <p:spPr>
          <a:xfrm>
            <a:off x="3295957" y="4015670"/>
            <a:ext cx="1312700" cy="286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597428" y="4949655"/>
            <a:ext cx="51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  <a:p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355556" y="4310400"/>
            <a:ext cx="51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</a:t>
            </a:r>
          </a:p>
          <a:p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439414" y="5753139"/>
            <a:ext cx="51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</a:t>
            </a:r>
          </a:p>
          <a:p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081312" y="5027704"/>
            <a:ext cx="51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14</a:t>
            </a:r>
          </a:p>
          <a:p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994680" y="5654474"/>
            <a:ext cx="51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</a:t>
            </a:r>
          </a:p>
          <a:p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573939" y="5723976"/>
            <a:ext cx="51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  <a:p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7699849" y="3036974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Oval 90"/>
          <p:cNvSpPr/>
          <p:nvPr/>
        </p:nvSpPr>
        <p:spPr>
          <a:xfrm>
            <a:off x="8067244" y="3727077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8070914" y="3437361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8592718" y="4420171"/>
            <a:ext cx="450006" cy="4500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6" name="Oval 95"/>
          <p:cNvSpPr/>
          <p:nvPr/>
        </p:nvSpPr>
        <p:spPr>
          <a:xfrm>
            <a:off x="8960113" y="5110274"/>
            <a:ext cx="508580" cy="5085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8963783" y="4820558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8488095" y="4177001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9660094" y="5918501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9634632" y="6208217"/>
            <a:ext cx="530372" cy="762956"/>
            <a:chOff x="9618866" y="5924436"/>
            <a:chExt cx="530372" cy="762956"/>
          </a:xfrm>
        </p:grpSpPr>
        <p:sp>
          <p:nvSpPr>
            <p:cNvPr id="99" name="Oval 98"/>
            <p:cNvSpPr/>
            <p:nvPr/>
          </p:nvSpPr>
          <p:spPr>
            <a:xfrm>
              <a:off x="9640658" y="5924436"/>
              <a:ext cx="508580" cy="5085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618866" y="5948728"/>
              <a:ext cx="5196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15</a:t>
              </a:r>
            </a:p>
            <a:p>
              <a:endParaRPr lang="en-US" dirty="0"/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>
            <a:off x="9338923" y="5578221"/>
            <a:ext cx="214477" cy="281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262648" y="5492064"/>
            <a:ext cx="1195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6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lecture01_Kasey</Template>
  <TotalTime>1536</TotalTime>
  <Words>2026</Words>
  <Application>Microsoft Office PowerPoint</Application>
  <PresentationFormat>Widescreen</PresentationFormat>
  <Paragraphs>562</Paragraphs>
  <Slides>58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Calibri</vt:lpstr>
      <vt:lpstr>Cambria Math</vt:lpstr>
      <vt:lpstr>Courier New</vt:lpstr>
      <vt:lpstr>Segoe UI</vt:lpstr>
      <vt:lpstr>Segoe UI Historic</vt:lpstr>
      <vt:lpstr>Segoe UI Light</vt:lpstr>
      <vt:lpstr>Segoe UI Semibold</vt:lpstr>
      <vt:lpstr>Segoe UI Semilight</vt:lpstr>
      <vt:lpstr>Tw Cen MT</vt:lpstr>
      <vt:lpstr>Wingdings</vt:lpstr>
      <vt:lpstr>Wingdings 3</vt:lpstr>
      <vt:lpstr>Integral</vt:lpstr>
      <vt:lpstr>Lecture 9: Recurrences and AVL Trees</vt:lpstr>
      <vt:lpstr>Administrivia</vt:lpstr>
      <vt:lpstr>More Administrivia</vt:lpstr>
      <vt:lpstr>Warm Up</vt:lpstr>
      <vt:lpstr>PowerPoint Presentation</vt:lpstr>
      <vt:lpstr>PowerPoint Presentation</vt:lpstr>
      <vt:lpstr>PowerPoint Presentation</vt:lpstr>
      <vt:lpstr>Binary Search Tree</vt:lpstr>
      <vt:lpstr>BSTs as dictionaries</vt:lpstr>
      <vt:lpstr>BSTs as dictionaries</vt:lpstr>
      <vt:lpstr>BSTs as dictionaries</vt:lpstr>
      <vt:lpstr>Invariants</vt:lpstr>
      <vt:lpstr>Invariants</vt:lpstr>
      <vt:lpstr>Avoiding Θ(n) behavior</vt:lpstr>
      <vt:lpstr>PowerPoint Presentation</vt:lpstr>
      <vt:lpstr>PowerPoint Presentation</vt:lpstr>
      <vt:lpstr>PowerPoint Presentation</vt:lpstr>
      <vt:lpstr>Invariant Lessons</vt:lpstr>
      <vt:lpstr>Avoiding the Degenerate Tree</vt:lpstr>
      <vt:lpstr>Bounding the Height</vt:lpstr>
      <vt:lpstr>A simpler recurrence</vt:lpstr>
      <vt:lpstr>PowerPoint Presentation</vt:lpstr>
      <vt:lpstr>Tree Method Practice</vt:lpstr>
      <vt:lpstr>Warm-Up</vt:lpstr>
      <vt:lpstr>Are These AVL Trees?</vt:lpstr>
      <vt:lpstr>Insertion</vt:lpstr>
      <vt:lpstr>Left Rotation</vt:lpstr>
      <vt:lpstr>It Gets More Complicated</vt:lpstr>
      <vt:lpstr>Right Left Rotation</vt:lpstr>
      <vt:lpstr>Four Types of Rotations</vt:lpstr>
      <vt:lpstr>AVL Example: 8,9,10,12,11</vt:lpstr>
      <vt:lpstr>AVL Example: 8,9,10,12,11</vt:lpstr>
      <vt:lpstr>AVL Example: 8,9,10,12,11</vt:lpstr>
      <vt:lpstr>AVL Example: 8,9,10,12,11</vt:lpstr>
      <vt:lpstr>AVL Example: 8,9,10,12,11</vt:lpstr>
      <vt:lpstr>How Long Does Rebalancing Take?</vt:lpstr>
      <vt:lpstr>How Long Does Rebalancing Take?</vt:lpstr>
      <vt:lpstr>Deletion</vt:lpstr>
      <vt:lpstr>Aside: Traversals</vt:lpstr>
      <vt:lpstr>Three Kinds of Traversals</vt:lpstr>
      <vt:lpstr>Traversals </vt:lpstr>
      <vt:lpstr>Where Were We?</vt:lpstr>
      <vt:lpstr>Bounding the Height</vt:lpstr>
      <vt:lpstr>Bounding the Height</vt:lpstr>
      <vt:lpstr>Bounding the Height</vt:lpstr>
      <vt:lpstr>Let’s try unrolling</vt:lpstr>
      <vt:lpstr>Bounding the Height</vt:lpstr>
      <vt:lpstr>The Proof</vt:lpstr>
      <vt:lpstr>The Proof</vt:lpstr>
      <vt:lpstr>Inductive Step</vt:lpstr>
      <vt:lpstr>PowerPoint Presentation</vt:lpstr>
      <vt:lpstr>Wrap Up</vt:lpstr>
      <vt:lpstr>Other Dictionaries</vt:lpstr>
      <vt:lpstr>Bounding the Height</vt:lpstr>
      <vt:lpstr>Bounding the Height</vt:lpstr>
      <vt:lpstr>Bounding the Height</vt:lpstr>
      <vt:lpstr>Bounding the Height</vt:lpstr>
      <vt:lpstr>The Proof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rtweber2</dc:creator>
  <cp:lastModifiedBy>rtweber2</cp:lastModifiedBy>
  <cp:revision>22</cp:revision>
  <dcterms:created xsi:type="dcterms:W3CDTF">2019-07-11T18:06:39Z</dcterms:created>
  <dcterms:modified xsi:type="dcterms:W3CDTF">2019-07-12T19:42:40Z</dcterms:modified>
</cp:coreProperties>
</file>