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3" r:id="rId11"/>
    <p:sldId id="294" r:id="rId12"/>
    <p:sldId id="260" r:id="rId13"/>
    <p:sldId id="261" r:id="rId14"/>
    <p:sldId id="263" r:id="rId15"/>
    <p:sldId id="282" r:id="rId16"/>
    <p:sldId id="28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5" r:id="rId29"/>
    <p:sldId id="286" r:id="rId30"/>
    <p:sldId id="284" r:id="rId31"/>
    <p:sldId id="275" r:id="rId32"/>
    <p:sldId id="277" r:id="rId33"/>
    <p:sldId id="278" r:id="rId34"/>
    <p:sldId id="279" r:id="rId35"/>
    <p:sldId id="280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4780-9DBE-48BC-8A90-52285E155DF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1DECB-7E8F-4353-92E4-78512EAF5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3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7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5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1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E1B349E-D725-4173-B68F-56B9152F6E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6645EE6-4250-466E-9C03-3D38F781051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9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cryptography/modarithmetic/a/what-is-modular-arithmet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Introduction to 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If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how long does it take to calculate height?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time. </a:t>
                </a:r>
              </a:p>
              <a:p>
                <a:r>
                  <a:rPr lang="en-US" sz="2800" dirty="0"/>
                  <a:t>The recursion tree (from the tree method) IS the AVL tree!</a:t>
                </a:r>
              </a:p>
              <a:p>
                <a:r>
                  <a:rPr lang="en-US" sz="2800" dirty="0"/>
                  <a:t>We do a constant number of operations at each node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 general, traversals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/>
                  <a:t> time, </a:t>
                </a:r>
              </a:p>
              <a:p>
                <a:r>
                  <a:rPr lang="en-US" sz="2800" dirty="0"/>
                  <a:t>where 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doSomething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2800" dirty="0">
                    <a:latin typeface="+mn-lt"/>
                    <a:cs typeface="Courier New" panose="02070309020205020404" pitchFamily="49" charset="0"/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Courier New" panose="02070309020205020404" pitchFamily="49" charset="0"/>
                  </a:rPr>
                  <a:t>time.</a:t>
                </a:r>
              </a:p>
              <a:p>
                <a:r>
                  <a:rPr lang="en-US" sz="2800" dirty="0"/>
                  <a:t>Common question on technical interviews!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Other Self-Balancing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There are lots of flavors of self-balancing search trees</a:t>
                </a:r>
              </a:p>
              <a:p>
                <a:r>
                  <a:rPr lang="en-US" sz="2800" dirty="0"/>
                  <a:t>“Red-black trees” work on a similar principle to AVL trees.</a:t>
                </a:r>
              </a:p>
              <a:p>
                <a:r>
                  <a:rPr lang="en-US" sz="2800" dirty="0"/>
                  <a:t>“Splay trees”</a:t>
                </a:r>
              </a:p>
              <a:p>
                <a:pPr lvl="1"/>
                <a:r>
                  <a:rPr lang="en-US" sz="2800" dirty="0"/>
                  <a:t>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amortized bounds for all operations.</a:t>
                </a:r>
              </a:p>
              <a:p>
                <a:r>
                  <a:rPr lang="en-US" sz="2800" dirty="0"/>
                  <a:t>“Scapegoat trees”</a:t>
                </a:r>
              </a:p>
              <a:p>
                <a:r>
                  <a:rPr lang="en-US" sz="2800" dirty="0"/>
                  <a:t>“</a:t>
                </a:r>
                <a:r>
                  <a:rPr lang="en-US" sz="2800" dirty="0" err="1"/>
                  <a:t>Treaps</a:t>
                </a:r>
                <a:r>
                  <a:rPr lang="en-US" sz="2800" dirty="0"/>
                  <a:t>” – a BST and heap in one (!)</a:t>
                </a:r>
              </a:p>
              <a:p>
                <a:r>
                  <a:rPr lang="en-US" sz="3200" dirty="0"/>
                  <a:t>B-trees (see other 373 versions) optimized for huge datasets.</a:t>
                </a:r>
              </a:p>
              <a:p>
                <a:r>
                  <a:rPr lang="en-US" sz="3200" dirty="0"/>
                  <a:t>If you have an application where you need a balanced BST that also [does something] it might already exist. </a:t>
                </a:r>
                <a:br>
                  <a:rPr lang="en-US" sz="3200" dirty="0"/>
                </a:br>
                <a:r>
                  <a:rPr lang="en-US" sz="3200" dirty="0"/>
                  <a:t>Google first, you might be able to use a library.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  <a:blipFill>
                <a:blip r:embed="rId2"/>
                <a:stretch>
                  <a:fillRect l="-980" t="-2909" r="-2397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A073-F69A-624C-9BD2-712DD115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849E2-7DD4-394C-A0DC-73BC138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17EBE-A6AE-8947-A0F5-5206A8F6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1B262-6353-2E45-BFE5-D8AD1FF2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466D-15F7-E049-946C-300247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Dictionaries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D817F-4C06-224B-8D68-D719C412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589B2-89B9-8D44-84E2-46DA8557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B61E67-7CDB-6B48-8566-B5E0370A92D8}"/>
              </a:ext>
            </a:extLst>
          </p:cNvPr>
          <p:cNvGrpSpPr/>
          <p:nvPr/>
        </p:nvGrpSpPr>
        <p:grpSpPr>
          <a:xfrm>
            <a:off x="648841" y="1427566"/>
            <a:ext cx="2320363" cy="3313705"/>
            <a:chOff x="908857" y="1530095"/>
            <a:chExt cx="2320363" cy="33137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CBEEE3-8AFE-D440-BA6C-82C143336931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458886-4AEC-6348-B428-4D1F36235AC9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813F0-E7D7-5C47-97C6-E524B20B6C47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49D3AF-6A24-4A4F-B17B-1BD1A36096B2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CA43B-71C6-6442-AF34-230FFCCF5658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E8D80A-F37E-6547-AE6F-95270BF0C121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BD59C-080A-4740-9991-034D86A9BC5B}"/>
              </a:ext>
            </a:extLst>
          </p:cNvPr>
          <p:cNvGrpSpPr/>
          <p:nvPr/>
        </p:nvGrpSpPr>
        <p:grpSpPr>
          <a:xfrm>
            <a:off x="3205521" y="1427566"/>
            <a:ext cx="2657434" cy="4620556"/>
            <a:chOff x="908859" y="1530095"/>
            <a:chExt cx="2657434" cy="4620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5F5DA9-0338-0443-AC27-F1D023659ED0}"/>
                </a:ext>
              </a:extLst>
            </p:cNvPr>
            <p:cNvSpPr/>
            <p:nvPr/>
          </p:nvSpPr>
          <p:spPr>
            <a:xfrm>
              <a:off x="908859" y="2061556"/>
              <a:ext cx="2645078" cy="40890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3B81B-DCBE-3949-8D15-BC42B6C0328E}"/>
                </a:ext>
              </a:extLst>
            </p:cNvPr>
            <p:cNvSpPr/>
            <p:nvPr/>
          </p:nvSpPr>
          <p:spPr>
            <a:xfrm>
              <a:off x="908859" y="1530095"/>
              <a:ext cx="2645078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ArrayDictionary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&lt;K, V&gt;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E74044-DA53-9B40-B0D2-6C5BD7C4368E}"/>
                </a:ext>
              </a:extLst>
            </p:cNvPr>
            <p:cNvSpPr txBox="1"/>
            <p:nvPr/>
          </p:nvSpPr>
          <p:spPr>
            <a:xfrm>
              <a:off x="1014217" y="2887740"/>
              <a:ext cx="255207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create new pair, add to next available spot, grow array if necessary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 looking for given key, return associated item if found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return if key is found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replace pair to be removed with last pair in collection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EBE0B1-F6D6-6D42-98FE-AFD005408BDA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4D8633-F762-084C-B1C8-33196EBD6F47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3A0BF-077D-BF4E-84AC-9557F090BA5F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Pair&lt;K, V&gt;[]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A240B2-48B4-BA46-AC5F-CB12BAFF6E12}"/>
              </a:ext>
            </a:extLst>
          </p:cNvPr>
          <p:cNvGrpSpPr/>
          <p:nvPr/>
        </p:nvGrpSpPr>
        <p:grpSpPr>
          <a:xfrm>
            <a:off x="6168868" y="1427566"/>
            <a:ext cx="2632723" cy="4597474"/>
            <a:chOff x="908858" y="1530095"/>
            <a:chExt cx="2632723" cy="45974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0FFD36-6F99-674A-9496-58A97C2C2362}"/>
                </a:ext>
              </a:extLst>
            </p:cNvPr>
            <p:cNvSpPr/>
            <p:nvPr/>
          </p:nvSpPr>
          <p:spPr>
            <a:xfrm>
              <a:off x="908858" y="2061557"/>
              <a:ext cx="2632723" cy="40660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E147D9-79E0-E241-9440-BA4EED038D0F}"/>
                </a:ext>
              </a:extLst>
            </p:cNvPr>
            <p:cNvSpPr/>
            <p:nvPr/>
          </p:nvSpPr>
          <p:spPr>
            <a:xfrm>
              <a:off x="908858" y="1530095"/>
              <a:ext cx="2632723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LinkedDictionary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&lt;K, V&gt;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F9A1F8-9502-A445-82A2-3B11C77FBCDD}"/>
                </a:ext>
              </a:extLst>
            </p:cNvPr>
            <p:cNvSpPr txBox="1"/>
            <p:nvPr/>
          </p:nvSpPr>
          <p:spPr>
            <a:xfrm>
              <a:off x="1014216" y="2887740"/>
              <a:ext cx="25273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key is unused, create new pair, add to front of list, else replace with new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 looking for given key, return associated item if found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return if key is found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scan all pairs, skip pair to be removed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DDFFD-7197-6E46-AB98-D37E0B2E0F1C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56468-D120-D14F-9EB8-B1ECC9FFE70D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1EC294-A22B-5E4F-9552-F0B116DF05E2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front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BC25DD-F0B8-964A-8C72-CF4C0CF66E8B}"/>
              </a:ext>
            </a:extLst>
          </p:cNvPr>
          <p:cNvGrpSpPr/>
          <p:nvPr/>
        </p:nvGrpSpPr>
        <p:grpSpPr>
          <a:xfrm>
            <a:off x="9117419" y="1427566"/>
            <a:ext cx="2645079" cy="4597474"/>
            <a:chOff x="908858" y="1530095"/>
            <a:chExt cx="2645079" cy="459747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141EF2-E8F5-984F-A58B-3E212C086AE9}"/>
                </a:ext>
              </a:extLst>
            </p:cNvPr>
            <p:cNvSpPr/>
            <p:nvPr/>
          </p:nvSpPr>
          <p:spPr>
            <a:xfrm>
              <a:off x="908858" y="2061557"/>
              <a:ext cx="2645079" cy="40660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32F576-AD00-2544-8276-B72E2EF31FA3}"/>
                </a:ext>
              </a:extLst>
            </p:cNvPr>
            <p:cNvSpPr/>
            <p:nvPr/>
          </p:nvSpPr>
          <p:spPr>
            <a:xfrm>
              <a:off x="908859" y="1530095"/>
              <a:ext cx="2645078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AVLDictionary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&lt;K, V&gt;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5E97FE-AD88-5B4E-8B70-CF01B118FDFC}"/>
                </a:ext>
              </a:extLst>
            </p:cNvPr>
            <p:cNvSpPr txBox="1"/>
            <p:nvPr/>
          </p:nvSpPr>
          <p:spPr>
            <a:xfrm>
              <a:off x="1014216" y="2887740"/>
              <a:ext cx="252736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key is unused, create new pair, place in BST order, rotate to maintain balance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traverse through tree using BST property, return item if found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traverse through tree using BST property, return if key is found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traverse through tree using BST property, replace or nullify as appropriate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A93CE7-6470-D249-A3B5-BBDC9317CE5D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BCA8D6-1D2A-4146-8DC5-C2BF7A97C271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CA1C9D-8FA9-3641-BB3C-317969B7571F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9114-4BDB-410C-A84B-16C7A2A7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Dictionaries</a:t>
            </a:r>
            <a:endParaRPr lang="en-US" dirty="0">
              <a:solidFill>
                <a:srgbClr val="4C328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36F8-5ABF-49A1-B90B-7A5D7C1A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401" y="1472284"/>
            <a:ext cx="8364086" cy="540307"/>
          </a:xfrm>
        </p:spPr>
        <p:txBody>
          <a:bodyPr>
            <a:normAutofit/>
          </a:bodyPr>
          <a:lstStyle/>
          <a:p>
            <a:r>
              <a:rPr lang="en-US" dirty="0"/>
              <a:t>Why are we so obsessed with Dictionaries? </a:t>
            </a:r>
            <a:endParaRPr lang="en-US" b="1" dirty="0">
              <a:solidFill>
                <a:srgbClr val="4C328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D198-CEC7-4985-81BC-1A60C18D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E7EE-302E-4703-BABC-7433CE41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E9ED1-2778-0841-AA88-7A0CD6CF1E35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0660E-AA02-DC46-8ACA-794A2C9175B4}"/>
              </a:ext>
            </a:extLst>
          </p:cNvPr>
          <p:cNvSpPr/>
          <p:nvPr/>
        </p:nvSpPr>
        <p:spPr>
          <a:xfrm>
            <a:off x="8235546" y="1463857"/>
            <a:ext cx="3200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It’s all about data baby!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3495D0-4E19-4F4B-96FC-E0A2A4E851C5}"/>
              </a:ext>
            </a:extLst>
          </p:cNvPr>
          <p:cNvGrpSpPr/>
          <p:nvPr/>
        </p:nvGrpSpPr>
        <p:grpSpPr>
          <a:xfrm>
            <a:off x="575239" y="1472284"/>
            <a:ext cx="2320363" cy="3313705"/>
            <a:chOff x="908857" y="1530095"/>
            <a:chExt cx="2320363" cy="33137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FB037-2B05-9A42-B1CB-B828B9DA4AFD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FBCF89-C4ED-DD4B-AFE7-37C3EF00D0D7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95A5C-503B-0549-A8AD-5E443446AFB9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B4EFF9-5CEF-BE48-940F-33E10589D318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5C2A18-4888-0341-B710-E9EDE827EF51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DDB47-3A40-8348-8E31-09DCC02AD574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694FD6-4DCD-564F-A1E3-4FD24C443E64}"/>
              </a:ext>
            </a:extLst>
          </p:cNvPr>
          <p:cNvSpPr/>
          <p:nvPr/>
        </p:nvSpPr>
        <p:spPr>
          <a:xfrm>
            <a:off x="3120868" y="19255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dealing with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data to your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data out of your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Rearranging data in your collection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30E5AD-63D5-CC4B-A661-6F315A9E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40910"/>
              </p:ext>
            </p:extLst>
          </p:nvPr>
        </p:nvGraphicFramePr>
        <p:xfrm>
          <a:off x="2974107" y="3233219"/>
          <a:ext cx="902392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29">
                  <a:extLst>
                    <a:ext uri="{9D8B030D-6E8A-4147-A177-3AD203B41FA5}">
                      <a16:colId xmlns:a16="http://schemas.microsoft.com/office/drawing/2014/main" val="245190480"/>
                    </a:ext>
                  </a:extLst>
                </a:gridCol>
                <a:gridCol w="1197647">
                  <a:extLst>
                    <a:ext uri="{9D8B030D-6E8A-4147-A177-3AD203B41FA5}">
                      <a16:colId xmlns:a16="http://schemas.microsoft.com/office/drawing/2014/main" val="4240898751"/>
                    </a:ext>
                  </a:extLst>
                </a:gridCol>
                <a:gridCol w="1503988">
                  <a:extLst>
                    <a:ext uri="{9D8B030D-6E8A-4147-A177-3AD203B41FA5}">
                      <a16:colId xmlns:a16="http://schemas.microsoft.com/office/drawing/2014/main" val="691794828"/>
                    </a:ext>
                  </a:extLst>
                </a:gridCol>
                <a:gridCol w="1503988">
                  <a:extLst>
                    <a:ext uri="{9D8B030D-6E8A-4147-A177-3AD203B41FA5}">
                      <a16:colId xmlns:a16="http://schemas.microsoft.com/office/drawing/2014/main" val="3330621145"/>
                    </a:ext>
                  </a:extLst>
                </a:gridCol>
                <a:gridCol w="1503988">
                  <a:extLst>
                    <a:ext uri="{9D8B030D-6E8A-4147-A177-3AD203B41FA5}">
                      <a16:colId xmlns:a16="http://schemas.microsoft.com/office/drawing/2014/main" val="3908795143"/>
                    </a:ext>
                  </a:extLst>
                </a:gridCol>
                <a:gridCol w="1503988">
                  <a:extLst>
                    <a:ext uri="{9D8B030D-6E8A-4147-A177-3AD203B41FA5}">
                      <a16:colId xmlns:a16="http://schemas.microsoft.com/office/drawing/2014/main" val="469197713"/>
                    </a:ext>
                  </a:extLst>
                </a:gridCol>
              </a:tblGrid>
              <a:tr h="318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LinkedList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AVLTree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08437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put(</a:t>
                      </a:r>
                      <a:r>
                        <a:rPr lang="en-US" sz="2000" dirty="0" err="1"/>
                        <a:t>key,value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11853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72553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get(key)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282098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138742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remove(key)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3143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15999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3C923D6-45C5-764F-9A5B-C420DC68C546}"/>
              </a:ext>
            </a:extLst>
          </p:cNvPr>
          <p:cNvSpPr/>
          <p:nvPr/>
        </p:nvSpPr>
        <p:spPr>
          <a:xfrm>
            <a:off x="7254444" y="1998043"/>
            <a:ext cx="339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 common in comp sci </a:t>
            </a:r>
          </a:p>
          <a:p>
            <a:r>
              <a:rPr lang="en-US" dirty="0"/>
              <a:t>- Databases</a:t>
            </a:r>
          </a:p>
          <a:p>
            <a:r>
              <a:rPr lang="en-US" dirty="0"/>
              <a:t>- Network router tables</a:t>
            </a:r>
          </a:p>
          <a:p>
            <a:r>
              <a:rPr lang="en-US" dirty="0"/>
              <a:t>- Compilers and Interpreters</a:t>
            </a:r>
          </a:p>
        </p:txBody>
      </p:sp>
    </p:spTree>
    <p:extLst>
      <p:ext uri="{BB962C8B-B14F-4D97-AF65-F5344CB8AC3E}">
        <p14:creationId xmlns:p14="http://schemas.microsoft.com/office/powerpoint/2010/main" val="377715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9114-4BDB-410C-A84B-16C7A2A7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Dictionaries</a:t>
            </a:r>
            <a:endParaRPr lang="en-US" dirty="0">
              <a:solidFill>
                <a:srgbClr val="4C328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36F8-5ABF-49A1-B90B-7A5D7C1A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401" y="1472284"/>
            <a:ext cx="8364086" cy="540307"/>
          </a:xfrm>
        </p:spPr>
        <p:txBody>
          <a:bodyPr>
            <a:normAutofit/>
          </a:bodyPr>
          <a:lstStyle/>
          <a:p>
            <a:r>
              <a:rPr lang="en-US" dirty="0"/>
              <a:t>Why are we so obsessed with Dictionaries? </a:t>
            </a:r>
            <a:endParaRPr lang="en-US" b="1" dirty="0">
              <a:solidFill>
                <a:srgbClr val="4C328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D198-CEC7-4985-81BC-1A60C18D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2E7EE-302E-4703-BABC-7433CE41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E9ED1-2778-0841-AA88-7A0CD6CF1E35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0660E-AA02-DC46-8ACA-794A2C9175B4}"/>
              </a:ext>
            </a:extLst>
          </p:cNvPr>
          <p:cNvSpPr/>
          <p:nvPr/>
        </p:nvSpPr>
        <p:spPr>
          <a:xfrm>
            <a:off x="8235546" y="1463857"/>
            <a:ext cx="3200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It’s all about data baby!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3495D0-4E19-4F4B-96FC-E0A2A4E851C5}"/>
              </a:ext>
            </a:extLst>
          </p:cNvPr>
          <p:cNvGrpSpPr/>
          <p:nvPr/>
        </p:nvGrpSpPr>
        <p:grpSpPr>
          <a:xfrm>
            <a:off x="575239" y="1472284"/>
            <a:ext cx="2320363" cy="3313705"/>
            <a:chOff x="908857" y="1530095"/>
            <a:chExt cx="2320363" cy="33137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FB037-2B05-9A42-B1CB-B828B9DA4AFD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FBCF89-C4ED-DD4B-AFE7-37C3EF00D0D7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95A5C-503B-0549-A8AD-5E443446AFB9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B4EFF9-5CEF-BE48-940F-33E10589D318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5C2A18-4888-0341-B710-E9EDE827EF51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DDB47-3A40-8348-8E31-09DCC02AD574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694FD6-4DCD-564F-A1E3-4FD24C443E64}"/>
              </a:ext>
            </a:extLst>
          </p:cNvPr>
          <p:cNvSpPr/>
          <p:nvPr/>
        </p:nvSpPr>
        <p:spPr>
          <a:xfrm>
            <a:off x="3120868" y="19255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dealing with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data to your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data out of your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Rearranging data in your collection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6630E5AD-63D5-CC4B-A661-6F315A9E2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374305"/>
                  </p:ext>
                </p:extLst>
              </p:nvPr>
            </p:nvGraphicFramePr>
            <p:xfrm>
              <a:off x="2974107" y="3233219"/>
              <a:ext cx="9023928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0329">
                      <a:extLst>
                        <a:ext uri="{9D8B030D-6E8A-4147-A177-3AD203B41FA5}">
                          <a16:colId xmlns:a16="http://schemas.microsoft.com/office/drawing/2014/main" val="245190480"/>
                        </a:ext>
                      </a:extLst>
                    </a:gridCol>
                    <a:gridCol w="1197647">
                      <a:extLst>
                        <a:ext uri="{9D8B030D-6E8A-4147-A177-3AD203B41FA5}">
                          <a16:colId xmlns:a16="http://schemas.microsoft.com/office/drawing/2014/main" val="4240898751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691794828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3330621145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3908795143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469197713"/>
                        </a:ext>
                      </a:extLst>
                    </a:gridCol>
                  </a:tblGrid>
                  <a:tr h="318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Operation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ArrayList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LinkedList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AVLTree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608437"/>
                      </a:ext>
                    </a:extLst>
                  </a:tr>
                  <a:tr h="3180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put(</a:t>
                          </a:r>
                          <a:r>
                            <a:rPr lang="en-US" sz="2000" dirty="0" err="1"/>
                            <a:t>key,value</a:t>
                          </a:r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7311853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logn</a:t>
                          </a:r>
                          <a:r>
                            <a:rPr lang="en-US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72553"/>
                      </a:ext>
                    </a:extLst>
                  </a:tr>
                  <a:tr h="3180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get(key)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baseline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282098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logn</a:t>
                          </a:r>
                          <a:r>
                            <a:rPr lang="en-US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4138742"/>
                      </a:ext>
                    </a:extLst>
                  </a:tr>
                  <a:tr h="3180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remove(key)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logn</a:t>
                          </a:r>
                          <a:r>
                            <a:rPr lang="en-US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233143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(n)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logn</a:t>
                          </a:r>
                          <a:r>
                            <a:rPr lang="en-US" sz="2000" dirty="0"/>
                            <a:t>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11599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6630E5AD-63D5-CC4B-A661-6F315A9E2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374305"/>
                  </p:ext>
                </p:extLst>
              </p:nvPr>
            </p:nvGraphicFramePr>
            <p:xfrm>
              <a:off x="2974107" y="3233219"/>
              <a:ext cx="9023928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0329">
                      <a:extLst>
                        <a:ext uri="{9D8B030D-6E8A-4147-A177-3AD203B41FA5}">
                          <a16:colId xmlns:a16="http://schemas.microsoft.com/office/drawing/2014/main" val="245190480"/>
                        </a:ext>
                      </a:extLst>
                    </a:gridCol>
                    <a:gridCol w="1197647">
                      <a:extLst>
                        <a:ext uri="{9D8B030D-6E8A-4147-A177-3AD203B41FA5}">
                          <a16:colId xmlns:a16="http://schemas.microsoft.com/office/drawing/2014/main" val="4240898751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691794828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3330621145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3908795143"/>
                        </a:ext>
                      </a:extLst>
                    </a:gridCol>
                    <a:gridCol w="1503988">
                      <a:extLst>
                        <a:ext uri="{9D8B030D-6E8A-4147-A177-3AD203B41FA5}">
                          <a16:colId xmlns:a16="http://schemas.microsoft.com/office/drawing/2014/main" val="469197713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Operation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ArrayList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LinkedList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AVLTree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608437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put(</a:t>
                          </a:r>
                          <a:r>
                            <a:rPr lang="en-US" sz="2000" dirty="0" err="1"/>
                            <a:t>key,value</a:t>
                          </a:r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125" r="-299160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103125" r="-201695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103125" r="-100000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103125" r="-847" b="-5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731185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9677" r="-299160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209677" r="-201695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209677" r="-100000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209677" r="-847" b="-4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72553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get(key)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9677" r="-29916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309677" r="-20169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309677" r="-10000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309677" r="-847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282098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9677" r="-29916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409677" r="-20169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409677" r="-10000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409677" r="-847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138742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remove(key)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93750" r="-29916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493750" r="-20169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493750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493750" r="-847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3314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12903" r="-29916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542" t="-612903" r="-20169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60" t="-612903" r="-1000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390" t="-612903" r="-847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1599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3C923D6-45C5-764F-9A5B-C420DC68C546}"/>
              </a:ext>
            </a:extLst>
          </p:cNvPr>
          <p:cNvSpPr/>
          <p:nvPr/>
        </p:nvSpPr>
        <p:spPr>
          <a:xfrm>
            <a:off x="7254444" y="1998043"/>
            <a:ext cx="339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 common in comp sci </a:t>
            </a:r>
          </a:p>
          <a:p>
            <a:r>
              <a:rPr lang="en-US" dirty="0"/>
              <a:t>- Databases</a:t>
            </a:r>
          </a:p>
          <a:p>
            <a:r>
              <a:rPr lang="en-US" dirty="0"/>
              <a:t>- Network router tables</a:t>
            </a:r>
          </a:p>
          <a:p>
            <a:r>
              <a:rPr lang="en-US" dirty="0"/>
              <a:t>- Compilers and Interpreters</a:t>
            </a:r>
          </a:p>
        </p:txBody>
      </p:sp>
    </p:spTree>
    <p:extLst>
      <p:ext uri="{BB962C8B-B14F-4D97-AF65-F5344CB8AC3E}">
        <p14:creationId xmlns:p14="http://schemas.microsoft.com/office/powerpoint/2010/main" val="125714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“In-Practice”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Hash Tables, we’re going to talk about what you can expect “in-practice” </a:t>
            </a:r>
          </a:p>
          <a:p>
            <a:pPr lvl="1"/>
            <a:r>
              <a:rPr lang="en-US" sz="2000" dirty="0"/>
              <a:t>Instead of just what the best and worst scenarios are.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 resources (and previous versions of 373) use “average case”</a:t>
            </a:r>
          </a:p>
          <a:p>
            <a:r>
              <a:rPr lang="en-US" sz="2400" dirty="0"/>
              <a:t>There’s a lot of math (beyond the scope of the course) needed to make “average” statements precise.</a:t>
            </a:r>
          </a:p>
          <a:p>
            <a:pPr lvl="1"/>
            <a:r>
              <a:rPr lang="en-US" sz="2000" dirty="0"/>
              <a:t>So we’re not going to do it that way.</a:t>
            </a:r>
          </a:p>
          <a:p>
            <a:r>
              <a:rPr lang="en-US" sz="2400" dirty="0"/>
              <a:t>For this class, we’ll just tell you what assumptions we’re making about how the “real world” usually works. </a:t>
            </a:r>
          </a:p>
          <a:p>
            <a:r>
              <a:rPr lang="en-US" sz="2400" dirty="0"/>
              <a:t>And then do worst-case analysis under those assumptions.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9A9B-5FAE-4DD5-B91E-F7A889E3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BC3-DD5D-4826-BE4C-8E00B803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629123" cy="1602156"/>
          </a:xfrm>
        </p:spPr>
        <p:txBody>
          <a:bodyPr>
            <a:normAutofit/>
          </a:bodyPr>
          <a:lstStyle/>
          <a:p>
            <a:r>
              <a:rPr lang="en-US" dirty="0"/>
              <a:t>What if we knew exactly where to find our data?</a:t>
            </a:r>
          </a:p>
          <a:p>
            <a:r>
              <a:rPr lang="en-US" dirty="0"/>
              <a:t>Implement a dictionary that accepts only integer keys between 0 and some value k</a:t>
            </a:r>
          </a:p>
          <a:p>
            <a:pPr lvl="1"/>
            <a:r>
              <a:rPr lang="en-US" dirty="0"/>
              <a:t>-&gt; Leverage Array Indices!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05801-D269-49A5-88F8-A23B8667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EE44-C7AD-4B01-96E2-456A1809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7F37E6-0752-456A-B720-AEECBB9F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04889"/>
              </p:ext>
            </p:extLst>
          </p:nvPr>
        </p:nvGraphicFramePr>
        <p:xfrm>
          <a:off x="718762" y="3414284"/>
          <a:ext cx="68735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176">
                  <a:extLst>
                    <a:ext uri="{9D8B030D-6E8A-4147-A177-3AD203B41FA5}">
                      <a16:colId xmlns:a16="http://schemas.microsoft.com/office/drawing/2014/main" val="1834949419"/>
                    </a:ext>
                  </a:extLst>
                </a:gridCol>
                <a:gridCol w="1949989">
                  <a:extLst>
                    <a:ext uri="{9D8B030D-6E8A-4147-A177-3AD203B41FA5}">
                      <a16:colId xmlns:a16="http://schemas.microsoft.com/office/drawing/2014/main" val="567650449"/>
                    </a:ext>
                  </a:extLst>
                </a:gridCol>
                <a:gridCol w="2632363">
                  <a:extLst>
                    <a:ext uri="{9D8B030D-6E8A-4147-A177-3AD203B41FA5}">
                      <a16:colId xmlns:a16="http://schemas.microsoft.com/office/drawing/2014/main" val="541583742"/>
                    </a:ext>
                  </a:extLst>
                </a:gridCol>
              </a:tblGrid>
              <a:tr h="318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Array w/ indices as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68693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put(</a:t>
                      </a:r>
                      <a:r>
                        <a:rPr lang="en-US" sz="1800" dirty="0" err="1"/>
                        <a:t>key,value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68534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21291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get(key)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81465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80964"/>
                  </a:ext>
                </a:extLst>
              </a:tr>
              <a:tr h="31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remove(key)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79476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48319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29841F-9866-421D-A4B8-EC551B735A4F}"/>
              </a:ext>
            </a:extLst>
          </p:cNvPr>
          <p:cNvSpPr txBox="1">
            <a:spLocks/>
          </p:cNvSpPr>
          <p:nvPr/>
        </p:nvSpPr>
        <p:spPr>
          <a:xfrm>
            <a:off x="562884" y="2932134"/>
            <a:ext cx="3770371" cy="7145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C3282"/>
                </a:solidFill>
              </a:rPr>
              <a:t>“Direct address map”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E25B8-254D-5B42-8605-C543BB11F4BD}"/>
              </a:ext>
            </a:extLst>
          </p:cNvPr>
          <p:cNvGrpSpPr/>
          <p:nvPr/>
        </p:nvGrpSpPr>
        <p:grpSpPr>
          <a:xfrm>
            <a:off x="8120477" y="1463857"/>
            <a:ext cx="3185955" cy="3711902"/>
            <a:chOff x="908858" y="1530095"/>
            <a:chExt cx="2645079" cy="37119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52B7-2A3A-D64E-93F2-26EC08679C12}"/>
                </a:ext>
              </a:extLst>
            </p:cNvPr>
            <p:cNvSpPr/>
            <p:nvPr/>
          </p:nvSpPr>
          <p:spPr>
            <a:xfrm>
              <a:off x="908858" y="2061557"/>
              <a:ext cx="2645079" cy="3180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9F8938-698A-A149-A0EA-0E2256CF2B94}"/>
                </a:ext>
              </a:extLst>
            </p:cNvPr>
            <p:cNvSpPr/>
            <p:nvPr/>
          </p:nvSpPr>
          <p:spPr>
            <a:xfrm>
              <a:off x="908859" y="1530095"/>
              <a:ext cx="2645078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DirectAccessMap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&lt;Integer, V&gt;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5FD19F-43DF-B245-81EE-B72FFE9EB98E}"/>
                </a:ext>
              </a:extLst>
            </p:cNvPr>
            <p:cNvSpPr txBox="1"/>
            <p:nvPr/>
          </p:nvSpPr>
          <p:spPr>
            <a:xfrm>
              <a:off x="1014216" y="2887740"/>
              <a:ext cx="25273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put item at given index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 item at given index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data[] null at index, return false, return true otherwise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nullify element at index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5ABD7-9294-1E44-8533-17353DCF3FFA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B8E194-6D14-244D-9A22-32B9BBCF713E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0FAA6-1F54-554C-A0DD-4F0493134AA3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9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8CB8-B570-4923-9F03-380189DD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Implement Direct Access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A649-8A15-4B9F-86CF-F773092C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 get(int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this.ensureIndexNotNull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put(int key, V value)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 = value;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remove(int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this.entureIndexNotNull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 = null;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C186F-631A-4C85-999B-B98F4E9D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31A1D-80B9-4AED-8949-D06C8604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11818B-68E4-5040-8CED-3EACA09FA113}"/>
              </a:ext>
            </a:extLst>
          </p:cNvPr>
          <p:cNvGrpSpPr/>
          <p:nvPr/>
        </p:nvGrpSpPr>
        <p:grpSpPr>
          <a:xfrm>
            <a:off x="8120477" y="1463857"/>
            <a:ext cx="3496283" cy="2927305"/>
            <a:chOff x="908858" y="1530095"/>
            <a:chExt cx="3496283" cy="2927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43FC02-F3F6-294F-B86C-105C7182A007}"/>
                </a:ext>
              </a:extLst>
            </p:cNvPr>
            <p:cNvSpPr/>
            <p:nvPr/>
          </p:nvSpPr>
          <p:spPr>
            <a:xfrm>
              <a:off x="908858" y="2061557"/>
              <a:ext cx="3496282" cy="23958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64E5F-9398-9F42-8D1F-695137F76083}"/>
                </a:ext>
              </a:extLst>
            </p:cNvPr>
            <p:cNvSpPr/>
            <p:nvPr/>
          </p:nvSpPr>
          <p:spPr>
            <a:xfrm>
              <a:off x="908859" y="1530095"/>
              <a:ext cx="3496282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DirectAccessMap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&lt;Integer, V&gt;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6D34A5-A9E2-044F-AA0E-5571D12BCDCF}"/>
                </a:ext>
              </a:extLst>
            </p:cNvPr>
            <p:cNvSpPr txBox="1"/>
            <p:nvPr/>
          </p:nvSpPr>
          <p:spPr>
            <a:xfrm>
              <a:off x="1014216" y="2887740"/>
              <a:ext cx="33909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put item at given index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 item at given index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data[] null at index, return false, return true otherwise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nullify element at index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17CFDD-6DD1-AC47-9BC3-0AB971C05F59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6E214-FEC1-724F-A216-F0AFA5FAF81D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700E29-E2C7-4D4A-BA6B-457E09042EBA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61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926D-201F-4966-9C26-86FF80EA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Can we do this for any integer?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FD8D-4670-4ABA-8E7D-34F679C9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1" y="1463857"/>
            <a:ext cx="6074942" cy="4845504"/>
          </a:xfrm>
        </p:spPr>
        <p:txBody>
          <a:bodyPr/>
          <a:lstStyle/>
          <a:p>
            <a:r>
              <a:rPr lang="en-US" b="1" dirty="0">
                <a:solidFill>
                  <a:srgbClr val="B6A479"/>
                </a:solidFill>
              </a:rPr>
              <a:t>Idea 1:</a:t>
            </a:r>
          </a:p>
          <a:p>
            <a:r>
              <a:rPr lang="en-US" dirty="0"/>
              <a:t>Create a GIANT array with every possible integer as an index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Can we allocate an array big enough?</a:t>
            </a:r>
          </a:p>
          <a:p>
            <a:pPr lvl="1"/>
            <a:r>
              <a:rPr lang="en-US" dirty="0"/>
              <a:t>Super wasteful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B6A479"/>
                </a:solidFill>
              </a:rPr>
              <a:t>Idea 2:</a:t>
            </a:r>
          </a:p>
          <a:p>
            <a:r>
              <a:rPr lang="en-US" dirty="0"/>
              <a:t>Create a smaller array, but create a way to translate given integer keys into available indices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How can we pick a good translation?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33C3-50C3-4745-852C-0FE676B7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E397-ECEF-44F8-A9FD-EC0B6D22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D6F7E-B25A-D24B-A77B-7F7CD0B6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10" y="1398986"/>
            <a:ext cx="3734903" cy="2380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6BC16-687A-754E-AAEE-D584EE64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10" y="4277566"/>
            <a:ext cx="3637735" cy="23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9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4D7D-DBB0-974E-959F-7623031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07EF-2609-C542-AF8F-B862D89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you’re submitting your group </a:t>
            </a:r>
            <a:r>
              <a:rPr lang="en-US" dirty="0" err="1"/>
              <a:t>writeup</a:t>
            </a:r>
            <a:r>
              <a:rPr lang="en-US" dirty="0"/>
              <a:t> to </a:t>
            </a:r>
            <a:r>
              <a:rPr lang="en-US" dirty="0" err="1"/>
              <a:t>gradescope</a:t>
            </a:r>
            <a:r>
              <a:rPr lang="en-US" dirty="0"/>
              <a:t>, be sure to use the group submission option if you have a partner.</a:t>
            </a:r>
          </a:p>
          <a:p>
            <a:r>
              <a:rPr lang="en-US" dirty="0"/>
              <a:t>Project 1 part 2 due Thursday night.</a:t>
            </a:r>
          </a:p>
          <a:p>
            <a:r>
              <a:rPr lang="en-US" dirty="0"/>
              <a:t>Exercise 2 due Friday night.</a:t>
            </a:r>
          </a:p>
          <a:p>
            <a:endParaRPr lang="en-US" dirty="0"/>
          </a:p>
          <a:p>
            <a:r>
              <a:rPr lang="en-US" dirty="0"/>
              <a:t>Project 2 will come out tonight, and Exercise 3 will come out Friday.</a:t>
            </a:r>
          </a:p>
          <a:p>
            <a:r>
              <a:rPr lang="en-US" dirty="0"/>
              <a:t>Due in two weeks (Wednesday the 31</a:t>
            </a:r>
            <a:r>
              <a:rPr lang="en-US" baseline="30000" dirty="0"/>
              <a:t>st</a:t>
            </a:r>
            <a:r>
              <a:rPr lang="en-US" dirty="0"/>
              <a:t> for Project 2, and Friday the 2</a:t>
            </a:r>
            <a:r>
              <a:rPr lang="en-US" baseline="30000" dirty="0"/>
              <a:t>nd </a:t>
            </a:r>
            <a:r>
              <a:rPr lang="en-US" dirty="0"/>
              <a:t> for Exercise 3) </a:t>
            </a:r>
          </a:p>
          <a:p>
            <a:r>
              <a:rPr lang="en-US" dirty="0"/>
              <a:t>They “should” be one week assignments… but next Friday is the midterm!</a:t>
            </a:r>
          </a:p>
          <a:p>
            <a:r>
              <a:rPr lang="en-US" dirty="0"/>
              <a:t>We’re leaving it to you to decide how/when to study for the midterm vs. doing homework.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3B543-EDD2-154C-9FC8-87F30D8D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9796D-F609-334E-9223-3D584D08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D5B-47E3-4DAA-B620-8093D01C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>
                <a:solidFill>
                  <a:srgbClr val="4C3282"/>
                </a:solidFill>
              </a:rPr>
              <a:t>Integer remainder with % “mod”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096B-2FEC-48D7-BDEF-345D1D0C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290763" algn="l"/>
                <a:tab pos="4799013" algn="l"/>
              </a:tabLst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%</a:t>
            </a:r>
            <a:r>
              <a:rPr lang="en-US" altLang="en-US" sz="2000" dirty="0"/>
              <a:t> operator computes the remainder from integer division.</a:t>
            </a:r>
          </a:p>
          <a:p>
            <a:pPr marL="128016" lvl="1" indent="0">
              <a:buNone/>
              <a:tabLst>
                <a:tab pos="2290763" algn="l"/>
                <a:tab pos="47990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14 % 4 </a:t>
            </a:r>
            <a:r>
              <a:rPr lang="en-US" altLang="en-US" dirty="0"/>
              <a:t>is  </a:t>
            </a:r>
            <a:r>
              <a:rPr lang="en-US" altLang="en-US" dirty="0">
                <a:latin typeface="Courier New" panose="02070309020205020404" pitchFamily="49" charset="0"/>
              </a:rPr>
              <a:t>2</a:t>
            </a:r>
            <a:br>
              <a:rPr lang="en-US" altLang="en-US" sz="700" dirty="0">
                <a:latin typeface="Courier New" panose="02070309020205020404" pitchFamily="49" charset="0"/>
              </a:rPr>
            </a:br>
            <a:r>
              <a:rPr lang="en-US" altLang="en-US" sz="700" dirty="0">
                <a:latin typeface="Courier New" panose="02070309020205020404" pitchFamily="49" charset="0"/>
              </a:rPr>
              <a:t> </a:t>
            </a:r>
            <a:br>
              <a:rPr lang="en-US" altLang="en-US" sz="700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u="sng" dirty="0">
                <a:latin typeface="Courier New" panose="02070309020205020404" pitchFamily="49" charset="0"/>
              </a:rPr>
              <a:t>   3</a:t>
            </a:r>
            <a:r>
              <a:rPr lang="en-US" altLang="en-US" dirty="0">
                <a:latin typeface="Courier New" panose="02070309020205020404" pitchFamily="49" charset="0"/>
              </a:rPr>
              <a:t>                </a:t>
            </a:r>
            <a:r>
              <a:rPr lang="en-US" altLang="en-US" u="sng" dirty="0">
                <a:latin typeface="Courier New" panose="02070309020205020404" pitchFamily="49" charset="0"/>
              </a:rPr>
              <a:t>   43</a:t>
            </a:r>
            <a:br>
              <a:rPr lang="en-US" altLang="en-US" u="sng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4 ) 14              5 ) 218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</a:t>
            </a:r>
            <a:r>
              <a:rPr lang="en-US" altLang="en-US" u="sng" dirty="0">
                <a:latin typeface="Courier New" panose="02070309020205020404" pitchFamily="49" charset="0"/>
              </a:rPr>
              <a:t>12</a:t>
            </a:r>
            <a:r>
              <a:rPr lang="en-US" altLang="en-US" dirty="0">
                <a:latin typeface="Courier New" panose="02070309020205020404" pitchFamily="49" charset="0"/>
              </a:rPr>
              <a:t>                  </a:t>
            </a:r>
            <a:r>
              <a:rPr lang="en-US" altLang="en-US" u="sng" dirty="0">
                <a:latin typeface="Courier New" panose="02070309020205020404" pitchFamily="49" charset="0"/>
              </a:rPr>
              <a:t>20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                   18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                 </a:t>
            </a:r>
            <a:r>
              <a:rPr lang="en-US" altLang="en-US" u="sng" dirty="0">
                <a:latin typeface="Courier New" panose="02070309020205020404" pitchFamily="49" charset="0"/>
              </a:rPr>
              <a:t>15</a:t>
            </a:r>
            <a:br>
              <a:rPr lang="en-US" altLang="en-US" u="sng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3</a:t>
            </a:r>
            <a:endParaRPr lang="en-US" altLang="en-US" sz="800" dirty="0"/>
          </a:p>
          <a:p>
            <a:pPr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Applications of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operator:</a:t>
            </a:r>
          </a:p>
          <a:p>
            <a:pPr lvl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Obtain last digit of a number:</a:t>
            </a:r>
            <a:r>
              <a:rPr lang="en-US" altLang="en-US" i="1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230857 % 10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</a:p>
          <a:p>
            <a:pPr lvl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See whether a number is odd: </a:t>
            </a:r>
            <a:r>
              <a:rPr lang="en-US" altLang="en-US" dirty="0">
                <a:latin typeface="Courier New" panose="02070309020205020404" pitchFamily="49" charset="0"/>
              </a:rPr>
              <a:t>7 % 2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,  </a:t>
            </a:r>
            <a:r>
              <a:rPr lang="en-US" altLang="en-US" dirty="0">
                <a:latin typeface="Courier New" panose="02070309020205020404" pitchFamily="49" charset="0"/>
              </a:rPr>
              <a:t>42 % 2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Limit integers to specific range: </a:t>
            </a:r>
            <a:r>
              <a:rPr lang="en-US" altLang="en-US" dirty="0">
                <a:latin typeface="Courier New" panose="02070309020205020404" pitchFamily="49" charset="0"/>
              </a:rPr>
              <a:t>8 % 12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8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18 % 12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1B099-D192-47D9-8E1B-EF06203C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142 SP 18 – Brett Wortzman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7F6C-03E6-47B7-BCFC-63A40D2C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2B4D9-35A4-4F03-9280-4485A96F74A4}"/>
              </a:ext>
            </a:extLst>
          </p:cNvPr>
          <p:cNvSpPr/>
          <p:nvPr/>
        </p:nvSpPr>
        <p:spPr>
          <a:xfrm>
            <a:off x="3662891" y="175358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218 % 5 </a:t>
            </a:r>
            <a:r>
              <a:rPr lang="en-US" altLang="en-US" dirty="0"/>
              <a:t>is 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CCDEE-609C-DD44-803D-6A3810E0C960}"/>
              </a:ext>
            </a:extLst>
          </p:cNvPr>
          <p:cNvSpPr/>
          <p:nvPr/>
        </p:nvSpPr>
        <p:spPr>
          <a:xfrm>
            <a:off x="429502" y="6213250"/>
            <a:ext cx="12103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 more review/practice, check out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www.khanacademy.org</a:t>
            </a:r>
            <a:r>
              <a:rPr lang="en-US" sz="1400" dirty="0">
                <a:hlinkClick r:id="rId3"/>
              </a:rPr>
              <a:t>/computing/computer-science/cryptography/</a:t>
            </a:r>
            <a:r>
              <a:rPr lang="en-US" sz="1400" dirty="0" err="1">
                <a:hlinkClick r:id="rId3"/>
              </a:rPr>
              <a:t>modarithmetic</a:t>
            </a:r>
            <a:r>
              <a:rPr lang="en-US" sz="1400" dirty="0">
                <a:hlinkClick r:id="rId3"/>
              </a:rPr>
              <a:t>/a/what-is-modular-arithmetic</a:t>
            </a:r>
            <a:endParaRPr lang="en-US" sz="14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A6D15354-374B-4843-B5EA-669775F4C778}"/>
              </a:ext>
            </a:extLst>
          </p:cNvPr>
          <p:cNvSpPr/>
          <p:nvPr/>
        </p:nvSpPr>
        <p:spPr>
          <a:xfrm>
            <a:off x="6881090" y="5019142"/>
            <a:ext cx="1413164" cy="349134"/>
          </a:xfrm>
          <a:prstGeom prst="lef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E75B3-5D43-3243-98D1-1B6F40EA766B}"/>
              </a:ext>
            </a:extLst>
          </p:cNvPr>
          <p:cNvSpPr txBox="1"/>
          <p:nvPr/>
        </p:nvSpPr>
        <p:spPr>
          <a:xfrm>
            <a:off x="8558860" y="4778210"/>
            <a:ext cx="329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 keys to indices within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927654"/>
            <a:ext cx="5818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Equivalently, to find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% b (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while(a &gt; b-1)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a -= b;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4395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AFB3-3EFE-41A9-BAAC-E7AACB5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First Hash Function: % table size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8F372-322D-4A9E-B4EE-228FD511D45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2825" y="1512346"/>
          <a:ext cx="9120133" cy="132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03">
                  <a:extLst>
                    <a:ext uri="{9D8B030D-6E8A-4147-A177-3AD203B41FA5}">
                      <a16:colId xmlns:a16="http://schemas.microsoft.com/office/drawing/2014/main" val="121165718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3067597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458140727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59993240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94088035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28867197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6019145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2227390682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13012942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86551151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890471166"/>
                    </a:ext>
                  </a:extLst>
                </a:gridCol>
              </a:tblGrid>
              <a:tr h="693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B6A479"/>
                          </a:solidFill>
                        </a:rPr>
                        <a:t>indices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61894"/>
                  </a:ext>
                </a:extLst>
              </a:tr>
              <a:tr h="6292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C3282"/>
                          </a:solidFill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814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7EE8-0030-45C5-9CB7-AC9A80E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241D-B3DD-4A34-A464-09E0D93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5B7B6-FEEE-4D88-A4C7-ED1496E27AF7}"/>
              </a:ext>
            </a:extLst>
          </p:cNvPr>
          <p:cNvSpPr txBox="1"/>
          <p:nvPr/>
        </p:nvSpPr>
        <p:spPr>
          <a:xfrm>
            <a:off x="775855" y="3574473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put(0, “foo”);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put(5, “bar”);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put(11, “biz”)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put(18, “bop”);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67611-AD34-4460-BAC7-829788B11B03}"/>
              </a:ext>
            </a:extLst>
          </p:cNvPr>
          <p:cNvSpPr txBox="1"/>
          <p:nvPr/>
        </p:nvSpPr>
        <p:spPr>
          <a:xfrm>
            <a:off x="2154438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“foo”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84A6-6E93-44FD-AD5B-1BACBEDC6EDC}"/>
              </a:ext>
            </a:extLst>
          </p:cNvPr>
          <p:cNvSpPr txBox="1"/>
          <p:nvPr/>
        </p:nvSpPr>
        <p:spPr>
          <a:xfrm>
            <a:off x="2925786" y="359173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0 % 10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8AA69-F7F5-4A22-A6A6-E327DB8077C9}"/>
              </a:ext>
            </a:extLst>
          </p:cNvPr>
          <p:cNvSpPr txBox="1"/>
          <p:nvPr/>
        </p:nvSpPr>
        <p:spPr>
          <a:xfrm>
            <a:off x="2925786" y="388267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5 % 10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2BA5-3D7E-45AC-91BF-3FA5CD324EEB}"/>
              </a:ext>
            </a:extLst>
          </p:cNvPr>
          <p:cNvSpPr txBox="1"/>
          <p:nvPr/>
        </p:nvSpPr>
        <p:spPr>
          <a:xfrm>
            <a:off x="2925786" y="413752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11 % 10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43581-BEE4-4234-9582-21331F0940EE}"/>
              </a:ext>
            </a:extLst>
          </p:cNvPr>
          <p:cNvSpPr txBox="1"/>
          <p:nvPr/>
        </p:nvSpPr>
        <p:spPr>
          <a:xfrm>
            <a:off x="2925786" y="440999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18 % 10 =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AF548-1F17-49B8-9511-D574BE63D0A3}"/>
              </a:ext>
            </a:extLst>
          </p:cNvPr>
          <p:cNvSpPr txBox="1"/>
          <p:nvPr/>
        </p:nvSpPr>
        <p:spPr>
          <a:xfrm>
            <a:off x="8798349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“bop”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5F4F6-49C1-4D11-BC79-B138D0D5703B}"/>
              </a:ext>
            </a:extLst>
          </p:cNvPr>
          <p:cNvSpPr txBox="1"/>
          <p:nvPr/>
        </p:nvSpPr>
        <p:spPr>
          <a:xfrm>
            <a:off x="6295432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“bar”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BAA69-FE2A-4EC9-9C39-793E4193AEC3}"/>
              </a:ext>
            </a:extLst>
          </p:cNvPr>
          <p:cNvSpPr txBox="1"/>
          <p:nvPr/>
        </p:nvSpPr>
        <p:spPr>
          <a:xfrm>
            <a:off x="2968613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“biz”</a:t>
            </a:r>
          </a:p>
        </p:txBody>
      </p:sp>
    </p:spTree>
    <p:extLst>
      <p:ext uri="{BB962C8B-B14F-4D97-AF65-F5344CB8AC3E}">
        <p14:creationId xmlns:p14="http://schemas.microsoft.com/office/powerpoint/2010/main" val="339856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81D-905B-415B-AC1D-DF0A021E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Implement First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5E6F-BEDF-4EB2-830D-99A0064F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 get(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this.ensureIndexNotNull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put(int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value;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remove(int key)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this.entureIndexNotNull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k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8624-9D5B-4E7E-BDAD-9503B11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C9E0F-5FA1-45C2-8C95-DD27CA4E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CC7E70-F15C-CE46-9DD2-217C763779EA}"/>
              </a:ext>
            </a:extLst>
          </p:cNvPr>
          <p:cNvGrpSpPr/>
          <p:nvPr/>
        </p:nvGrpSpPr>
        <p:grpSpPr>
          <a:xfrm>
            <a:off x="7813963" y="1463857"/>
            <a:ext cx="3802798" cy="3398826"/>
            <a:chOff x="-248860" y="1530095"/>
            <a:chExt cx="3802798" cy="33988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83A506-581A-2C44-8331-1B9AFC8C688D}"/>
                </a:ext>
              </a:extLst>
            </p:cNvPr>
            <p:cNvSpPr/>
            <p:nvPr/>
          </p:nvSpPr>
          <p:spPr>
            <a:xfrm>
              <a:off x="-248858" y="2061557"/>
              <a:ext cx="3802796" cy="28673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700950-3195-194A-B396-DD206D142C1D}"/>
                </a:ext>
              </a:extLst>
            </p:cNvPr>
            <p:cNvSpPr/>
            <p:nvPr/>
          </p:nvSpPr>
          <p:spPr>
            <a:xfrm>
              <a:off x="-248859" y="1530095"/>
              <a:ext cx="3802796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SimpleHashMap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&lt;Integer&gt;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39EFD-FEA5-8348-8C4A-E6E4B271E0F1}"/>
                </a:ext>
              </a:extLst>
            </p:cNvPr>
            <p:cNvSpPr txBox="1"/>
            <p:nvPr/>
          </p:nvSpPr>
          <p:spPr>
            <a:xfrm>
              <a:off x="-155859" y="2867915"/>
              <a:ext cx="37097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put item at result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get item at result</a:t>
              </a:r>
            </a:p>
            <a:p>
              <a:r>
                <a:rPr lang="en-US" sz="12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containsKey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return data[result] == null </a:t>
              </a:r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mod key by table size, nullify element at result 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count of items in dictionary</a:t>
              </a:r>
              <a:endParaRPr lang="en-US" sz="12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68DE8-D9E1-864C-B19A-FB2111D0DA35}"/>
                </a:ext>
              </a:extLst>
            </p:cNvPr>
            <p:cNvSpPr txBox="1"/>
            <p:nvPr/>
          </p:nvSpPr>
          <p:spPr>
            <a:xfrm>
              <a:off x="-248860" y="206155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95085-4677-D548-A91C-6B85D87BEF93}"/>
                </a:ext>
              </a:extLst>
            </p:cNvPr>
            <p:cNvSpPr txBox="1"/>
            <p:nvPr/>
          </p:nvSpPr>
          <p:spPr>
            <a:xfrm>
              <a:off x="-155859" y="2677325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FA48F4-CD80-1D45-AB59-E878DF8D43ED}"/>
                </a:ext>
              </a:extLst>
            </p:cNvPr>
            <p:cNvSpPr txBox="1"/>
            <p:nvPr/>
          </p:nvSpPr>
          <p:spPr>
            <a:xfrm>
              <a:off x="-155477" y="2279104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AFB3-3EFE-41A9-BAAC-E7AACB5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First Hash Function: % table size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8F372-322D-4A9E-B4EE-228FD511D45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2825" y="1512346"/>
          <a:ext cx="9120133" cy="132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03">
                  <a:extLst>
                    <a:ext uri="{9D8B030D-6E8A-4147-A177-3AD203B41FA5}">
                      <a16:colId xmlns:a16="http://schemas.microsoft.com/office/drawing/2014/main" val="121165718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30675971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458140727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59993240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940880356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28867197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426019145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2227390682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130129428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3865511510"/>
                    </a:ext>
                  </a:extLst>
                </a:gridCol>
                <a:gridCol w="829103">
                  <a:extLst>
                    <a:ext uri="{9D8B030D-6E8A-4147-A177-3AD203B41FA5}">
                      <a16:colId xmlns:a16="http://schemas.microsoft.com/office/drawing/2014/main" val="1890471166"/>
                    </a:ext>
                  </a:extLst>
                </a:gridCol>
              </a:tblGrid>
              <a:tr h="693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B6A479"/>
                          </a:solidFill>
                        </a:rPr>
                        <a:t>indices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61894"/>
                  </a:ext>
                </a:extLst>
              </a:tr>
              <a:tr h="6292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C3282"/>
                          </a:solidFill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C328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814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7EE8-0030-45C5-9CB7-AC9A80E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1241D-B3DD-4A34-A464-09E0D93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5B7B6-FEEE-4D88-A4C7-ED1496E27AF7}"/>
              </a:ext>
            </a:extLst>
          </p:cNvPr>
          <p:cNvSpPr txBox="1"/>
          <p:nvPr/>
        </p:nvSpPr>
        <p:spPr>
          <a:xfrm>
            <a:off x="775855" y="3574473"/>
            <a:ext cx="2949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put(0, “foo”);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put(5, “bar”);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put(11, “biz”)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put(18, “bop”);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put(20, “:(”);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500F2A-4FD1-4352-82E1-8F89C63290D7}"/>
              </a:ext>
            </a:extLst>
          </p:cNvPr>
          <p:cNvSpPr/>
          <p:nvPr/>
        </p:nvSpPr>
        <p:spPr>
          <a:xfrm>
            <a:off x="6301164" y="5235825"/>
            <a:ext cx="1889760" cy="205047"/>
          </a:xfrm>
          <a:prstGeom prst="righ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1BF6B-10B0-4E01-998D-14FBB4D0EC12}"/>
              </a:ext>
            </a:extLst>
          </p:cNvPr>
          <p:cNvSpPr txBox="1"/>
          <p:nvPr/>
        </p:nvSpPr>
        <p:spPr>
          <a:xfrm>
            <a:off x="8263153" y="5153682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Collision!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67611-AD34-4460-BAC7-829788B11B03}"/>
              </a:ext>
            </a:extLst>
          </p:cNvPr>
          <p:cNvSpPr txBox="1"/>
          <p:nvPr/>
        </p:nvSpPr>
        <p:spPr>
          <a:xfrm>
            <a:off x="2154438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“foo”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84A6-6E93-44FD-AD5B-1BACBEDC6EDC}"/>
              </a:ext>
            </a:extLst>
          </p:cNvPr>
          <p:cNvSpPr txBox="1"/>
          <p:nvPr/>
        </p:nvSpPr>
        <p:spPr>
          <a:xfrm>
            <a:off x="3815476" y="359173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0 % 10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8AA69-F7F5-4A22-A6A6-E327DB8077C9}"/>
              </a:ext>
            </a:extLst>
          </p:cNvPr>
          <p:cNvSpPr txBox="1"/>
          <p:nvPr/>
        </p:nvSpPr>
        <p:spPr>
          <a:xfrm>
            <a:off x="3815476" y="388267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5 % 10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2BA5-3D7E-45AC-91BF-3FA5CD324EEB}"/>
              </a:ext>
            </a:extLst>
          </p:cNvPr>
          <p:cNvSpPr txBox="1"/>
          <p:nvPr/>
        </p:nvSpPr>
        <p:spPr>
          <a:xfrm>
            <a:off x="3815476" y="431313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11 % 10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43581-BEE4-4234-9582-21331F0940EE}"/>
              </a:ext>
            </a:extLst>
          </p:cNvPr>
          <p:cNvSpPr txBox="1"/>
          <p:nvPr/>
        </p:nvSpPr>
        <p:spPr>
          <a:xfrm>
            <a:off x="3815476" y="4644778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18 % 10 =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21B84-0D0F-49E1-A42C-CF6F3735099D}"/>
              </a:ext>
            </a:extLst>
          </p:cNvPr>
          <p:cNvSpPr txBox="1"/>
          <p:nvPr/>
        </p:nvSpPr>
        <p:spPr>
          <a:xfrm>
            <a:off x="3815476" y="514052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20 % 10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AF548-1F17-49B8-9511-D574BE63D0A3}"/>
              </a:ext>
            </a:extLst>
          </p:cNvPr>
          <p:cNvSpPr txBox="1"/>
          <p:nvPr/>
        </p:nvSpPr>
        <p:spPr>
          <a:xfrm>
            <a:off x="8798349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“bop”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5F4F6-49C1-4D11-BC79-B138D0D5703B}"/>
              </a:ext>
            </a:extLst>
          </p:cNvPr>
          <p:cNvSpPr txBox="1"/>
          <p:nvPr/>
        </p:nvSpPr>
        <p:spPr>
          <a:xfrm>
            <a:off x="6295432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“bar”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BAA69-FE2A-4EC9-9C39-793E4193AEC3}"/>
              </a:ext>
            </a:extLst>
          </p:cNvPr>
          <p:cNvSpPr txBox="1"/>
          <p:nvPr/>
        </p:nvSpPr>
        <p:spPr>
          <a:xfrm>
            <a:off x="2968613" y="23364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“biz”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31E8F-B314-4AD9-BF24-F024B195E0FF}"/>
              </a:ext>
            </a:extLst>
          </p:cNvPr>
          <p:cNvSpPr txBox="1"/>
          <p:nvPr/>
        </p:nvSpPr>
        <p:spPr>
          <a:xfrm>
            <a:off x="2193624" y="2340476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5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72D1-C47F-45D6-833A-C93AFE0B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Hash Obsession: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D17-09AB-45E6-8212-BFB1F53C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Collision: multiple keys translate to the same location of the array</a:t>
            </a:r>
          </a:p>
          <a:p>
            <a:endParaRPr lang="en-US" sz="2800" b="1" dirty="0">
              <a:solidFill>
                <a:srgbClr val="4C3282"/>
              </a:solidFill>
            </a:endParaRPr>
          </a:p>
          <a:p>
            <a:r>
              <a:rPr lang="en-US" sz="2800" b="1" dirty="0">
                <a:solidFill>
                  <a:srgbClr val="4C3282"/>
                </a:solidFill>
              </a:rPr>
              <a:t>The fewer the collisions, the better the runtime!</a:t>
            </a:r>
            <a:endParaRPr lang="en-US" sz="2800" dirty="0"/>
          </a:p>
          <a:p>
            <a:endParaRPr lang="en-US" sz="2800" b="1" dirty="0">
              <a:solidFill>
                <a:srgbClr val="4C3282"/>
              </a:solidFill>
            </a:endParaRPr>
          </a:p>
          <a:p>
            <a:r>
              <a:rPr lang="en-US" sz="2800" dirty="0"/>
              <a:t>Two questions:</a:t>
            </a:r>
          </a:p>
          <a:p>
            <a:r>
              <a:rPr lang="en-US" sz="2800" dirty="0"/>
              <a:t>1. When we have a collision, how do we resolve it?</a:t>
            </a:r>
          </a:p>
          <a:p>
            <a:r>
              <a:rPr lang="en-US" sz="2800" dirty="0"/>
              <a:t>2. How do we minimize the number of collisions?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583CC-D263-41DA-9EA9-AA978175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703B3-7AD9-4F79-8BCD-1D22602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1BBE-2E66-3C46-BBED-111C11D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7896133" cy="590415"/>
          </a:xfrm>
        </p:spPr>
        <p:txBody>
          <a:bodyPr/>
          <a:lstStyle/>
          <a:p>
            <a:r>
              <a:rPr lang="en-US" dirty="0"/>
              <a:t>Strategies to handle hash collisions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6F7FC-3711-7C48-933E-A4AA3B16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8082-E3AF-FE4C-9B4D-BDDDF4983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6F18-4EB6-6549-90A7-6C4F7033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 </a:t>
            </a:r>
            <a:r>
              <a:rPr lang="mr-IN"/>
              <a:t>–</a:t>
            </a:r>
            <a:r>
              <a:rPr lang="en-US"/>
              <a:t> Shri mare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ECEBE4-D6E6-D44F-BA99-2FD23132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multiple strategies. In this class, we’ll cover the following ones:</a:t>
            </a:r>
          </a:p>
          <a:p>
            <a:endParaRPr lang="en-US" sz="2800" dirty="0"/>
          </a:p>
          <a:p>
            <a:r>
              <a:rPr lang="en-US" sz="2800" dirty="0"/>
              <a:t>1. Separate chaining</a:t>
            </a:r>
          </a:p>
          <a:p>
            <a:r>
              <a:rPr lang="en-US" sz="2800" dirty="0"/>
              <a:t>2. Open addressing</a:t>
            </a:r>
          </a:p>
          <a:p>
            <a:pPr lvl="1"/>
            <a:r>
              <a:rPr lang="en-US" sz="2400" dirty="0"/>
              <a:t>Linear probing</a:t>
            </a:r>
          </a:p>
          <a:p>
            <a:pPr lvl="1"/>
            <a:r>
              <a:rPr lang="en-US" sz="2400" dirty="0"/>
              <a:t>Quadratic probing</a:t>
            </a:r>
          </a:p>
          <a:p>
            <a:pPr lvl="1"/>
            <a:r>
              <a:rPr lang="en-US" sz="2400" dirty="0"/>
              <a:t>Double hashing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A4F6B-5DAD-7842-B27E-47326804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handle hash collision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523C-C4BD-104C-A50C-886F0F7C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 </a:t>
            </a:r>
            <a:r>
              <a:rPr lang="mr-IN"/>
              <a:t>–</a:t>
            </a:r>
            <a:r>
              <a:rPr lang="en-US"/>
              <a:t> Shri mare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2D3F1-A3E2-E24A-A275-EAFAD84E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095-F92F-4AFE-915E-088363F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D5BF-027C-4EBD-A1D5-7A13454D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773211" cy="4845504"/>
          </a:xfrm>
        </p:spPr>
        <p:txBody>
          <a:bodyPr/>
          <a:lstStyle/>
          <a:p>
            <a:r>
              <a:rPr lang="en-US" b="1" dirty="0">
                <a:solidFill>
                  <a:srgbClr val="B6A479"/>
                </a:solidFill>
              </a:rPr>
              <a:t>Solution 1: Chaining</a:t>
            </a:r>
          </a:p>
          <a:p>
            <a:r>
              <a:rPr lang="en-US" dirty="0"/>
              <a:t>Each space holds a “</a:t>
            </a:r>
            <a:r>
              <a:rPr lang="en-US" dirty="0">
                <a:solidFill>
                  <a:srgbClr val="4C3282"/>
                </a:solidFill>
              </a:rPr>
              <a:t>bucket</a:t>
            </a:r>
            <a:r>
              <a:rPr lang="en-US" dirty="0"/>
              <a:t>” that can store multiple values. Bucket is often implemented with a LinkedList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1287-2785-4D39-B9D6-5D8DEBDB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3C981-E460-4F30-B585-C4F5D42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9889DE-A159-4BD0-8E10-56D345950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55770"/>
                  </p:ext>
                </p:extLst>
              </p:nvPr>
            </p:nvGraphicFramePr>
            <p:xfrm>
              <a:off x="575239" y="2962358"/>
              <a:ext cx="6485601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67">
                      <a:extLst>
                        <a:ext uri="{9D8B030D-6E8A-4147-A177-3AD203B41FA5}">
                          <a16:colId xmlns:a16="http://schemas.microsoft.com/office/drawing/2014/main" val="1834949419"/>
                        </a:ext>
                      </a:extLst>
                    </a:gridCol>
                    <a:gridCol w="2161867">
                      <a:extLst>
                        <a:ext uri="{9D8B030D-6E8A-4147-A177-3AD203B41FA5}">
                          <a16:colId xmlns:a16="http://schemas.microsoft.com/office/drawing/2014/main" val="567650449"/>
                        </a:ext>
                      </a:extLst>
                    </a:gridCol>
                    <a:gridCol w="2161867">
                      <a:extLst>
                        <a:ext uri="{9D8B030D-6E8A-4147-A177-3AD203B41FA5}">
                          <a16:colId xmlns:a16="http://schemas.microsoft.com/office/drawing/2014/main" val="541583742"/>
                        </a:ext>
                      </a:extLst>
                    </a:gridCol>
                  </a:tblGrid>
                  <a:tr h="318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Operation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Array w/ indices as 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68693"/>
                      </a:ext>
                    </a:extLst>
                  </a:tr>
                  <a:tr h="31804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put(</a:t>
                          </a:r>
                          <a:r>
                            <a:rPr lang="en-US" sz="1800" dirty="0" err="1"/>
                            <a:t>key,value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6268534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In-practice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8786758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321291"/>
                      </a:ext>
                    </a:extLst>
                  </a:tr>
                  <a:tr h="31804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get(key)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In-practice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781465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average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0155150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5480964"/>
                      </a:ext>
                    </a:extLst>
                  </a:tr>
                  <a:tr h="31804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remove(key)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0179476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In-practice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215040"/>
                      </a:ext>
                    </a:extLst>
                  </a:tr>
                  <a:tr h="318044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1800" dirty="0"/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4483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9889DE-A159-4BD0-8E10-56D345950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55770"/>
                  </p:ext>
                </p:extLst>
              </p:nvPr>
            </p:nvGraphicFramePr>
            <p:xfrm>
              <a:off x="575239" y="2962358"/>
              <a:ext cx="6485601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67">
                      <a:extLst>
                        <a:ext uri="{9D8B030D-6E8A-4147-A177-3AD203B41FA5}">
                          <a16:colId xmlns:a16="http://schemas.microsoft.com/office/drawing/2014/main" val="1834949419"/>
                        </a:ext>
                      </a:extLst>
                    </a:gridCol>
                    <a:gridCol w="2161867">
                      <a:extLst>
                        <a:ext uri="{9D8B030D-6E8A-4147-A177-3AD203B41FA5}">
                          <a16:colId xmlns:a16="http://schemas.microsoft.com/office/drawing/2014/main" val="567650449"/>
                        </a:ext>
                      </a:extLst>
                    </a:gridCol>
                    <a:gridCol w="2161867">
                      <a:extLst>
                        <a:ext uri="{9D8B030D-6E8A-4147-A177-3AD203B41FA5}">
                          <a16:colId xmlns:a16="http://schemas.microsoft.com/office/drawing/2014/main" val="541583742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Operation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Array w/ indices as keys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6869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put(</a:t>
                          </a:r>
                          <a:r>
                            <a:rPr lang="en-US" sz="1800" dirty="0" err="1"/>
                            <a:t>key,value</a:t>
                          </a:r>
                          <a:r>
                            <a:rPr lang="en-US" sz="1800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108333" r="-563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26853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In-practice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878675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308333" r="-56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321291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get(key)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In-practice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401639" r="-563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8146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average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015515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610000" r="-563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480964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remove(key)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710000" r="-56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17947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In-practice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21504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worst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82" t="-910000" r="-56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483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/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“In-Practice” Case:</a:t>
                </a:r>
              </a:p>
              <a:p>
                <a:r>
                  <a:rPr lang="en-US" dirty="0"/>
                  <a:t>Depends on average number of elements per chain</a:t>
                </a:r>
              </a:p>
              <a:p>
                <a:endParaRPr lang="en-US" dirty="0"/>
              </a:p>
              <a:p>
                <a:r>
                  <a:rPr lang="en-US" dirty="0"/>
                  <a:t>Load Factor λ</a:t>
                </a:r>
              </a:p>
              <a:p>
                <a:r>
                  <a:rPr lang="en-US" dirty="0"/>
                  <a:t>If n is the total number of key-value pairs</a:t>
                </a:r>
              </a:p>
              <a:p>
                <a:r>
                  <a:rPr lang="en-US" dirty="0"/>
                  <a:t>Let c be the capacity of array</a:t>
                </a:r>
              </a:p>
              <a:p>
                <a:r>
                  <a:rPr lang="en-US" dirty="0"/>
                  <a:t>Load Factor λ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blipFill>
                <a:blip r:embed="rId4"/>
                <a:stretch>
                  <a:fillRect l="-1441" t="-1367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29046E-D2EB-4558-9BE3-1BFB644E833D}"/>
              </a:ext>
            </a:extLst>
          </p:cNvPr>
          <p:cNvSpPr/>
          <p:nvPr/>
        </p:nvSpPr>
        <p:spPr>
          <a:xfrm>
            <a:off x="7348451" y="4743873"/>
            <a:ext cx="3380509" cy="3200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121F3-26D3-4DF9-8ED2-C5DEE9D86E62}"/>
              </a:ext>
            </a:extLst>
          </p:cNvPr>
          <p:cNvSpPr/>
          <p:nvPr/>
        </p:nvSpPr>
        <p:spPr>
          <a:xfrm>
            <a:off x="7348451" y="5063913"/>
            <a:ext cx="3380509" cy="12932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C021D-61D9-C541-943A-5AB68C1A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840" y="90652"/>
            <a:ext cx="3581635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2701743"/>
          </a:xfrm>
        </p:spPr>
        <p:txBody>
          <a:bodyPr/>
          <a:lstStyle/>
          <a:p>
            <a:r>
              <a:rPr lang="en-US" dirty="0"/>
              <a:t>We’re going to make an </a:t>
            </a:r>
            <a:r>
              <a:rPr lang="en-US" b="1" dirty="0">
                <a:solidFill>
                  <a:srgbClr val="FF0000"/>
                </a:solidFill>
              </a:rPr>
              <a:t>assumption</a:t>
            </a:r>
            <a:r>
              <a:rPr lang="en-US" b="1" dirty="0"/>
              <a:t> </a:t>
            </a:r>
            <a:r>
              <a:rPr lang="en-US" dirty="0"/>
              <a:t>about how often collisions happen. </a:t>
            </a:r>
          </a:p>
          <a:p>
            <a:r>
              <a:rPr lang="en-US" dirty="0"/>
              <a:t>It’s not actually true, but it’s “close enough” to true that our big-O analyses will be pretty consistent with what you usually see in-practice.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1244" y="2776772"/>
            <a:ext cx="11302968" cy="1426964"/>
            <a:chOff x="498764" y="4764759"/>
            <a:chExt cx="8072372" cy="1253021"/>
          </a:xfrm>
        </p:grpSpPr>
        <p:sp>
          <p:nvSpPr>
            <p:cNvPr id="5" name="Rectangle 4"/>
            <p:cNvSpPr/>
            <p:nvPr/>
          </p:nvSpPr>
          <p:spPr>
            <a:xfrm>
              <a:off x="498764" y="4764761"/>
              <a:ext cx="8072372" cy="125301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  <a:p>
              <a:r>
                <a:rPr lang="en-US" sz="2400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The hash function will distribute the input keys as evenly as possible across the buckets.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8764" y="4764759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Our Hashing Assumption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571244" y="4434642"/>
            <a:ext cx="11187258" cy="18368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not true in the real-world. </a:t>
            </a:r>
          </a:p>
          <a:p>
            <a:r>
              <a:rPr lang="en-US" dirty="0"/>
              <a:t>But what is usually true in the real-world is pretty close is close enough that the big-O analyses are the same.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2992581"/>
                <a:ext cx="11187258" cy="3316779"/>
              </a:xfrm>
            </p:spPr>
            <p:txBody>
              <a:bodyPr/>
              <a:lstStyle/>
              <a:p>
                <a:r>
                  <a:rPr lang="en-US" dirty="0"/>
                  <a:t>What is the worst-case under our hashing assumption?</a:t>
                </a:r>
              </a:p>
              <a:p>
                <a:endParaRPr lang="en-US" dirty="0"/>
              </a:p>
              <a:p>
                <a:r>
                  <a:rPr lang="en-US" dirty="0"/>
                  <a:t>We might have to go to the end of the linked list in one of the buckets. How long will that linked list be?</a:t>
                </a:r>
              </a:p>
              <a:p>
                <a:r>
                  <a:rPr lang="en-US" dirty="0"/>
                  <a:t>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keys and our hash table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buckets, it will be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number will come up so often, we give it a name. It’s the </a:t>
                </a:r>
                <a:r>
                  <a:rPr lang="en-US" b="1" dirty="0"/>
                  <a:t>load factor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sz="2000" dirty="0"/>
                  <a:t>We denote it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2992581"/>
                <a:ext cx="11187258" cy="3316779"/>
              </a:xfrm>
              <a:blipFill>
                <a:blip r:embed="rId2"/>
                <a:stretch>
                  <a:fillRect l="-272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71244" y="1372849"/>
            <a:ext cx="11302968" cy="1426964"/>
            <a:chOff x="498764" y="4764759"/>
            <a:chExt cx="8072372" cy="1253021"/>
          </a:xfrm>
        </p:grpSpPr>
        <p:sp>
          <p:nvSpPr>
            <p:cNvPr id="6" name="Rectangle 5"/>
            <p:cNvSpPr/>
            <p:nvPr/>
          </p:nvSpPr>
          <p:spPr>
            <a:xfrm>
              <a:off x="498764" y="4764761"/>
              <a:ext cx="8072372" cy="125301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  <a:p>
              <a:r>
                <a:rPr lang="en-US" sz="2400" b="1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The hash function will distribute the input keys as evenly as possible across the buckets.</a:t>
              </a:r>
              <a:endPara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764" y="4764759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Our Hashing Assumption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5EE6-4250-466E-9C03-3D38F78105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36C9EE-E941-439F-A6CF-3E844E40D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Aside: How Fast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36C9EE-E941-439F-A6CF-3E844E40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A7FD-6D36-4857-A17C-6F010F19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just looked at a list of common running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think this was a small improvement. </a:t>
            </a:r>
          </a:p>
          <a:p>
            <a:r>
              <a:rPr lang="en-US" dirty="0"/>
              <a:t>It was a HUGE improvement!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FC6E27-BAC4-7D4E-A140-50D22E8E0F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784" y="1940504"/>
          <a:ext cx="1104871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84">
                  <a:extLst>
                    <a:ext uri="{9D8B030D-6E8A-4147-A177-3AD203B41FA5}">
                      <a16:colId xmlns:a16="http://schemas.microsoft.com/office/drawing/2014/main" val="2161967945"/>
                    </a:ext>
                  </a:extLst>
                </a:gridCol>
                <a:gridCol w="1987303">
                  <a:extLst>
                    <a:ext uri="{9D8B030D-6E8A-4147-A177-3AD203B41FA5}">
                      <a16:colId xmlns:a16="http://schemas.microsoft.com/office/drawing/2014/main" val="2105475432"/>
                    </a:ext>
                  </a:extLst>
                </a:gridCol>
                <a:gridCol w="3126690">
                  <a:extLst>
                    <a:ext uri="{9D8B030D-6E8A-4147-A177-3AD203B41FA5}">
                      <a16:colId xmlns:a16="http://schemas.microsoft.com/office/drawing/2014/main" val="4137220164"/>
                    </a:ext>
                  </a:extLst>
                </a:gridCol>
                <a:gridCol w="3640237">
                  <a:extLst>
                    <a:ext uri="{9D8B030D-6E8A-4147-A177-3AD203B41FA5}">
                      <a16:colId xmlns:a16="http://schemas.microsoft.com/office/drawing/2014/main" val="3359711468"/>
                    </a:ext>
                  </a:extLst>
                </a:gridCol>
              </a:tblGrid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Big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If you double 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Example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6155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constant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unchanged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Add to front of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4356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logarithmic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O(log</a:t>
                      </a:r>
                      <a:r>
                        <a:rPr lang="en-US" sz="20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Increases slightly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1690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Sequential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6052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“n log 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2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nlog</a:t>
                      </a:r>
                      <a:r>
                        <a:rPr lang="en-US" sz="20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Slightly more than 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35419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20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quadruples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Nested loops traversing a 2D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50863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095-F92F-4AFE-915E-088363F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D5BF-027C-4EBD-A1D5-7A13454D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773211" cy="4845504"/>
          </a:xfrm>
        </p:spPr>
        <p:txBody>
          <a:bodyPr/>
          <a:lstStyle/>
          <a:p>
            <a:r>
              <a:rPr lang="en-US" b="1" dirty="0">
                <a:solidFill>
                  <a:srgbClr val="B6A479"/>
                </a:solidFill>
              </a:rPr>
              <a:t>Solution 1: Chaining</a:t>
            </a:r>
          </a:p>
          <a:p>
            <a:r>
              <a:rPr lang="en-US" dirty="0"/>
              <a:t>Each space holds a “</a:t>
            </a:r>
            <a:r>
              <a:rPr lang="en-US" dirty="0">
                <a:solidFill>
                  <a:srgbClr val="4C3282"/>
                </a:solidFill>
              </a:rPr>
              <a:t>bucket</a:t>
            </a:r>
            <a:r>
              <a:rPr lang="en-US" dirty="0"/>
              <a:t>” that can store multiple values. Bucket is often implemented with a LinkedList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1287-2785-4D39-B9D6-5D8DEBDB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3C981-E460-4F30-B585-C4F5D42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889DE-A159-4BD0-8E10-56D34595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64207"/>
              </p:ext>
            </p:extLst>
          </p:nvPr>
        </p:nvGraphicFramePr>
        <p:xfrm>
          <a:off x="575239" y="2962358"/>
          <a:ext cx="6485601" cy="31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67">
                  <a:extLst>
                    <a:ext uri="{9D8B030D-6E8A-4147-A177-3AD203B41FA5}">
                      <a16:colId xmlns:a16="http://schemas.microsoft.com/office/drawing/2014/main" val="183494941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6765044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41583742"/>
                    </a:ext>
                  </a:extLst>
                </a:gridCol>
              </a:tblGrid>
              <a:tr h="318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 w/ indices as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68693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put(</a:t>
                      </a:r>
                      <a:r>
                        <a:rPr lang="en-US" sz="1400" dirty="0" err="1"/>
                        <a:t>key,value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68534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86758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21291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81465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15515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80964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79476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1504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483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/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“In-Practice” Case:</a:t>
                </a:r>
              </a:p>
              <a:p>
                <a:r>
                  <a:rPr lang="en-US" dirty="0"/>
                  <a:t>Depends on average number of elements per chain</a:t>
                </a:r>
              </a:p>
              <a:p>
                <a:endParaRPr lang="en-US" dirty="0"/>
              </a:p>
              <a:p>
                <a:r>
                  <a:rPr lang="en-US" dirty="0"/>
                  <a:t>Load Factor λ</a:t>
                </a:r>
              </a:p>
              <a:p>
                <a:r>
                  <a:rPr lang="en-US" dirty="0"/>
                  <a:t>If n is the total number of key-value pairs</a:t>
                </a:r>
              </a:p>
              <a:p>
                <a:r>
                  <a:rPr lang="en-US" dirty="0"/>
                  <a:t>Let c be the capacity of array</a:t>
                </a:r>
              </a:p>
              <a:p>
                <a:r>
                  <a:rPr lang="en-US" dirty="0"/>
                  <a:t>Load Factor λ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51" y="3661210"/>
                <a:ext cx="3380509" cy="2678938"/>
              </a:xfrm>
              <a:prstGeom prst="rect">
                <a:avLst/>
              </a:prstGeom>
              <a:blipFill>
                <a:blip r:embed="rId3"/>
                <a:stretch>
                  <a:fillRect l="-1441" t="-1367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29046E-D2EB-4558-9BE3-1BFB644E833D}"/>
              </a:ext>
            </a:extLst>
          </p:cNvPr>
          <p:cNvSpPr/>
          <p:nvPr/>
        </p:nvSpPr>
        <p:spPr>
          <a:xfrm>
            <a:off x="7348451" y="4743873"/>
            <a:ext cx="3380509" cy="3200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121F3-26D3-4DF9-8ED2-C5DEE9D86E62}"/>
              </a:ext>
            </a:extLst>
          </p:cNvPr>
          <p:cNvSpPr/>
          <p:nvPr/>
        </p:nvSpPr>
        <p:spPr>
          <a:xfrm>
            <a:off x="7348451" y="5063913"/>
            <a:ext cx="3380509" cy="12932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C021D-61D9-C541-943A-5AB68C1A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40" y="90652"/>
            <a:ext cx="3581635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B5C8-EF84-45AB-9591-0A3F400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F356-376F-4341-B62A-223EB209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0580440" cy="4845504"/>
          </a:xfrm>
        </p:spPr>
        <p:txBody>
          <a:bodyPr/>
          <a:lstStyle/>
          <a:p>
            <a:r>
              <a:rPr lang="en-US" dirty="0"/>
              <a:t>Consider an </a:t>
            </a:r>
            <a:r>
              <a:rPr lang="en-US" dirty="0" err="1"/>
              <a:t>IntegerDictionary</a:t>
            </a:r>
            <a:r>
              <a:rPr lang="en-US" dirty="0"/>
              <a:t> using separate chaining with an internal capacity of 10. Assume our buckets are implemented using a LinkedList where we append new key-value pairs to the end.</a:t>
            </a:r>
          </a:p>
          <a:p>
            <a:r>
              <a:rPr lang="en-US" dirty="0"/>
              <a:t>Now, suppose we insert the following key-value pairs. What does the dictionary internally look like?</a:t>
            </a:r>
          </a:p>
          <a:p>
            <a:r>
              <a:rPr lang="en-US" dirty="0"/>
              <a:t>(1, a) (5,b) (11,a) (7,d) (12,e) (17,f) (1,g) (25,h)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4067-AD9B-4852-A432-73A8AAD7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3B1B-B2DB-4666-A673-9B6D8E4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FC0E76-3306-484F-A9B4-013B9F5D75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478" y="3937639"/>
          <a:ext cx="11373020" cy="122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02">
                  <a:extLst>
                    <a:ext uri="{9D8B030D-6E8A-4147-A177-3AD203B41FA5}">
                      <a16:colId xmlns:a16="http://schemas.microsoft.com/office/drawing/2014/main" val="3769295320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644634343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2951774315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429210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95766230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8360564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53496531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92921457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60494531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08114356"/>
                    </a:ext>
                  </a:extLst>
                </a:gridCol>
              </a:tblGrid>
              <a:tr h="6131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285991"/>
                  </a:ext>
                </a:extLst>
              </a:tr>
              <a:tr h="613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1959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97F2A3-11FB-47E5-B22D-75164D6D36D4}"/>
              </a:ext>
            </a:extLst>
          </p:cNvPr>
          <p:cNvSpPr txBox="1"/>
          <p:nvPr/>
        </p:nvSpPr>
        <p:spPr>
          <a:xfrm>
            <a:off x="1675552" y="5293281"/>
            <a:ext cx="829073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3B1E1-888C-43B2-8726-64EBF60776F9}"/>
              </a:ext>
            </a:extLst>
          </p:cNvPr>
          <p:cNvSpPr txBox="1"/>
          <p:nvPr/>
        </p:nvSpPr>
        <p:spPr>
          <a:xfrm>
            <a:off x="6276741" y="5278472"/>
            <a:ext cx="829073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(5,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6B673-176D-4A4B-91BC-F92CEA43D979}"/>
              </a:ext>
            </a:extLst>
          </p:cNvPr>
          <p:cNvSpPr txBox="1"/>
          <p:nvPr/>
        </p:nvSpPr>
        <p:spPr>
          <a:xfrm>
            <a:off x="1620057" y="5812180"/>
            <a:ext cx="93647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(11, 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F1593-DBD7-464F-829F-06885ECB8931}"/>
              </a:ext>
            </a:extLst>
          </p:cNvPr>
          <p:cNvSpPr txBox="1"/>
          <p:nvPr/>
        </p:nvSpPr>
        <p:spPr>
          <a:xfrm>
            <a:off x="8426188" y="5815133"/>
            <a:ext cx="93647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(17, 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ED5A1-7512-44C9-A538-665B877318B0}"/>
              </a:ext>
            </a:extLst>
          </p:cNvPr>
          <p:cNvSpPr txBox="1"/>
          <p:nvPr/>
        </p:nvSpPr>
        <p:spPr>
          <a:xfrm>
            <a:off x="1683503" y="5300291"/>
            <a:ext cx="829073" cy="307777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9CF2-8709-4CDA-A192-AFAE67DDE395}"/>
              </a:ext>
            </a:extLst>
          </p:cNvPr>
          <p:cNvSpPr txBox="1"/>
          <p:nvPr/>
        </p:nvSpPr>
        <p:spPr>
          <a:xfrm>
            <a:off x="2731376" y="5274977"/>
            <a:ext cx="93647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(12,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BFF65-1231-4EC2-8918-FA5835B43BE6}"/>
              </a:ext>
            </a:extLst>
          </p:cNvPr>
          <p:cNvSpPr txBox="1"/>
          <p:nvPr/>
        </p:nvSpPr>
        <p:spPr>
          <a:xfrm>
            <a:off x="8479890" y="5285329"/>
            <a:ext cx="829073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(7, 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1534E-47CF-4AE3-A15B-C99F8ED8DB94}"/>
              </a:ext>
            </a:extLst>
          </p:cNvPr>
          <p:cNvSpPr txBox="1"/>
          <p:nvPr/>
        </p:nvSpPr>
        <p:spPr>
          <a:xfrm>
            <a:off x="6223039" y="5831102"/>
            <a:ext cx="93647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(25, h)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C050D7-D016-4681-BC21-D6CA42FB9607}"/>
              </a:ext>
            </a:extLst>
          </p:cNvPr>
          <p:cNvCxnSpPr/>
          <p:nvPr/>
        </p:nvCxnSpPr>
        <p:spPr>
          <a:xfrm>
            <a:off x="6709233" y="5599138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FD853A-76E8-43C9-891D-75F724A69A94}"/>
              </a:ext>
            </a:extLst>
          </p:cNvPr>
          <p:cNvCxnSpPr/>
          <p:nvPr/>
        </p:nvCxnSpPr>
        <p:spPr>
          <a:xfrm>
            <a:off x="8899188" y="5593105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E6375-0AE6-40F3-AC25-86807D9124EE}"/>
              </a:ext>
            </a:extLst>
          </p:cNvPr>
          <p:cNvCxnSpPr/>
          <p:nvPr/>
        </p:nvCxnSpPr>
        <p:spPr>
          <a:xfrm>
            <a:off x="2098039" y="5601057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DDEC35-9BCD-46FF-8BE3-EF6BCF05A718}"/>
              </a:ext>
            </a:extLst>
          </p:cNvPr>
          <p:cNvCxnSpPr/>
          <p:nvPr/>
        </p:nvCxnSpPr>
        <p:spPr>
          <a:xfrm>
            <a:off x="2110245" y="5054387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17B8A3-C07C-47D0-93FC-4D371C072D07}"/>
              </a:ext>
            </a:extLst>
          </p:cNvPr>
          <p:cNvCxnSpPr/>
          <p:nvPr/>
        </p:nvCxnSpPr>
        <p:spPr>
          <a:xfrm>
            <a:off x="6709233" y="5039579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55855A-7B80-4FCB-9D60-6A018797DD5C}"/>
              </a:ext>
            </a:extLst>
          </p:cNvPr>
          <p:cNvCxnSpPr/>
          <p:nvPr/>
        </p:nvCxnSpPr>
        <p:spPr>
          <a:xfrm>
            <a:off x="8911628" y="5041261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E18E7-4109-4CE2-A857-202C0D5AB6F9}"/>
              </a:ext>
            </a:extLst>
          </p:cNvPr>
          <p:cNvCxnSpPr/>
          <p:nvPr/>
        </p:nvCxnSpPr>
        <p:spPr>
          <a:xfrm>
            <a:off x="3236026" y="5029228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FFD11-7B49-D745-B090-092813EBCA7B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1123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5246-A7D7-4A35-82DA-1A4D11A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What about non integer keys?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A101F-F01C-446D-86B9-F0483CF09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Hash Function</a:t>
                </a:r>
              </a:p>
              <a:p>
                <a:r>
                  <a:rPr lang="en-US" dirty="0"/>
                  <a:t>An algorithm that maps a given key to an integer representing the index in the array for where to store the associated value 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4C3282"/>
                    </a:solidFill>
                  </a:rPr>
                  <a:t>Goals</a:t>
                </a:r>
              </a:p>
              <a:p>
                <a:r>
                  <a:rPr lang="en-US" dirty="0"/>
                  <a:t>Avoid collisions</a:t>
                </a:r>
              </a:p>
              <a:p>
                <a:pPr lvl="1"/>
                <a:r>
                  <a:rPr lang="en-US" dirty="0"/>
                  <a:t>The more collisions, the further we move away from O(1+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Produce a wide range of indices, and distribute evenly over them </a:t>
                </a:r>
              </a:p>
              <a:p>
                <a:r>
                  <a:rPr lang="en-US" dirty="0"/>
                  <a:t>Low computational costs</a:t>
                </a:r>
              </a:p>
              <a:p>
                <a:pPr lvl="1"/>
                <a:r>
                  <a:rPr lang="en-US" dirty="0"/>
                  <a:t>Hash function is called every time we want to interact with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A101F-F01C-446D-86B9-F0483CF09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4748-F3B5-4C60-9DA8-4B995D4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8382A-5FD4-4EEA-BEE9-4FA5D475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4D57B-B445-4B9C-95CD-665513223CED}"/>
              </a:ext>
            </a:extLst>
          </p:cNvPr>
          <p:cNvSpPr/>
          <p:nvPr/>
        </p:nvSpPr>
        <p:spPr>
          <a:xfrm>
            <a:off x="654330" y="1405074"/>
            <a:ext cx="11027339" cy="43025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2DA00-72A4-41B6-9B70-F87C2C589270}"/>
              </a:ext>
            </a:extLst>
          </p:cNvPr>
          <p:cNvSpPr/>
          <p:nvPr/>
        </p:nvSpPr>
        <p:spPr>
          <a:xfrm>
            <a:off x="654330" y="1835332"/>
            <a:ext cx="11027340" cy="94052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5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C87D-2C36-415B-94C4-87CF5538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How to Hash non Integer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9BF9-80D5-4B86-B23A-B4C286BC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13086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rgbClr val="B6A479"/>
                </a:solidFill>
              </a:rPr>
              <a:t>Implementation 1: Simple aspect of values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solidFill>
                  <a:srgbClr val="B6A479"/>
                </a:solidFill>
              </a:rPr>
              <a:t>Implementation 2: More aspects of value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int output = 0;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for(char c : input)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 += (int)c;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output;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solidFill>
                  <a:srgbClr val="B6A479"/>
                </a:solidFill>
              </a:rPr>
              <a:t>Implementation 3: Multiple aspects of value + math!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int output = 1;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(char c : input)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 *=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(int)c);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2AF2E-B898-4B8D-A53A-74DAAC2A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253E-11E0-4797-BF34-DFB706B1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33F97-93BF-4F13-BCCF-DB901C3C5DC3}"/>
              </a:ext>
            </a:extLst>
          </p:cNvPr>
          <p:cNvSpPr txBox="1"/>
          <p:nvPr/>
        </p:nvSpPr>
        <p:spPr>
          <a:xfrm>
            <a:off x="5715301" y="1551710"/>
            <a:ext cx="2147191" cy="64633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Pro: </a:t>
            </a:r>
            <a:r>
              <a:rPr lang="en-US" dirty="0"/>
              <a:t>super fast</a:t>
            </a:r>
          </a:p>
          <a:p>
            <a:r>
              <a:rPr lang="en-US" b="1" dirty="0">
                <a:solidFill>
                  <a:srgbClr val="B6A479"/>
                </a:solidFill>
              </a:rPr>
              <a:t>Con: </a:t>
            </a:r>
            <a:r>
              <a:rPr lang="en-US" dirty="0"/>
              <a:t>lots of collisions!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E22A2-0182-432E-8153-3AF3862E71D1}"/>
              </a:ext>
            </a:extLst>
          </p:cNvPr>
          <p:cNvSpPr txBox="1"/>
          <p:nvPr/>
        </p:nvSpPr>
        <p:spPr>
          <a:xfrm>
            <a:off x="5715300" y="3116270"/>
            <a:ext cx="1988045" cy="64633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Pro: </a:t>
            </a:r>
            <a:r>
              <a:rPr lang="en-US" dirty="0"/>
              <a:t>still really fast</a:t>
            </a:r>
          </a:p>
          <a:p>
            <a:r>
              <a:rPr lang="en-US" b="1" dirty="0">
                <a:solidFill>
                  <a:srgbClr val="B6A479"/>
                </a:solidFill>
              </a:rPr>
              <a:t>Con: </a:t>
            </a:r>
            <a:r>
              <a:rPr lang="en-US" dirty="0"/>
              <a:t>some collisions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D7AB3-F449-4ACE-BE47-533B0D88403B}"/>
              </a:ext>
            </a:extLst>
          </p:cNvPr>
          <p:cNvSpPr txBox="1"/>
          <p:nvPr/>
        </p:nvSpPr>
        <p:spPr>
          <a:xfrm>
            <a:off x="6464415" y="4633301"/>
            <a:ext cx="2891433" cy="64633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Pro: </a:t>
            </a:r>
            <a:r>
              <a:rPr lang="en-US" dirty="0"/>
              <a:t>few collisions</a:t>
            </a:r>
          </a:p>
          <a:p>
            <a:r>
              <a:rPr lang="en-US" b="1" dirty="0">
                <a:solidFill>
                  <a:srgbClr val="B6A479"/>
                </a:solidFill>
              </a:rPr>
              <a:t>Con: </a:t>
            </a:r>
            <a:r>
              <a:rPr lang="en-US" dirty="0"/>
              <a:t>slow, gigantic integers</a:t>
            </a:r>
          </a:p>
        </p:txBody>
      </p:sp>
    </p:spTree>
    <p:extLst>
      <p:ext uri="{BB962C8B-B14F-4D97-AF65-F5344CB8AC3E}">
        <p14:creationId xmlns:p14="http://schemas.microsoft.com/office/powerpoint/2010/main" val="21927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B5C8-EF84-45AB-9591-0A3F400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F356-376F-4341-B62A-223EB209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845504"/>
          </a:xfrm>
        </p:spPr>
        <p:txBody>
          <a:bodyPr/>
          <a:lstStyle/>
          <a:p>
            <a:r>
              <a:rPr lang="en-US" dirty="0"/>
              <a:t>Consider a </a:t>
            </a:r>
            <a:r>
              <a:rPr lang="en-US" dirty="0" err="1"/>
              <a:t>StringDictionary</a:t>
            </a:r>
            <a:r>
              <a:rPr lang="en-US" dirty="0"/>
              <a:t> using separate chaining with an internal capacity of 10. Assume our buckets are implemented using a LinkedList. Use the following hash function: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Now, insert the following key-value pairs. What does the dictionary internally look like?</a:t>
            </a:r>
          </a:p>
          <a:p>
            <a:r>
              <a:rPr lang="en-US" dirty="0"/>
              <a:t>(“a”, 1) (“ab”, 2) (“c”, 3) (“</a:t>
            </a:r>
            <a:r>
              <a:rPr lang="en-US" dirty="0" err="1"/>
              <a:t>abc</a:t>
            </a:r>
            <a:r>
              <a:rPr lang="en-US" dirty="0"/>
              <a:t>”, 4) (“</a:t>
            </a:r>
            <a:r>
              <a:rPr lang="en-US" dirty="0" err="1"/>
              <a:t>abcd</a:t>
            </a:r>
            <a:r>
              <a:rPr lang="en-US" dirty="0"/>
              <a:t>”, 5) (“</a:t>
            </a:r>
            <a:r>
              <a:rPr lang="en-US" dirty="0" err="1"/>
              <a:t>abcdabcd</a:t>
            </a:r>
            <a:r>
              <a:rPr lang="en-US" dirty="0"/>
              <a:t>”, 6) (“five”, 7) (“hello world”, 8)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4067-AD9B-4852-A432-73A8AAD7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3583" y="6492801"/>
            <a:ext cx="5901459" cy="274320"/>
          </a:xfrm>
        </p:spPr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3B1B-B2DB-4666-A673-9B6D8E4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952" y="6492801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FC0E76-3306-484F-A9B4-013B9F5D75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9490" y="4531392"/>
          <a:ext cx="11373020" cy="97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02">
                  <a:extLst>
                    <a:ext uri="{9D8B030D-6E8A-4147-A177-3AD203B41FA5}">
                      <a16:colId xmlns:a16="http://schemas.microsoft.com/office/drawing/2014/main" val="3769295320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644634343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2951774315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429210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95766230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8360564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53496531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92921457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60494531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08114356"/>
                    </a:ext>
                  </a:extLst>
                </a:gridCol>
              </a:tblGrid>
              <a:tr h="285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285991"/>
                  </a:ext>
                </a:extLst>
              </a:tr>
              <a:tr h="613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1959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97F2A3-11FB-47E5-B22D-75164D6D36D4}"/>
              </a:ext>
            </a:extLst>
          </p:cNvPr>
          <p:cNvSpPr txBox="1"/>
          <p:nvPr/>
        </p:nvSpPr>
        <p:spPr>
          <a:xfrm>
            <a:off x="1763958" y="5071464"/>
            <a:ext cx="65665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(“a”, 1)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3B1E1-888C-43B2-8726-64EBF60776F9}"/>
              </a:ext>
            </a:extLst>
          </p:cNvPr>
          <p:cNvSpPr txBox="1"/>
          <p:nvPr/>
        </p:nvSpPr>
        <p:spPr>
          <a:xfrm>
            <a:off x="5068882" y="5074872"/>
            <a:ext cx="970843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</a:t>
            </a:r>
            <a:r>
              <a:rPr lang="en-US" sz="1400" dirty="0" err="1"/>
              <a:t>abcd</a:t>
            </a:r>
            <a:r>
              <a:rPr lang="en-US" sz="1400" dirty="0"/>
              <a:t>”, 5)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6B673-176D-4A4B-91BC-F92CEA43D979}"/>
              </a:ext>
            </a:extLst>
          </p:cNvPr>
          <p:cNvSpPr txBox="1"/>
          <p:nvPr/>
        </p:nvSpPr>
        <p:spPr>
          <a:xfrm>
            <a:off x="1756007" y="5621895"/>
            <a:ext cx="664606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(“c”,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F1593-DBD7-464F-829F-06885ECB8931}"/>
              </a:ext>
            </a:extLst>
          </p:cNvPr>
          <p:cNvSpPr txBox="1"/>
          <p:nvPr/>
        </p:nvSpPr>
        <p:spPr>
          <a:xfrm>
            <a:off x="5068882" y="6125246"/>
            <a:ext cx="859210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(“five”, 7)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ED5A1-7512-44C9-A538-665B877318B0}"/>
              </a:ext>
            </a:extLst>
          </p:cNvPr>
          <p:cNvSpPr txBox="1"/>
          <p:nvPr/>
        </p:nvSpPr>
        <p:spPr>
          <a:xfrm>
            <a:off x="3936979" y="5077434"/>
            <a:ext cx="871457" cy="307777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</a:t>
            </a:r>
            <a:r>
              <a:rPr lang="en-US" sz="1400" dirty="0" err="1"/>
              <a:t>abc</a:t>
            </a:r>
            <a:r>
              <a:rPr lang="en-US" sz="1400" dirty="0"/>
              <a:t>”, 4)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9CF2-8709-4CDA-A192-AFAE67DDE395}"/>
              </a:ext>
            </a:extLst>
          </p:cNvPr>
          <p:cNvSpPr txBox="1"/>
          <p:nvPr/>
        </p:nvSpPr>
        <p:spPr>
          <a:xfrm>
            <a:off x="2883324" y="5071464"/>
            <a:ext cx="786497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(“ab”, 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BFF65-1231-4EC2-8918-FA5835B43BE6}"/>
              </a:ext>
            </a:extLst>
          </p:cNvPr>
          <p:cNvSpPr txBox="1"/>
          <p:nvPr/>
        </p:nvSpPr>
        <p:spPr>
          <a:xfrm>
            <a:off x="1372433" y="6151496"/>
            <a:ext cx="1449628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(“hello world”, 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1534E-47CF-4AE3-A15B-C99F8ED8DB94}"/>
              </a:ext>
            </a:extLst>
          </p:cNvPr>
          <p:cNvSpPr txBox="1"/>
          <p:nvPr/>
        </p:nvSpPr>
        <p:spPr>
          <a:xfrm>
            <a:off x="4866766" y="5602050"/>
            <a:ext cx="1347548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</a:t>
            </a:r>
            <a:r>
              <a:rPr lang="en-US" sz="1400" dirty="0" err="1"/>
              <a:t>abcdabcd</a:t>
            </a:r>
            <a:r>
              <a:rPr lang="en-US" sz="1400" dirty="0"/>
              <a:t>”, 6)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C050D7-D016-4681-BC21-D6CA42FB9607}"/>
              </a:ext>
            </a:extLst>
          </p:cNvPr>
          <p:cNvCxnSpPr/>
          <p:nvPr/>
        </p:nvCxnSpPr>
        <p:spPr>
          <a:xfrm>
            <a:off x="5540540" y="5382975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FD853A-76E8-43C9-891D-75F724A69A94}"/>
              </a:ext>
            </a:extLst>
          </p:cNvPr>
          <p:cNvCxnSpPr/>
          <p:nvPr/>
        </p:nvCxnSpPr>
        <p:spPr>
          <a:xfrm>
            <a:off x="5541882" y="5903218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E6375-0AE6-40F3-AC25-86807D9124EE}"/>
              </a:ext>
            </a:extLst>
          </p:cNvPr>
          <p:cNvCxnSpPr/>
          <p:nvPr/>
        </p:nvCxnSpPr>
        <p:spPr>
          <a:xfrm>
            <a:off x="2118410" y="5410772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882480-A05D-4BF3-AE16-E28890805DA3}"/>
              </a:ext>
            </a:extLst>
          </p:cNvPr>
          <p:cNvCxnSpPr/>
          <p:nvPr/>
        </p:nvCxnSpPr>
        <p:spPr>
          <a:xfrm>
            <a:off x="2123371" y="5932421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B49EF8-7416-CB46-9DAA-3E255C1088DD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2992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EA21-4826-4FC2-B244-3A175553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A898-BBBA-4FFB-8EC5-7A403C36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class includes default functionality:</a:t>
            </a:r>
          </a:p>
          <a:p>
            <a:pPr lvl="1"/>
            <a:r>
              <a:rPr lang="en-US" dirty="0"/>
              <a:t>equals</a:t>
            </a:r>
          </a:p>
          <a:p>
            <a:pPr lvl="1"/>
            <a:r>
              <a:rPr lang="en-US" dirty="0" err="1"/>
              <a:t>hashCode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implement your own </a:t>
            </a:r>
            <a:r>
              <a:rPr lang="en-US" dirty="0" err="1"/>
              <a:t>hashCode</a:t>
            </a:r>
            <a:r>
              <a:rPr lang="en-US" dirty="0"/>
              <a:t> you should:</a:t>
            </a:r>
          </a:p>
          <a:p>
            <a:pPr lvl="1"/>
            <a:r>
              <a:rPr lang="en-US" dirty="0"/>
              <a:t>Override BOTH </a:t>
            </a:r>
            <a:r>
              <a:rPr lang="en-US" dirty="0" err="1"/>
              <a:t>hashCode</a:t>
            </a:r>
            <a:r>
              <a:rPr lang="en-US" dirty="0"/>
              <a:t>() and equals()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If </a:t>
            </a:r>
            <a:r>
              <a:rPr lang="en-US" dirty="0" err="1"/>
              <a:t>a.equals</a:t>
            </a:r>
            <a:r>
              <a:rPr lang="en-US" dirty="0"/>
              <a:t>(b) is true then </a:t>
            </a:r>
            <a:r>
              <a:rPr lang="en-US" dirty="0" err="1"/>
              <a:t>a.hashCode</a:t>
            </a:r>
            <a:r>
              <a:rPr lang="en-US" dirty="0"/>
              <a:t>() == </a:t>
            </a:r>
            <a:r>
              <a:rPr lang="en-US" dirty="0" err="1"/>
              <a:t>b.hashCode</a:t>
            </a:r>
            <a:r>
              <a:rPr lang="en-US" dirty="0"/>
              <a:t>() </a:t>
            </a:r>
            <a:r>
              <a:rPr lang="en-US" b="1" dirty="0"/>
              <a:t>MUST</a:t>
            </a:r>
            <a:r>
              <a:rPr lang="en-US" dirty="0"/>
              <a:t> also be true</a:t>
            </a:r>
          </a:p>
          <a:p>
            <a:pPr lvl="1"/>
            <a:endParaRPr lang="en-US" dirty="0"/>
          </a:p>
          <a:p>
            <a:r>
              <a:rPr lang="en-US" dirty="0"/>
              <a:t>That requirement is part of the Object interface. </a:t>
            </a:r>
            <a:br>
              <a:rPr lang="en-US" dirty="0"/>
            </a:br>
            <a:r>
              <a:rPr lang="en-US" dirty="0"/>
              <a:t>Other people’s code will assume you’ve followed this rule.</a:t>
            </a:r>
          </a:p>
          <a:p>
            <a:r>
              <a:rPr lang="en-US" dirty="0"/>
              <a:t>Java’s HashMap (and </a:t>
            </a:r>
            <a:r>
              <a:rPr lang="en-US" dirty="0" err="1"/>
              <a:t>HashSet</a:t>
            </a:r>
            <a:r>
              <a:rPr lang="en-US"/>
              <a:t>) </a:t>
            </a:r>
            <a:r>
              <a:rPr lang="en-US" dirty="0"/>
              <a:t>will assume you follow these rules and conventions for your custom objects if you want to use your </a:t>
            </a:r>
            <a:r>
              <a:rPr lang="en-US"/>
              <a:t>custom objects as keys.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01B2E-E652-4351-A048-AFEE740F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597F-7B6D-4522-B279-12AE894C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9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6B-C24B-47E9-9D2D-3DB4596C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Our running time in practice depends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. What do we do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big?</a:t>
                </a:r>
              </a:p>
              <a:p>
                <a:r>
                  <a:rPr lang="en-US" sz="2800" dirty="0"/>
                  <a:t>Resize the array!</a:t>
                </a:r>
              </a:p>
              <a:p>
                <a:pPr lvl="1"/>
                <a:r>
                  <a:rPr lang="en-US" sz="2400" dirty="0"/>
                  <a:t>Usually we double, that’s not quite the best idea here</a:t>
                </a:r>
              </a:p>
              <a:p>
                <a:pPr lvl="1"/>
                <a:r>
                  <a:rPr lang="en-US" sz="2400" dirty="0"/>
                  <a:t>Increase array size to next prime number that’s roughly double the array size</a:t>
                </a:r>
              </a:p>
              <a:p>
                <a:pPr lvl="2"/>
                <a:r>
                  <a:rPr lang="en-US" sz="2400" dirty="0"/>
                  <a:t>Prime numbers tend to redistribute keys, because you’re now </a:t>
                </a:r>
                <a:r>
                  <a:rPr lang="en-US" sz="2400" dirty="0" err="1"/>
                  <a:t>modding</a:t>
                </a:r>
                <a:r>
                  <a:rPr lang="en-US" sz="2400" dirty="0"/>
                  <a:t> by a completely unrelated number.</a:t>
                </a:r>
              </a:p>
              <a:p>
                <a:pPr lvl="2"/>
                <a:r>
                  <a:rPr lang="en-US" sz="2400" dirty="0"/>
                  <a:t>If % </a:t>
                </a:r>
                <a:r>
                  <a:rPr lang="en-US" sz="2400" dirty="0" err="1"/>
                  <a:t>TableSize</a:t>
                </a:r>
                <a:r>
                  <a:rPr lang="en-US" sz="2400" dirty="0"/>
                  <a:t> gives you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then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%2*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/>
                  <a:t>gives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sz="2800" dirty="0"/>
                  <a:t>Rule of thumb: Resize sometime around when λ is somewhere around 1 if you’re doing separate chaining.</a:t>
                </a:r>
              </a:p>
              <a:p>
                <a:pPr lvl="2"/>
                <a:r>
                  <a:rPr lang="en-US" sz="2400" dirty="0"/>
                  <a:t>When you resize, you have to rehash everything!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0" t="-1828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7148-B2D8-45DF-AA63-F5EDC772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F4E74-FA03-44FB-9FF4-A0CCFAD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vs.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If you double the size of the input, </a:t>
                </a:r>
              </a:p>
              <a:p>
                <a:pPr lvl="1"/>
                <a:r>
                  <a:rPr lang="en-US" sz="2000" dirty="0"/>
                  <a:t>A linear time algorithm takes twice as long.</a:t>
                </a:r>
              </a:p>
              <a:p>
                <a:pPr lvl="1"/>
                <a:r>
                  <a:rPr lang="en-US" sz="2000" dirty="0"/>
                  <a:t>A logarithmic time algorithm has a constant </a:t>
                </a:r>
                <a:r>
                  <a:rPr lang="en-US" sz="2000" b="1" dirty="0"/>
                  <a:t>additive </a:t>
                </a:r>
                <a:r>
                  <a:rPr lang="en-US" sz="2000" dirty="0"/>
                  <a:t>increase to its running time.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To make a logarithmic time algorithm take twice as long, how much do you have to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by?</a:t>
                </a:r>
              </a:p>
              <a:p>
                <a:pPr marL="128016" lvl="1" indent="0">
                  <a:buNone/>
                </a:pPr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You have to square 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A gigabyte worth of integer keys can fit in an AVL tree of height 60.  </a:t>
                </a:r>
              </a:p>
              <a:p>
                <a:pPr marL="128016" lvl="1" indent="0">
                  <a:buNone/>
                </a:pPr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It takes a ridiculously large input to make a logarithmic time algorithm go slowly.</a:t>
                </a:r>
              </a:p>
              <a:p>
                <a:pPr marL="128016" lvl="1" indent="0">
                  <a:buNone/>
                </a:pPr>
                <a:r>
                  <a:rPr lang="en-US" sz="2000" b="1" dirty="0"/>
                  <a:t>Log isn’t “that running time between linear and constant” it’s “that running time that’s barely worse than a constant.”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63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0A114E-C0E8-48BC-8865-AB4DE489F3A7}"/>
                  </a:ext>
                </a:extLst>
              </p:cNvPr>
              <p:cNvSpPr/>
              <p:nvPr/>
            </p:nvSpPr>
            <p:spPr>
              <a:xfrm>
                <a:off x="7981669" y="3445462"/>
                <a:ext cx="3458453" cy="882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sz="2400" dirty="0">
                    <a:solidFill>
                      <a:srgbClr val="4C328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pollEV.com/cse373su19</a:t>
                </a:r>
              </a:p>
              <a:p>
                <a:pPr marL="0" lvl="1">
                  <a:spcBef>
                    <a:spcPts val="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sz="2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How do you increase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ea typeface="Segoe UI Historic" panose="020B0502040204020203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0A114E-C0E8-48BC-8865-AB4DE489F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669" y="3445462"/>
                <a:ext cx="3458453" cy="882293"/>
              </a:xfrm>
              <a:prstGeom prst="rect">
                <a:avLst/>
              </a:prstGeom>
              <a:blipFill>
                <a:blip r:embed="rId3"/>
                <a:stretch>
                  <a:fillRect l="-2641" t="-4828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4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Running Times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" y="1592984"/>
            <a:ext cx="6460066" cy="48450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90691" y="1597891"/>
                <a:ext cx="418407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This identity is so important, one of my friends made me a cross-stitch of it.</a:t>
                </a:r>
              </a:p>
              <a:p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Two lessons: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Log running times are REALLY </a:t>
                </a:r>
                <a:r>
                  <a:rPr lang="en-US" sz="24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REALLY</a:t>
                </a: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FAST.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not simplified, it’s just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91" y="1597891"/>
                <a:ext cx="4184073" cy="3416320"/>
              </a:xfrm>
              <a:prstGeom prst="rect">
                <a:avLst/>
              </a:prstGeom>
              <a:blipFill>
                <a:blip r:embed="rId3"/>
                <a:stretch>
                  <a:fillRect l="-2770" t="-1248" r="-875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1463857"/>
            <a:ext cx="11977815" cy="48455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What if the heights of subtrees were corrupted.</a:t>
            </a:r>
          </a:p>
          <a:p>
            <a:r>
              <a:rPr lang="en-US" sz="2800" dirty="0"/>
              <a:t>How could we calculate from scratch?</a:t>
            </a:r>
          </a:p>
          <a:p>
            <a:r>
              <a:rPr lang="en-US" sz="2800" dirty="0"/>
              <a:t>We could use a “traversal”</a:t>
            </a:r>
          </a:p>
          <a:p>
            <a:pPr lvl="1"/>
            <a:r>
              <a:rPr lang="en-US" sz="2400" dirty="0"/>
              <a:t>A process that visits every piece of data in a data structure.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height(Node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==null) return -1;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),height(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h+1;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5446619" cy="2729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8868" y="1463857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50336" y="4062895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scenarios, choose an appropriate traversal:</a:t>
            </a:r>
          </a:p>
          <a:p>
            <a:endParaRPr lang="en-US" dirty="0"/>
          </a:p>
          <a:p>
            <a:r>
              <a:rPr lang="en-US" dirty="0"/>
              <a:t>1. Print out all the keys in an AVL-Dictionary in sorted order.</a:t>
            </a:r>
          </a:p>
          <a:p>
            <a:endParaRPr lang="en-US" dirty="0"/>
          </a:p>
          <a:p>
            <a:r>
              <a:rPr lang="en-US" dirty="0"/>
              <a:t>2. Make a copy of an AVL tree</a:t>
            </a:r>
          </a:p>
          <a:p>
            <a:endParaRPr lang="en-US" dirty="0"/>
          </a:p>
          <a:p>
            <a:r>
              <a:rPr lang="en-US" dirty="0"/>
              <a:t>3. Determine if an AVL tree is balanced (assume height values are not stored)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scenarios, choose an appropriate traversal:</a:t>
            </a:r>
          </a:p>
          <a:p>
            <a:endParaRPr lang="en-US" dirty="0"/>
          </a:p>
          <a:p>
            <a:r>
              <a:rPr lang="en-US" dirty="0"/>
              <a:t>1. Print out all the keys in an AVL-Dictionary in sorted order.</a:t>
            </a:r>
          </a:p>
          <a:p>
            <a:endParaRPr lang="en-US" dirty="0"/>
          </a:p>
          <a:p>
            <a:r>
              <a:rPr lang="en-US" dirty="0"/>
              <a:t>2. Make a copy of an AVL tree</a:t>
            </a:r>
          </a:p>
          <a:p>
            <a:endParaRPr lang="en-US" dirty="0"/>
          </a:p>
          <a:p>
            <a:r>
              <a:rPr lang="en-US" dirty="0"/>
              <a:t>3. Determine if an AVL tree is balanced (assume height values are not stored)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1578" y="3768811"/>
            <a:ext cx="656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Pre-order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1578" y="2895600"/>
            <a:ext cx="656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1578" y="4806393"/>
            <a:ext cx="656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Post-order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lecture04</Template>
  <TotalTime>250</TotalTime>
  <Words>3821</Words>
  <Application>Microsoft Macintosh PowerPoint</Application>
  <PresentationFormat>Widescreen</PresentationFormat>
  <Paragraphs>734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11: Introduction to Hash Tables</vt:lpstr>
      <vt:lpstr>Administrivia</vt:lpstr>
      <vt:lpstr>Aside: How Fast is Θ(log⁡〖n)〗?</vt:lpstr>
      <vt:lpstr>Logarithmic vs. Linear</vt:lpstr>
      <vt:lpstr>Logarithmic Running Times</vt:lpstr>
      <vt:lpstr>Aside: Traversals</vt:lpstr>
      <vt:lpstr>Three Kinds of Traversals</vt:lpstr>
      <vt:lpstr>Traversal Practice</vt:lpstr>
      <vt:lpstr>Traversal Practice</vt:lpstr>
      <vt:lpstr>Traversals </vt:lpstr>
      <vt:lpstr>Aside: Other Self-Balancing Trees</vt:lpstr>
      <vt:lpstr>Hashing</vt:lpstr>
      <vt:lpstr>Review: Dictionaries</vt:lpstr>
      <vt:lpstr>Review: Dictionaries</vt:lpstr>
      <vt:lpstr>Review: Dictionaries</vt:lpstr>
      <vt:lpstr>“In-Practice” Case</vt:lpstr>
      <vt:lpstr>Can we do better?</vt:lpstr>
      <vt:lpstr>Implement Direct Access Map</vt:lpstr>
      <vt:lpstr>Can we do this for any integer?</vt:lpstr>
      <vt:lpstr>Review: Integer remainder with % “mod”</vt:lpstr>
      <vt:lpstr>First Hash Function: % table size</vt:lpstr>
      <vt:lpstr>Implement First Hash Function</vt:lpstr>
      <vt:lpstr>First Hash Function: % table size</vt:lpstr>
      <vt:lpstr>Hash Obsession: Collisions</vt:lpstr>
      <vt:lpstr>Strategies to handle hash collisions</vt:lpstr>
      <vt:lpstr>Strategies to handle hash collision</vt:lpstr>
      <vt:lpstr>Handling Collisions</vt:lpstr>
      <vt:lpstr>In-Practice</vt:lpstr>
      <vt:lpstr>In-Practice</vt:lpstr>
      <vt:lpstr>Handling Collisions</vt:lpstr>
      <vt:lpstr>Practice</vt:lpstr>
      <vt:lpstr>What about non integer keys?</vt:lpstr>
      <vt:lpstr>How to Hash non Integer Keys</vt:lpstr>
      <vt:lpstr>Practice</vt:lpstr>
      <vt:lpstr>Java and Hash Functions</vt:lpstr>
      <vt:lpstr>Resizing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Introduction to Hash Tables</dc:title>
  <dc:creator>rtweber2</dc:creator>
  <cp:lastModifiedBy>Zachary Chun</cp:lastModifiedBy>
  <cp:revision>21</cp:revision>
  <dcterms:created xsi:type="dcterms:W3CDTF">2019-07-17T15:53:21Z</dcterms:created>
  <dcterms:modified xsi:type="dcterms:W3CDTF">2019-07-18T21:14:01Z</dcterms:modified>
</cp:coreProperties>
</file>