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58" r:id="rId3"/>
    <p:sldId id="259" r:id="rId4"/>
    <p:sldId id="282" r:id="rId5"/>
    <p:sldId id="260" r:id="rId6"/>
    <p:sldId id="283" r:id="rId7"/>
    <p:sldId id="298" r:id="rId8"/>
    <p:sldId id="284" r:id="rId9"/>
    <p:sldId id="261" r:id="rId10"/>
    <p:sldId id="285" r:id="rId11"/>
    <p:sldId id="286" r:id="rId12"/>
    <p:sldId id="287" r:id="rId13"/>
    <p:sldId id="262" r:id="rId14"/>
    <p:sldId id="263" r:id="rId15"/>
    <p:sldId id="264" r:id="rId16"/>
    <p:sldId id="265" r:id="rId17"/>
    <p:sldId id="266" r:id="rId18"/>
    <p:sldId id="267" r:id="rId19"/>
    <p:sldId id="301" r:id="rId20"/>
    <p:sldId id="268" r:id="rId21"/>
    <p:sldId id="269" r:id="rId22"/>
    <p:sldId id="270" r:id="rId23"/>
    <p:sldId id="271" r:id="rId24"/>
    <p:sldId id="272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9" r:id="rId33"/>
    <p:sldId id="300" r:id="rId34"/>
    <p:sldId id="296" r:id="rId35"/>
    <p:sldId id="275" r:id="rId36"/>
    <p:sldId id="276" r:id="rId37"/>
    <p:sldId id="277" r:id="rId38"/>
    <p:sldId id="278" r:id="rId39"/>
    <p:sldId id="279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5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2F842-A601-4B20-8028-EF026D91FED0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8008-58E8-44F9-85A5-7478B4AD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8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6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us fast insertions and removals</a:t>
            </a:r>
          </a:p>
          <a:p>
            <a:r>
              <a:rPr lang="en-US" dirty="0"/>
              <a:t>Completeness forces height to be log(n)</a:t>
            </a:r>
          </a:p>
          <a:p>
            <a:r>
              <a:rPr lang="en-US" dirty="0"/>
              <a:t>Gives us </a:t>
            </a:r>
            <a:r>
              <a:rPr lang="en-US" dirty="0" err="1"/>
              <a:t>contiguious</a:t>
            </a:r>
            <a:r>
              <a:rPr lang="en-US" dirty="0"/>
              <a:t>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9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the nodes are leaves, design algorithms that do less work closer to the bottom!</a:t>
                </a:r>
              </a:p>
              <a:p>
                <a:r>
                  <a:rPr lang="en-US" dirty="0"/>
                  <a:t>More careful analysis can reveal tighter bounds</a:t>
                </a:r>
              </a:p>
              <a:p>
                <a:r>
                  <a:rPr lang="en-US" dirty="0"/>
                  <a:t>Math strategy: rather than show a &lt;= b directly, it can be simpler to show a &lt;= t then t&lt;= b (a la finding c and n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</a:t>
                </a:r>
                <a:r>
                  <a:rPr lang="en-US" sz="1200" i="0" dirty="0">
                    <a:latin typeface="Cambria Math" panose="02040503050406030204" pitchFamily="18" charset="0"/>
                  </a:rPr>
                  <a:t>1/2</a:t>
                </a:r>
                <a:r>
                  <a:rPr lang="en-US" dirty="0"/>
                  <a:t> the nodes are leaves, design algorithms that do less work closer to the bottom!</a:t>
                </a:r>
              </a:p>
              <a:p>
                <a:r>
                  <a:rPr lang="en-US" dirty="0"/>
                  <a:t>More careful analysis can reveal tighter bounds</a:t>
                </a:r>
              </a:p>
              <a:p>
                <a:r>
                  <a:rPr lang="en-US" dirty="0"/>
                  <a:t>Math strategy: rather than show a &lt;= b directly, it can be simpler to show a &lt;= t then t&lt;= b (a la finding c and n</a:t>
                </a:r>
                <a:r>
                  <a:rPr lang="en-US" baseline="-25000" dirty="0"/>
                  <a:t>0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47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84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3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26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7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7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0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7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4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E8C701D2-D7FA-4D5B-8741-48982F1F0DD7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BF64CFD7-A9FC-4EB3-A160-96F6543BE2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33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cs.washington.edu/courses/cse373/19sp/exam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74C-AD1D-4C9D-88D4-76616DF5B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13: Heaps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73D0-155C-4A49-BE31-7C26918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 Data Structures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F771-CBF5-4810-A04A-36DE8C4C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67493CC-085C-EC46-B818-09CB7DB1E292}"/>
              </a:ext>
            </a:extLst>
          </p:cNvPr>
          <p:cNvSpPr txBox="1">
            <a:spLocks/>
          </p:cNvSpPr>
          <p:nvPr/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CSE 373 19 SP - Kasey Champion</a:t>
            </a:r>
          </a:p>
        </p:txBody>
      </p:sp>
    </p:spTree>
    <p:extLst>
      <p:ext uri="{BB962C8B-B14F-4D97-AF65-F5344CB8AC3E}">
        <p14:creationId xmlns:p14="http://schemas.microsoft.com/office/powerpoint/2010/main" val="5885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</a:t>
            </a:r>
          </a:p>
          <a:p>
            <a:r>
              <a:rPr lang="en-US" dirty="0" smtClean="0"/>
              <a:t>In a BST, we organized the data to find anything quickly.</a:t>
            </a:r>
          </a:p>
          <a:p>
            <a:r>
              <a:rPr lang="en-US" dirty="0" smtClean="0"/>
              <a:t>Now we just want to find the smallest things fast, so let’s write a different invariant: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particular, the smallest node is at the root!</a:t>
            </a:r>
          </a:p>
          <a:p>
            <a:pPr lvl="1"/>
            <a:r>
              <a:rPr lang="en-US" dirty="0" smtClean="0"/>
              <a:t>Super easy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en-US" dirty="0" smtClean="0"/>
              <a:t> now!</a:t>
            </a:r>
          </a:p>
          <a:p>
            <a:endParaRPr lang="en-US" dirty="0"/>
          </a:p>
          <a:p>
            <a:r>
              <a:rPr lang="en-US" dirty="0" smtClean="0"/>
              <a:t>Do we need more invariants?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5239" y="2945704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Heap invariant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Every node is less than or equal to both of its children.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6"/>
            <a:ext cx="11187258" cy="4992361"/>
          </a:xfrm>
        </p:spPr>
        <p:txBody>
          <a:bodyPr>
            <a:normAutofit/>
          </a:bodyPr>
          <a:lstStyle/>
          <a:p>
            <a:r>
              <a:rPr lang="en-US" dirty="0" smtClean="0"/>
              <a:t>With the current definition we could still have degenerate trees. </a:t>
            </a:r>
          </a:p>
          <a:p>
            <a:endParaRPr lang="en-US" dirty="0"/>
          </a:p>
          <a:p>
            <a:r>
              <a:rPr lang="en-US" dirty="0" smtClean="0"/>
              <a:t>The AVL condition was a bit complicated to maintain.</a:t>
            </a:r>
          </a:p>
          <a:p>
            <a:pPr lvl="1"/>
            <a:r>
              <a:rPr lang="en-US" dirty="0" smtClean="0"/>
              <a:t>Because we had to make sure when we inserted we could maintain the exact BST structure</a:t>
            </a:r>
          </a:p>
          <a:p>
            <a:r>
              <a:rPr lang="en-US" dirty="0" smtClean="0"/>
              <a:t>The heap invariant is looser than the BST invariant. </a:t>
            </a:r>
          </a:p>
          <a:p>
            <a:pPr lvl="1"/>
            <a:r>
              <a:rPr lang="en-US" dirty="0" smtClean="0"/>
              <a:t>Which means we can make our structure invariant stricter.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tree is complete if:</a:t>
            </a:r>
          </a:p>
          <a:p>
            <a:pPr lvl="1"/>
            <a:r>
              <a:rPr lang="en-US" dirty="0" smtClean="0"/>
              <a:t>Every row, except possibly the last, is completely full.</a:t>
            </a:r>
          </a:p>
          <a:p>
            <a:pPr lvl="1"/>
            <a:r>
              <a:rPr lang="en-US" dirty="0" smtClean="0"/>
              <a:t>The last row is filled from left to right (no “gap”)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5239" y="3960036"/>
            <a:ext cx="10694504" cy="9409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Heap structure invariant: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A heap is always a </a:t>
            </a:r>
            <a:r>
              <a:rPr lang="en-US" sz="2800" b="1" dirty="0" smtClean="0">
                <a:solidFill>
                  <a:schemeClr val="bg1"/>
                </a:solidFill>
              </a:rPr>
              <a:t>complete</a:t>
            </a:r>
            <a:r>
              <a:rPr lang="en-US" sz="2800" dirty="0" smtClean="0">
                <a:solidFill>
                  <a:schemeClr val="bg1"/>
                </a:solidFill>
              </a:rPr>
              <a:t> tree.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1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– every row is completely filled, except possibly the last row, which is filled from left to right.</a:t>
            </a:r>
            <a:endParaRPr lang="en-US" dirty="0"/>
          </a:p>
          <a:p>
            <a:r>
              <a:rPr lang="en-US" dirty="0" smtClean="0"/>
              <a:t>Perfect – every row is completely filled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SU 18 -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8715-06AE-4EBD-9812-2FC97F270897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6579" y="2864327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2537555" y="4637881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5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34957" y="4643700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8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829427" y="3688111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4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1554060" y="3688111"/>
            <a:ext cx="524226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6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1744841" y="4654922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3"/>
            <a:endCxn id="10" idx="7"/>
          </p:cNvCxnSpPr>
          <p:nvPr/>
        </p:nvCxnSpPr>
        <p:spPr>
          <a:xfrm flipH="1">
            <a:off x="2001515" y="3356528"/>
            <a:ext cx="259512" cy="41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9" idx="0"/>
          </p:cNvCxnSpPr>
          <p:nvPr/>
        </p:nvCxnSpPr>
        <p:spPr>
          <a:xfrm>
            <a:off x="2668780" y="3356528"/>
            <a:ext cx="448972" cy="331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</p:cNvCxnSpPr>
          <p:nvPr/>
        </p:nvCxnSpPr>
        <p:spPr>
          <a:xfrm flipH="1">
            <a:off x="1254963" y="4180312"/>
            <a:ext cx="375868" cy="56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7" idx="0"/>
          </p:cNvCxnSpPr>
          <p:nvPr/>
        </p:nvCxnSpPr>
        <p:spPr>
          <a:xfrm flipH="1">
            <a:off x="2825880" y="4264760"/>
            <a:ext cx="291872" cy="373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0"/>
          </p:cNvCxnSpPr>
          <p:nvPr/>
        </p:nvCxnSpPr>
        <p:spPr>
          <a:xfrm>
            <a:off x="1838254" y="4245820"/>
            <a:ext cx="194912" cy="409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32974" y="3699300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5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2179401" y="2864325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4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5627972" y="2864327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5988948" y="4637881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5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>
            <a:off x="4186350" y="4643700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8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6280820" y="3688111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4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5005453" y="3688111"/>
            <a:ext cx="524226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6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stCxn id="19" idx="3"/>
            <a:endCxn id="23" idx="7"/>
          </p:cNvCxnSpPr>
          <p:nvPr/>
        </p:nvCxnSpPr>
        <p:spPr>
          <a:xfrm flipH="1">
            <a:off x="5452908" y="3356528"/>
            <a:ext cx="259512" cy="41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5"/>
            <a:endCxn id="22" idx="0"/>
          </p:cNvCxnSpPr>
          <p:nvPr/>
        </p:nvCxnSpPr>
        <p:spPr>
          <a:xfrm>
            <a:off x="6120173" y="3356528"/>
            <a:ext cx="448972" cy="331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</p:cNvCxnSpPr>
          <p:nvPr/>
        </p:nvCxnSpPr>
        <p:spPr>
          <a:xfrm flipH="1">
            <a:off x="4706356" y="4180312"/>
            <a:ext cx="375868" cy="56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4"/>
            <a:endCxn id="20" idx="0"/>
          </p:cNvCxnSpPr>
          <p:nvPr/>
        </p:nvCxnSpPr>
        <p:spPr>
          <a:xfrm flipH="1">
            <a:off x="6277273" y="4264760"/>
            <a:ext cx="291872" cy="373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284367" y="3699300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5</a:t>
            </a:r>
            <a:endParaRPr lang="en-US" sz="2400" dirty="0"/>
          </a:p>
        </p:txBody>
      </p:sp>
      <p:sp>
        <p:nvSpPr>
          <p:cNvPr id="31" name="Oval 30"/>
          <p:cNvSpPr/>
          <p:nvPr/>
        </p:nvSpPr>
        <p:spPr>
          <a:xfrm>
            <a:off x="5630794" y="2864325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4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9294000" y="2864327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2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9654976" y="4637881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5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7852378" y="4643700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8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9946848" y="3688111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4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8671481" y="3688111"/>
            <a:ext cx="524226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6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8862262" y="4654922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9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2" idx="3"/>
            <a:endCxn id="36" idx="7"/>
          </p:cNvCxnSpPr>
          <p:nvPr/>
        </p:nvCxnSpPr>
        <p:spPr>
          <a:xfrm flipH="1">
            <a:off x="9118936" y="3356528"/>
            <a:ext cx="259512" cy="41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5"/>
            <a:endCxn id="35" idx="0"/>
          </p:cNvCxnSpPr>
          <p:nvPr/>
        </p:nvCxnSpPr>
        <p:spPr>
          <a:xfrm>
            <a:off x="9786201" y="3356528"/>
            <a:ext cx="448972" cy="331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3"/>
          </p:cNvCxnSpPr>
          <p:nvPr/>
        </p:nvCxnSpPr>
        <p:spPr>
          <a:xfrm flipH="1">
            <a:off x="8372384" y="4180312"/>
            <a:ext cx="375868" cy="565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3" idx="0"/>
          </p:cNvCxnSpPr>
          <p:nvPr/>
        </p:nvCxnSpPr>
        <p:spPr>
          <a:xfrm flipH="1">
            <a:off x="9943301" y="4264760"/>
            <a:ext cx="291872" cy="373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0"/>
          </p:cNvCxnSpPr>
          <p:nvPr/>
        </p:nvCxnSpPr>
        <p:spPr>
          <a:xfrm>
            <a:off x="8955675" y="4245820"/>
            <a:ext cx="194912" cy="409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950395" y="3699300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5</a:t>
            </a:r>
            <a:endParaRPr lang="en-US" sz="2400" dirty="0"/>
          </a:p>
        </p:txBody>
      </p:sp>
      <p:sp>
        <p:nvSpPr>
          <p:cNvPr id="44" name="Oval 43"/>
          <p:cNvSpPr/>
          <p:nvPr/>
        </p:nvSpPr>
        <p:spPr>
          <a:xfrm>
            <a:off x="9296822" y="2864325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4</a:t>
            </a:r>
            <a:endParaRPr lang="en-US" sz="2400" dirty="0"/>
          </a:p>
        </p:txBody>
      </p:sp>
      <p:sp>
        <p:nvSpPr>
          <p:cNvPr id="45" name="Oval 44"/>
          <p:cNvSpPr/>
          <p:nvPr/>
        </p:nvSpPr>
        <p:spPr>
          <a:xfrm>
            <a:off x="10551491" y="4654921"/>
            <a:ext cx="576649" cy="576649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2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endCxn id="45" idx="0"/>
          </p:cNvCxnSpPr>
          <p:nvPr/>
        </p:nvCxnSpPr>
        <p:spPr>
          <a:xfrm>
            <a:off x="10402869" y="4275949"/>
            <a:ext cx="436947" cy="37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8649" y="5332488"/>
            <a:ext cx="1156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Complete, but not perfect                 Neither 	               Both Perfect and Complete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439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Heap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20" y="1378107"/>
            <a:ext cx="5140061" cy="4845504"/>
          </a:xfrm>
        </p:spPr>
        <p:txBody>
          <a:bodyPr/>
          <a:lstStyle/>
          <a:p>
            <a:r>
              <a:rPr lang="en-US" dirty="0" smtClean="0"/>
              <a:t>One flavor of heap is a </a:t>
            </a:r>
            <a:r>
              <a:rPr lang="en-US" b="1" dirty="0" smtClean="0"/>
              <a:t>binary</a:t>
            </a:r>
            <a:r>
              <a:rPr lang="en-US" dirty="0" smtClean="0"/>
              <a:t> heap.</a:t>
            </a:r>
            <a:endParaRPr lang="en-US" dirty="0"/>
          </a:p>
          <a:p>
            <a:r>
              <a:rPr lang="en-US" b="1" dirty="0">
                <a:solidFill>
                  <a:srgbClr val="B6A479"/>
                </a:solidFill>
              </a:rPr>
              <a:t>1. </a:t>
            </a:r>
            <a:r>
              <a:rPr lang="en-US" b="1" dirty="0">
                <a:solidFill>
                  <a:srgbClr val="4C3282"/>
                </a:solidFill>
              </a:rPr>
              <a:t>Binary Tree</a:t>
            </a:r>
            <a:r>
              <a:rPr lang="en-US" dirty="0"/>
              <a:t>: every node has at most 2 children</a:t>
            </a:r>
          </a:p>
          <a:p>
            <a:r>
              <a:rPr lang="en-US" b="1" dirty="0">
                <a:solidFill>
                  <a:srgbClr val="B6A479"/>
                </a:solidFill>
              </a:rPr>
              <a:t>2. </a:t>
            </a:r>
            <a:r>
              <a:rPr lang="en-US" b="1" dirty="0">
                <a:solidFill>
                  <a:srgbClr val="4C3282"/>
                </a:solidFill>
              </a:rPr>
              <a:t>Heap</a:t>
            </a:r>
            <a:r>
              <a:rPr lang="en-US" dirty="0"/>
              <a:t>: every node is smaller than its child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13</a:t>
            </a:fld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75609" y="3683671"/>
            <a:ext cx="1253275" cy="1365032"/>
            <a:chOff x="1285877" y="2866750"/>
            <a:chExt cx="1253275" cy="1365032"/>
          </a:xfrm>
        </p:grpSpPr>
        <p:grpSp>
          <p:nvGrpSpPr>
            <p:cNvPr id="49" name="Group 48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7" idx="2"/>
                <a:endCxn id="10" idx="2"/>
              </p:cNvCxnSpPr>
              <p:nvPr/>
            </p:nvCxnSpPr>
            <p:spPr>
              <a:xfrm flipH="1" flipV="1">
                <a:off x="8302342" y="1648523"/>
                <a:ext cx="2753" cy="183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/>
              <p:nvPr/>
            </p:nvCxnSpPr>
            <p:spPr>
              <a:xfrm>
                <a:off x="8440622" y="1745042"/>
                <a:ext cx="144628" cy="29653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51" idx="2"/>
                  <a:endCxn id="52" idx="2"/>
                </p:cNvCxnSpPr>
                <p:nvPr/>
              </p:nvCxnSpPr>
              <p:spPr>
                <a:xfrm flipH="1" flipV="1">
                  <a:off x="8302342" y="1648523"/>
                  <a:ext cx="2753" cy="183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072151" y="1271989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10</a:t>
                  </a:r>
                </a:p>
              </p:txBody>
            </p: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>
                  <a:stCxn id="67" idx="2"/>
                </p:cNvCxnSpPr>
                <p:nvPr/>
              </p:nvCxnSpPr>
              <p:spPr>
                <a:xfrm flipH="1" flipV="1">
                  <a:off x="8305094" y="1621523"/>
                  <a:ext cx="1" cy="210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Straight Connector 64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/>
          <p:cNvGrpSpPr/>
          <p:nvPr/>
        </p:nvGrpSpPr>
        <p:grpSpPr>
          <a:xfrm>
            <a:off x="2851363" y="3683671"/>
            <a:ext cx="2617459" cy="2197874"/>
            <a:chOff x="6914978" y="1266256"/>
            <a:chExt cx="2617459" cy="2197874"/>
          </a:xfrm>
        </p:grpSpPr>
        <p:grpSp>
          <p:nvGrpSpPr>
            <p:cNvPr id="78" name="Group 77"/>
            <p:cNvGrpSpPr/>
            <p:nvPr/>
          </p:nvGrpSpPr>
          <p:grpSpPr>
            <a:xfrm>
              <a:off x="7197885" y="2099098"/>
              <a:ext cx="686309" cy="820422"/>
              <a:chOff x="7984333" y="1273924"/>
              <a:chExt cx="686309" cy="82042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>
                <a:endCxn id="90" idx="0"/>
              </p:cNvCxnSpPr>
              <p:nvPr/>
            </p:nvCxnSpPr>
            <p:spPr>
              <a:xfrm flipH="1">
                <a:off x="7984333" y="1745042"/>
                <a:ext cx="181131" cy="34140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79" idx="2"/>
                <a:endCxn id="80" idx="2"/>
              </p:cNvCxnSpPr>
              <p:nvPr/>
            </p:nvCxnSpPr>
            <p:spPr>
              <a:xfrm flipH="1" flipV="1">
                <a:off x="8302342" y="1648523"/>
                <a:ext cx="2753" cy="183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>
                <a:endCxn id="98" idx="0"/>
              </p:cNvCxnSpPr>
              <p:nvPr/>
            </p:nvCxnSpPr>
            <p:spPr>
              <a:xfrm>
                <a:off x="8440622" y="1745042"/>
                <a:ext cx="230020" cy="34930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>
                  <a:stCxn id="89" idx="2"/>
                  <a:endCxn id="90" idx="2"/>
                </p:cNvCxnSpPr>
                <p:nvPr/>
              </p:nvCxnSpPr>
              <p:spPr>
                <a:xfrm flipH="1" flipV="1">
                  <a:off x="8302342" y="1648523"/>
                  <a:ext cx="2753" cy="183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Connector 86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2681" y="1287092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97" idx="2"/>
                </p:cNvCxnSpPr>
                <p:nvPr/>
              </p:nvCxnSpPr>
              <p:spPr>
                <a:xfrm flipH="1" flipV="1">
                  <a:off x="8305094" y="1621523"/>
                  <a:ext cx="1" cy="210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8562069" y="2099098"/>
              <a:ext cx="685757" cy="812522"/>
              <a:chOff x="7984333" y="1273924"/>
              <a:chExt cx="685757" cy="812522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>
                <a:endCxn id="113" idx="0"/>
              </p:cNvCxnSpPr>
              <p:nvPr/>
            </p:nvCxnSpPr>
            <p:spPr>
              <a:xfrm flipH="1">
                <a:off x="7984333" y="1745042"/>
                <a:ext cx="181131" cy="34140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2" idx="2"/>
                <a:endCxn id="103" idx="2"/>
              </p:cNvCxnSpPr>
              <p:nvPr/>
            </p:nvCxnSpPr>
            <p:spPr>
              <a:xfrm flipH="1" flipV="1">
                <a:off x="8302342" y="1648523"/>
                <a:ext cx="2753" cy="183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>
                <a:endCxn id="121" idx="0"/>
              </p:cNvCxnSpPr>
              <p:nvPr/>
            </p:nvCxnSpPr>
            <p:spPr>
              <a:xfrm>
                <a:off x="8440622" y="1745042"/>
                <a:ext cx="229468" cy="336135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107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</p:txBody>
            </p: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stCxn id="112" idx="2"/>
                  <a:endCxn id="113" idx="2"/>
                </p:cNvCxnSpPr>
                <p:nvPr/>
              </p:nvCxnSpPr>
              <p:spPr>
                <a:xfrm flipH="1" flipV="1">
                  <a:off x="8302342" y="1648523"/>
                  <a:ext cx="2753" cy="183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Straight Connector 109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2129" y="1273923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>
                  <a:stCxn id="120" idx="2"/>
                </p:cNvCxnSpPr>
                <p:nvPr/>
              </p:nvCxnSpPr>
              <p:spPr>
                <a:xfrm flipH="1" flipV="1">
                  <a:off x="8305094" y="1621523"/>
                  <a:ext cx="1" cy="210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>
                <a:endCxn id="79" idx="0"/>
              </p:cNvCxnSpPr>
              <p:nvPr/>
            </p:nvCxnSpPr>
            <p:spPr>
              <a:xfrm flipH="1">
                <a:off x="7573536" y="1745042"/>
                <a:ext cx="591928" cy="36172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5" idx="2"/>
                <a:endCxn id="126" idx="2"/>
              </p:cNvCxnSpPr>
              <p:nvPr/>
            </p:nvCxnSpPr>
            <p:spPr>
              <a:xfrm flipH="1" flipV="1">
                <a:off x="8302342" y="1648523"/>
                <a:ext cx="2753" cy="183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>
                <a:endCxn id="102" idx="0"/>
              </p:cNvCxnSpPr>
              <p:nvPr/>
            </p:nvCxnSpPr>
            <p:spPr>
              <a:xfrm>
                <a:off x="8440622" y="1745042"/>
                <a:ext cx="497098" cy="36172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Rectangle 132"/>
          <p:cNvSpPr/>
          <p:nvPr/>
        </p:nvSpPr>
        <p:spPr>
          <a:xfrm>
            <a:off x="5716060" y="1814411"/>
            <a:ext cx="6096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B6A47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3. </a:t>
            </a:r>
            <a:r>
              <a:rPr lang="en-US" sz="22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Structure: 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level is “complete” meaning it has no “gaps</a:t>
            </a:r>
            <a:r>
              <a:rPr lang="en-US" dirty="0"/>
              <a:t>”</a:t>
            </a:r>
          </a:p>
          <a:p>
            <a:r>
              <a:rPr lang="en-US" dirty="0"/>
              <a:t>- Heaps are filled up left to right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6795143" y="4643046"/>
            <a:ext cx="676694" cy="807255"/>
            <a:chOff x="7991077" y="1270430"/>
            <a:chExt cx="676694" cy="807255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070203" y="127043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70" idx="2"/>
              <a:endCxn id="171" idx="2"/>
            </p:cNvCxnSpPr>
            <p:nvPr/>
          </p:nvCxnSpPr>
          <p:spPr>
            <a:xfrm flipH="1" flipV="1">
              <a:off x="8300394" y="1639762"/>
              <a:ext cx="4701" cy="191939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6505492" y="5434211"/>
            <a:ext cx="568567" cy="577361"/>
            <a:chOff x="8118821" y="1399329"/>
            <a:chExt cx="568567" cy="577361"/>
          </a:xfrm>
        </p:grpSpPr>
        <p:grpSp>
          <p:nvGrpSpPr>
            <p:cNvPr id="163" name="Group 162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0102" y="1254340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36</a:t>
                </a:r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stCxn id="166" idx="2"/>
                <a:endCxn id="167" idx="2"/>
              </p:cNvCxnSpPr>
              <p:nvPr/>
            </p:nvCxnSpPr>
            <p:spPr>
              <a:xfrm flipH="1" flipV="1">
                <a:off x="8300293" y="1623672"/>
                <a:ext cx="4802" cy="208029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4" name="Straight Connector 163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7190200" y="5453794"/>
            <a:ext cx="568567" cy="557777"/>
            <a:chOff x="8118821" y="1418913"/>
            <a:chExt cx="568567" cy="557777"/>
          </a:xfrm>
        </p:grpSpPr>
        <p:grpSp>
          <p:nvGrpSpPr>
            <p:cNvPr id="156" name="Group 155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2151" y="129978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47</a:t>
                </a:r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>
                <a:stCxn id="159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Connector 156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158398" y="3791116"/>
            <a:ext cx="882006" cy="816963"/>
            <a:chOff x="7705996" y="1251342"/>
            <a:chExt cx="882006" cy="816963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0919" y="125134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150" idx="2"/>
              <a:endCxn id="151" idx="2"/>
            </p:cNvCxnSpPr>
            <p:nvPr/>
          </p:nvCxnSpPr>
          <p:spPr>
            <a:xfrm flipH="1" flipV="1">
              <a:off x="8302181" y="1620674"/>
              <a:ext cx="2914" cy="211027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9496050" y="4646540"/>
            <a:ext cx="659759" cy="799740"/>
            <a:chOff x="8019435" y="1273924"/>
            <a:chExt cx="659759" cy="799740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cxnSp>
          <p:nvCxnSpPr>
            <p:cNvPr id="247" name="Straight Connector 246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44" idx="2"/>
              <a:endCxn id="245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9862749" y="5453794"/>
            <a:ext cx="568567" cy="557777"/>
            <a:chOff x="8118821" y="1418913"/>
            <a:chExt cx="568567" cy="557777"/>
          </a:xfrm>
        </p:grpSpPr>
        <p:grpSp>
          <p:nvGrpSpPr>
            <p:cNvPr id="230" name="Group 229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cxnSp>
            <p:nvCxnSpPr>
              <p:cNvPr id="235" name="Straight Connector 234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>
                <a:stCxn id="233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10542225" y="5453795"/>
            <a:ext cx="568567" cy="557777"/>
            <a:chOff x="8118821" y="1418913"/>
            <a:chExt cx="568567" cy="557777"/>
          </a:xfrm>
        </p:grpSpPr>
        <p:grpSp>
          <p:nvGrpSpPr>
            <p:cNvPr id="217" name="Group 216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20" idx="2"/>
                <a:endCxn id="221" idx="2"/>
              </p:cNvCxnSpPr>
              <p:nvPr/>
            </p:nvCxnSpPr>
            <p:spPr>
              <a:xfrm flipH="1" flipV="1">
                <a:off x="8302342" y="1648523"/>
                <a:ext cx="2753" cy="183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8" name="Straight Connector 217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11226933" y="5453793"/>
            <a:ext cx="583076" cy="557778"/>
            <a:chOff x="8118821" y="1418912"/>
            <a:chExt cx="583076" cy="557778"/>
          </a:xfrm>
        </p:grpSpPr>
        <p:grpSp>
          <p:nvGrpSpPr>
            <p:cNvPr id="210" name="Group 209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cxnSp>
            <p:nvCxnSpPr>
              <p:cNvPr id="215" name="Straight Connector 214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>
                <a:stCxn id="213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9796702" y="3800327"/>
            <a:ext cx="1369909" cy="834586"/>
            <a:chOff x="7588528" y="1260553"/>
            <a:chExt cx="1369909" cy="834586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3689" y="126055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 flipH="1">
              <a:off x="7588528" y="1732680"/>
              <a:ext cx="591928" cy="361724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stCxn id="204" idx="2"/>
              <a:endCxn id="205" idx="2"/>
            </p:cNvCxnSpPr>
            <p:nvPr/>
          </p:nvCxnSpPr>
          <p:spPr>
            <a:xfrm flipH="1" flipV="1">
              <a:off x="8304951" y="1629885"/>
              <a:ext cx="144" cy="201816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>
              <a:off x="8461339" y="1733415"/>
              <a:ext cx="497098" cy="361724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0" name="Straight Connector 249"/>
          <p:cNvCxnSpPr/>
          <p:nvPr/>
        </p:nvCxnSpPr>
        <p:spPr>
          <a:xfrm flipH="1">
            <a:off x="7809938" y="4198275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/>
          <p:cNvGrpSpPr/>
          <p:nvPr/>
        </p:nvGrpSpPr>
        <p:grpSpPr>
          <a:xfrm>
            <a:off x="7749565" y="2811145"/>
            <a:ext cx="2771458" cy="984516"/>
            <a:chOff x="6860092" y="1273924"/>
            <a:chExt cx="2771458" cy="984516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58" idx="2"/>
              <a:endCxn id="259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Straight Connector 268"/>
          <p:cNvCxnSpPr/>
          <p:nvPr/>
        </p:nvCxnSpPr>
        <p:spPr>
          <a:xfrm flipH="1">
            <a:off x="9528267" y="5037446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Donut 269"/>
          <p:cNvSpPr/>
          <p:nvPr/>
        </p:nvSpPr>
        <p:spPr>
          <a:xfrm>
            <a:off x="7637671" y="3994803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1" name="Donut 270"/>
          <p:cNvSpPr/>
          <p:nvPr/>
        </p:nvSpPr>
        <p:spPr>
          <a:xfrm>
            <a:off x="9361520" y="484855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10858582" y="4646540"/>
            <a:ext cx="659098" cy="795347"/>
            <a:chOff x="8017783" y="1273924"/>
            <a:chExt cx="659098" cy="795347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stCxn id="224" idx="2"/>
              <a:endCxn id="225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8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  <p:bldP spid="2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Check - Are these valid heaps?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071" y="1561357"/>
            <a:ext cx="2448363" cy="1200329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Binary Heap Invariants:</a:t>
            </a:r>
          </a:p>
          <a:p>
            <a:pPr marL="342900" indent="-342900">
              <a:buAutoNum type="arabicPeriod"/>
            </a:pPr>
            <a:r>
              <a:rPr lang="en-US" dirty="0"/>
              <a:t>Binary Tree</a:t>
            </a:r>
          </a:p>
          <a:p>
            <a:pPr marL="342900" indent="-342900">
              <a:buAutoNum type="arabicPeriod"/>
            </a:pPr>
            <a:r>
              <a:rPr lang="en-US" dirty="0"/>
              <a:t>Heap</a:t>
            </a:r>
          </a:p>
          <a:p>
            <a:pPr marL="342900" indent="-342900">
              <a:buAutoNum type="arabicPeriod"/>
            </a:pPr>
            <a:r>
              <a:rPr lang="en-US" dirty="0"/>
              <a:t>Complete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98751" y="4234925"/>
            <a:ext cx="637509" cy="800837"/>
            <a:chOff x="8019435" y="1273924"/>
            <a:chExt cx="637509" cy="80083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5" idx="2"/>
              <a:endCxn id="56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>
              <a:off x="8426924" y="1725457"/>
              <a:ext cx="230020" cy="349304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865450" y="5042179"/>
            <a:ext cx="568567" cy="557777"/>
            <a:chOff x="8118821" y="1418913"/>
            <a:chExt cx="568567" cy="557777"/>
          </a:xfrm>
        </p:grpSpPr>
        <p:grpSp>
          <p:nvGrpSpPr>
            <p:cNvPr id="41" name="Group 40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4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62389" y="4234925"/>
            <a:ext cx="663877" cy="811604"/>
            <a:chOff x="7978590" y="1273924"/>
            <a:chExt cx="663877" cy="81160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 flipH="1">
              <a:off x="7978590" y="1744124"/>
              <a:ext cx="181131" cy="341404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2"/>
              <a:endCxn id="36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>
              <a:off x="8412999" y="1737795"/>
              <a:ext cx="229468" cy="336135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085225" y="5042180"/>
            <a:ext cx="568567" cy="557777"/>
            <a:chOff x="8019435" y="1273924"/>
            <a:chExt cx="568567" cy="5577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1" idx="2"/>
              <a:endCxn id="32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769933" y="5042178"/>
            <a:ext cx="568567" cy="557778"/>
            <a:chOff x="8118821" y="1418912"/>
            <a:chExt cx="568567" cy="557778"/>
          </a:xfrm>
        </p:grpSpPr>
        <p:grpSp>
          <p:nvGrpSpPr>
            <p:cNvPr id="21" name="Group 20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4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805596" y="3402083"/>
            <a:ext cx="1909099" cy="818435"/>
            <a:chOff x="7342123" y="1273924"/>
            <a:chExt cx="1909099" cy="8184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 flipH="1">
              <a:off x="7342123" y="1705957"/>
              <a:ext cx="820142" cy="366654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2"/>
              <a:endCxn id="16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>
              <a:off x="8437942" y="1692548"/>
              <a:ext cx="813280" cy="399811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716861" y="5865566"/>
            <a:ext cx="568567" cy="557777"/>
            <a:chOff x="8118821" y="1418913"/>
            <a:chExt cx="568567" cy="557777"/>
          </a:xfrm>
        </p:grpSpPr>
        <p:grpSp>
          <p:nvGrpSpPr>
            <p:cNvPr id="62" name="Group 61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5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3396337" y="5865567"/>
            <a:ext cx="568567" cy="557777"/>
            <a:chOff x="8118821" y="1418913"/>
            <a:chExt cx="568567" cy="557777"/>
          </a:xfrm>
        </p:grpSpPr>
        <p:grpSp>
          <p:nvGrpSpPr>
            <p:cNvPr id="70" name="Group 69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0938" y="128709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3" idx="2"/>
                <a:endCxn id="74" idx="2"/>
              </p:cNvCxnSpPr>
              <p:nvPr/>
            </p:nvCxnSpPr>
            <p:spPr>
              <a:xfrm flipH="1" flipV="1">
                <a:off x="8301129" y="1656423"/>
                <a:ext cx="3966" cy="1752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215151" y="5865566"/>
            <a:ext cx="583076" cy="557778"/>
            <a:chOff x="8118821" y="1418912"/>
            <a:chExt cx="583076" cy="557778"/>
          </a:xfrm>
        </p:grpSpPr>
        <p:grpSp>
          <p:nvGrpSpPr>
            <p:cNvPr id="78" name="Group 77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1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/>
          <p:nvPr/>
        </p:nvCxnSpPr>
        <p:spPr>
          <a:xfrm flipH="1">
            <a:off x="1538473" y="4625537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 flipH="1">
            <a:off x="3072065" y="5486963"/>
            <a:ext cx="181131" cy="341404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>
            <a:off x="3461735" y="5490613"/>
            <a:ext cx="229468" cy="336135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>
            <a:off x="4194657" y="5455148"/>
            <a:ext cx="229468" cy="336135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onut 91"/>
          <p:cNvSpPr/>
          <p:nvPr/>
        </p:nvSpPr>
        <p:spPr>
          <a:xfrm>
            <a:off x="2512539" y="3295916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Donut 92"/>
          <p:cNvSpPr/>
          <p:nvPr/>
        </p:nvSpPr>
        <p:spPr>
          <a:xfrm>
            <a:off x="6805151" y="445779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Donut 93"/>
          <p:cNvSpPr/>
          <p:nvPr/>
        </p:nvSpPr>
        <p:spPr>
          <a:xfrm>
            <a:off x="3621095" y="5248505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Donut 94"/>
          <p:cNvSpPr/>
          <p:nvPr/>
        </p:nvSpPr>
        <p:spPr>
          <a:xfrm>
            <a:off x="1738910" y="523125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Donut 95"/>
          <p:cNvSpPr/>
          <p:nvPr/>
        </p:nvSpPr>
        <p:spPr>
          <a:xfrm>
            <a:off x="2076214" y="5240083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8614231" y="3079736"/>
            <a:ext cx="2250760" cy="2197874"/>
            <a:chOff x="6914978" y="1266256"/>
            <a:chExt cx="2250760" cy="2197874"/>
          </a:xfrm>
        </p:grpSpPr>
        <p:grpSp>
          <p:nvGrpSpPr>
            <p:cNvPr id="153" name="Group 152"/>
            <p:cNvGrpSpPr/>
            <p:nvPr/>
          </p:nvGrpSpPr>
          <p:grpSpPr>
            <a:xfrm>
              <a:off x="7197885" y="2099098"/>
              <a:ext cx="686309" cy="820422"/>
              <a:chOff x="7984333" y="1273924"/>
              <a:chExt cx="686309" cy="820422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>
                <a:endCxn id="197" idx="0"/>
              </p:cNvCxnSpPr>
              <p:nvPr/>
            </p:nvCxnSpPr>
            <p:spPr>
              <a:xfrm flipH="1">
                <a:off x="7984333" y="1745042"/>
                <a:ext cx="181132" cy="34140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>
                <a:stCxn id="200" idx="2"/>
                <a:endCxn id="201" idx="2"/>
              </p:cNvCxnSpPr>
              <p:nvPr/>
            </p:nvCxnSpPr>
            <p:spPr>
              <a:xfrm flipH="1" flipV="1">
                <a:off x="8302342" y="1648523"/>
                <a:ext cx="2753" cy="183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>
                <a:endCxn id="190" idx="0"/>
              </p:cNvCxnSpPr>
              <p:nvPr/>
            </p:nvCxnSpPr>
            <p:spPr>
              <a:xfrm>
                <a:off x="8440622" y="1745042"/>
                <a:ext cx="230020" cy="34930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9</a:t>
                  </a:r>
                </a:p>
              </p:txBody>
            </p: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>
                  <a:stCxn id="196" idx="2"/>
                  <a:endCxn id="197" idx="2"/>
                </p:cNvCxnSpPr>
                <p:nvPr/>
              </p:nvCxnSpPr>
              <p:spPr>
                <a:xfrm flipH="1" flipV="1">
                  <a:off x="8302342" y="1648523"/>
                  <a:ext cx="2753" cy="183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Straight Connector 19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2681" y="1287092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8</a:t>
                  </a: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>
                  <a:stCxn id="189" idx="2"/>
                </p:cNvCxnSpPr>
                <p:nvPr/>
              </p:nvCxnSpPr>
              <p:spPr>
                <a:xfrm flipH="1" flipV="1">
                  <a:off x="8305094" y="1621523"/>
                  <a:ext cx="1" cy="210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Straight Connector 186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8562069" y="2099098"/>
              <a:ext cx="603669" cy="812522"/>
              <a:chOff x="7984333" y="1273924"/>
              <a:chExt cx="603669" cy="812522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>
                <a:endCxn id="177" idx="0"/>
              </p:cNvCxnSpPr>
              <p:nvPr/>
            </p:nvCxnSpPr>
            <p:spPr>
              <a:xfrm flipH="1">
                <a:off x="7984333" y="1745042"/>
                <a:ext cx="181131" cy="34140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80" idx="2"/>
                <a:endCxn id="181" idx="2"/>
              </p:cNvCxnSpPr>
              <p:nvPr/>
            </p:nvCxnSpPr>
            <p:spPr>
              <a:xfrm flipH="1" flipV="1">
                <a:off x="8302342" y="1648523"/>
                <a:ext cx="2753" cy="183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</a:t>
                  </a: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>
                  <a:stCxn id="176" idx="2"/>
                  <a:endCxn id="177" idx="2"/>
                </p:cNvCxnSpPr>
                <p:nvPr/>
              </p:nvCxnSpPr>
              <p:spPr>
                <a:xfrm flipH="1" flipV="1">
                  <a:off x="8302342" y="1648523"/>
                  <a:ext cx="2753" cy="183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Straight Connector 17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line">
                <a:avLst/>
              </a:prstGeom>
              <a:ln w="19050"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9" name="Group 158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>
                <a:endCxn id="200" idx="0"/>
              </p:cNvCxnSpPr>
              <p:nvPr/>
            </p:nvCxnSpPr>
            <p:spPr>
              <a:xfrm flipH="1">
                <a:off x="7573536" y="1745042"/>
                <a:ext cx="591928" cy="36172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>
                <a:stCxn id="160" idx="2"/>
                <a:endCxn id="161" idx="2"/>
              </p:cNvCxnSpPr>
              <p:nvPr/>
            </p:nvCxnSpPr>
            <p:spPr>
              <a:xfrm flipH="1" flipV="1">
                <a:off x="8302342" y="1648523"/>
                <a:ext cx="2753" cy="183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8DD11C83-9954-4535-9AA8-C28A0845CC27}"/>
                  </a:ext>
                </a:extLst>
              </p:cNvPr>
              <p:cNvCxnSpPr>
                <a:endCxn id="180" idx="0"/>
              </p:cNvCxnSpPr>
              <p:nvPr/>
            </p:nvCxnSpPr>
            <p:spPr>
              <a:xfrm>
                <a:off x="8440622" y="1745042"/>
                <a:ext cx="497098" cy="361724"/>
              </a:xfrm>
              <a:prstGeom prst="straightConnector1">
                <a:avLst/>
              </a:prstGeom>
              <a:ln w="19050"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0" name="Group 209"/>
          <p:cNvGrpSpPr/>
          <p:nvPr/>
        </p:nvGrpSpPr>
        <p:grpSpPr>
          <a:xfrm>
            <a:off x="5747334" y="2647813"/>
            <a:ext cx="780085" cy="763319"/>
            <a:chOff x="8019435" y="1273924"/>
            <a:chExt cx="780085" cy="763319"/>
          </a:xfrm>
        </p:grpSpPr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7" name="Straight Connector 236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34" idx="2"/>
              <a:endCxn id="235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>
              <a:off x="8415998" y="1693264"/>
              <a:ext cx="383522" cy="34397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/>
        </p:nvGrpSpPr>
        <p:grpSpPr>
          <a:xfrm>
            <a:off x="6293822" y="3445830"/>
            <a:ext cx="568567" cy="557778"/>
            <a:chOff x="8118821" y="1418912"/>
            <a:chExt cx="568567" cy="557778"/>
          </a:xfrm>
        </p:grpSpPr>
        <p:grpSp>
          <p:nvGrpSpPr>
            <p:cNvPr id="220" name="Group 219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cxnSp>
            <p:nvCxnSpPr>
              <p:cNvPr id="225" name="Straight Connector 224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23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1" name="Straight Connector 220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5114709" y="1814971"/>
            <a:ext cx="883449" cy="798419"/>
            <a:chOff x="8019435" y="1273924"/>
            <a:chExt cx="883449" cy="798419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cxnSp>
          <p:nvCxnSpPr>
            <p:cNvPr id="217" name="Straight Connector 216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14" idx="2"/>
              <a:endCxn id="215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>
              <a:off x="8405786" y="1710619"/>
              <a:ext cx="497098" cy="361724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/>
          <p:cNvGrpSpPr/>
          <p:nvPr/>
        </p:nvGrpSpPr>
        <p:grpSpPr>
          <a:xfrm>
            <a:off x="6982628" y="4255839"/>
            <a:ext cx="568567" cy="557777"/>
            <a:chOff x="8118821" y="1418913"/>
            <a:chExt cx="568567" cy="557777"/>
          </a:xfrm>
        </p:grpSpPr>
        <p:grpSp>
          <p:nvGrpSpPr>
            <p:cNvPr id="262" name="Group 261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>
                <a:stCxn id="265" idx="2"/>
                <a:endCxn id="266" idx="2"/>
              </p:cNvCxnSpPr>
              <p:nvPr/>
            </p:nvCxnSpPr>
            <p:spPr>
              <a:xfrm flipH="1" flipV="1">
                <a:off x="8302342" y="1648523"/>
                <a:ext cx="2753" cy="183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3" name="Straight Connector 262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>
            <a:off x="6737584" y="3885273"/>
            <a:ext cx="383522" cy="343979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5786648" y="3038796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H="1">
            <a:off x="5162013" y="2194837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Donut 271"/>
          <p:cNvSpPr/>
          <p:nvPr/>
        </p:nvSpPr>
        <p:spPr>
          <a:xfrm>
            <a:off x="4942229" y="2036524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3" name="Donut 272"/>
          <p:cNvSpPr/>
          <p:nvPr/>
        </p:nvSpPr>
        <p:spPr>
          <a:xfrm>
            <a:off x="5602087" y="2837746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4" name="Donut 273"/>
          <p:cNvSpPr/>
          <p:nvPr/>
        </p:nvSpPr>
        <p:spPr>
          <a:xfrm>
            <a:off x="6134798" y="367174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5" name="Donut 274"/>
          <p:cNvSpPr/>
          <p:nvPr/>
        </p:nvSpPr>
        <p:spPr>
          <a:xfrm>
            <a:off x="1342877" y="4433516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Donut 275"/>
          <p:cNvSpPr/>
          <p:nvPr/>
        </p:nvSpPr>
        <p:spPr>
          <a:xfrm>
            <a:off x="6309862" y="3344050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2270779" y="2960424"/>
            <a:ext cx="100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INVALID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4915584" y="1428329"/>
            <a:ext cx="100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INVALID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549731" y="2634342"/>
            <a:ext cx="78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VALID</a:t>
            </a:r>
          </a:p>
        </p:txBody>
      </p:sp>
      <p:cxnSp>
        <p:nvCxnSpPr>
          <p:cNvPr id="281" name="Straight Connector 280"/>
          <p:cNvCxnSpPr/>
          <p:nvPr/>
        </p:nvCxnSpPr>
        <p:spPr>
          <a:xfrm flipH="1">
            <a:off x="10632189" y="4297092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EDF9796-1127-D548-BA0A-35DC9FCC93D4}"/>
              </a:ext>
            </a:extLst>
          </p:cNvPr>
          <p:cNvSpPr txBox="1"/>
          <p:nvPr/>
        </p:nvSpPr>
        <p:spPr>
          <a:xfrm>
            <a:off x="10769382" y="333195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</p:spTree>
    <p:extLst>
      <p:ext uri="{BB962C8B-B14F-4D97-AF65-F5344CB8AC3E}">
        <p14:creationId xmlns:p14="http://schemas.microsoft.com/office/powerpoint/2010/main" val="148110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/>
      <p:bldP spid="278" grpId="0"/>
      <p:bldP spid="2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peekMin</a:t>
            </a:r>
            <a:r>
              <a:rPr lang="en-US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819556" y="2984693"/>
            <a:ext cx="920021" cy="837880"/>
            <a:chOff x="7797479" y="1273924"/>
            <a:chExt cx="920021" cy="8378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42" idx="0"/>
            </p:cNvCxnSpPr>
            <p:nvPr/>
          </p:nvCxnSpPr>
          <p:spPr>
            <a:xfrm flipH="1">
              <a:off x="7797479" y="1737345"/>
              <a:ext cx="375058" cy="35719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5" idx="2"/>
              <a:endCxn id="46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35" idx="0"/>
            </p:cNvCxnSpPr>
            <p:nvPr/>
          </p:nvCxnSpPr>
          <p:spPr>
            <a:xfrm>
              <a:off x="8455582" y="1730286"/>
              <a:ext cx="261918" cy="381518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536649" y="3800046"/>
            <a:ext cx="568567" cy="557777"/>
            <a:chOff x="8019435" y="1273924"/>
            <a:chExt cx="568567" cy="55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1" idx="2"/>
              <a:endCxn id="42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455069" y="3809405"/>
            <a:ext cx="568567" cy="557777"/>
            <a:chOff x="8118821" y="1418913"/>
            <a:chExt cx="568567" cy="557777"/>
          </a:xfrm>
        </p:grpSpPr>
        <p:grpSp>
          <p:nvGrpSpPr>
            <p:cNvPr id="31" name="Group 30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34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515690" y="2965045"/>
            <a:ext cx="708888" cy="807254"/>
            <a:chOff x="7879114" y="1273924"/>
            <a:chExt cx="708888" cy="8072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23" idx="0"/>
            </p:cNvCxnSpPr>
            <p:nvPr/>
          </p:nvCxnSpPr>
          <p:spPr>
            <a:xfrm flipH="1">
              <a:off x="7879114" y="1750309"/>
              <a:ext cx="261966" cy="33086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2"/>
              <a:endCxn id="27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234052" y="3772299"/>
            <a:ext cx="568567" cy="568695"/>
            <a:chOff x="8118821" y="1407995"/>
            <a:chExt cx="568567" cy="568695"/>
          </a:xfrm>
        </p:grpSpPr>
        <p:grpSp>
          <p:nvGrpSpPr>
            <p:cNvPr id="19" name="Group 18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2" idx="2"/>
                <a:endCxn id="23" idx="2"/>
              </p:cNvCxnSpPr>
              <p:nvPr/>
            </p:nvCxnSpPr>
            <p:spPr>
              <a:xfrm flipH="1" flipV="1">
                <a:off x="8301073" y="1632338"/>
                <a:ext cx="4022" cy="199363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327172" y="2132318"/>
            <a:ext cx="1611746" cy="852375"/>
            <a:chOff x="7474391" y="1273924"/>
            <a:chExt cx="1611746" cy="8523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7474391" y="1731578"/>
              <a:ext cx="686406" cy="394721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2"/>
              <a:endCxn id="14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27" idx="0"/>
            </p:cNvCxnSpPr>
            <p:nvPr/>
          </p:nvCxnSpPr>
          <p:spPr>
            <a:xfrm>
              <a:off x="8440622" y="1745042"/>
              <a:ext cx="645515" cy="366876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126474" y="3791753"/>
            <a:ext cx="568567" cy="557971"/>
            <a:chOff x="8118821" y="1418719"/>
            <a:chExt cx="568567" cy="557971"/>
          </a:xfrm>
        </p:grpSpPr>
        <p:grpSp>
          <p:nvGrpSpPr>
            <p:cNvPr id="54" name="Group 53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7" idx="2"/>
                <a:endCxn id="58" idx="2"/>
              </p:cNvCxnSpPr>
              <p:nvPr/>
            </p:nvCxnSpPr>
            <p:spPr>
              <a:xfrm flipH="1" flipV="1">
                <a:off x="8302342" y="1643062"/>
                <a:ext cx="2753" cy="188639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>
            <a:endCxn id="58" idx="0"/>
          </p:cNvCxnSpPr>
          <p:nvPr/>
        </p:nvCxnSpPr>
        <p:spPr>
          <a:xfrm>
            <a:off x="7102933" y="3455442"/>
            <a:ext cx="306448" cy="33631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198361" y="4616030"/>
            <a:ext cx="568567" cy="562690"/>
            <a:chOff x="8118821" y="1414000"/>
            <a:chExt cx="568567" cy="562690"/>
          </a:xfrm>
        </p:grpSpPr>
        <p:grpSp>
          <p:nvGrpSpPr>
            <p:cNvPr id="65" name="Group 64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8" idx="2"/>
                <a:endCxn id="69" idx="2"/>
              </p:cNvCxnSpPr>
              <p:nvPr/>
            </p:nvCxnSpPr>
            <p:spPr>
              <a:xfrm flipH="1" flipV="1">
                <a:off x="8302072" y="1638343"/>
                <a:ext cx="3023" cy="19335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878873" y="4620943"/>
            <a:ext cx="568567" cy="557777"/>
            <a:chOff x="8118821" y="1418913"/>
            <a:chExt cx="568567" cy="557777"/>
          </a:xfrm>
        </p:grpSpPr>
        <p:grpSp>
          <p:nvGrpSpPr>
            <p:cNvPr id="73" name="Group 7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 flipH="1">
            <a:off x="4536649" y="4256803"/>
            <a:ext cx="164642" cy="357199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>
            <a:off x="4973825" y="4250087"/>
            <a:ext cx="163668" cy="363915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ight Arrow 92"/>
          <p:cNvSpPr/>
          <p:nvPr/>
        </p:nvSpPr>
        <p:spPr>
          <a:xfrm>
            <a:off x="4658294" y="2068497"/>
            <a:ext cx="949033" cy="43842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BEFD33-F35F-9945-8170-C3E38B863005}"/>
                  </a:ext>
                </a:extLst>
              </p:cNvPr>
              <p:cNvSpPr txBox="1"/>
              <p:nvPr/>
            </p:nvSpPr>
            <p:spPr>
              <a:xfrm>
                <a:off x="575239" y="1694264"/>
                <a:ext cx="1511952" cy="36933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4C3282"/>
                    </a:solidFill>
                  </a:rPr>
                  <a:t>Runtime: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4C3282"/>
                        </a:solidFill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b="1" dirty="0" smtClean="0">
                    <a:solidFill>
                      <a:srgbClr val="4C3282"/>
                    </a:solidFill>
                  </a:rPr>
                  <a:t>(</a:t>
                </a:r>
                <a:r>
                  <a:rPr lang="en-US" b="1" dirty="0">
                    <a:solidFill>
                      <a:srgbClr val="4C3282"/>
                    </a:solidFill>
                  </a:rPr>
                  <a:t>1)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BEFD33-F35F-9945-8170-C3E38B863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1694264"/>
                <a:ext cx="1511952" cy="369332"/>
              </a:xfrm>
              <a:prstGeom prst="rect">
                <a:avLst/>
              </a:prstGeom>
              <a:blipFill>
                <a:blip r:embed="rId2"/>
                <a:stretch>
                  <a:fillRect l="-2800" t="-6349" r="-3600" b="-23810"/>
                </a:stretch>
              </a:blipFill>
              <a:ln>
                <a:solidFill>
                  <a:srgbClr val="4C328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9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removeMin</a:t>
            </a:r>
            <a:r>
              <a:rPr lang="en-US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>
            <a:endCxn id="52" idx="0"/>
          </p:cNvCxnSpPr>
          <p:nvPr/>
        </p:nvCxnSpPr>
        <p:spPr>
          <a:xfrm>
            <a:off x="3267455" y="3924327"/>
            <a:ext cx="306448" cy="33631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984078" y="3453578"/>
            <a:ext cx="920021" cy="837880"/>
            <a:chOff x="7797479" y="1273924"/>
            <a:chExt cx="920021" cy="8378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7797479" y="1737345"/>
              <a:ext cx="375058" cy="35719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2"/>
              <a:endCxn id="8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8455582" y="1730286"/>
              <a:ext cx="261918" cy="381518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701171" y="4268931"/>
            <a:ext cx="568567" cy="557777"/>
            <a:chOff x="8019435" y="1273924"/>
            <a:chExt cx="568567" cy="5577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2"/>
              <a:endCxn id="15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619591" y="4278290"/>
            <a:ext cx="568567" cy="557777"/>
            <a:chOff x="8118821" y="1418913"/>
            <a:chExt cx="568567" cy="557777"/>
          </a:xfrm>
        </p:grpSpPr>
        <p:grpSp>
          <p:nvGrpSpPr>
            <p:cNvPr id="19" name="Group 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2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680212" y="3433930"/>
            <a:ext cx="708888" cy="807254"/>
            <a:chOff x="7879114" y="1273924"/>
            <a:chExt cx="708888" cy="8072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37" idx="0"/>
            </p:cNvCxnSpPr>
            <p:nvPr/>
          </p:nvCxnSpPr>
          <p:spPr>
            <a:xfrm flipH="1">
              <a:off x="7879114" y="1750309"/>
              <a:ext cx="261966" cy="33086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2"/>
              <a:endCxn id="28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398574" y="4241184"/>
            <a:ext cx="568567" cy="568695"/>
            <a:chOff x="8118821" y="1407995"/>
            <a:chExt cx="568567" cy="568695"/>
          </a:xfrm>
        </p:grpSpPr>
        <p:grpSp>
          <p:nvGrpSpPr>
            <p:cNvPr id="33" name="Group 32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6" idx="2"/>
                <a:endCxn id="37" idx="2"/>
              </p:cNvCxnSpPr>
              <p:nvPr/>
            </p:nvCxnSpPr>
            <p:spPr>
              <a:xfrm flipH="1" flipV="1">
                <a:off x="8301073" y="1632338"/>
                <a:ext cx="4022" cy="199363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491694" y="2601203"/>
            <a:ext cx="1611746" cy="852375"/>
            <a:chOff x="7474391" y="1273924"/>
            <a:chExt cx="1611746" cy="8523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7474391" y="1731578"/>
              <a:ext cx="686406" cy="394721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2"/>
              <a:endCxn id="42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8440622" y="1745042"/>
              <a:ext cx="645515" cy="366876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290996" y="4260638"/>
            <a:ext cx="568567" cy="557971"/>
            <a:chOff x="8118821" y="1418719"/>
            <a:chExt cx="568567" cy="557971"/>
          </a:xfrm>
        </p:grpSpPr>
        <p:grpSp>
          <p:nvGrpSpPr>
            <p:cNvPr id="48" name="Group 47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1" idx="2"/>
                <a:endCxn id="52" idx="2"/>
              </p:cNvCxnSpPr>
              <p:nvPr/>
            </p:nvCxnSpPr>
            <p:spPr>
              <a:xfrm flipH="1" flipV="1">
                <a:off x="8302342" y="1643062"/>
                <a:ext cx="2753" cy="188639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62883" y="5084915"/>
            <a:ext cx="568567" cy="562690"/>
            <a:chOff x="8118821" y="1414000"/>
            <a:chExt cx="568567" cy="562690"/>
          </a:xfrm>
        </p:grpSpPr>
        <p:grpSp>
          <p:nvGrpSpPr>
            <p:cNvPr id="57" name="Group 56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2"/>
                <a:endCxn id="61" idx="2"/>
              </p:cNvCxnSpPr>
              <p:nvPr/>
            </p:nvCxnSpPr>
            <p:spPr>
              <a:xfrm flipH="1" flipV="1">
                <a:off x="8302072" y="1638343"/>
                <a:ext cx="3023" cy="19335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043395" y="5089828"/>
            <a:ext cx="568567" cy="557777"/>
            <a:chOff x="8118821" y="1418913"/>
            <a:chExt cx="568567" cy="557777"/>
          </a:xfrm>
        </p:grpSpPr>
        <p:grpSp>
          <p:nvGrpSpPr>
            <p:cNvPr id="65" name="Group 6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8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 flipH="1">
            <a:off x="701171" y="4725688"/>
            <a:ext cx="164642" cy="357199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>
            <a:off x="1138347" y="4718972"/>
            <a:ext cx="163668" cy="363915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urved Right Arrow 74"/>
          <p:cNvSpPr/>
          <p:nvPr/>
        </p:nvSpPr>
        <p:spPr>
          <a:xfrm rot="12649510">
            <a:off x="2207736" y="2987388"/>
            <a:ext cx="1520442" cy="3309363"/>
          </a:xfrm>
          <a:prstGeom prst="curvedRightArrow">
            <a:avLst>
              <a:gd name="adj1" fmla="val 25000"/>
              <a:gd name="adj2" fmla="val 42816"/>
              <a:gd name="adj3" fmla="val 25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Right Arrow 75"/>
          <p:cNvSpPr/>
          <p:nvPr/>
        </p:nvSpPr>
        <p:spPr>
          <a:xfrm rot="19924800">
            <a:off x="2431638" y="2045497"/>
            <a:ext cx="1373655" cy="629009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37158" y="7789161"/>
            <a:ext cx="41846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Runtime:</a:t>
            </a:r>
          </a:p>
          <a:p>
            <a:r>
              <a:rPr lang="en-US" dirty="0"/>
              <a:t>Locating min = O(1)</a:t>
            </a:r>
          </a:p>
          <a:p>
            <a:r>
              <a:rPr lang="en-US" dirty="0"/>
              <a:t>Fixing heap = ?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Removing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overallRoot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creates a gap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Replacing with one of its children causes lots of gaps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 node can we replace with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overallRoot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that wont cause any gaps?</a:t>
            </a:r>
          </a:p>
          <a:p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>
            <a:endCxn id="124" idx="0"/>
          </p:cNvCxnSpPr>
          <p:nvPr/>
        </p:nvCxnSpPr>
        <p:spPr>
          <a:xfrm>
            <a:off x="7243513" y="3924327"/>
            <a:ext cx="306448" cy="33631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5DAA1BD-C845-244B-8058-B68323BD4D0C}"/>
              </a:ext>
            </a:extLst>
          </p:cNvPr>
          <p:cNvGrpSpPr/>
          <p:nvPr/>
        </p:nvGrpSpPr>
        <p:grpSpPr>
          <a:xfrm>
            <a:off x="4338941" y="2601203"/>
            <a:ext cx="3496680" cy="3046402"/>
            <a:chOff x="8045091" y="2132318"/>
            <a:chExt cx="3496680" cy="3046402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6E1082D-A729-D440-AFC6-0169185C7E64}"/>
                </a:ext>
              </a:extLst>
            </p:cNvPr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8675525" y="2984693"/>
                <a:ext cx="875363" cy="836175"/>
                <a:chOff x="7806718" y="1273924"/>
                <a:chExt cx="875363" cy="836175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8DD11C83-9954-4535-9AA8-C28A0845CC27}"/>
                    </a:ext>
                  </a:extLst>
                </p:cNvPr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ln w="19050">
                  <a:solidFill>
                    <a:srgbClr val="B6A47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79" idx="2"/>
                  <a:endCxn id="80" idx="2"/>
                </p:cNvCxnSpPr>
                <p:nvPr/>
              </p:nvCxnSpPr>
              <p:spPr>
                <a:xfrm flipH="1" flipV="1">
                  <a:off x="8302342" y="1648523"/>
                  <a:ext cx="2753" cy="183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DD11C83-9954-4535-9AA8-C28A0845CC27}"/>
                    </a:ext>
                  </a:extLst>
                </p:cNvPr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ln w="19050">
                  <a:solidFill>
                    <a:srgbClr val="B6A47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stCxn id="86" idx="2"/>
                  <a:endCxn id="87" idx="2"/>
                </p:cNvCxnSpPr>
                <p:nvPr/>
              </p:nvCxnSpPr>
              <p:spPr>
                <a:xfrm flipH="1" flipV="1">
                  <a:off x="8302342" y="1648523"/>
                  <a:ext cx="2753" cy="183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DBC9293-889D-4000-9645-B584C82F58E3}"/>
                      </a:ext>
                    </a:extLst>
                  </p:cNvPr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>
                    <a:solidFill>
                      <a:srgbClr val="4C3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B184F1E3-7E82-4AD6-96C8-720B37C261E0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cxnSp>
                <p:nvCxnSpPr>
                  <p:cNvPr id="96" name="Straight Connector 95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/>
                  <p:cNvCxnSpPr>
                    <a:stCxn id="94" idx="2"/>
                  </p:cNvCxnSpPr>
                  <p:nvPr/>
                </p:nvCxnSpPr>
                <p:spPr>
                  <a:xfrm flipH="1" flipV="1">
                    <a:off x="8305094" y="1621523"/>
                    <a:ext cx="1" cy="210178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Straight Connector 9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8DD11C83-9954-4535-9AA8-C28A0845CC27}"/>
                    </a:ext>
                  </a:extLst>
                </p:cNvPr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ln w="19050">
                  <a:solidFill>
                    <a:srgbClr val="B6A47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99" idx="2"/>
                  <a:endCxn id="100" idx="2"/>
                </p:cNvCxnSpPr>
                <p:nvPr/>
              </p:nvCxnSpPr>
              <p:spPr>
                <a:xfrm flipH="1" flipV="1">
                  <a:off x="8302342" y="1648523"/>
                  <a:ext cx="2753" cy="183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05" name="Group 104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0DBC9293-889D-4000-9645-B584C82F58E3}"/>
                      </a:ext>
                    </a:extLst>
                  </p:cNvPr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>
                    <a:solidFill>
                      <a:srgbClr val="4C3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184F1E3-7E82-4AD6-96C8-720B37C261E0}"/>
                      </a:ext>
                    </a:extLst>
                  </p:cNvPr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10</a:t>
                    </a:r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/>
                  <p:cNvCxnSpPr>
                    <a:stCxn id="108" idx="2"/>
                    <a:endCxn id="109" idx="2"/>
                  </p:cNvCxnSpPr>
                  <p:nvPr/>
                </p:nvCxnSpPr>
                <p:spPr>
                  <a:xfrm flipH="1" flipV="1">
                    <a:off x="8301073" y="1632338"/>
                    <a:ext cx="4022" cy="199363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13</a:t>
                  </a:r>
                </a:p>
              </p:txBody>
            </p: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8DD11C83-9954-4535-9AA8-C28A0845CC27}"/>
                    </a:ext>
                  </a:extLst>
                </p:cNvPr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ln w="19050">
                  <a:solidFill>
                    <a:srgbClr val="B6A47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stCxn id="113" idx="2"/>
                  <a:endCxn id="114" idx="2"/>
                </p:cNvCxnSpPr>
                <p:nvPr/>
              </p:nvCxnSpPr>
              <p:spPr>
                <a:xfrm flipH="1" flipV="1">
                  <a:off x="8302342" y="1647637"/>
                  <a:ext cx="2753" cy="184064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8DD11C83-9954-4535-9AA8-C28A0845CC27}"/>
                    </a:ext>
                  </a:extLst>
                </p:cNvPr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ln w="19050">
                  <a:solidFill>
                    <a:srgbClr val="B6A47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9" name="Group 118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0DBC9293-889D-4000-9645-B584C82F58E3}"/>
                      </a:ext>
                    </a:extLst>
                  </p:cNvPr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>
                    <a:solidFill>
                      <a:srgbClr val="4C3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B184F1E3-7E82-4AD6-96C8-720B37C261E0}"/>
                      </a:ext>
                    </a:extLst>
                  </p:cNvPr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/>
                  <p:cNvCxnSpPr>
                    <a:stCxn id="123" idx="2"/>
                    <a:endCxn id="124" idx="2"/>
                  </p:cNvCxnSpPr>
                  <p:nvPr/>
                </p:nvCxnSpPr>
                <p:spPr>
                  <a:xfrm flipH="1" flipV="1">
                    <a:off x="8302342" y="1643062"/>
                    <a:ext cx="2753" cy="188639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29" name="Group 128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0DBC9293-889D-4000-9645-B584C82F58E3}"/>
                      </a:ext>
                    </a:extLst>
                  </p:cNvPr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>
                    <a:solidFill>
                      <a:srgbClr val="4C3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B184F1E3-7E82-4AD6-96C8-720B37C261E0}"/>
                      </a:ext>
                    </a:extLst>
                  </p:cNvPr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11</a:t>
                    </a:r>
                  </a:p>
                </p:txBody>
              </p: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>
                    <a:stCxn id="132" idx="2"/>
                    <a:endCxn id="133" idx="2"/>
                  </p:cNvCxnSpPr>
                  <p:nvPr/>
                </p:nvCxnSpPr>
                <p:spPr>
                  <a:xfrm flipH="1" flipV="1">
                    <a:off x="8302072" y="1638343"/>
                    <a:ext cx="3023" cy="193358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8705180" y="4190642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Rectangle 147"/>
          <p:cNvSpPr/>
          <p:nvPr/>
        </p:nvSpPr>
        <p:spPr>
          <a:xfrm>
            <a:off x="4570718" y="5841746"/>
            <a:ext cx="512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Structure </a:t>
            </a:r>
            <a:r>
              <a:rPr lang="en-US" dirty="0" smtClean="0">
                <a:solidFill>
                  <a:srgbClr val="00B050"/>
                </a:solidFill>
              </a:rPr>
              <a:t>invariant restored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heap invariant </a:t>
            </a:r>
            <a:r>
              <a:rPr lang="en-US" dirty="0">
                <a:solidFill>
                  <a:srgbClr val="FF0000"/>
                </a:solidFill>
              </a:rPr>
              <a:t>broken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A5BEAFF4-FAD4-F04C-8639-EE0A35DB70A7}"/>
              </a:ext>
            </a:extLst>
          </p:cNvPr>
          <p:cNvSpPr/>
          <p:nvPr/>
        </p:nvSpPr>
        <p:spPr>
          <a:xfrm>
            <a:off x="3838050" y="1731294"/>
            <a:ext cx="272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1.) Return min </a:t>
            </a:r>
          </a:p>
          <a:p>
            <a:r>
              <a:rPr lang="en-US" dirty="0">
                <a:solidFill>
                  <a:schemeClr val="accent1"/>
                </a:solidFill>
              </a:rPr>
              <a:t>2.) replace with last added </a:t>
            </a:r>
          </a:p>
        </p:txBody>
      </p:sp>
    </p:spTree>
    <p:extLst>
      <p:ext uri="{BB962C8B-B14F-4D97-AF65-F5344CB8AC3E}">
        <p14:creationId xmlns:p14="http://schemas.microsoft.com/office/powerpoint/2010/main" val="27898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148" grpId="0"/>
      <p:bldP spid="3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</a:t>
            </a:r>
            <a:r>
              <a:rPr lang="en-US" dirty="0" err="1"/>
              <a:t>removeMin</a:t>
            </a:r>
            <a:r>
              <a:rPr lang="en-US" dirty="0"/>
              <a:t>() - </a:t>
            </a:r>
            <a:r>
              <a:rPr lang="en-US" dirty="0" err="1"/>
              <a:t>percolateDown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37158" y="7789161"/>
            <a:ext cx="41846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Runtime:</a:t>
            </a:r>
          </a:p>
          <a:p>
            <a:r>
              <a:rPr lang="en-US" dirty="0"/>
              <a:t>Locating min = O(1)</a:t>
            </a:r>
          </a:p>
          <a:p>
            <a:r>
              <a:rPr lang="en-US" dirty="0"/>
              <a:t>Fixing heap = ?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Removing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overallRoot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creates a gap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Replacing with one of its children causes lots of gaps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</a:pP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 node can we replace with </a:t>
            </a:r>
            <a:r>
              <a:rPr 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overallRoot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that wont cause any gaps?</a:t>
            </a:r>
          </a:p>
          <a:p>
            <a:endParaRPr lang="en-US" dirty="0"/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896AC6A-B8D8-AE47-A749-7DAB6772F3D0}"/>
              </a:ext>
            </a:extLst>
          </p:cNvPr>
          <p:cNvGrpSpPr/>
          <p:nvPr/>
        </p:nvGrpSpPr>
        <p:grpSpPr>
          <a:xfrm>
            <a:off x="4781433" y="3477546"/>
            <a:ext cx="875363" cy="836175"/>
            <a:chOff x="7806718" y="1273924"/>
            <a:chExt cx="875363" cy="836175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016519B-AA26-9D49-98F3-FBAFDE8243CF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7D2B97CE-8DE6-0A45-BAFE-CE8385E1459D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D2C32B97-4D07-6046-87DB-A9B5D29FB863}"/>
                </a:ext>
              </a:extLst>
            </p:cNvPr>
            <p:cNvCxnSpPr/>
            <p:nvPr/>
          </p:nvCxnSpPr>
          <p:spPr>
            <a:xfrm flipH="1">
              <a:off x="7806718" y="1719360"/>
              <a:ext cx="375058" cy="35719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743A9BC-CEC6-D04F-8C3C-AF9D76AB0AE7}"/>
                </a:ext>
              </a:extLst>
            </p:cNvPr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D0A72F3-BB27-044E-BDB4-A6893EBE2A8A}"/>
                </a:ext>
              </a:extLst>
            </p:cNvPr>
            <p:cNvCxnSpPr>
              <a:stCxn id="280" idx="2"/>
              <a:endCxn id="281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3E0BF8E8-7DBD-334D-908C-3FA373DEB238}"/>
                </a:ext>
              </a:extLst>
            </p:cNvPr>
            <p:cNvCxnSpPr/>
            <p:nvPr/>
          </p:nvCxnSpPr>
          <p:spPr>
            <a:xfrm>
              <a:off x="8420163" y="1728581"/>
              <a:ext cx="261918" cy="381518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1A9B100-607A-304C-A840-93E4843F1FC8}"/>
              </a:ext>
            </a:extLst>
          </p:cNvPr>
          <p:cNvGrpSpPr/>
          <p:nvPr/>
        </p:nvGrpSpPr>
        <p:grpSpPr>
          <a:xfrm>
            <a:off x="4489287" y="4292899"/>
            <a:ext cx="568567" cy="557777"/>
            <a:chOff x="8019435" y="1273924"/>
            <a:chExt cx="568567" cy="557777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346384F-39BD-7C46-AF5E-36746E854CEE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AA933CAD-D93F-704E-9A03-429222D066C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B8876B2-4399-024E-95F9-EEC3B0ADDFB1}"/>
                </a:ext>
              </a:extLst>
            </p:cNvPr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F39CD5E-D089-F54E-9BBA-744079C692E0}"/>
                </a:ext>
              </a:extLst>
            </p:cNvPr>
            <p:cNvCxnSpPr>
              <a:stCxn id="287" idx="2"/>
              <a:endCxn id="288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3DABDB9-FABE-EE48-9C32-EECBC9E83EE1}"/>
              </a:ext>
            </a:extLst>
          </p:cNvPr>
          <p:cNvGrpSpPr/>
          <p:nvPr/>
        </p:nvGrpSpPr>
        <p:grpSpPr>
          <a:xfrm>
            <a:off x="5407707" y="4302258"/>
            <a:ext cx="568567" cy="557777"/>
            <a:chOff x="8118821" y="1418913"/>
            <a:chExt cx="568567" cy="557777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438B7573-F243-1348-8FB4-934B550CB559}"/>
                </a:ext>
              </a:extLst>
            </p:cNvPr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77DFCB3E-E57E-D34F-A252-C3AE9083CD64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956D8745-F4D8-FD47-BF4F-0F6DC858A1F5}"/>
                  </a:ext>
                </a:extLst>
              </p:cNvPr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C7824A3E-76D4-6B4E-B423-9288D0FB3C73}"/>
                  </a:ext>
                </a:extLst>
              </p:cNvPr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2F8408E8-83B0-8F4F-9109-873574CBDB9F}"/>
                  </a:ext>
                </a:extLst>
              </p:cNvPr>
              <p:cNvCxnSpPr>
                <a:stCxn id="295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A2508A0-C115-CF42-8E10-880948AEB993}"/>
                </a:ext>
              </a:extLst>
            </p:cNvPr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302EFC9-2A85-3648-911E-CE49C2342F88}"/>
                </a:ext>
              </a:extLst>
            </p:cNvPr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BD0E9A9-F238-6D40-B24D-11A602D94753}"/>
              </a:ext>
            </a:extLst>
          </p:cNvPr>
          <p:cNvGrpSpPr/>
          <p:nvPr/>
        </p:nvGrpSpPr>
        <p:grpSpPr>
          <a:xfrm>
            <a:off x="6497231" y="3457898"/>
            <a:ext cx="679985" cy="805174"/>
            <a:chOff x="7908017" y="1273924"/>
            <a:chExt cx="679985" cy="805174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9D940DF-2292-F046-9FEE-ECD18EA8F47F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CA18519C-0AE0-0940-A0E0-2E895403868C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540370F6-5661-E747-9291-22C0B6574659}"/>
                </a:ext>
              </a:extLst>
            </p:cNvPr>
            <p:cNvCxnSpPr/>
            <p:nvPr/>
          </p:nvCxnSpPr>
          <p:spPr>
            <a:xfrm flipH="1">
              <a:off x="7908017" y="1748229"/>
              <a:ext cx="261966" cy="33086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9A913F5-F1CE-EB4F-AFD9-E7E0D633C5A1}"/>
                </a:ext>
              </a:extLst>
            </p:cNvPr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EEDFDD2-D181-164B-B500-80550362692A}"/>
                </a:ext>
              </a:extLst>
            </p:cNvPr>
            <p:cNvCxnSpPr>
              <a:stCxn id="300" idx="2"/>
              <a:endCxn id="301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1A8F816-6714-8A4C-8103-530D04767D04}"/>
              </a:ext>
            </a:extLst>
          </p:cNvPr>
          <p:cNvGrpSpPr/>
          <p:nvPr/>
        </p:nvGrpSpPr>
        <p:grpSpPr>
          <a:xfrm>
            <a:off x="6186690" y="4265152"/>
            <a:ext cx="568567" cy="568695"/>
            <a:chOff x="8118821" y="1407995"/>
            <a:chExt cx="568567" cy="568695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371381E4-995C-F14C-B9F9-8CE0196254D2}"/>
                </a:ext>
              </a:extLst>
            </p:cNvPr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E2049078-4AC7-6941-9AD7-16F6F3AE6F31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257FC5DE-4E30-654D-8702-67527CEE6701}"/>
                  </a:ext>
                </a:extLst>
              </p:cNvPr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602321F-63D2-C540-9369-D8B6D136B230}"/>
                  </a:ext>
                </a:extLst>
              </p:cNvPr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7D18785E-25E8-7B4B-B04F-B7B3AA3DE339}"/>
                  </a:ext>
                </a:extLst>
              </p:cNvPr>
              <p:cNvCxnSpPr>
                <a:stCxn id="309" idx="2"/>
                <a:endCxn id="310" idx="2"/>
              </p:cNvCxnSpPr>
              <p:nvPr/>
            </p:nvCxnSpPr>
            <p:spPr>
              <a:xfrm flipH="1" flipV="1">
                <a:off x="8301073" y="1632338"/>
                <a:ext cx="4022" cy="199363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33E8C97-C449-0940-B967-9EEABA5C15B5}"/>
                </a:ext>
              </a:extLst>
            </p:cNvPr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6F4CDB0-09E3-804B-9518-0BEBE39DC08E}"/>
                </a:ext>
              </a:extLst>
            </p:cNvPr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8062F6C-F302-C54D-AFE7-4E11ABC1EFF1}"/>
              </a:ext>
            </a:extLst>
          </p:cNvPr>
          <p:cNvGrpSpPr/>
          <p:nvPr/>
        </p:nvGrpSpPr>
        <p:grpSpPr>
          <a:xfrm>
            <a:off x="5296957" y="2625171"/>
            <a:ext cx="1594599" cy="833101"/>
            <a:chOff x="7491538" y="1273924"/>
            <a:chExt cx="1594599" cy="833101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2D1C5C60-4322-D745-86BC-7A4AABAAD6BF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EAC1BD75-6C3F-624B-87AB-1ED5A3695835}"/>
                </a:ext>
              </a:extLst>
            </p:cNvPr>
            <p:cNvSpPr txBox="1"/>
            <p:nvPr/>
          </p:nvSpPr>
          <p:spPr>
            <a:xfrm>
              <a:off x="8072151" y="1278305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</p:txBody>
        </p: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8CB7C689-8840-F947-9CD1-235DC3BEB522}"/>
                </a:ext>
              </a:extLst>
            </p:cNvPr>
            <p:cNvCxnSpPr/>
            <p:nvPr/>
          </p:nvCxnSpPr>
          <p:spPr>
            <a:xfrm flipH="1">
              <a:off x="7491538" y="1712304"/>
              <a:ext cx="686406" cy="394721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040EE363-6282-2D4C-B2B4-2245404C140A}"/>
                </a:ext>
              </a:extLst>
            </p:cNvPr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26F57AF-9E6A-A44E-831D-C8C1D856DF52}"/>
                </a:ext>
              </a:extLst>
            </p:cNvPr>
            <p:cNvCxnSpPr>
              <a:stCxn id="314" idx="2"/>
              <a:endCxn id="315" idx="2"/>
            </p:cNvCxnSpPr>
            <p:nvPr/>
          </p:nvCxnSpPr>
          <p:spPr>
            <a:xfrm flipH="1" flipV="1">
              <a:off x="8302342" y="1647637"/>
              <a:ext cx="2753" cy="184064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12FDD72A-E38F-434A-BFBD-A62FBB9F39C8}"/>
                </a:ext>
              </a:extLst>
            </p:cNvPr>
            <p:cNvCxnSpPr/>
            <p:nvPr/>
          </p:nvCxnSpPr>
          <p:spPr>
            <a:xfrm>
              <a:off x="8440622" y="1734228"/>
              <a:ext cx="645515" cy="366876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3BFBFD08-3B5B-1742-8A18-EBFC6768AEFC}"/>
              </a:ext>
            </a:extLst>
          </p:cNvPr>
          <p:cNvGrpSpPr/>
          <p:nvPr/>
        </p:nvGrpSpPr>
        <p:grpSpPr>
          <a:xfrm>
            <a:off x="7079112" y="4284606"/>
            <a:ext cx="568567" cy="557971"/>
            <a:chOff x="8118821" y="1418719"/>
            <a:chExt cx="568567" cy="557971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B6C282C0-AEC0-C943-95B4-88D1634DBBB0}"/>
                </a:ext>
              </a:extLst>
            </p:cNvPr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1847FAD8-DF54-7A4C-A44F-38A65F86A7E4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EFF0C330-85BB-3945-A5D5-63AFCF25664A}"/>
                  </a:ext>
                </a:extLst>
              </p:cNvPr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271BDF58-ECC7-E545-932D-5D8BDB232BF2}"/>
                  </a:ext>
                </a:extLst>
              </p:cNvPr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864AF16D-DA82-994F-9997-BC66C67CE3E0}"/>
                  </a:ext>
                </a:extLst>
              </p:cNvPr>
              <p:cNvCxnSpPr>
                <a:stCxn id="324" idx="2"/>
                <a:endCxn id="325" idx="2"/>
              </p:cNvCxnSpPr>
              <p:nvPr/>
            </p:nvCxnSpPr>
            <p:spPr>
              <a:xfrm flipH="1" flipV="1">
                <a:off x="8302342" y="1643062"/>
                <a:ext cx="2753" cy="188639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B35F359E-08F8-BF4F-B8EB-4DE69FFE6EB8}"/>
                </a:ext>
              </a:extLst>
            </p:cNvPr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9DDCA40-DBA3-FD49-929D-F6008404089D}"/>
                </a:ext>
              </a:extLst>
            </p:cNvPr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2BE2DB33-4931-4048-AFAF-FA8E9F583647}"/>
              </a:ext>
            </a:extLst>
          </p:cNvPr>
          <p:cNvCxnSpPr>
            <a:endCxn id="325" idx="0"/>
          </p:cNvCxnSpPr>
          <p:nvPr/>
        </p:nvCxnSpPr>
        <p:spPr>
          <a:xfrm>
            <a:off x="7055571" y="3948295"/>
            <a:ext cx="306448" cy="33631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FD61BF32-701A-804F-8F78-3AF9155262D6}"/>
              </a:ext>
            </a:extLst>
          </p:cNvPr>
          <p:cNvGrpSpPr/>
          <p:nvPr/>
        </p:nvGrpSpPr>
        <p:grpSpPr>
          <a:xfrm>
            <a:off x="4150999" y="5108883"/>
            <a:ext cx="568567" cy="562690"/>
            <a:chOff x="8118821" y="1414000"/>
            <a:chExt cx="568567" cy="562690"/>
          </a:xfrm>
        </p:grpSpPr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F93AC3DA-D210-EE47-B14D-22D7C02A2285}"/>
                </a:ext>
              </a:extLst>
            </p:cNvPr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DACFCFCD-283C-4C4E-8F76-517EF036A1E2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37236228-0E77-BC4A-A64D-2D4BEB87242F}"/>
                  </a:ext>
                </a:extLst>
              </p:cNvPr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37422AF-7F24-6F4B-8352-6B680FFFCB60}"/>
                  </a:ext>
                </a:extLst>
              </p:cNvPr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BA7565E9-1BDD-5E4A-8B26-63C2B910601B}"/>
                  </a:ext>
                </a:extLst>
              </p:cNvPr>
              <p:cNvCxnSpPr>
                <a:stCxn id="333" idx="2"/>
                <a:endCxn id="334" idx="2"/>
              </p:cNvCxnSpPr>
              <p:nvPr/>
            </p:nvCxnSpPr>
            <p:spPr>
              <a:xfrm flipH="1" flipV="1">
                <a:off x="8302072" y="1638343"/>
                <a:ext cx="3023" cy="19335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11CB04C-DA0C-354C-9790-A1CA9D4619FD}"/>
                </a:ext>
              </a:extLst>
            </p:cNvPr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9FF973E1-2534-5441-8094-4E1CC4C67DC4}"/>
                </a:ext>
              </a:extLst>
            </p:cNvPr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028BBC7D-2F98-1443-A4B6-954C428C4582}"/>
              </a:ext>
            </a:extLst>
          </p:cNvPr>
          <p:cNvCxnSpPr/>
          <p:nvPr/>
        </p:nvCxnSpPr>
        <p:spPr>
          <a:xfrm flipH="1">
            <a:off x="4489287" y="4749656"/>
            <a:ext cx="164642" cy="357199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D8FCD790-3B7B-A247-996E-177E1156A241}"/>
              </a:ext>
            </a:extLst>
          </p:cNvPr>
          <p:cNvCxnSpPr/>
          <p:nvPr/>
        </p:nvCxnSpPr>
        <p:spPr>
          <a:xfrm flipH="1">
            <a:off x="4811088" y="4683495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Left-Right Arrow 338">
            <a:extLst>
              <a:ext uri="{FF2B5EF4-FFF2-40B4-BE49-F238E27FC236}">
                <a16:creationId xmlns:a16="http://schemas.microsoft.com/office/drawing/2014/main" id="{88FA3ACD-A41C-3945-8544-1602444DB412}"/>
              </a:ext>
            </a:extLst>
          </p:cNvPr>
          <p:cNvSpPr/>
          <p:nvPr/>
        </p:nvSpPr>
        <p:spPr>
          <a:xfrm rot="19759588">
            <a:off x="5155185" y="2994173"/>
            <a:ext cx="669692" cy="281557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342DF114-74F2-BC42-9942-96AB3559C923}"/>
              </a:ext>
            </a:extLst>
          </p:cNvPr>
          <p:cNvSpPr txBox="1"/>
          <p:nvPr/>
        </p:nvSpPr>
        <p:spPr>
          <a:xfrm>
            <a:off x="5946499" y="2642690"/>
            <a:ext cx="322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6CBB5196-6534-D34D-B02B-E56E31FFE3A2}"/>
              </a:ext>
            </a:extLst>
          </p:cNvPr>
          <p:cNvSpPr txBox="1"/>
          <p:nvPr/>
        </p:nvSpPr>
        <p:spPr>
          <a:xfrm>
            <a:off x="5049904" y="3486305"/>
            <a:ext cx="460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342" name="Left-Right Arrow 341">
            <a:extLst>
              <a:ext uri="{FF2B5EF4-FFF2-40B4-BE49-F238E27FC236}">
                <a16:creationId xmlns:a16="http://schemas.microsoft.com/office/drawing/2014/main" id="{1064DEBF-6C08-1D49-A70A-D8FF5EE126C1}"/>
              </a:ext>
            </a:extLst>
          </p:cNvPr>
          <p:cNvSpPr/>
          <p:nvPr/>
        </p:nvSpPr>
        <p:spPr>
          <a:xfrm rot="18978192">
            <a:off x="4332424" y="3918763"/>
            <a:ext cx="669692" cy="281557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0DC10BE0-04BF-1B45-8FB4-3939FDB7103F}"/>
              </a:ext>
            </a:extLst>
          </p:cNvPr>
          <p:cNvSpPr txBox="1"/>
          <p:nvPr/>
        </p:nvSpPr>
        <p:spPr>
          <a:xfrm>
            <a:off x="5104935" y="3484600"/>
            <a:ext cx="322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97A27E1-8728-3743-9C81-1DEFEF8900DF}"/>
              </a:ext>
            </a:extLst>
          </p:cNvPr>
          <p:cNvSpPr txBox="1"/>
          <p:nvPr/>
        </p:nvSpPr>
        <p:spPr>
          <a:xfrm>
            <a:off x="4542003" y="4313074"/>
            <a:ext cx="460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345" name="Left-Right Arrow 344">
            <a:extLst>
              <a:ext uri="{FF2B5EF4-FFF2-40B4-BE49-F238E27FC236}">
                <a16:creationId xmlns:a16="http://schemas.microsoft.com/office/drawing/2014/main" id="{C0B36538-7B62-AA49-947C-2644194221D9}"/>
              </a:ext>
            </a:extLst>
          </p:cNvPr>
          <p:cNvSpPr/>
          <p:nvPr/>
        </p:nvSpPr>
        <p:spPr>
          <a:xfrm rot="18018689">
            <a:off x="3979027" y="4763186"/>
            <a:ext cx="669692" cy="281557"/>
          </a:xfrm>
          <a:prstGeom prst="left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3F9AAE3-3693-EB41-B5AF-29DAD57D76FA}"/>
              </a:ext>
            </a:extLst>
          </p:cNvPr>
          <p:cNvSpPr txBox="1"/>
          <p:nvPr/>
        </p:nvSpPr>
        <p:spPr>
          <a:xfrm>
            <a:off x="4242609" y="5140492"/>
            <a:ext cx="460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858B3220-B5C9-5D4A-ACC5-2AFE692F19D8}"/>
              </a:ext>
            </a:extLst>
          </p:cNvPr>
          <p:cNvSpPr txBox="1"/>
          <p:nvPr/>
        </p:nvSpPr>
        <p:spPr>
          <a:xfrm>
            <a:off x="4563868" y="4313074"/>
            <a:ext cx="460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C194BC6A-30AF-CD4E-8FF5-C161263B92EB}"/>
              </a:ext>
            </a:extLst>
          </p:cNvPr>
          <p:cNvSpPr/>
          <p:nvPr/>
        </p:nvSpPr>
        <p:spPr>
          <a:xfrm>
            <a:off x="2566639" y="1729547"/>
            <a:ext cx="58156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Recursively swap parent with </a:t>
            </a:r>
            <a:r>
              <a:rPr lang="en-US" sz="2400" b="1" dirty="0">
                <a:solidFill>
                  <a:srgbClr val="00B050"/>
                </a:solidFill>
              </a:rPr>
              <a:t>smallest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child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u</a:t>
            </a:r>
            <a:r>
              <a:rPr lang="en-US" sz="2400" dirty="0" smtClean="0">
                <a:solidFill>
                  <a:srgbClr val="00B050"/>
                </a:solidFill>
              </a:rPr>
              <a:t>ntil parent is smaller than both children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(or we’re at a leaf).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6521DD71-056C-E740-ADC1-3E99889F28DB}"/>
              </a:ext>
            </a:extLst>
          </p:cNvPr>
          <p:cNvSpPr/>
          <p:nvPr/>
        </p:nvSpPr>
        <p:spPr>
          <a:xfrm>
            <a:off x="3930241" y="1364365"/>
            <a:ext cx="2768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3.) </a:t>
            </a:r>
            <a:r>
              <a:rPr lang="en-US" sz="2400" dirty="0" err="1">
                <a:solidFill>
                  <a:srgbClr val="00B050"/>
                </a:solidFill>
              </a:rPr>
              <a:t>percolateDown</a:t>
            </a:r>
            <a:r>
              <a:rPr lang="en-US" sz="2400" dirty="0">
                <a:solidFill>
                  <a:srgbClr val="00B050"/>
                </a:solidFill>
              </a:rPr>
              <a:t>()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570718" y="5841746"/>
            <a:ext cx="695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Structure </a:t>
            </a:r>
            <a:r>
              <a:rPr lang="en-US" sz="2400" dirty="0" smtClean="0">
                <a:solidFill>
                  <a:srgbClr val="00B050"/>
                </a:solidFill>
              </a:rPr>
              <a:t>invariant restored, heap invariant restored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3193" y="1581665"/>
            <a:ext cx="360521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What’s the running time?</a:t>
            </a:r>
          </a:p>
          <a:p>
            <a:r>
              <a:rPr lang="en-US" sz="2200" dirty="0" smtClean="0"/>
              <a:t>Have to:</a:t>
            </a:r>
          </a:p>
          <a:p>
            <a:r>
              <a:rPr lang="en-US" sz="2200" dirty="0" smtClean="0"/>
              <a:t>Find last element</a:t>
            </a:r>
          </a:p>
          <a:p>
            <a:r>
              <a:rPr lang="en-US" sz="2200" dirty="0" smtClean="0"/>
              <a:t>Move it to top spot</a:t>
            </a:r>
          </a:p>
          <a:p>
            <a:r>
              <a:rPr lang="en-US" sz="2200" dirty="0" smtClean="0"/>
              <a:t>Swap until </a:t>
            </a:r>
            <a:r>
              <a:rPr lang="en-US" sz="2200" dirty="0" smtClean="0"/>
              <a:t>invariant restored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08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9" grpId="0"/>
      <p:bldP spid="350" grpId="0"/>
      <p:bldP spid="78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Practice: </a:t>
            </a:r>
            <a:r>
              <a:rPr lang="en-US" dirty="0" err="1"/>
              <a:t>removeMin</a:t>
            </a:r>
            <a:r>
              <a:rPr lang="en-US" dirty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84598" y="2534401"/>
            <a:ext cx="1824530" cy="1205454"/>
            <a:chOff x="7267558" y="1273924"/>
            <a:chExt cx="1824530" cy="12054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069784" y="12965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7267558" y="1719360"/>
              <a:ext cx="914218" cy="760018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2"/>
              <a:endCxn id="8" idx="2"/>
            </p:cNvCxnSpPr>
            <p:nvPr/>
          </p:nvCxnSpPr>
          <p:spPr>
            <a:xfrm flipH="1" flipV="1">
              <a:off x="8299975" y="1665832"/>
              <a:ext cx="5120" cy="165869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8420163" y="1728581"/>
              <a:ext cx="671925" cy="73762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398752" y="3726687"/>
            <a:ext cx="568567" cy="557777"/>
            <a:chOff x="8019435" y="1273924"/>
            <a:chExt cx="568567" cy="5577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075090" y="12870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2"/>
              <a:endCxn id="15" idx="2"/>
            </p:cNvCxnSpPr>
            <p:nvPr/>
          </p:nvCxnSpPr>
          <p:spPr>
            <a:xfrm flipV="1">
              <a:off x="8305095" y="1656424"/>
              <a:ext cx="186" cy="175277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223468" y="3726687"/>
            <a:ext cx="583628" cy="557777"/>
            <a:chOff x="8019435" y="1273924"/>
            <a:chExt cx="583628" cy="5577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2681" y="128709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14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2"/>
            </p:cNvCxnSpPr>
            <p:nvPr/>
          </p:nvCxnSpPr>
          <p:spPr>
            <a:xfrm flipH="1" flipV="1">
              <a:off x="8305094" y="1621523"/>
              <a:ext cx="1" cy="210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279835" y="2531862"/>
            <a:ext cx="1294884" cy="1194825"/>
            <a:chOff x="7293118" y="1273924"/>
            <a:chExt cx="1294884" cy="11948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37" idx="0"/>
            </p:cNvCxnSpPr>
            <p:nvPr/>
          </p:nvCxnSpPr>
          <p:spPr>
            <a:xfrm flipH="1">
              <a:off x="7293118" y="1748229"/>
              <a:ext cx="876865" cy="720520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2"/>
              <a:endCxn id="28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998197" y="3726687"/>
            <a:ext cx="568567" cy="568695"/>
            <a:chOff x="8019435" y="1263006"/>
            <a:chExt cx="568567" cy="56869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070882" y="126300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6" idx="2"/>
              <a:endCxn id="37" idx="2"/>
            </p:cNvCxnSpPr>
            <p:nvPr/>
          </p:nvCxnSpPr>
          <p:spPr>
            <a:xfrm flipH="1" flipV="1">
              <a:off x="8301073" y="1632338"/>
              <a:ext cx="4022" cy="199363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722135" y="1486848"/>
            <a:ext cx="3566924" cy="1050281"/>
            <a:chOff x="6306284" y="1268377"/>
            <a:chExt cx="3566924" cy="105028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6837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6306284" y="1746586"/>
              <a:ext cx="1853046" cy="569344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2"/>
              <a:endCxn id="42" idx="2"/>
            </p:cNvCxnSpPr>
            <p:nvPr/>
          </p:nvCxnSpPr>
          <p:spPr>
            <a:xfrm flipH="1" flipV="1">
              <a:off x="8302342" y="1637709"/>
              <a:ext cx="2753" cy="193992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8440622" y="1734228"/>
              <a:ext cx="1432586" cy="584430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900236" y="3726881"/>
            <a:ext cx="568567" cy="557777"/>
            <a:chOff x="8019435" y="1273924"/>
            <a:chExt cx="568567" cy="55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078299" y="1280812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2"/>
              <a:endCxn id="52" idx="2"/>
            </p:cNvCxnSpPr>
            <p:nvPr/>
          </p:nvCxnSpPr>
          <p:spPr>
            <a:xfrm flipV="1">
              <a:off x="8305095" y="1650144"/>
              <a:ext cx="3395" cy="181557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058954" y="4614168"/>
            <a:ext cx="568567" cy="562690"/>
            <a:chOff x="8118821" y="1414000"/>
            <a:chExt cx="568567" cy="562690"/>
          </a:xfrm>
        </p:grpSpPr>
        <p:grpSp>
          <p:nvGrpSpPr>
            <p:cNvPr id="57" name="Group 56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2"/>
                <a:endCxn id="61" idx="2"/>
              </p:cNvCxnSpPr>
              <p:nvPr/>
            </p:nvCxnSpPr>
            <p:spPr>
              <a:xfrm flipH="1" flipV="1">
                <a:off x="8302072" y="1638343"/>
                <a:ext cx="3023" cy="19335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>
            <a:endCxn id="61" idx="0"/>
          </p:cNvCxnSpPr>
          <p:nvPr/>
        </p:nvCxnSpPr>
        <p:spPr>
          <a:xfrm flipH="1">
            <a:off x="3341591" y="4174367"/>
            <a:ext cx="221803" cy="43980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7501988" y="4614168"/>
            <a:ext cx="568567" cy="562690"/>
            <a:chOff x="8118821" y="1414000"/>
            <a:chExt cx="568567" cy="562690"/>
          </a:xfrm>
        </p:grpSpPr>
        <p:grpSp>
          <p:nvGrpSpPr>
            <p:cNvPr id="67" name="Group 66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22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0" idx="2"/>
                <a:endCxn id="71" idx="2"/>
              </p:cNvCxnSpPr>
              <p:nvPr/>
            </p:nvCxnSpPr>
            <p:spPr>
              <a:xfrm flipH="1" flipV="1">
                <a:off x="8302072" y="1638343"/>
                <a:ext cx="3023" cy="19335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944027" y="4614168"/>
            <a:ext cx="568567" cy="562690"/>
            <a:chOff x="8118821" y="1414000"/>
            <a:chExt cx="568567" cy="562690"/>
          </a:xfrm>
        </p:grpSpPr>
        <p:grpSp>
          <p:nvGrpSpPr>
            <p:cNvPr id="75" name="Group 74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8" idx="2"/>
                <a:endCxn id="79" idx="2"/>
              </p:cNvCxnSpPr>
              <p:nvPr/>
            </p:nvCxnSpPr>
            <p:spPr>
              <a:xfrm flipH="1" flipV="1">
                <a:off x="8302072" y="1638343"/>
                <a:ext cx="3023" cy="19335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679155" y="4614168"/>
            <a:ext cx="568567" cy="562690"/>
            <a:chOff x="8118821" y="1414000"/>
            <a:chExt cx="568567" cy="562690"/>
          </a:xfrm>
        </p:grpSpPr>
        <p:grpSp>
          <p:nvGrpSpPr>
            <p:cNvPr id="83" name="Group 82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stCxn id="86" idx="2"/>
                <a:endCxn id="87" idx="2"/>
              </p:cNvCxnSpPr>
              <p:nvPr/>
            </p:nvCxnSpPr>
            <p:spPr>
              <a:xfrm flipH="1" flipV="1">
                <a:off x="8302072" y="1638343"/>
                <a:ext cx="3023" cy="19335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6755623" y="4614168"/>
            <a:ext cx="568567" cy="562690"/>
            <a:chOff x="8118821" y="1414000"/>
            <a:chExt cx="568567" cy="562690"/>
          </a:xfrm>
        </p:grpSpPr>
        <p:grpSp>
          <p:nvGrpSpPr>
            <p:cNvPr id="91" name="Group 9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24</a:t>
                </a:r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4" idx="2"/>
                <a:endCxn id="95" idx="2"/>
              </p:cNvCxnSpPr>
              <p:nvPr/>
            </p:nvCxnSpPr>
            <p:spPr>
              <a:xfrm flipH="1" flipV="1">
                <a:off x="8302072" y="1638343"/>
                <a:ext cx="3023" cy="19335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Straight Connector 91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3816409" y="4614168"/>
            <a:ext cx="568567" cy="562690"/>
            <a:chOff x="8118821" y="1414000"/>
            <a:chExt cx="568567" cy="562690"/>
          </a:xfrm>
        </p:grpSpPr>
        <p:grpSp>
          <p:nvGrpSpPr>
            <p:cNvPr id="99" name="Group 98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19</a:t>
                </a:r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2" idx="2"/>
                <a:endCxn id="103" idx="2"/>
              </p:cNvCxnSpPr>
              <p:nvPr/>
            </p:nvCxnSpPr>
            <p:spPr>
              <a:xfrm flipH="1" flipV="1">
                <a:off x="8302072" y="1638343"/>
                <a:ext cx="3023" cy="19335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8578435" y="4614168"/>
            <a:ext cx="568567" cy="562690"/>
            <a:chOff x="8118821" y="1414000"/>
            <a:chExt cx="568567" cy="562690"/>
          </a:xfrm>
        </p:grpSpPr>
        <p:grpSp>
          <p:nvGrpSpPr>
            <p:cNvPr id="107" name="Group 106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</a:t>
                </a:r>
              </a:p>
            </p:txBody>
          </p:sp>
          <p:cxnSp>
            <p:nvCxnSpPr>
              <p:cNvPr id="112" name="Straight Connector 111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10" idx="2"/>
                <a:endCxn id="111" idx="2"/>
              </p:cNvCxnSpPr>
              <p:nvPr/>
            </p:nvCxnSpPr>
            <p:spPr>
              <a:xfrm flipH="1" flipV="1">
                <a:off x="8302072" y="1638343"/>
                <a:ext cx="3023" cy="19335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>
            <a:endCxn id="103" idx="0"/>
          </p:cNvCxnSpPr>
          <p:nvPr/>
        </p:nvCxnSpPr>
        <p:spPr>
          <a:xfrm>
            <a:off x="3842280" y="4174367"/>
            <a:ext cx="256766" cy="43980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>
            <a:endCxn id="51" idx="0"/>
          </p:cNvCxnSpPr>
          <p:nvPr/>
        </p:nvCxnSpPr>
        <p:spPr>
          <a:xfrm>
            <a:off x="8448030" y="3006167"/>
            <a:ext cx="737866" cy="720714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>
            <a:off x="5663930" y="4184823"/>
            <a:ext cx="256766" cy="43980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>
            <a:off x="7463506" y="4202676"/>
            <a:ext cx="256766" cy="43980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 flipH="1">
            <a:off x="5162615" y="4202676"/>
            <a:ext cx="221803" cy="43980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 flipH="1">
            <a:off x="7010424" y="4176823"/>
            <a:ext cx="221803" cy="43980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 flipH="1">
            <a:off x="8853017" y="4168369"/>
            <a:ext cx="221803" cy="43980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rved Up Arrow 135"/>
          <p:cNvSpPr/>
          <p:nvPr/>
        </p:nvSpPr>
        <p:spPr>
          <a:xfrm rot="14235162">
            <a:off x="6753446" y="1509023"/>
            <a:ext cx="4339032" cy="2244831"/>
          </a:xfrm>
          <a:prstGeom prst="curvedUpArrow">
            <a:avLst>
              <a:gd name="adj1" fmla="val 8581"/>
              <a:gd name="adj2" fmla="val 23034"/>
              <a:gd name="adj3" fmla="val 25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flipH="1">
            <a:off x="9236287" y="4117249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8953380" y="4136042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488002" y="1504583"/>
            <a:ext cx="460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067803" y="2552547"/>
            <a:ext cx="460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554179" y="1510400"/>
            <a:ext cx="322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058602" y="3756004"/>
            <a:ext cx="460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089694" y="2552547"/>
            <a:ext cx="4603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C9DC5C4-6144-2741-8EBB-5D7C7B05ECC6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</p:spTree>
    <p:extLst>
      <p:ext uri="{BB962C8B-B14F-4D97-AF65-F5344CB8AC3E}">
        <p14:creationId xmlns:p14="http://schemas.microsoft.com/office/powerpoint/2010/main" val="361654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42" grpId="0" animBg="1"/>
      <p:bldP spid="144" grpId="0" animBg="1"/>
      <p:bldP spid="140" grpId="0" animBg="1"/>
      <p:bldP spid="145" grpId="0" animBg="1"/>
      <p:bldP spid="1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does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percolateDown</a:t>
            </a:r>
            <a:r>
              <a:rPr lang="en-US" dirty="0" smtClean="0"/>
              <a:t> swap with the smallest child instead of just any child?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we swap 13 and 7, the heap invariant isn’t restored! </a:t>
            </a:r>
          </a:p>
          <a:p>
            <a:r>
              <a:rPr lang="en-US" dirty="0" smtClean="0"/>
              <a:t>7 is greater than 4 (it’s not the smallest child!) so it will violate the invariant.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DAA1BD-C845-244B-8058-B68323BD4D0C}"/>
              </a:ext>
            </a:extLst>
          </p:cNvPr>
          <p:cNvGrpSpPr/>
          <p:nvPr/>
        </p:nvGrpSpPr>
        <p:grpSpPr>
          <a:xfrm>
            <a:off x="3461612" y="2032793"/>
            <a:ext cx="3496680" cy="3046402"/>
            <a:chOff x="8045091" y="2132318"/>
            <a:chExt cx="3496680" cy="30464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6E1082D-A729-D440-AFC6-0169185C7E64}"/>
                </a:ext>
              </a:extLst>
            </p:cNvPr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675525" y="2984693"/>
                <a:ext cx="875363" cy="836175"/>
                <a:chOff x="7806718" y="1273924"/>
                <a:chExt cx="875363" cy="836175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DD11C83-9954-4535-9AA8-C28A0845CC27}"/>
                    </a:ext>
                  </a:extLst>
                </p:cNvPr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ln w="19050">
                  <a:solidFill>
                    <a:srgbClr val="B6A47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59" idx="2"/>
                  <a:endCxn id="60" idx="2"/>
                </p:cNvCxnSpPr>
                <p:nvPr/>
              </p:nvCxnSpPr>
              <p:spPr>
                <a:xfrm flipH="1" flipV="1">
                  <a:off x="8302342" y="1648523"/>
                  <a:ext cx="2753" cy="183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8DD11C83-9954-4535-9AA8-C28A0845CC27}"/>
                    </a:ext>
                  </a:extLst>
                </p:cNvPr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ln w="19050">
                  <a:solidFill>
                    <a:srgbClr val="B6A47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5</a:t>
                  </a: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stCxn id="55" idx="2"/>
                  <a:endCxn id="56" idx="2"/>
                </p:cNvCxnSpPr>
                <p:nvPr/>
              </p:nvCxnSpPr>
              <p:spPr>
                <a:xfrm flipH="1" flipV="1">
                  <a:off x="8302342" y="1648523"/>
                  <a:ext cx="2753" cy="183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DBC9293-889D-4000-9645-B584C82F58E3}"/>
                      </a:ext>
                    </a:extLst>
                  </p:cNvPr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>
                    <a:solidFill>
                      <a:srgbClr val="4C3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B184F1E3-7E82-4AD6-96C8-720B37C261E0}"/>
                      </a:ext>
                    </a:extLst>
                  </p:cNvPr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>
                    <a:stCxn id="51" idx="2"/>
                  </p:cNvCxnSpPr>
                  <p:nvPr/>
                </p:nvCxnSpPr>
                <p:spPr>
                  <a:xfrm flipH="1" flipV="1">
                    <a:off x="8305094" y="1621523"/>
                    <a:ext cx="1" cy="210178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7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8DD11C83-9954-4535-9AA8-C28A0845CC27}"/>
                    </a:ext>
                  </a:extLst>
                </p:cNvPr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ln w="19050">
                  <a:solidFill>
                    <a:srgbClr val="B6A47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>
                  <a:stCxn id="43" idx="2"/>
                  <a:endCxn id="44" idx="2"/>
                </p:cNvCxnSpPr>
                <p:nvPr/>
              </p:nvCxnSpPr>
              <p:spPr>
                <a:xfrm flipH="1" flipV="1">
                  <a:off x="8302342" y="1648523"/>
                  <a:ext cx="2753" cy="183178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DBC9293-889D-4000-9645-B584C82F58E3}"/>
                      </a:ext>
                    </a:extLst>
                  </p:cNvPr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>
                    <a:solidFill>
                      <a:srgbClr val="4C3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184F1E3-7E82-4AD6-96C8-720B37C261E0}"/>
                      </a:ext>
                    </a:extLst>
                  </p:cNvPr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10</a:t>
                    </a:r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>
                    <a:stCxn id="39" idx="2"/>
                    <a:endCxn id="40" idx="2"/>
                  </p:cNvCxnSpPr>
                  <p:nvPr/>
                </p:nvCxnSpPr>
                <p:spPr>
                  <a:xfrm flipH="1" flipV="1">
                    <a:off x="8301073" y="1632338"/>
                    <a:ext cx="4022" cy="199363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DBC9293-889D-4000-9645-B584C82F58E3}"/>
                    </a:ext>
                  </a:extLst>
                </p:cNvPr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>
                  <a:solidFill>
                    <a:srgbClr val="4C328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184F1E3-7E82-4AD6-96C8-720B37C261E0}"/>
                    </a:ext>
                  </a:extLst>
                </p:cNvPr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13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8DD11C83-9954-4535-9AA8-C28A0845CC27}"/>
                    </a:ext>
                  </a:extLst>
                </p:cNvPr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ln w="19050">
                  <a:solidFill>
                    <a:srgbClr val="B6A47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30" idx="2"/>
                  <a:endCxn id="31" idx="2"/>
                </p:cNvCxnSpPr>
                <p:nvPr/>
              </p:nvCxnSpPr>
              <p:spPr>
                <a:xfrm flipH="1" flipV="1">
                  <a:off x="8302342" y="1647637"/>
                  <a:ext cx="2753" cy="184064"/>
                </a:xfrm>
                <a:prstGeom prst="line">
                  <a:avLst/>
                </a:prstGeom>
                <a:ln w="12700">
                  <a:solidFill>
                    <a:srgbClr val="4C328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8DD11C83-9954-4535-9AA8-C28A0845CC27}"/>
                    </a:ext>
                  </a:extLst>
                </p:cNvPr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ln w="19050">
                  <a:solidFill>
                    <a:srgbClr val="B6A479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DBC9293-889D-4000-9645-B584C82F58E3}"/>
                      </a:ext>
                    </a:extLst>
                  </p:cNvPr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>
                    <a:solidFill>
                      <a:srgbClr val="4C3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184F1E3-7E82-4AD6-96C8-720B37C261E0}"/>
                      </a:ext>
                    </a:extLst>
                  </p:cNvPr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>
                    <a:stCxn id="26" idx="2"/>
                    <a:endCxn id="27" idx="2"/>
                  </p:cNvCxnSpPr>
                  <p:nvPr/>
                </p:nvCxnSpPr>
                <p:spPr>
                  <a:xfrm flipH="1" flipV="1">
                    <a:off x="8302342" y="1643062"/>
                    <a:ext cx="2753" cy="188639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0DBC9293-889D-4000-9645-B584C82F58E3}"/>
                      </a:ext>
                    </a:extLst>
                  </p:cNvPr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>
                    <a:solidFill>
                      <a:srgbClr val="4C32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184F1E3-7E82-4AD6-96C8-720B37C261E0}"/>
                      </a:ext>
                    </a:extLst>
                  </p:cNvPr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11</a:t>
                    </a:r>
                  </a:p>
                </p:txBody>
              </p:sp>
              <p:cxnSp>
                <p:nvCxnSpPr>
                  <p:cNvPr id="21" name="Straight Connector 20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>
                    <a:stCxn id="19" idx="2"/>
                    <a:endCxn id="20" idx="2"/>
                  </p:cNvCxnSpPr>
                  <p:nvPr/>
                </p:nvCxnSpPr>
                <p:spPr>
                  <a:xfrm flipH="1" flipV="1">
                    <a:off x="8302072" y="1638343"/>
                    <a:ext cx="3023" cy="193358"/>
                  </a:xfrm>
                  <a:prstGeom prst="line">
                    <a:avLst/>
                  </a:prstGeom>
                  <a:ln w="12700">
                    <a:solidFill>
                      <a:srgbClr val="4C328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line">
                  <a:avLst/>
                </a:prstGeom>
                <a:ln w="19050">
                  <a:solidFill>
                    <a:srgbClr val="B6A47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705180" y="4190642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7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E461-9588-6D4E-8DB2-FF297C45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C04A-58D3-9149-AB12-9AD675D2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We’ll post midterm review material tonight.</a:t>
            </a:r>
          </a:p>
          <a:p>
            <a:endParaRPr lang="en-US" sz="2400" dirty="0"/>
          </a:p>
          <a:p>
            <a:r>
              <a:rPr lang="en-US" sz="2400" dirty="0" smtClean="0"/>
              <a:t>In the meantime, go to the bottom of spring’s </a:t>
            </a:r>
            <a:r>
              <a:rPr lang="en-US" sz="2400" dirty="0" smtClean="0"/>
              <a:t>exam </a:t>
            </a:r>
            <a:r>
              <a:rPr lang="en-US" sz="2400" dirty="0" smtClean="0"/>
              <a:t>page.</a:t>
            </a:r>
          </a:p>
          <a:p>
            <a:r>
              <a:rPr lang="en-US" sz="2400" dirty="0">
                <a:hlinkClick r:id="rId2"/>
              </a:rPr>
              <a:t>https://courses.cs.washington.edu/courses/cse373/19sp/exams/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699C5-636D-8140-84BF-1557E6BE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7A0E4-CEC4-2F4B-8226-EA97DB87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insert()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6"/>
            <a:ext cx="11187258" cy="4335059"/>
          </a:xfrm>
        </p:spPr>
        <p:txBody>
          <a:bodyPr>
            <a:normAutofit/>
          </a:bodyPr>
          <a:lstStyle/>
          <a:p>
            <a:r>
              <a:rPr lang="en-US" sz="2400" dirty="0"/>
              <a:t>Algorithm:</a:t>
            </a:r>
          </a:p>
          <a:p>
            <a:pPr lvl="1"/>
            <a:r>
              <a:rPr lang="en-US" sz="2400" dirty="0"/>
              <a:t>Insert a node to ensure no gaps</a:t>
            </a:r>
          </a:p>
          <a:p>
            <a:pPr lvl="1"/>
            <a:r>
              <a:rPr lang="en-US" sz="2400" dirty="0"/>
              <a:t>Fix heap invariant</a:t>
            </a:r>
          </a:p>
          <a:p>
            <a:pPr lvl="1"/>
            <a:r>
              <a:rPr lang="en-US" sz="2400" dirty="0"/>
              <a:t>percolate </a:t>
            </a:r>
            <a:r>
              <a:rPr lang="en-US" sz="2400" b="1" dirty="0" smtClean="0"/>
              <a:t>UP</a:t>
            </a:r>
          </a:p>
          <a:p>
            <a:r>
              <a:rPr lang="en-US" sz="2400" dirty="0" smtClean="0"/>
              <a:t>i.e. swap with parent, 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ntil your parent is </a:t>
            </a:r>
          </a:p>
          <a:p>
            <a:r>
              <a:rPr lang="en-US" sz="2400" dirty="0" smtClean="0"/>
              <a:t>smaller than </a:t>
            </a:r>
            <a:r>
              <a:rPr lang="en-US" sz="2400" dirty="0" smtClean="0"/>
              <a:t>you</a:t>
            </a:r>
          </a:p>
          <a:p>
            <a:r>
              <a:rPr lang="en-US" sz="2400" dirty="0" smtClean="0"/>
              <a:t>(or you’re the root)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19 SP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298379" y="3011420"/>
            <a:ext cx="1335895" cy="826208"/>
            <a:chOff x="7480090" y="1273924"/>
            <a:chExt cx="1335895" cy="82620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 flipH="1">
              <a:off x="7480090" y="1708649"/>
              <a:ext cx="690921" cy="386172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2"/>
              <a:endCxn id="8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8455825" y="1720493"/>
              <a:ext cx="360160" cy="37963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988294" y="3842817"/>
            <a:ext cx="568567" cy="557777"/>
            <a:chOff x="8019435" y="1273924"/>
            <a:chExt cx="568567" cy="5577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2"/>
              <a:endCxn id="15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348614" y="3837628"/>
            <a:ext cx="568567" cy="557777"/>
            <a:chOff x="8019435" y="1273924"/>
            <a:chExt cx="568567" cy="5577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2681" y="128709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2"/>
            </p:cNvCxnSpPr>
            <p:nvPr/>
          </p:nvCxnSpPr>
          <p:spPr>
            <a:xfrm flipH="1" flipV="1">
              <a:off x="8305094" y="1621523"/>
              <a:ext cx="1" cy="210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 flipH="1">
            <a:off x="5389404" y="4218865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70415" y="4214042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823227" y="2965697"/>
            <a:ext cx="698174" cy="798254"/>
            <a:chOff x="7889828" y="1273924"/>
            <a:chExt cx="698174" cy="7982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/>
            <p:nvPr/>
          </p:nvCxnSpPr>
          <p:spPr>
            <a:xfrm flipH="1">
              <a:off x="7889828" y="1741309"/>
              <a:ext cx="261966" cy="330869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2"/>
              <a:endCxn id="28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530875" y="3772951"/>
            <a:ext cx="568567" cy="568695"/>
            <a:chOff x="8118821" y="1407995"/>
            <a:chExt cx="568567" cy="568695"/>
          </a:xfrm>
        </p:grpSpPr>
        <p:grpSp>
          <p:nvGrpSpPr>
            <p:cNvPr id="33" name="Group 32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6" idx="2"/>
                <a:endCxn id="37" idx="2"/>
              </p:cNvCxnSpPr>
              <p:nvPr/>
            </p:nvCxnSpPr>
            <p:spPr>
              <a:xfrm flipH="1" flipV="1">
                <a:off x="8301073" y="1632338"/>
                <a:ext cx="4022" cy="199363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5123384" y="2132318"/>
            <a:ext cx="2112357" cy="879102"/>
            <a:chOff x="7270603" y="1273924"/>
            <a:chExt cx="2112357" cy="8791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BC9293-889D-4000-9645-B584C82F58E3}"/>
                </a:ext>
              </a:extLst>
            </p:cNvPr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84F1E3-7E82-4AD6-96C8-720B37C261E0}"/>
                </a:ext>
              </a:extLst>
            </p:cNvPr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7270603" y="1745656"/>
              <a:ext cx="907341" cy="407370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019435" y="162152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2"/>
              <a:endCxn id="42" idx="2"/>
            </p:cNvCxnSpPr>
            <p:nvPr/>
          </p:nvCxnSpPr>
          <p:spPr>
            <a:xfrm flipH="1" flipV="1">
              <a:off x="8302342" y="164852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DD11C83-9954-4535-9AA8-C28A0845CC27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8463604" y="1731578"/>
              <a:ext cx="919356" cy="380992"/>
            </a:xfrm>
            <a:prstGeom prst="straightConnector1">
              <a:avLst/>
            </a:prstGeom>
            <a:ln w="19050"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7423297" y="3792405"/>
            <a:ext cx="568567" cy="557971"/>
            <a:chOff x="8118821" y="1418719"/>
            <a:chExt cx="568567" cy="557971"/>
          </a:xfrm>
        </p:grpSpPr>
        <p:grpSp>
          <p:nvGrpSpPr>
            <p:cNvPr id="48" name="Group 47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1" idx="2"/>
                <a:endCxn id="52" idx="2"/>
              </p:cNvCxnSpPr>
              <p:nvPr/>
            </p:nvCxnSpPr>
            <p:spPr>
              <a:xfrm flipH="1" flipV="1">
                <a:off x="8302342" y="1643062"/>
                <a:ext cx="2753" cy="188639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>
            <a:off x="7364611" y="3430360"/>
            <a:ext cx="306448" cy="336311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3650006" y="4658801"/>
            <a:ext cx="568567" cy="562690"/>
            <a:chOff x="8118821" y="1414000"/>
            <a:chExt cx="568567" cy="562690"/>
          </a:xfrm>
        </p:grpSpPr>
        <p:grpSp>
          <p:nvGrpSpPr>
            <p:cNvPr id="57" name="Group 56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60" idx="2"/>
                <a:endCxn id="61" idx="2"/>
              </p:cNvCxnSpPr>
              <p:nvPr/>
            </p:nvCxnSpPr>
            <p:spPr>
              <a:xfrm flipH="1" flipV="1">
                <a:off x="8302072" y="1638343"/>
                <a:ext cx="3023" cy="19335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330518" y="4663714"/>
            <a:ext cx="568567" cy="557777"/>
            <a:chOff x="8118821" y="1418913"/>
            <a:chExt cx="568567" cy="557777"/>
          </a:xfrm>
        </p:grpSpPr>
        <p:grpSp>
          <p:nvGrpSpPr>
            <p:cNvPr id="65" name="Group 6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8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Connector 65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 flipH="1">
            <a:off x="3988294" y="4299574"/>
            <a:ext cx="164642" cy="357199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/>
          <p:nvPr/>
        </p:nvCxnSpPr>
        <p:spPr>
          <a:xfrm>
            <a:off x="4425470" y="4292858"/>
            <a:ext cx="163668" cy="363915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064330" y="4663713"/>
            <a:ext cx="568567" cy="557778"/>
            <a:chOff x="8118821" y="1418912"/>
            <a:chExt cx="568567" cy="557778"/>
          </a:xfrm>
        </p:grpSpPr>
        <p:grpSp>
          <p:nvGrpSpPr>
            <p:cNvPr id="76" name="Group 75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DBC9293-889D-4000-9645-B584C82F58E3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84F1E3-7E82-4AD6-96C8-720B37C261E0}"/>
                  </a:ext>
                </a:extLst>
              </p:cNvPr>
              <p:cNvSpPr txBox="1"/>
              <p:nvPr/>
            </p:nvSpPr>
            <p:spPr>
              <a:xfrm>
                <a:off x="8153757" y="1273923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9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/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Donut 85"/>
          <p:cNvSpPr/>
          <p:nvPr/>
        </p:nvSpPr>
        <p:spPr>
          <a:xfrm>
            <a:off x="5189217" y="4009508"/>
            <a:ext cx="587224" cy="60004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D11C83-9954-4535-9AA8-C28A0845CC27}"/>
              </a:ext>
            </a:extLst>
          </p:cNvPr>
          <p:cNvCxnSpPr>
            <a:endCxn id="80" idx="0"/>
          </p:cNvCxnSpPr>
          <p:nvPr/>
        </p:nvCxnSpPr>
        <p:spPr>
          <a:xfrm flipH="1">
            <a:off x="5359914" y="4289111"/>
            <a:ext cx="115850" cy="374602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452967" y="3869729"/>
            <a:ext cx="322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192841" y="4679372"/>
            <a:ext cx="322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951590" y="3039893"/>
            <a:ext cx="322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49707" y="3854338"/>
            <a:ext cx="322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24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90" grpId="0" animBg="1"/>
      <p:bldP spid="91" grpId="0" animBg="1"/>
      <p:bldP spid="92" grpId="0" animBg="1"/>
      <p:bldP spid="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49C9-F420-4797-BD8C-B0DA9D44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Practice:</a:t>
            </a:r>
            <a:r>
              <a:rPr lang="en-US" dirty="0"/>
              <a:t> Building a </a:t>
            </a:r>
            <a:r>
              <a:rPr lang="en-US" dirty="0" err="1"/>
              <a:t>minHeap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E06E3-725B-4738-A55F-C25164A76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39" y="1268390"/>
            <a:ext cx="11187258" cy="4845504"/>
          </a:xfrm>
        </p:spPr>
        <p:txBody>
          <a:bodyPr/>
          <a:lstStyle/>
          <a:p>
            <a:r>
              <a:rPr lang="en-US" dirty="0"/>
              <a:t>Construct a Min Binary Heap by inserting the following values in this order:</a:t>
            </a:r>
          </a:p>
          <a:p>
            <a:pPr algn="ctr"/>
            <a:r>
              <a:rPr lang="en-US" sz="2400" dirty="0"/>
              <a:t>5, 10, 15, 20, 7, 2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90589-F040-4ADC-AC9B-41C255A6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B72A3-2A1F-4CC7-9FE9-DBAD6074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4F2DD-0A35-461A-AAC4-BC9B40FD63A0}"/>
              </a:ext>
            </a:extLst>
          </p:cNvPr>
          <p:cNvSpPr txBox="1"/>
          <p:nvPr/>
        </p:nvSpPr>
        <p:spPr>
          <a:xfrm>
            <a:off x="4648397" y="2295529"/>
            <a:ext cx="6849318" cy="1169551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C3282"/>
                </a:solidFill>
              </a:rPr>
              <a:t>Min Binary Heap Invariants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B6A479"/>
                </a:solidFill>
              </a:rPr>
              <a:t>Binary Tree </a:t>
            </a:r>
            <a:r>
              <a:rPr lang="en-US" sz="1400" dirty="0"/>
              <a:t>– each node has at most 2 children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B6A479"/>
                </a:solidFill>
              </a:rPr>
              <a:t>Min Heap </a:t>
            </a:r>
            <a:r>
              <a:rPr lang="en-US" sz="1400" dirty="0"/>
              <a:t>– each node’s children are larger than itself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B6A479"/>
                </a:solidFill>
              </a:rPr>
              <a:t>Level Complete </a:t>
            </a:r>
            <a:r>
              <a:rPr lang="en-US" sz="1400" dirty="0"/>
              <a:t>- new nodes are added from left to right completely filling each level before creating a new one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51490B-46BC-43CF-B482-045A7C23B5EF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5721145" y="4987032"/>
            <a:ext cx="349084" cy="704915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70C498-1AA9-BB49-BEBA-F1D20B3601B2}"/>
              </a:ext>
            </a:extLst>
          </p:cNvPr>
          <p:cNvGrpSpPr/>
          <p:nvPr/>
        </p:nvGrpSpPr>
        <p:grpSpPr>
          <a:xfrm>
            <a:off x="5948584" y="4535116"/>
            <a:ext cx="568567" cy="564799"/>
            <a:chOff x="5948584" y="4535116"/>
            <a:chExt cx="568567" cy="564799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989BF0F-6A3E-4E3B-B2C4-22E0D27A43FD}"/>
                </a:ext>
              </a:extLst>
            </p:cNvPr>
            <p:cNvSpPr/>
            <p:nvPr/>
          </p:nvSpPr>
          <p:spPr>
            <a:xfrm>
              <a:off x="5951336" y="4542138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AA83DA-0834-4DFD-92DA-3975FAB836A3}"/>
                </a:ext>
              </a:extLst>
            </p:cNvPr>
            <p:cNvSpPr txBox="1"/>
            <p:nvPr/>
          </p:nvSpPr>
          <p:spPr>
            <a:xfrm>
              <a:off x="6004790" y="4535116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9B56A5C-BF45-4268-BC26-55D0E5C57E04}"/>
                </a:ext>
              </a:extLst>
            </p:cNvPr>
            <p:cNvCxnSpPr/>
            <p:nvPr/>
          </p:nvCxnSpPr>
          <p:spPr>
            <a:xfrm>
              <a:off x="5948584" y="4889737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B923063-826F-4009-B03D-4E63268168E1}"/>
                </a:ext>
              </a:extLst>
            </p:cNvPr>
            <p:cNvCxnSpPr>
              <a:cxnSpLocks/>
              <a:stCxn id="55" idx="2"/>
              <a:endCxn id="56" idx="2"/>
            </p:cNvCxnSpPr>
            <p:nvPr/>
          </p:nvCxnSpPr>
          <p:spPr>
            <a:xfrm flipV="1">
              <a:off x="6234244" y="4904448"/>
              <a:ext cx="737" cy="195467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099C05-B647-47F3-82C7-0ADC4CF96836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391236" y="4979949"/>
            <a:ext cx="420327" cy="711998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F2C8527-97ED-4334-958B-66BDE6D34C95}"/>
              </a:ext>
            </a:extLst>
          </p:cNvPr>
          <p:cNvGrpSpPr/>
          <p:nvPr/>
        </p:nvGrpSpPr>
        <p:grpSpPr>
          <a:xfrm>
            <a:off x="5435813" y="5686680"/>
            <a:ext cx="568567" cy="557777"/>
            <a:chOff x="8118821" y="1418913"/>
            <a:chExt cx="568567" cy="55777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D26CA47-1A75-467A-896E-52623718EDE9}"/>
                </a:ext>
              </a:extLst>
            </p:cNvPr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5FA0B26-58DE-464B-B65C-7E33ED21444E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2EC5159-C6CA-4140-98C4-867C1A03A9B7}"/>
                  </a:ext>
                </a:extLst>
              </p:cNvPr>
              <p:cNvSpPr txBox="1"/>
              <p:nvPr/>
            </p:nvSpPr>
            <p:spPr>
              <a:xfrm>
                <a:off x="8074576" y="1279191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2108F5D-31A9-4320-B322-48C9731DA788}"/>
                  </a:ext>
                </a:extLst>
              </p:cNvPr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581EE31-05AE-49A0-ACA6-7B11496F5BA0}"/>
                  </a:ext>
                </a:extLst>
              </p:cNvPr>
              <p:cNvCxnSpPr>
                <a:stCxn id="51" idx="2"/>
                <a:endCxn id="52" idx="2"/>
              </p:cNvCxnSpPr>
              <p:nvPr/>
            </p:nvCxnSpPr>
            <p:spPr>
              <a:xfrm flipH="1" flipV="1">
                <a:off x="8304767" y="1648523"/>
                <a:ext cx="328" cy="183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852189-C14A-426C-8CAD-7E6A7759F235}"/>
                </a:ext>
              </a:extLst>
            </p:cNvPr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956DF15-DA39-45A6-B11C-DB9405E0BA69}"/>
                </a:ext>
              </a:extLst>
            </p:cNvPr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F496A-4ADA-4FDC-B841-63F8FA6E3C35}"/>
              </a:ext>
            </a:extLst>
          </p:cNvPr>
          <p:cNvGrpSpPr/>
          <p:nvPr/>
        </p:nvGrpSpPr>
        <p:grpSpPr>
          <a:xfrm>
            <a:off x="6527055" y="5678779"/>
            <a:ext cx="568567" cy="557777"/>
            <a:chOff x="8118821" y="1418913"/>
            <a:chExt cx="568567" cy="55777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08953D-F649-408B-B2E9-8BD44107D442}"/>
                </a:ext>
              </a:extLst>
            </p:cNvPr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E02098B-CC9E-4EA7-B3D1-CEED12E475B1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AE381C7-959C-4DA0-8849-285FF8CEFE9F}"/>
                  </a:ext>
                </a:extLst>
              </p:cNvPr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CF7793E-E4CC-40DD-9EF9-1C678981D179}"/>
                  </a:ext>
                </a:extLst>
              </p:cNvPr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B1FB794-57AD-41AC-A10C-FFAC4B4B8018}"/>
                  </a:ext>
                </a:extLst>
              </p:cNvPr>
              <p:cNvCxnSpPr>
                <a:stCxn id="44" idx="2"/>
              </p:cNvCxnSpPr>
              <p:nvPr/>
            </p:nvCxnSpPr>
            <p:spPr>
              <a:xfrm flipH="1" flipV="1">
                <a:off x="8305094" y="1621523"/>
                <a:ext cx="1" cy="210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F2B078A-84FD-47F3-9FF1-7EB01198D810}"/>
                </a:ext>
              </a:extLst>
            </p:cNvPr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08DB3A-63A4-4207-9D9F-8072E37E665A}"/>
                </a:ext>
              </a:extLst>
            </p:cNvPr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8AE935-082A-4D71-81F7-AAA289D96EA0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7785423" y="4987032"/>
            <a:ext cx="161262" cy="697014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B95A89-860D-B040-97B3-90DFDCF1B799}"/>
              </a:ext>
            </a:extLst>
          </p:cNvPr>
          <p:cNvGrpSpPr/>
          <p:nvPr/>
        </p:nvGrpSpPr>
        <p:grpSpPr>
          <a:xfrm>
            <a:off x="7788176" y="4529514"/>
            <a:ext cx="568567" cy="562573"/>
            <a:chOff x="7788176" y="4529514"/>
            <a:chExt cx="568567" cy="56257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A9ADF1-6612-4877-96EF-4F917F23583A}"/>
                </a:ext>
              </a:extLst>
            </p:cNvPr>
            <p:cNvSpPr/>
            <p:nvPr/>
          </p:nvSpPr>
          <p:spPr>
            <a:xfrm>
              <a:off x="7790928" y="4534310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387F83-7712-4D09-B794-DAF95BF238C2}"/>
                </a:ext>
              </a:extLst>
            </p:cNvPr>
            <p:cNvSpPr txBox="1"/>
            <p:nvPr/>
          </p:nvSpPr>
          <p:spPr>
            <a:xfrm>
              <a:off x="7842865" y="452951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BA6FA6-F25E-4C44-901B-C0184CB299FA}"/>
                </a:ext>
              </a:extLst>
            </p:cNvPr>
            <p:cNvCxnSpPr/>
            <p:nvPr/>
          </p:nvCxnSpPr>
          <p:spPr>
            <a:xfrm>
              <a:off x="7788176" y="4881909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714C77-E490-478D-83FA-10208A432A13}"/>
                </a:ext>
              </a:extLst>
            </p:cNvPr>
            <p:cNvCxnSpPr>
              <a:stCxn id="35" idx="2"/>
              <a:endCxn id="36" idx="2"/>
            </p:cNvCxnSpPr>
            <p:nvPr/>
          </p:nvCxnSpPr>
          <p:spPr>
            <a:xfrm flipH="1" flipV="1">
              <a:off x="8073056" y="4898846"/>
              <a:ext cx="780" cy="193241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A4DB4-1F24-4990-802B-CAB6646F473F}"/>
              </a:ext>
            </a:extLst>
          </p:cNvPr>
          <p:cNvGrpSpPr/>
          <p:nvPr/>
        </p:nvGrpSpPr>
        <p:grpSpPr>
          <a:xfrm>
            <a:off x="7502516" y="5678779"/>
            <a:ext cx="568567" cy="557777"/>
            <a:chOff x="8118821" y="1418913"/>
            <a:chExt cx="568567" cy="5577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AA16F7E-0797-4A81-8204-C02BA656E4D8}"/>
                </a:ext>
              </a:extLst>
            </p:cNvPr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94DA6D2-44D4-4A40-8B7C-6CB8A75431C7}"/>
                  </a:ext>
                </a:extLst>
              </p:cNvPr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E10236-BEA9-4DD7-AD6B-7D750D439397}"/>
                  </a:ext>
                </a:extLst>
              </p:cNvPr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3ACA1E7-2E92-45FB-AD5F-FEF1C0304355}"/>
                  </a:ext>
                </a:extLst>
              </p:cNvPr>
              <p:cNvCxnSpPr/>
              <p:nvPr/>
            </p:nvCxnSpPr>
            <p:spPr>
              <a:xfrm>
                <a:off x="8019435" y="1621523"/>
                <a:ext cx="565815" cy="0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61DE0AB-2CAE-40B6-B79D-BD1A64B78905}"/>
                  </a:ext>
                </a:extLst>
              </p:cNvPr>
              <p:cNvCxnSpPr>
                <a:stCxn id="31" idx="2"/>
                <a:endCxn id="32" idx="2"/>
              </p:cNvCxnSpPr>
              <p:nvPr/>
            </p:nvCxnSpPr>
            <p:spPr>
              <a:xfrm flipH="1" flipV="1">
                <a:off x="8302342" y="1648523"/>
                <a:ext cx="2753" cy="183178"/>
              </a:xfrm>
              <a:prstGeom prst="line">
                <a:avLst/>
              </a:prstGeom>
              <a:ln w="12700"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FE4EB-DFA9-45BF-8BD9-8EFA21E671BE}"/>
                </a:ext>
              </a:extLst>
            </p:cNvPr>
            <p:cNvCxnSpPr/>
            <p:nvPr/>
          </p:nvCxnSpPr>
          <p:spPr>
            <a:xfrm flipH="1">
              <a:off x="8159611" y="1800150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9C38CF5-B601-4A1C-A89F-131834413911}"/>
                </a:ext>
              </a:extLst>
            </p:cNvPr>
            <p:cNvCxnSpPr/>
            <p:nvPr/>
          </p:nvCxnSpPr>
          <p:spPr>
            <a:xfrm flipH="1">
              <a:off x="8440622" y="1795327"/>
              <a:ext cx="204080" cy="142902"/>
            </a:xfrm>
            <a:prstGeom prst="line">
              <a:avLst/>
            </a:prstGeom>
            <a:ln w="19050"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1FE6AA-AC5C-4EDE-93E2-5AEF254640F1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234244" y="4020919"/>
            <a:ext cx="858626" cy="521219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D0BDE08-DD93-BD45-8BA2-030D161B7FE2}"/>
              </a:ext>
            </a:extLst>
          </p:cNvPr>
          <p:cNvGrpSpPr/>
          <p:nvPr/>
        </p:nvGrpSpPr>
        <p:grpSpPr>
          <a:xfrm>
            <a:off x="6974739" y="3544014"/>
            <a:ext cx="568567" cy="557777"/>
            <a:chOff x="6974739" y="3544014"/>
            <a:chExt cx="568567" cy="5577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22046C-89A0-4DD1-B74E-29A6F680F1BE}"/>
                </a:ext>
              </a:extLst>
            </p:cNvPr>
            <p:cNvSpPr/>
            <p:nvPr/>
          </p:nvSpPr>
          <p:spPr>
            <a:xfrm>
              <a:off x="6977491" y="3544014"/>
              <a:ext cx="565815" cy="55777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8BDBA5-5236-485A-BADA-226E7CCEA63B}"/>
                </a:ext>
              </a:extLst>
            </p:cNvPr>
            <p:cNvSpPr txBox="1"/>
            <p:nvPr/>
          </p:nvSpPr>
          <p:spPr>
            <a:xfrm>
              <a:off x="7096384" y="354928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7DDEC2-D9DA-48CF-A6CE-52EEDA7B7EE0}"/>
                </a:ext>
              </a:extLst>
            </p:cNvPr>
            <p:cNvCxnSpPr/>
            <p:nvPr/>
          </p:nvCxnSpPr>
          <p:spPr>
            <a:xfrm>
              <a:off x="6974739" y="3891613"/>
              <a:ext cx="565815" cy="0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86F802-7D72-4CF2-AFB4-2597FFF59EF8}"/>
                </a:ext>
              </a:extLst>
            </p:cNvPr>
            <p:cNvCxnSpPr>
              <a:stCxn id="15" idx="2"/>
              <a:endCxn id="16" idx="2"/>
            </p:cNvCxnSpPr>
            <p:nvPr/>
          </p:nvCxnSpPr>
          <p:spPr>
            <a:xfrm flipH="1" flipV="1">
              <a:off x="7257646" y="3918613"/>
              <a:ext cx="2753" cy="183178"/>
            </a:xfrm>
            <a:prstGeom prst="line">
              <a:avLst/>
            </a:prstGeom>
            <a:ln w="12700"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F68C85-80C0-40F7-B7DE-6E0EA286A09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418908" y="4045196"/>
            <a:ext cx="654928" cy="489114"/>
          </a:xfrm>
          <a:prstGeom prst="straightConnector1">
            <a:avLst/>
          </a:prstGeom>
          <a:ln w="19050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3888B53-3B13-4F87-8FAF-50943C573F9E}"/>
              </a:ext>
            </a:extLst>
          </p:cNvPr>
          <p:cNvSpPr txBox="1"/>
          <p:nvPr/>
        </p:nvSpPr>
        <p:spPr>
          <a:xfrm>
            <a:off x="5835028" y="6201655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92D050"/>
                </a:solidFill>
              </a:rPr>
              <a:t>percolateUp</a:t>
            </a:r>
            <a:r>
              <a:rPr lang="en-US" b="1" dirty="0">
                <a:solidFill>
                  <a:srgbClr val="92D050"/>
                </a:solidFill>
              </a:rPr>
              <a:t>!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AD007A-1363-4C11-AEFD-E056AC219187}"/>
              </a:ext>
            </a:extLst>
          </p:cNvPr>
          <p:cNvCxnSpPr/>
          <p:nvPr/>
        </p:nvCxnSpPr>
        <p:spPr>
          <a:xfrm flipH="1">
            <a:off x="8111690" y="4928571"/>
            <a:ext cx="204080" cy="142902"/>
          </a:xfrm>
          <a:prstGeom prst="line">
            <a:avLst/>
          </a:prstGeom>
          <a:ln w="19050"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A226441-3BE6-46F8-BA0B-1151B2603B34}"/>
              </a:ext>
            </a:extLst>
          </p:cNvPr>
          <p:cNvSpPr txBox="1"/>
          <p:nvPr/>
        </p:nvSpPr>
        <p:spPr>
          <a:xfrm>
            <a:off x="6038527" y="4570923"/>
            <a:ext cx="404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D08F8A-CF5C-4AC4-B86B-799375ACE125}"/>
              </a:ext>
            </a:extLst>
          </p:cNvPr>
          <p:cNvSpPr txBox="1"/>
          <p:nvPr/>
        </p:nvSpPr>
        <p:spPr>
          <a:xfrm>
            <a:off x="6552911" y="5698585"/>
            <a:ext cx="5141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B1159A-8738-4764-8D85-539483AB4E6C}"/>
              </a:ext>
            </a:extLst>
          </p:cNvPr>
          <p:cNvSpPr txBox="1"/>
          <p:nvPr/>
        </p:nvSpPr>
        <p:spPr>
          <a:xfrm>
            <a:off x="7926357" y="5058304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92D050"/>
                </a:solidFill>
              </a:rPr>
              <a:t>percolateUp</a:t>
            </a:r>
            <a:r>
              <a:rPr lang="en-US" b="1" dirty="0">
                <a:solidFill>
                  <a:srgbClr val="92D050"/>
                </a:solidFill>
              </a:rPr>
              <a:t>!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EF2-B747-4025-85E6-ABC6327B7BF8}"/>
              </a:ext>
            </a:extLst>
          </p:cNvPr>
          <p:cNvSpPr txBox="1"/>
          <p:nvPr/>
        </p:nvSpPr>
        <p:spPr>
          <a:xfrm>
            <a:off x="7843211" y="4571615"/>
            <a:ext cx="404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86ECE8D-BD91-4923-97F7-E65413C035FA}"/>
              </a:ext>
            </a:extLst>
          </p:cNvPr>
          <p:cNvSpPr txBox="1"/>
          <p:nvPr/>
        </p:nvSpPr>
        <p:spPr>
          <a:xfrm>
            <a:off x="7533921" y="5720366"/>
            <a:ext cx="5141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DD2D5C-46E3-4B95-B217-273A9C1468F3}"/>
              </a:ext>
            </a:extLst>
          </p:cNvPr>
          <p:cNvSpPr txBox="1"/>
          <p:nvPr/>
        </p:nvSpPr>
        <p:spPr>
          <a:xfrm>
            <a:off x="7383571" y="634711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92D050"/>
                </a:solidFill>
              </a:rPr>
              <a:t>percolateUp</a:t>
            </a:r>
            <a:r>
              <a:rPr lang="en-US" b="1" dirty="0">
                <a:solidFill>
                  <a:srgbClr val="92D050"/>
                </a:solidFill>
              </a:rPr>
              <a:t>!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AABF171-5F6C-4C34-BD3A-0BFC1D29352F}"/>
              </a:ext>
            </a:extLst>
          </p:cNvPr>
          <p:cNvSpPr txBox="1"/>
          <p:nvPr/>
        </p:nvSpPr>
        <p:spPr>
          <a:xfrm>
            <a:off x="7055369" y="3556984"/>
            <a:ext cx="4045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D47678-B6C0-47DA-8C13-12EC9F1E655B}"/>
              </a:ext>
            </a:extLst>
          </p:cNvPr>
          <p:cNvSpPr txBox="1"/>
          <p:nvPr/>
        </p:nvSpPr>
        <p:spPr>
          <a:xfrm>
            <a:off x="7811280" y="4562695"/>
            <a:ext cx="5141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384814F-AB41-48D9-8151-235898506328}"/>
              </a:ext>
            </a:extLst>
          </p:cNvPr>
          <p:cNvGrpSpPr/>
          <p:nvPr/>
        </p:nvGrpSpPr>
        <p:grpSpPr>
          <a:xfrm>
            <a:off x="545331" y="2316084"/>
            <a:ext cx="3423000" cy="3797810"/>
            <a:chOff x="908858" y="1530095"/>
            <a:chExt cx="3423000" cy="379781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3090311-2EF7-4C40-9B98-E8D0CBC4B2BA}"/>
                </a:ext>
              </a:extLst>
            </p:cNvPr>
            <p:cNvSpPr/>
            <p:nvPr/>
          </p:nvSpPr>
          <p:spPr>
            <a:xfrm>
              <a:off x="908858" y="2061556"/>
              <a:ext cx="3311966" cy="3266349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66CD448-FEC2-44D4-8450-635AEF5A3D97}"/>
                </a:ext>
              </a:extLst>
            </p:cNvPr>
            <p:cNvSpPr/>
            <p:nvPr/>
          </p:nvSpPr>
          <p:spPr>
            <a:xfrm>
              <a:off x="908858" y="1530095"/>
              <a:ext cx="3311966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 Priority Queue ADT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D8D26D-9ACB-4762-A50D-1A845DC19735}"/>
                </a:ext>
              </a:extLst>
            </p:cNvPr>
            <p:cNvSpPr txBox="1"/>
            <p:nvPr/>
          </p:nvSpPr>
          <p:spPr>
            <a:xfrm>
              <a:off x="1129408" y="3259207"/>
              <a:ext cx="320245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removeMin</a:t>
              </a:r>
              <a:r>
                <a:rPr lang="en-US" sz="1400" b="1" dirty="0"/>
                <a:t>()</a:t>
              </a:r>
              <a:r>
                <a:rPr lang="en-US" sz="1400" dirty="0"/>
                <a:t> – returns the element with the </a:t>
              </a:r>
              <a:r>
                <a:rPr lang="en-US" sz="1400" u="sng" dirty="0"/>
                <a:t>smallest</a:t>
              </a:r>
              <a:r>
                <a:rPr lang="en-US" sz="1400" dirty="0"/>
                <a:t> priority, removes it from the collection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047A5A-6718-40A7-9AF4-7F28CB978ABC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6321386-0B72-4188-BB6D-651951092E5D}"/>
                </a:ext>
              </a:extLst>
            </p:cNvPr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C3282"/>
                  </a:solidFill>
                </a:rPr>
                <a:t>behavior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ABE2CBA-D8FF-4162-AF36-928C76D8DF07}"/>
                </a:ext>
              </a:extLst>
            </p:cNvPr>
            <p:cNvSpPr txBox="1"/>
            <p:nvPr/>
          </p:nvSpPr>
          <p:spPr>
            <a:xfrm>
              <a:off x="1098580" y="2386738"/>
              <a:ext cx="2889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Set of comparable values</a:t>
              </a:r>
            </a:p>
            <a:p>
              <a:r>
                <a:rPr lang="en-US" sz="1600" dirty="0"/>
                <a:t>- Ordered based on “priority”</a:t>
              </a:r>
              <a:endParaRPr lang="en-US" sz="14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0A014F4-4E0B-4A05-A4C4-35BE0B6B845A}"/>
                </a:ext>
              </a:extLst>
            </p:cNvPr>
            <p:cNvSpPr txBox="1"/>
            <p:nvPr/>
          </p:nvSpPr>
          <p:spPr>
            <a:xfrm>
              <a:off x="1109100" y="3996625"/>
              <a:ext cx="3213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peekMin</a:t>
              </a:r>
              <a:r>
                <a:rPr lang="en-US" sz="1400" b="1" dirty="0"/>
                <a:t>()</a:t>
              </a:r>
              <a:r>
                <a:rPr lang="en-US" sz="1400" dirty="0"/>
                <a:t> – find, but do not remove the element with the smallest </a:t>
              </a:r>
              <a:r>
                <a:rPr lang="en-US" sz="1400" u="sng" dirty="0"/>
                <a:t>priority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611FA18-39AB-46C8-AF11-45F1F911D9EF}"/>
                </a:ext>
              </a:extLst>
            </p:cNvPr>
            <p:cNvSpPr txBox="1"/>
            <p:nvPr/>
          </p:nvSpPr>
          <p:spPr>
            <a:xfrm>
              <a:off x="1129404" y="4651831"/>
              <a:ext cx="3202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insert(value) </a:t>
              </a:r>
              <a:r>
                <a:rPr lang="en-US" sz="1400" dirty="0"/>
                <a:t>– add a new element to the collection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0E69B9B-1401-F34D-A876-7083EA7205FF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</p:spTree>
    <p:extLst>
      <p:ext uri="{BB962C8B-B14F-4D97-AF65-F5344CB8AC3E}">
        <p14:creationId xmlns:p14="http://schemas.microsoft.com/office/powerpoint/2010/main" val="285641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1" grpId="0" animBg="1"/>
      <p:bldP spid="72" grpId="0" animBg="1"/>
      <p:bldP spid="73" grpId="0"/>
      <p:bldP spid="74" grpId="0" animBg="1"/>
      <p:bldP spid="75" grpId="0" animBg="1"/>
      <p:bldP spid="76" grpId="0"/>
      <p:bldP spid="77" grpId="0" animBg="1"/>
      <p:bldP spid="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E517-66F4-034B-94E8-4FD9405A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minHeap</a:t>
            </a:r>
            <a:r>
              <a:rPr lang="en-US" dirty="0"/>
              <a:t> runtimes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AEB4-A6A2-7941-A0F7-C183E30C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1383515"/>
          </a:xfrm>
        </p:spPr>
        <p:txBody>
          <a:bodyPr/>
          <a:lstStyle/>
          <a:p>
            <a:r>
              <a:rPr lang="en-US" dirty="0" err="1"/>
              <a:t>removeMin</a:t>
            </a:r>
            <a:r>
              <a:rPr lang="en-US" dirty="0"/>
              <a:t>():</a:t>
            </a:r>
          </a:p>
          <a:p>
            <a:pPr lvl="1"/>
            <a:r>
              <a:rPr lang="en-US" dirty="0" smtClean="0"/>
              <a:t>remove root </a:t>
            </a:r>
            <a:r>
              <a:rPr lang="en-US" dirty="0"/>
              <a:t>node</a:t>
            </a:r>
          </a:p>
          <a:p>
            <a:pPr lvl="1"/>
            <a:r>
              <a:rPr lang="en-US" dirty="0"/>
              <a:t>Find last node in tree and swap to top level</a:t>
            </a:r>
          </a:p>
          <a:p>
            <a:pPr lvl="1"/>
            <a:r>
              <a:rPr lang="en-US" dirty="0"/>
              <a:t>Percolate down to fix heap invariant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6BAF-62B5-5E43-A53C-1CEA65E4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C12E6-7038-D440-A298-7915C5B5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121AF7-148B-FB4B-B94D-3272EBAFB800}"/>
              </a:ext>
            </a:extLst>
          </p:cNvPr>
          <p:cNvSpPr txBox="1">
            <a:spLocks/>
          </p:cNvSpPr>
          <p:nvPr/>
        </p:nvSpPr>
        <p:spPr>
          <a:xfrm>
            <a:off x="575239" y="3207728"/>
            <a:ext cx="11187258" cy="138351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insert():</a:t>
            </a:r>
          </a:p>
          <a:p>
            <a:pPr lvl="1"/>
            <a:r>
              <a:rPr lang="en-US" dirty="0"/>
              <a:t>Insert new node into next available spot</a:t>
            </a:r>
          </a:p>
          <a:p>
            <a:pPr lvl="1"/>
            <a:r>
              <a:rPr lang="en-US" dirty="0"/>
              <a:t>Percolate up to fix heap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9" y="4591243"/>
                <a:ext cx="1104152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Finding the last node/next available spot is the hard part.</a:t>
                </a:r>
              </a:p>
              <a:p>
                <a:r>
                  <a:rPr lang="en-US" dirty="0" smtClean="0"/>
                  <a:t>You can do it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time on complete trees, with some extra class variables…</a:t>
                </a:r>
              </a:p>
              <a:p>
                <a:r>
                  <a:rPr lang="en-US" dirty="0" smtClean="0"/>
                  <a:t>But it’s NOT fun</a:t>
                </a:r>
              </a:p>
              <a:p>
                <a:endParaRPr lang="en-US" dirty="0"/>
              </a:p>
              <a:p>
                <a:r>
                  <a:rPr lang="en-US" dirty="0" smtClean="0"/>
                  <a:t>And there’s a much better way!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9" y="4591243"/>
                <a:ext cx="11041521" cy="1477328"/>
              </a:xfrm>
              <a:prstGeom prst="rect">
                <a:avLst/>
              </a:prstGeom>
              <a:blipFill>
                <a:blip r:embed="rId3"/>
                <a:stretch>
                  <a:fillRect l="-442" t="-1646"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68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B248-216E-44A8-9F60-4C0A0F1E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Heaps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3875-0459-40DC-BB3B-5933F129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19 SP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008CD-49AF-4179-97F4-1E073009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0CAF1F-9733-4AAB-9E1C-C5650795EAB8}"/>
              </a:ext>
            </a:extLst>
          </p:cNvPr>
          <p:cNvGrpSpPr/>
          <p:nvPr/>
        </p:nvGrpSpPr>
        <p:grpSpPr>
          <a:xfrm>
            <a:off x="223128" y="1176335"/>
            <a:ext cx="7038063" cy="3790867"/>
            <a:chOff x="2541977" y="1128677"/>
            <a:chExt cx="7038063" cy="37908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826FE4-B85A-49AE-9FE3-89768E07E6AE}"/>
                </a:ext>
              </a:extLst>
            </p:cNvPr>
            <p:cNvGrpSpPr/>
            <p:nvPr/>
          </p:nvGrpSpPr>
          <p:grpSpPr>
            <a:xfrm>
              <a:off x="3550651" y="4240917"/>
              <a:ext cx="692309" cy="678627"/>
              <a:chOff x="2659233" y="2267047"/>
              <a:chExt cx="692309" cy="678627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1D6395A-DACE-437E-9425-782BE962D3B8}"/>
                  </a:ext>
                </a:extLst>
              </p:cNvPr>
              <p:cNvSpPr/>
              <p:nvPr/>
            </p:nvSpPr>
            <p:spPr>
              <a:xfrm>
                <a:off x="2659234" y="22670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9BC14B4-EBE9-4373-B4C1-D9B24F643030}"/>
                  </a:ext>
                </a:extLst>
              </p:cNvPr>
              <p:cNvSpPr txBox="1"/>
              <p:nvPr/>
            </p:nvSpPr>
            <p:spPr>
              <a:xfrm>
                <a:off x="2878192" y="2336866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C5A9B4B-95EE-4654-966D-E7B91D28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9233" y="27760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3D4B891-A550-427E-AB50-CBAB129BAF64}"/>
                  </a:ext>
                </a:extLst>
              </p:cNvPr>
              <p:cNvCxnSpPr>
                <a:cxnSpLocks/>
                <a:endCxn id="85" idx="2"/>
              </p:cNvCxnSpPr>
              <p:nvPr/>
            </p:nvCxnSpPr>
            <p:spPr>
              <a:xfrm>
                <a:off x="2998546" y="27760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16B4374-4E18-4E40-AF2A-5B708608E2F7}"/>
                  </a:ext>
                </a:extLst>
              </p:cNvPr>
              <p:cNvCxnSpPr/>
              <p:nvPr/>
            </p:nvCxnSpPr>
            <p:spPr>
              <a:xfrm flipV="1">
                <a:off x="2659233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55E19B5-8BE8-47C6-81E5-F4B2C7AF6DFA}"/>
                  </a:ext>
                </a:extLst>
              </p:cNvPr>
              <p:cNvCxnSpPr/>
              <p:nvPr/>
            </p:nvCxnSpPr>
            <p:spPr>
              <a:xfrm flipV="1">
                <a:off x="3012229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A4085C-89AF-48E6-AA3F-59F6285FDEC4}"/>
                </a:ext>
              </a:extLst>
            </p:cNvPr>
            <p:cNvGrpSpPr/>
            <p:nvPr/>
          </p:nvGrpSpPr>
          <p:grpSpPr>
            <a:xfrm>
              <a:off x="6074284" y="1128677"/>
              <a:ext cx="678628" cy="678627"/>
              <a:chOff x="2476501" y="3333847"/>
              <a:chExt cx="678628" cy="678627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415576F-0656-498D-81E3-1D860289B3D9}"/>
                  </a:ext>
                </a:extLst>
              </p:cNvPr>
              <p:cNvSpPr/>
              <p:nvPr/>
            </p:nvSpPr>
            <p:spPr>
              <a:xfrm>
                <a:off x="2476502" y="33338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91B5AEC-36E4-433A-9CD8-E3D0C9CBCA10}"/>
                  </a:ext>
                </a:extLst>
              </p:cNvPr>
              <p:cNvSpPr txBox="1"/>
              <p:nvPr/>
            </p:nvSpPr>
            <p:spPr>
              <a:xfrm>
                <a:off x="2649743" y="3403666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D2FCC91-0EEC-4A07-93BB-F32C2E80C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1" y="38428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B73F2B9-6A2A-4616-ADF2-E26092806F21}"/>
                  </a:ext>
                </a:extLst>
              </p:cNvPr>
              <p:cNvCxnSpPr>
                <a:cxnSpLocks/>
                <a:endCxn id="81" idx="2"/>
              </p:cNvCxnSpPr>
              <p:nvPr/>
            </p:nvCxnSpPr>
            <p:spPr>
              <a:xfrm>
                <a:off x="2815814" y="38428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649274-9335-468B-829D-A0A6FBE64919}"/>
                </a:ext>
              </a:extLst>
            </p:cNvPr>
            <p:cNvGrpSpPr/>
            <p:nvPr/>
          </p:nvGrpSpPr>
          <p:grpSpPr>
            <a:xfrm>
              <a:off x="4085977" y="2041203"/>
              <a:ext cx="678628" cy="678627"/>
              <a:chOff x="2476501" y="3333847"/>
              <a:chExt cx="678628" cy="678627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531E6D6-9003-4F7E-AEEB-C2CA262C8E87}"/>
                  </a:ext>
                </a:extLst>
              </p:cNvPr>
              <p:cNvSpPr/>
              <p:nvPr/>
            </p:nvSpPr>
            <p:spPr>
              <a:xfrm>
                <a:off x="2476502" y="33338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E52748A-65BE-467A-9881-9E3E99A18416}"/>
                  </a:ext>
                </a:extLst>
              </p:cNvPr>
              <p:cNvSpPr txBox="1"/>
              <p:nvPr/>
            </p:nvSpPr>
            <p:spPr>
              <a:xfrm>
                <a:off x="2649743" y="340366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B098C7D-0FAC-4BBA-91F6-AF71EC397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1" y="38428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3D946A6-3E4B-4302-B225-42D30D60DA04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>
                <a:off x="2815814" y="38428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7454A5-FA2E-446E-9089-FE6218D0B05F}"/>
                </a:ext>
              </a:extLst>
            </p:cNvPr>
            <p:cNvGrpSpPr/>
            <p:nvPr/>
          </p:nvGrpSpPr>
          <p:grpSpPr>
            <a:xfrm>
              <a:off x="3077235" y="3137297"/>
              <a:ext cx="678628" cy="678627"/>
              <a:chOff x="2476501" y="3333847"/>
              <a:chExt cx="678628" cy="678627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996885-7AF8-4848-8131-F8896AA785D4}"/>
                  </a:ext>
                </a:extLst>
              </p:cNvPr>
              <p:cNvSpPr/>
              <p:nvPr/>
            </p:nvSpPr>
            <p:spPr>
              <a:xfrm>
                <a:off x="2476502" y="33338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CC1B89E-78E5-45CD-843A-66F451E6C669}"/>
                  </a:ext>
                </a:extLst>
              </p:cNvPr>
              <p:cNvSpPr txBox="1"/>
              <p:nvPr/>
            </p:nvSpPr>
            <p:spPr>
              <a:xfrm>
                <a:off x="2649743" y="340366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CB7E17F-D121-4133-9F8A-76F781E5F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1" y="38428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BE5B0FA-3A6A-4ED5-AD05-19ADF0A558CE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>
                <a:off x="2815814" y="38428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4555A69-04A7-47BD-BFE7-10DB7A4E565F}"/>
                </a:ext>
              </a:extLst>
            </p:cNvPr>
            <p:cNvGrpSpPr/>
            <p:nvPr/>
          </p:nvGrpSpPr>
          <p:grpSpPr>
            <a:xfrm>
              <a:off x="2541977" y="4240917"/>
              <a:ext cx="692309" cy="678627"/>
              <a:chOff x="2659233" y="2267047"/>
              <a:chExt cx="692309" cy="67862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A9D2D61-88AD-4140-85CA-42ED3250DE47}"/>
                  </a:ext>
                </a:extLst>
              </p:cNvPr>
              <p:cNvSpPr/>
              <p:nvPr/>
            </p:nvSpPr>
            <p:spPr>
              <a:xfrm>
                <a:off x="2659234" y="22670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91BBAC9-3DA7-4AF2-9259-1BA6A10B4D9E}"/>
                  </a:ext>
                </a:extLst>
              </p:cNvPr>
              <p:cNvSpPr txBox="1"/>
              <p:nvPr/>
            </p:nvSpPr>
            <p:spPr>
              <a:xfrm>
                <a:off x="2832475" y="2336866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02B2FFD-B3D9-4DB9-AD5D-4972CC168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9233" y="27760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EBD5919-9DF5-4994-8E8D-F5954C22836F}"/>
                  </a:ext>
                </a:extLst>
              </p:cNvPr>
              <p:cNvCxnSpPr>
                <a:cxnSpLocks/>
                <a:endCxn id="67" idx="2"/>
              </p:cNvCxnSpPr>
              <p:nvPr/>
            </p:nvCxnSpPr>
            <p:spPr>
              <a:xfrm>
                <a:off x="2998546" y="27760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87F13FB-90B2-41C6-98C9-5B82AF37163E}"/>
                  </a:ext>
                </a:extLst>
              </p:cNvPr>
              <p:cNvCxnSpPr/>
              <p:nvPr/>
            </p:nvCxnSpPr>
            <p:spPr>
              <a:xfrm flipV="1">
                <a:off x="2659233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8A804A4-CBF9-4D5C-A639-E0C633C814D2}"/>
                  </a:ext>
                </a:extLst>
              </p:cNvPr>
              <p:cNvCxnSpPr/>
              <p:nvPr/>
            </p:nvCxnSpPr>
            <p:spPr>
              <a:xfrm flipV="1">
                <a:off x="3012229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9D913A0-7151-4CE5-937F-1F95CB4808A1}"/>
                </a:ext>
              </a:extLst>
            </p:cNvPr>
            <p:cNvGrpSpPr/>
            <p:nvPr/>
          </p:nvGrpSpPr>
          <p:grpSpPr>
            <a:xfrm>
              <a:off x="7997677" y="2045504"/>
              <a:ext cx="678628" cy="678627"/>
              <a:chOff x="2476501" y="3333847"/>
              <a:chExt cx="678628" cy="67862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F6F9337-1880-4F16-9186-DB0C5A16E5F6}"/>
                  </a:ext>
                </a:extLst>
              </p:cNvPr>
              <p:cNvSpPr/>
              <p:nvPr/>
            </p:nvSpPr>
            <p:spPr>
              <a:xfrm>
                <a:off x="2476502" y="33338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E38103-FCF6-4144-9FD7-2FA690EACBD3}"/>
                  </a:ext>
                </a:extLst>
              </p:cNvPr>
              <p:cNvSpPr txBox="1"/>
              <p:nvPr/>
            </p:nvSpPr>
            <p:spPr>
              <a:xfrm>
                <a:off x="2649743" y="3403666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7D49D40-9535-4C97-B48D-95E2DDE9A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1" y="38428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4C755A4-1BFA-422B-83E4-0D1108483A57}"/>
                  </a:ext>
                </a:extLst>
              </p:cNvPr>
              <p:cNvCxnSpPr>
                <a:cxnSpLocks/>
                <a:endCxn id="63" idx="2"/>
              </p:cNvCxnSpPr>
              <p:nvPr/>
            </p:nvCxnSpPr>
            <p:spPr>
              <a:xfrm>
                <a:off x="2815814" y="38428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C53947-1CF7-4C99-A10B-BC5AC78521CD}"/>
                </a:ext>
              </a:extLst>
            </p:cNvPr>
            <p:cNvGrpSpPr/>
            <p:nvPr/>
          </p:nvGrpSpPr>
          <p:grpSpPr>
            <a:xfrm>
              <a:off x="5476558" y="4236630"/>
              <a:ext cx="692309" cy="678627"/>
              <a:chOff x="2659233" y="2267047"/>
              <a:chExt cx="692309" cy="678627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4972206-2FF0-4408-A755-12773D1A1A99}"/>
                  </a:ext>
                </a:extLst>
              </p:cNvPr>
              <p:cNvSpPr/>
              <p:nvPr/>
            </p:nvSpPr>
            <p:spPr>
              <a:xfrm>
                <a:off x="2659234" y="22670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CD6F6C4-6628-4AC3-9B13-FBD3E632492E}"/>
                  </a:ext>
                </a:extLst>
              </p:cNvPr>
              <p:cNvSpPr txBox="1"/>
              <p:nvPr/>
            </p:nvSpPr>
            <p:spPr>
              <a:xfrm>
                <a:off x="2832475" y="233686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26DF07E-D60F-46B8-8CD4-AF7F15B12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9233" y="27760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88D500B-CFD9-4975-8657-66ED655C09F7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>
                <a:off x="2998546" y="27760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06D37C7-7ADD-407B-83F0-C2975BFF57AD}"/>
                  </a:ext>
                </a:extLst>
              </p:cNvPr>
              <p:cNvCxnSpPr/>
              <p:nvPr/>
            </p:nvCxnSpPr>
            <p:spPr>
              <a:xfrm flipV="1">
                <a:off x="2659233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5E16B8C-D48E-412C-9D72-59EFC4A81ED2}"/>
                  </a:ext>
                </a:extLst>
              </p:cNvPr>
              <p:cNvCxnSpPr/>
              <p:nvPr/>
            </p:nvCxnSpPr>
            <p:spPr>
              <a:xfrm flipV="1">
                <a:off x="3012229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571321-0D84-4C70-A8DA-237357087253}"/>
                </a:ext>
              </a:extLst>
            </p:cNvPr>
            <p:cNvGrpSpPr/>
            <p:nvPr/>
          </p:nvGrpSpPr>
          <p:grpSpPr>
            <a:xfrm>
              <a:off x="5003142" y="3133010"/>
              <a:ext cx="678628" cy="678627"/>
              <a:chOff x="2476501" y="3333847"/>
              <a:chExt cx="678628" cy="67862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FA324AF-3223-4C72-86E2-85E539333EFA}"/>
                  </a:ext>
                </a:extLst>
              </p:cNvPr>
              <p:cNvSpPr/>
              <p:nvPr/>
            </p:nvSpPr>
            <p:spPr>
              <a:xfrm>
                <a:off x="2476502" y="33338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E7A31B-93C9-42B2-8826-5D2D64ADD66B}"/>
                  </a:ext>
                </a:extLst>
              </p:cNvPr>
              <p:cNvSpPr txBox="1"/>
              <p:nvPr/>
            </p:nvSpPr>
            <p:spPr>
              <a:xfrm>
                <a:off x="2649743" y="340366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1DD1E8D-45D8-47FC-AFC0-2449BDC7C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1" y="38428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DB9972C-796E-403C-A080-FF5A9E54AD9A}"/>
                  </a:ext>
                </a:extLst>
              </p:cNvPr>
              <p:cNvCxnSpPr>
                <a:cxnSpLocks/>
                <a:endCxn id="53" idx="2"/>
              </p:cNvCxnSpPr>
              <p:nvPr/>
            </p:nvCxnSpPr>
            <p:spPr>
              <a:xfrm>
                <a:off x="2815814" y="38428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E3A756-22F4-43FA-BB3E-C13ABE771797}"/>
                </a:ext>
              </a:extLst>
            </p:cNvPr>
            <p:cNvGrpSpPr/>
            <p:nvPr/>
          </p:nvGrpSpPr>
          <p:grpSpPr>
            <a:xfrm>
              <a:off x="4467884" y="4236630"/>
              <a:ext cx="692309" cy="678627"/>
              <a:chOff x="2659233" y="2267047"/>
              <a:chExt cx="692309" cy="67862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F6B4395-FF91-405D-9051-7C1048BA89B3}"/>
                  </a:ext>
                </a:extLst>
              </p:cNvPr>
              <p:cNvSpPr/>
              <p:nvPr/>
            </p:nvSpPr>
            <p:spPr>
              <a:xfrm>
                <a:off x="2659234" y="22670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62FF29-326B-4C7B-B224-F6A53181EA76}"/>
                  </a:ext>
                </a:extLst>
              </p:cNvPr>
              <p:cNvSpPr txBox="1"/>
              <p:nvPr/>
            </p:nvSpPr>
            <p:spPr>
              <a:xfrm>
                <a:off x="2832475" y="2336866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8C2EF3B-10A1-42C1-9260-AFE0B25CE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9233" y="27760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D183ADB-EBCD-4EC6-8B8D-CEA8E03A33B5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>
                <a:off x="2998546" y="27760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CF0D0CD-8A3F-468A-9D0C-E2C02291398B}"/>
                  </a:ext>
                </a:extLst>
              </p:cNvPr>
              <p:cNvCxnSpPr/>
              <p:nvPr/>
            </p:nvCxnSpPr>
            <p:spPr>
              <a:xfrm flipV="1">
                <a:off x="2659233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ABA5FF4-BC78-4806-8845-1A91A4FDA1DC}"/>
                  </a:ext>
                </a:extLst>
              </p:cNvPr>
              <p:cNvCxnSpPr/>
              <p:nvPr/>
            </p:nvCxnSpPr>
            <p:spPr>
              <a:xfrm flipV="1">
                <a:off x="3012229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0517A02-FD29-483B-B284-B74D1C98FAEA}"/>
                </a:ext>
              </a:extLst>
            </p:cNvPr>
            <p:cNvGrpSpPr/>
            <p:nvPr/>
          </p:nvGrpSpPr>
          <p:grpSpPr>
            <a:xfrm>
              <a:off x="7118514" y="3133010"/>
              <a:ext cx="678628" cy="678627"/>
              <a:chOff x="2476501" y="3333847"/>
              <a:chExt cx="678628" cy="67862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BD552C4-74D7-4154-A578-5721EEE9B8F0}"/>
                  </a:ext>
                </a:extLst>
              </p:cNvPr>
              <p:cNvSpPr/>
              <p:nvPr/>
            </p:nvSpPr>
            <p:spPr>
              <a:xfrm>
                <a:off x="2476502" y="33338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CF8300-F8D9-4030-925D-26DBCE534F98}"/>
                  </a:ext>
                </a:extLst>
              </p:cNvPr>
              <p:cNvSpPr txBox="1"/>
              <p:nvPr/>
            </p:nvSpPr>
            <p:spPr>
              <a:xfrm>
                <a:off x="2649743" y="3403666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36A5B0D-26BA-4B28-BDFD-1AFA2468C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1" y="38428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E6CE32B-A61F-4BBD-BE00-FD55032779B9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>
                <a:off x="2815814" y="38428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37FAC42-B2B7-4140-A6FC-3302BF987E6C}"/>
                </a:ext>
              </a:extLst>
            </p:cNvPr>
            <p:cNvGrpSpPr/>
            <p:nvPr/>
          </p:nvGrpSpPr>
          <p:grpSpPr>
            <a:xfrm>
              <a:off x="6583256" y="4236630"/>
              <a:ext cx="692309" cy="678627"/>
              <a:chOff x="2659233" y="2267047"/>
              <a:chExt cx="692309" cy="67862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46F3502-C254-43CD-942F-D2E5869CD0FB}"/>
                  </a:ext>
                </a:extLst>
              </p:cNvPr>
              <p:cNvSpPr/>
              <p:nvPr/>
            </p:nvSpPr>
            <p:spPr>
              <a:xfrm>
                <a:off x="2659234" y="22670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05A0DF-8A16-4467-97E5-17D27B1C40D8}"/>
                  </a:ext>
                </a:extLst>
              </p:cNvPr>
              <p:cNvSpPr txBox="1"/>
              <p:nvPr/>
            </p:nvSpPr>
            <p:spPr>
              <a:xfrm>
                <a:off x="2832475" y="2336866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98B32C1-4CA1-4A0C-87D8-1E285D2E3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9233" y="27760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871BBE5-3FA0-47F0-988A-5AC132254A9E}"/>
                  </a:ext>
                </a:extLst>
              </p:cNvPr>
              <p:cNvCxnSpPr>
                <a:cxnSpLocks/>
                <a:endCxn id="37" idx="2"/>
              </p:cNvCxnSpPr>
              <p:nvPr/>
            </p:nvCxnSpPr>
            <p:spPr>
              <a:xfrm>
                <a:off x="2998546" y="27760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A98317D-E43D-452F-B98F-9AFDA8FE17E8}"/>
                  </a:ext>
                </a:extLst>
              </p:cNvPr>
              <p:cNvCxnSpPr/>
              <p:nvPr/>
            </p:nvCxnSpPr>
            <p:spPr>
              <a:xfrm flipV="1">
                <a:off x="2659233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9FD896F-662A-44C0-B6FD-D4C20C6C7289}"/>
                  </a:ext>
                </a:extLst>
              </p:cNvPr>
              <p:cNvCxnSpPr/>
              <p:nvPr/>
            </p:nvCxnSpPr>
            <p:spPr>
              <a:xfrm flipV="1">
                <a:off x="3012229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7E53E17-4585-4645-A6F8-69950A9CD748}"/>
                </a:ext>
              </a:extLst>
            </p:cNvPr>
            <p:cNvGrpSpPr/>
            <p:nvPr/>
          </p:nvGrpSpPr>
          <p:grpSpPr>
            <a:xfrm>
              <a:off x="8887731" y="3133009"/>
              <a:ext cx="692309" cy="678627"/>
              <a:chOff x="2659233" y="2267047"/>
              <a:chExt cx="692309" cy="67862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3FF3116-AFBD-4845-97FA-058D6F7ACE0D}"/>
                  </a:ext>
                </a:extLst>
              </p:cNvPr>
              <p:cNvSpPr/>
              <p:nvPr/>
            </p:nvSpPr>
            <p:spPr>
              <a:xfrm>
                <a:off x="2659234" y="2267047"/>
                <a:ext cx="678627" cy="678627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6A5BFC-5CA7-4B22-83D3-211704BF2DC5}"/>
                  </a:ext>
                </a:extLst>
              </p:cNvPr>
              <p:cNvSpPr txBox="1"/>
              <p:nvPr/>
            </p:nvSpPr>
            <p:spPr>
              <a:xfrm>
                <a:off x="2832475" y="2336866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CD96A1E-2C33-4756-AD1A-774A289A0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9233" y="2776017"/>
                <a:ext cx="678627" cy="0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C251025-8943-4D30-9A82-C9A58B0A9442}"/>
                  </a:ext>
                </a:extLst>
              </p:cNvPr>
              <p:cNvCxnSpPr>
                <a:cxnSpLocks/>
                <a:endCxn id="31" idx="2"/>
              </p:cNvCxnSpPr>
              <p:nvPr/>
            </p:nvCxnSpPr>
            <p:spPr>
              <a:xfrm>
                <a:off x="2998546" y="2776017"/>
                <a:ext cx="2" cy="16965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A53611A-1934-48D1-A5F8-A4A5F9956F98}"/>
                  </a:ext>
                </a:extLst>
              </p:cNvPr>
              <p:cNvCxnSpPr/>
              <p:nvPr/>
            </p:nvCxnSpPr>
            <p:spPr>
              <a:xfrm flipV="1">
                <a:off x="2659233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FC07C07-1E67-44FA-A7FF-658630EFDD0F}"/>
                  </a:ext>
                </a:extLst>
              </p:cNvPr>
              <p:cNvCxnSpPr/>
              <p:nvPr/>
            </p:nvCxnSpPr>
            <p:spPr>
              <a:xfrm flipV="1">
                <a:off x="3012229" y="2776017"/>
                <a:ext cx="339313" cy="169657"/>
              </a:xfrm>
              <a:prstGeom prst="line">
                <a:avLst/>
              </a:prstGeom>
              <a:ln>
                <a:solidFill>
                  <a:srgbClr val="B6A47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8ED909-8A59-4888-86E7-326249D97268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H="1">
              <a:off x="4425292" y="1724239"/>
              <a:ext cx="1822234" cy="316964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E1108-9A5E-470F-87F9-FEB566A59871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6586838" y="1736411"/>
              <a:ext cx="1750154" cy="309093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A9666AE-0276-401A-9DFD-3ABDB7ECFAA2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 flipH="1">
              <a:off x="3416550" y="2639765"/>
              <a:ext cx="845918" cy="497532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81847B2-C3E0-4832-BFC8-20330747DB66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601567" y="2644432"/>
              <a:ext cx="740890" cy="488578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6EBE21-AF72-4DBA-99D0-5C88BC3B1D04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7457829" y="2651448"/>
              <a:ext cx="705920" cy="481562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A2C32AF-2ACD-41B7-9335-7BF421280F12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8503062" y="2641576"/>
              <a:ext cx="723984" cy="491433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FED2AD-3DDF-4B05-B0CF-1D74FB481524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 flipH="1">
              <a:off x="2881292" y="3732112"/>
              <a:ext cx="383442" cy="508805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E8812B3-76E0-4197-BA17-2609DE422EA5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4807199" y="3716012"/>
              <a:ext cx="380826" cy="520618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2C08829-874B-46A9-89BE-42F66DC27FEA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H="1">
              <a:off x="6922571" y="3727824"/>
              <a:ext cx="380826" cy="508806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48E7B9B-15E6-4AC9-8287-D0F14C6AFF01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3600847" y="3727825"/>
              <a:ext cx="289119" cy="513092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C2CCDB-8F1F-4AFF-B69C-62F3E8789B28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5496887" y="3719775"/>
              <a:ext cx="318986" cy="516855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239BB2-73EC-47F3-87CD-E1450473870F}"/>
                </a:ext>
              </a:extLst>
            </p:cNvPr>
            <p:cNvCxnSpPr/>
            <p:nvPr/>
          </p:nvCxnSpPr>
          <p:spPr>
            <a:xfrm flipV="1">
              <a:off x="7464669" y="3641979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BC1575B5-E2FD-448B-B98C-96D73A4347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2143" y="5531697"/>
          <a:ext cx="8127994" cy="98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78558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00279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273902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509076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47713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572961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C3282"/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FC425092-CC81-44CE-B766-21E3ED3BBA6B}"/>
              </a:ext>
            </a:extLst>
          </p:cNvPr>
          <p:cNvSpPr txBox="1"/>
          <p:nvPr/>
        </p:nvSpPr>
        <p:spPr>
          <a:xfrm>
            <a:off x="2201446" y="5081695"/>
            <a:ext cx="408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array in </a:t>
            </a:r>
            <a:r>
              <a:rPr lang="en-US" b="1" dirty="0">
                <a:solidFill>
                  <a:srgbClr val="4C3282"/>
                </a:solidFill>
              </a:rPr>
              <a:t>level-order</a:t>
            </a:r>
            <a:r>
              <a:rPr lang="en-US" dirty="0"/>
              <a:t> from left to right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4098B5-AF03-4C80-B485-7DE27CD7317F}"/>
              </a:ext>
            </a:extLst>
          </p:cNvPr>
          <p:cNvSpPr txBox="1"/>
          <p:nvPr/>
        </p:nvSpPr>
        <p:spPr>
          <a:xfrm>
            <a:off x="8147608" y="698090"/>
            <a:ext cx="372319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find the minimum node?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find the last node?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find the next open space?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find a node’s left child?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find a node’s right child?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find a node’s parent?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94C4791-2824-43C9-8BB2-5D170586B158}"/>
                  </a:ext>
                </a:extLst>
              </p:cNvPr>
              <p:cNvSpPr txBox="1"/>
              <p:nvPr/>
            </p:nvSpPr>
            <p:spPr>
              <a:xfrm>
                <a:off x="8966564" y="5169291"/>
                <a:ext cx="2022477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94C4791-2824-43C9-8BB2-5D170586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64" y="5169291"/>
                <a:ext cx="2022477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F921818-8DEC-4FDE-96A7-816B5BE7A27D}"/>
                  </a:ext>
                </a:extLst>
              </p:cNvPr>
              <p:cNvSpPr txBox="1"/>
              <p:nvPr/>
            </p:nvSpPr>
            <p:spPr>
              <a:xfrm>
                <a:off x="8874777" y="3583387"/>
                <a:ext cx="2206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𝑙𝑒𝑓𝑡𝐶h𝑖𝑙𝑑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F921818-8DEC-4FDE-96A7-816B5BE7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777" y="3583387"/>
                <a:ext cx="2206052" cy="276999"/>
              </a:xfrm>
              <a:prstGeom prst="rect">
                <a:avLst/>
              </a:prstGeom>
              <a:blipFill>
                <a:blip r:embed="rId4"/>
                <a:stretch>
                  <a:fillRect l="-4420" r="-27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2F4CFCA-AE66-43F1-A759-11CC0C9BB7D2}"/>
                  </a:ext>
                </a:extLst>
              </p:cNvPr>
              <p:cNvSpPr txBox="1"/>
              <p:nvPr/>
            </p:nvSpPr>
            <p:spPr>
              <a:xfrm>
                <a:off x="8848932" y="4429178"/>
                <a:ext cx="2345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𝑟𝑖𝑔h𝑡𝐶h𝑖𝑙𝑑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2F4CFCA-AE66-43F1-A759-11CC0C9BB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932" y="4429178"/>
                <a:ext cx="2345514" cy="276999"/>
              </a:xfrm>
              <a:prstGeom prst="rect">
                <a:avLst/>
              </a:prstGeom>
              <a:blipFill>
                <a:blip r:embed="rId5"/>
                <a:stretch>
                  <a:fillRect l="-4167" r="-52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2790064-2B08-4598-9D56-288DA2F4890E}"/>
                  </a:ext>
                </a:extLst>
              </p:cNvPr>
              <p:cNvSpPr txBox="1"/>
              <p:nvPr/>
            </p:nvSpPr>
            <p:spPr>
              <a:xfrm>
                <a:off x="8928960" y="1101878"/>
                <a:ext cx="2086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𝑝𝑒𝑒𝑘𝑀𝑖𝑛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2790064-2B08-4598-9D56-288DA2F4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960" y="1101878"/>
                <a:ext cx="2086533" cy="276999"/>
              </a:xfrm>
              <a:prstGeom prst="rect">
                <a:avLst/>
              </a:prstGeom>
              <a:blipFill>
                <a:blip r:embed="rId6"/>
                <a:stretch>
                  <a:fillRect l="-4678" r="-2047" b="-4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8635EC9-2D65-4687-92BD-FFC59EF0E51B}"/>
                  </a:ext>
                </a:extLst>
              </p:cNvPr>
              <p:cNvSpPr txBox="1"/>
              <p:nvPr/>
            </p:nvSpPr>
            <p:spPr>
              <a:xfrm>
                <a:off x="8582609" y="1973958"/>
                <a:ext cx="28781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𝑙𝑎𝑠𝑡𝑁𝑜𝑑𝑒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8635EC9-2D65-4687-92BD-FFC59EF0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609" y="1973958"/>
                <a:ext cx="2878160" cy="276999"/>
              </a:xfrm>
              <a:prstGeom prst="rect">
                <a:avLst/>
              </a:prstGeom>
              <a:blipFill>
                <a:blip r:embed="rId7"/>
                <a:stretch>
                  <a:fillRect l="-2542" r="-1271" b="-4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629BDD2-21B3-40F4-A6D9-1E75719DB1FD}"/>
                  </a:ext>
                </a:extLst>
              </p:cNvPr>
              <p:cNvSpPr txBox="1"/>
              <p:nvPr/>
            </p:nvSpPr>
            <p:spPr>
              <a:xfrm>
                <a:off x="8680618" y="2784362"/>
                <a:ext cx="2581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𝑜𝑝𝑒𝑛𝑆𝑝𝑎𝑐𝑒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629BDD2-21B3-40F4-A6D9-1E75719DB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618" y="2784362"/>
                <a:ext cx="2581604" cy="276999"/>
              </a:xfrm>
              <a:prstGeom prst="rect">
                <a:avLst/>
              </a:prstGeom>
              <a:blipFill>
                <a:blip r:embed="rId8"/>
                <a:stretch>
                  <a:fillRect l="-3783" r="-1418" b="-4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77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2DED-6F97-4473-90F1-9BDB7223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Heap Implementation </a:t>
            </a:r>
            <a:r>
              <a:rPr lang="en-US" dirty="0" smtClean="0"/>
              <a:t>Worst-Case Runtimes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384EC-8E5E-4E38-8812-F0C3989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C0E84-4234-47CD-8CD9-48AA858A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D25215-9422-4A7E-A03C-E06FFF7FF23B}"/>
              </a:ext>
            </a:extLst>
          </p:cNvPr>
          <p:cNvGrpSpPr/>
          <p:nvPr/>
        </p:nvGrpSpPr>
        <p:grpSpPr>
          <a:xfrm>
            <a:off x="1935711" y="3858169"/>
            <a:ext cx="692309" cy="678627"/>
            <a:chOff x="2659233" y="2267047"/>
            <a:chExt cx="692309" cy="67862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D0ECF3B-D6C5-4E65-BB8F-8495226767D3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0AA5C6E-B72E-4426-AB6C-E5A34B06F328}"/>
                </a:ext>
              </a:extLst>
            </p:cNvPr>
            <p:cNvSpPr txBox="1"/>
            <p:nvPr/>
          </p:nvSpPr>
          <p:spPr>
            <a:xfrm>
              <a:off x="2878192" y="23368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FC35D84-4A4D-430A-9A59-2866CEF1CFD5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B680B6D-C5C5-4555-828C-A69D99CA2A48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CC9AF07-0CE5-42C3-9139-D2FF6BF1CE8D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1B6FA6-FDDD-4D9D-82A7-D7DA7324A789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AAE379-43CC-463C-BFA1-0BAAE9A1CA15}"/>
              </a:ext>
            </a:extLst>
          </p:cNvPr>
          <p:cNvGrpSpPr/>
          <p:nvPr/>
        </p:nvGrpSpPr>
        <p:grpSpPr>
          <a:xfrm>
            <a:off x="2471037" y="1658455"/>
            <a:ext cx="678628" cy="678627"/>
            <a:chOff x="2476501" y="3333847"/>
            <a:chExt cx="678628" cy="6786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7A16C1D-BC9A-42B2-A9E5-66891536D2BA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8426D2E-97AC-46EC-87D5-533F163A4053}"/>
                </a:ext>
              </a:extLst>
            </p:cNvPr>
            <p:cNvSpPr txBox="1"/>
            <p:nvPr/>
          </p:nvSpPr>
          <p:spPr>
            <a:xfrm>
              <a:off x="2649743" y="3403666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3BC437-569F-4EE5-B4F4-E3188F12D7E7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8A76F6-C5F6-467C-AF5F-8438271A6F9F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B61C3-07BF-47CA-8CD3-446650FFC472}"/>
              </a:ext>
            </a:extLst>
          </p:cNvPr>
          <p:cNvGrpSpPr/>
          <p:nvPr/>
        </p:nvGrpSpPr>
        <p:grpSpPr>
          <a:xfrm>
            <a:off x="1462295" y="2754549"/>
            <a:ext cx="678628" cy="678627"/>
            <a:chOff x="2476501" y="3333847"/>
            <a:chExt cx="678628" cy="678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1E607D0-6525-41DB-9CE6-D8BD1D0EB711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866E3B-DDAE-4132-A696-268822FE965A}"/>
                </a:ext>
              </a:extLst>
            </p:cNvPr>
            <p:cNvSpPr txBox="1"/>
            <p:nvPr/>
          </p:nvSpPr>
          <p:spPr>
            <a:xfrm>
              <a:off x="2649743" y="3403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EDFF0CD-DEEC-42C4-822B-439344FFD707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69A37E5-5717-48BD-ACB3-96B1FFF1994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E58FC8-4052-452B-8BB5-26DEFFEF5747}"/>
              </a:ext>
            </a:extLst>
          </p:cNvPr>
          <p:cNvGrpSpPr/>
          <p:nvPr/>
        </p:nvGrpSpPr>
        <p:grpSpPr>
          <a:xfrm>
            <a:off x="927037" y="3858169"/>
            <a:ext cx="692309" cy="678627"/>
            <a:chOff x="2659233" y="2267047"/>
            <a:chExt cx="692309" cy="6786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EDFEA38-21EC-4C1A-A007-9B1AEC6DC164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7EDADCF-4ACE-4A40-A6DE-45724384E36F}"/>
                </a:ext>
              </a:extLst>
            </p:cNvPr>
            <p:cNvSpPr txBox="1"/>
            <p:nvPr/>
          </p:nvSpPr>
          <p:spPr>
            <a:xfrm>
              <a:off x="2832475" y="2336866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52A6FA-338D-41E5-8782-5B0BE4536D2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4EB55A7-9696-434C-A954-A8FE1B0AF8D9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E695DD1-FAA7-4DAE-B16B-5A996001BA2F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06B6077-E75F-44F4-8B94-93E08B9FA141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893917-0613-474D-BC1F-953A4FE4BA22}"/>
              </a:ext>
            </a:extLst>
          </p:cNvPr>
          <p:cNvGrpSpPr/>
          <p:nvPr/>
        </p:nvGrpSpPr>
        <p:grpSpPr>
          <a:xfrm>
            <a:off x="3388202" y="2750262"/>
            <a:ext cx="678628" cy="678627"/>
            <a:chOff x="2476501" y="3333847"/>
            <a:chExt cx="678628" cy="6786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1D098A6-928A-4129-822F-29EEF5018BD4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A8AE73-ABA6-4F20-B9FD-DAA9F0FA0344}"/>
                </a:ext>
              </a:extLst>
            </p:cNvPr>
            <p:cNvSpPr txBox="1"/>
            <p:nvPr/>
          </p:nvSpPr>
          <p:spPr>
            <a:xfrm>
              <a:off x="2649743" y="34036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3DA3C3-CEE1-4E19-AAEA-4F5D7D9DCEA1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14FFC5-5F79-4467-BA82-569D37418765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FFEAE0-50F2-4584-8FEE-F40BE50F330B}"/>
              </a:ext>
            </a:extLst>
          </p:cNvPr>
          <p:cNvGrpSpPr/>
          <p:nvPr/>
        </p:nvGrpSpPr>
        <p:grpSpPr>
          <a:xfrm>
            <a:off x="2852944" y="3853882"/>
            <a:ext cx="692309" cy="678627"/>
            <a:chOff x="2659233" y="2267047"/>
            <a:chExt cx="692309" cy="6786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554E83-3E8A-4C29-B875-939247A531BC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C5876F-BFD5-4361-944A-85DDEEE0BBDC}"/>
                </a:ext>
              </a:extLst>
            </p:cNvPr>
            <p:cNvSpPr txBox="1"/>
            <p:nvPr/>
          </p:nvSpPr>
          <p:spPr>
            <a:xfrm>
              <a:off x="2832475" y="233686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B15096-13D7-47E7-B50B-4FBB869AE07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A2C7AA3-4FCD-4994-BBE2-2AF42800533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90BFECD-0EE6-4BF9-94BB-BAE8D90B0C1D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E0B7754-F935-4364-BAD9-69F1F99604ED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429320-6A53-44BD-8695-2C505890D14D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1801610" y="2257017"/>
            <a:ext cx="845918" cy="49753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76AB83-0023-4522-96E1-D135D0A2BAD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2986627" y="2261684"/>
            <a:ext cx="740890" cy="4885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EFFB66-C686-4198-8110-7D213D9D5F7C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266352" y="3349364"/>
            <a:ext cx="383442" cy="50880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3F252A-FBA0-4E22-8A8E-14189F0FE992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192259" y="3333264"/>
            <a:ext cx="380826" cy="52061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07D1DB-4688-452E-BF55-5491EEDC9B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1985907" y="3345077"/>
            <a:ext cx="289119" cy="51309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1B098E45-B45F-4829-BBCB-C714E95C8E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4986" y="4927752"/>
          <a:ext cx="3781424" cy="80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78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472678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472678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472678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472678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472678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472678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472678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</a:tblGrid>
              <a:tr h="40273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marL="74446" marR="74446" marT="37224" marB="372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marL="74446" marR="74446" marT="37224" marB="372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marL="74446" marR="74446" marT="37224" marB="372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marL="74446" marR="74446" marT="37224" marB="372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marL="74446" marR="74446" marT="37224" marB="372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marL="74446" marR="74446" marT="37224" marB="372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marL="74446" marR="74446" marT="37224" marB="372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marL="74446" marR="74446" marT="37224" marB="3722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4C3282"/>
                          </a:solidFill>
                        </a:rPr>
                        <a:t>A</a:t>
                      </a:r>
                    </a:p>
                  </a:txBody>
                  <a:tcPr marL="74446" marR="74446" marT="37224" marB="37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4C3282"/>
                          </a:solidFill>
                        </a:rPr>
                        <a:t>B</a:t>
                      </a:r>
                    </a:p>
                  </a:txBody>
                  <a:tcPr marL="74446" marR="74446" marT="37224" marB="37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4C3282"/>
                          </a:solidFill>
                        </a:rPr>
                        <a:t>C</a:t>
                      </a:r>
                    </a:p>
                  </a:txBody>
                  <a:tcPr marL="74446" marR="74446" marT="37224" marB="37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4C3282"/>
                          </a:solidFill>
                        </a:rPr>
                        <a:t>D</a:t>
                      </a:r>
                    </a:p>
                  </a:txBody>
                  <a:tcPr marL="74446" marR="74446" marT="37224" marB="37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4C3282"/>
                          </a:solidFill>
                        </a:rPr>
                        <a:t>E</a:t>
                      </a:r>
                    </a:p>
                  </a:txBody>
                  <a:tcPr marL="74446" marR="74446" marT="37224" marB="37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4C3282"/>
                          </a:solidFill>
                        </a:rPr>
                        <a:t>F</a:t>
                      </a:r>
                    </a:p>
                  </a:txBody>
                  <a:tcPr marL="74446" marR="74446" marT="37224" marB="37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rgbClr val="4C3282"/>
                        </a:solidFill>
                      </a:endParaRPr>
                    </a:p>
                  </a:txBody>
                  <a:tcPr marL="74446" marR="74446" marT="37224" marB="37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rgbClr val="4C3282"/>
                        </a:solidFill>
                      </a:endParaRPr>
                    </a:p>
                  </a:txBody>
                  <a:tcPr marL="74446" marR="74446" marT="37224" marB="372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B325654-C9F3-41DC-9B25-D162BC61DE31}"/>
              </a:ext>
            </a:extLst>
          </p:cNvPr>
          <p:cNvCxnSpPr/>
          <p:nvPr/>
        </p:nvCxnSpPr>
        <p:spPr>
          <a:xfrm flipV="1">
            <a:off x="3725111" y="3263519"/>
            <a:ext cx="339313" cy="169657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9822136"/>
                  </p:ext>
                </p:extLst>
              </p:nvPr>
            </p:nvGraphicFramePr>
            <p:xfrm>
              <a:off x="4468192" y="1593215"/>
              <a:ext cx="7623308" cy="11004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01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79100">
                      <a:extLst>
                        <a:ext uri="{9D8B030D-6E8A-4147-A177-3AD203B41FA5}">
                          <a16:colId xmlns:a16="http://schemas.microsoft.com/office/drawing/2014/main" val="1278850970"/>
                        </a:ext>
                      </a:extLst>
                    </a:gridCol>
                  </a:tblGrid>
                  <a:tr h="40367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removeMin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Peek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Array-based heap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9822136"/>
                  </p:ext>
                </p:extLst>
              </p:nvPr>
            </p:nvGraphicFramePr>
            <p:xfrm>
              <a:off x="4468192" y="1593215"/>
              <a:ext cx="7623308" cy="11004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01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653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79100">
                      <a:extLst>
                        <a:ext uri="{9D8B030D-6E8A-4147-A177-3AD203B41FA5}">
                          <a16:colId xmlns:a16="http://schemas.microsoft.com/office/drawing/2014/main" val="1278850970"/>
                        </a:ext>
                      </a:extLst>
                    </a:gridCol>
                  </a:tblGrid>
                  <a:tr h="40367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removeMin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Peek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Array-based heap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8374" t="-60870" r="-20657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9269" t="-60870" r="-98339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9110" t="-60870" r="-1370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4832776" y="3333264"/>
            <a:ext cx="72587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We’ve matched the </a:t>
            </a:r>
            <a:r>
              <a:rPr lang="en-US" sz="2400" b="1" dirty="0" smtClean="0"/>
              <a:t>asymptotic </a:t>
            </a:r>
            <a:r>
              <a:rPr lang="en-US" sz="2400" dirty="0" smtClean="0"/>
              <a:t>behavior of AVL trees. </a:t>
            </a:r>
          </a:p>
          <a:p>
            <a:r>
              <a:rPr lang="en-US" sz="2400" dirty="0" smtClean="0"/>
              <a:t>But we’re actually doing better!</a:t>
            </a:r>
          </a:p>
          <a:p>
            <a:endParaRPr lang="en-US" sz="2400" dirty="0" smtClean="0"/>
          </a:p>
          <a:p>
            <a:r>
              <a:rPr lang="en-US" sz="2400" dirty="0" smtClean="0"/>
              <a:t>The constant factors for array accesses are better.</a:t>
            </a:r>
          </a:p>
          <a:p>
            <a:r>
              <a:rPr lang="en-US" sz="2400" dirty="0" smtClean="0"/>
              <a:t>The tree </a:t>
            </a:r>
            <a:r>
              <a:rPr lang="en-US" sz="2400" dirty="0" smtClean="0"/>
              <a:t>can be a </a:t>
            </a:r>
            <a:r>
              <a:rPr lang="en-US" sz="2400" dirty="0" smtClean="0"/>
              <a:t>constant factor </a:t>
            </a:r>
            <a:r>
              <a:rPr lang="en-US" sz="2400" dirty="0" smtClean="0"/>
              <a:t>shorter.</a:t>
            </a:r>
            <a:endParaRPr lang="en-US" sz="2400" dirty="0" smtClean="0"/>
          </a:p>
          <a:p>
            <a:r>
              <a:rPr lang="en-US" sz="2400" dirty="0" smtClean="0"/>
              <a:t>A heap is MUCH simpler to implement.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1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Priority Queue Operations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558616" y="1463857"/>
                <a:ext cx="6203881" cy="4845504"/>
              </a:xfrm>
            </p:spPr>
            <p:txBody>
              <a:bodyPr/>
              <a:lstStyle/>
              <a:p>
                <a:r>
                  <a:rPr lang="en-US" sz="2400" dirty="0" smtClean="0"/>
                  <a:t>We’ll use priority queues for lots of things later in the quarter. </a:t>
                </a:r>
              </a:p>
              <a:p>
                <a:r>
                  <a:rPr lang="en-US" sz="2400" dirty="0" smtClean="0"/>
                  <a:t>Let’s add them to our ADT now.</a:t>
                </a:r>
              </a:p>
              <a:p>
                <a:r>
                  <a:rPr lang="en-US" sz="2400" dirty="0" smtClean="0"/>
                  <a:t>Some of these will be </a:t>
                </a:r>
                <a:r>
                  <a:rPr lang="en-US" sz="2400" b="1" dirty="0" smtClean="0"/>
                  <a:t>asymptotically </a:t>
                </a:r>
                <a:r>
                  <a:rPr lang="en-US" sz="2400" dirty="0" smtClean="0"/>
                  <a:t>faster for a heap than an AVL tree!</a:t>
                </a:r>
              </a:p>
              <a:p>
                <a:endParaRPr lang="en-US" dirty="0" smtClean="0"/>
              </a:p>
              <a:p>
                <a:r>
                  <a:rPr lang="en-US" sz="2400" b="1" dirty="0"/>
                  <a:t>BuildHeap(</a:t>
                </a:r>
                <a:r>
                  <a:rPr lang="en-US" sz="2400" dirty="0"/>
                  <a:t>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) </a:t>
                </a:r>
                <a:r>
                  <a:rPr lang="en-US" sz="2400" b="1" dirty="0" smtClean="0"/>
                  <a:t> </a:t>
                </a:r>
                <a:br>
                  <a:rPr lang="en-US" sz="2400" b="1" dirty="0" smtClean="0"/>
                </a:br>
                <a:r>
                  <a:rPr lang="en-US" sz="2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elements, create a heap containing exactly those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8616" y="1463857"/>
                <a:ext cx="6203881" cy="4845504"/>
              </a:xfrm>
              <a:blipFill>
                <a:blip r:embed="rId2"/>
                <a:stretch>
                  <a:fillRect l="-1277" t="-1635" r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C1D9856-F184-49E2-A458-EC95C5F48620}"/>
              </a:ext>
            </a:extLst>
          </p:cNvPr>
          <p:cNvGrpSpPr/>
          <p:nvPr/>
        </p:nvGrpSpPr>
        <p:grpSpPr>
          <a:xfrm>
            <a:off x="654806" y="1418253"/>
            <a:ext cx="4683261" cy="5243926"/>
            <a:chOff x="908857" y="1530095"/>
            <a:chExt cx="4683261" cy="409666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C242AB-DC0A-4CCD-9CFA-377C2DAFF4E2}"/>
                </a:ext>
              </a:extLst>
            </p:cNvPr>
            <p:cNvSpPr/>
            <p:nvPr/>
          </p:nvSpPr>
          <p:spPr>
            <a:xfrm>
              <a:off x="908857" y="2061556"/>
              <a:ext cx="4683261" cy="3565208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49237B-A02C-43D2-AE06-B4567DAC8A52}"/>
                </a:ext>
              </a:extLst>
            </p:cNvPr>
            <p:cNvSpPr/>
            <p:nvPr/>
          </p:nvSpPr>
          <p:spPr>
            <a:xfrm>
              <a:off x="908858" y="1530095"/>
              <a:ext cx="4683260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/>
                <a:t>Min Priority Queue ADT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9D6FA6F6-9B7E-47D6-BDE8-696163B1195E}"/>
                </a:ext>
              </a:extLst>
            </p:cNvPr>
            <p:cNvSpPr txBox="1"/>
            <p:nvPr/>
          </p:nvSpPr>
          <p:spPr>
            <a:xfrm>
              <a:off x="1129407" y="3937116"/>
              <a:ext cx="4354615" cy="86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dirty="0" err="1"/>
                <a:t>removeMin</a:t>
              </a:r>
              <a:r>
                <a:rPr lang="en-US" sz="2200" b="1" dirty="0"/>
                <a:t>()</a:t>
              </a:r>
              <a:r>
                <a:rPr lang="en-US" sz="2200" dirty="0"/>
                <a:t> – returns the element with the </a:t>
              </a:r>
              <a:r>
                <a:rPr lang="en-US" sz="2200" u="sng" dirty="0"/>
                <a:t>smallest</a:t>
              </a:r>
              <a:r>
                <a:rPr lang="en-US" sz="2200" dirty="0"/>
                <a:t> priority, removes it from the collection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2B4A1B-DE6B-488B-8450-1A3E832986C6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36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8851FA-61FB-4346-B2D1-FA02D3ECB40A}"/>
                </a:ext>
              </a:extLst>
            </p:cNvPr>
            <p:cNvSpPr txBox="1"/>
            <p:nvPr/>
          </p:nvSpPr>
          <p:spPr>
            <a:xfrm>
              <a:off x="928946" y="2979430"/>
              <a:ext cx="2035232" cy="36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>
                  <a:solidFill>
                    <a:srgbClr val="4C3282"/>
                  </a:solidFill>
                </a:rPr>
                <a:t>behavior</a:t>
              </a:r>
              <a:endParaRPr lang="en-US" sz="2400" b="1" dirty="0">
                <a:solidFill>
                  <a:srgbClr val="4C328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02A8D9-90E4-4668-8B17-1A0C7F3ED625}"/>
                </a:ext>
              </a:extLst>
            </p:cNvPr>
            <p:cNvSpPr txBox="1"/>
            <p:nvPr/>
          </p:nvSpPr>
          <p:spPr>
            <a:xfrm>
              <a:off x="1098580" y="2386738"/>
              <a:ext cx="4212184" cy="60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/>
                <a:t>Set of comparable values</a:t>
              </a:r>
            </a:p>
            <a:p>
              <a:r>
                <a:rPr lang="en-US" sz="2200" dirty="0"/>
                <a:t>- Ordered based on “priority”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E3E202-03EC-4175-95D5-D54431F389D3}"/>
                </a:ext>
              </a:extLst>
            </p:cNvPr>
            <p:cNvSpPr txBox="1"/>
            <p:nvPr/>
          </p:nvSpPr>
          <p:spPr>
            <a:xfrm>
              <a:off x="1098580" y="4708463"/>
              <a:ext cx="4385442" cy="86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dirty="0" err="1"/>
                <a:t>peekMin</a:t>
              </a:r>
              <a:r>
                <a:rPr lang="en-US" sz="2200" b="1" dirty="0"/>
                <a:t>()</a:t>
              </a:r>
              <a:r>
                <a:rPr lang="en-US" sz="2200" dirty="0"/>
                <a:t> – find, but do not remove the element with the smallest </a:t>
              </a:r>
              <a:r>
                <a:rPr lang="en-US" sz="2200" u="sng" dirty="0"/>
                <a:t>priority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07495C-41D3-4217-8A2C-7645F04D65C0}"/>
                </a:ext>
              </a:extLst>
            </p:cNvPr>
            <p:cNvSpPr txBox="1"/>
            <p:nvPr/>
          </p:nvSpPr>
          <p:spPr>
            <a:xfrm>
              <a:off x="1129406" y="3366314"/>
              <a:ext cx="4181362" cy="60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dirty="0"/>
                <a:t>insert(value) </a:t>
              </a:r>
              <a:r>
                <a:rPr lang="en-US" sz="2200" dirty="0"/>
                <a:t>– add a new element to the collection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4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Operations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b="1" dirty="0" smtClean="0"/>
                  <a:t>BuildHeap(</a:t>
                </a:r>
                <a:r>
                  <a:rPr lang="en-US" sz="2800" dirty="0" smtClean="0"/>
                  <a:t>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 smtClean="0"/>
                  <a:t>) – </a:t>
                </a:r>
                <a:r>
                  <a:rPr lang="en-US" sz="2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elements, create a heap containing exactly those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elements. 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Try 1: Just call insert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times.</a:t>
                </a:r>
              </a:p>
              <a:p>
                <a:r>
                  <a:rPr lang="en-US" sz="2800" dirty="0" smtClean="0"/>
                  <a:t>Worst case running time?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calls, each worst 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 So it’s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right?</a:t>
                </a:r>
              </a:p>
              <a:p>
                <a:r>
                  <a:rPr lang="en-US" sz="2800" dirty="0" smtClean="0"/>
                  <a:t>That proof isn’t valid. There’s no guarantee that we’re getting the worst case every time!</a:t>
                </a:r>
                <a:endParaRPr lang="en-US" sz="2800" dirty="0"/>
              </a:p>
              <a:p>
                <a:r>
                  <a:rPr lang="en-US" sz="2800" dirty="0" smtClean="0"/>
                  <a:t>Proof is right if we just want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800" dirty="0" smtClean="0"/>
                  <a:t> bound</a:t>
                </a:r>
              </a:p>
              <a:p>
                <a:pPr lvl="1"/>
                <a:r>
                  <a:rPr lang="en-US" sz="2400" dirty="0" smtClean="0"/>
                  <a:t>But it’s not clear if it’s tight.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8" t="-3019" r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BuildHeap</a:t>
            </a:r>
            <a:r>
              <a:rPr lang="en-US" dirty="0" smtClean="0"/>
              <a:t> Running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Let’s try again for a Theta bound. </a:t>
                </a:r>
              </a:p>
              <a:p>
                <a:r>
                  <a:rPr lang="en-US" sz="2800" dirty="0" smtClean="0"/>
                  <a:t>The problem last time was making sure we always hit the worst case.</a:t>
                </a:r>
              </a:p>
              <a:p>
                <a:r>
                  <a:rPr lang="en-US" sz="2800" dirty="0" smtClean="0"/>
                  <a:t>If we insert the elements in decreasing order </a:t>
                </a:r>
                <a:r>
                  <a:rPr lang="en-US" sz="2800" b="1" dirty="0" smtClean="0"/>
                  <a:t>we will!</a:t>
                </a:r>
              </a:p>
              <a:p>
                <a:pPr lvl="1"/>
                <a:r>
                  <a:rPr lang="en-US" sz="2400" dirty="0" smtClean="0"/>
                  <a:t>Every node will have to percolate all the way up to the root.</a:t>
                </a:r>
              </a:p>
              <a:p>
                <a:r>
                  <a:rPr lang="en-US" sz="2800" dirty="0" smtClean="0"/>
                  <a:t>So we really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operations. QED. 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There’s still a bug with this proof!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BuildHeap</a:t>
            </a:r>
            <a:r>
              <a:rPr lang="en-US" dirty="0" smtClean="0"/>
              <a:t> Running Time (again)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Let’s try once more.</a:t>
                </a:r>
              </a:p>
              <a:p>
                <a:r>
                  <a:rPr lang="en-US" sz="2800" dirty="0" smtClean="0"/>
                  <a:t>Saying the worst case was decreasing order was a good start.</a:t>
                </a:r>
              </a:p>
              <a:p>
                <a:r>
                  <a:rPr lang="en-US" sz="2800" dirty="0" smtClean="0"/>
                  <a:t>What are the actual running times?</a:t>
                </a:r>
              </a:p>
              <a:p>
                <a:r>
                  <a:rPr lang="en-US" sz="2800" dirty="0" smtClean="0"/>
                  <a:t>It’s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 smtClean="0"/>
                  <a:t> is the </a:t>
                </a:r>
                <a:r>
                  <a:rPr lang="en-US" sz="2800" b="1" dirty="0" smtClean="0"/>
                  <a:t>current </a:t>
                </a:r>
                <a:r>
                  <a:rPr lang="en-US" sz="2800" dirty="0" smtClean="0"/>
                  <a:t>height.</a:t>
                </a:r>
              </a:p>
              <a:p>
                <a:pPr lvl="1"/>
                <a:r>
                  <a:rPr lang="en-US" sz="2400" dirty="0" smtClean="0"/>
                  <a:t>The tree isn’t height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at the beginning.</a:t>
                </a:r>
              </a:p>
              <a:p>
                <a:r>
                  <a:rPr lang="en-US" sz="2800" dirty="0" smtClean="0"/>
                  <a:t>But most nodes are inserted in the last two levels of the tree.</a:t>
                </a:r>
              </a:p>
              <a:p>
                <a:pPr lvl="1"/>
                <a:r>
                  <a:rPr lang="en-US" sz="2600" dirty="0" smtClean="0"/>
                  <a:t>For most nodes,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600" dirty="0" smtClean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600" dirty="0" smtClean="0"/>
                  <a:t>. </a:t>
                </a:r>
              </a:p>
              <a:p>
                <a:r>
                  <a:rPr lang="en-US" sz="2800" dirty="0"/>
                  <a:t>T</a:t>
                </a:r>
                <a:r>
                  <a:rPr lang="en-US" sz="2800" dirty="0" smtClean="0"/>
                  <a:t>he number of operations is at least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54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Were We?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We were trying to design an algorithm for:</a:t>
                </a:r>
              </a:p>
              <a:p>
                <a:r>
                  <a:rPr lang="en-US" sz="2800" b="1" dirty="0"/>
                  <a:t>BuildHeap(</a:t>
                </a:r>
                <a:r>
                  <a:rPr lang="en-US" sz="2800" dirty="0"/>
                  <a:t>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dirty="0"/>
                  <a:t>) – </a:t>
                </a:r>
                <a:r>
                  <a:rPr lang="en-US" sz="2800" dirty="0"/>
                  <a:t>Given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elements, create a heap containing exactly those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elements. </a:t>
                </a:r>
              </a:p>
              <a:p>
                <a:r>
                  <a:rPr lang="en-US" sz="2800" dirty="0" smtClean="0"/>
                  <a:t>Just inserting leads to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 smtClean="0"/>
                  <a:t> algorithm in the worst case. </a:t>
                </a:r>
              </a:p>
              <a:p>
                <a:r>
                  <a:rPr lang="en-US" sz="2800" dirty="0" smtClean="0"/>
                  <a:t>Can we do better?</a:t>
                </a:r>
              </a:p>
              <a:p>
                <a:r>
                  <a:rPr lang="en-US" sz="2800" dirty="0" smtClean="0"/>
                  <a:t>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8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Do Better?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What’s causing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:r>
                  <a:rPr lang="en-US" sz="2800" dirty="0" smtClean="0"/>
                  <a:t> strategy to take so long?</a:t>
                </a:r>
              </a:p>
              <a:p>
                <a:r>
                  <a:rPr lang="en-US" sz="2800" dirty="0" smtClean="0"/>
                  <a:t>Most nodes are near the bottom, and </a:t>
                </a:r>
                <a:r>
                  <a:rPr lang="en-US" sz="2800" dirty="0" smtClean="0"/>
                  <a:t>they </a:t>
                </a:r>
                <a:r>
                  <a:rPr lang="en-US" sz="2800" dirty="0" smtClean="0"/>
                  <a:t>might need to percolate all the </a:t>
                </a:r>
                <a:r>
                  <a:rPr lang="en-US" sz="2800" dirty="0" smtClean="0"/>
                  <a:t>way up. </a:t>
                </a:r>
              </a:p>
              <a:p>
                <a:r>
                  <a:rPr lang="en-US" sz="2800" dirty="0" smtClean="0"/>
                  <a:t>What if instead we dumped everything in the array and then </a:t>
                </a:r>
              </a:p>
              <a:p>
                <a:r>
                  <a:rPr lang="en-US" sz="2800" dirty="0" smtClean="0"/>
                  <a:t>tried to percolate things down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to fix the invariant?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Seems like it might be faster</a:t>
                </a:r>
              </a:p>
              <a:p>
                <a:pPr lvl="1"/>
                <a:r>
                  <a:rPr lang="en-US" sz="2400" dirty="0" smtClean="0"/>
                  <a:t>The bottom two levels of the tree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nodes, the top two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/>
                  <a:t> nodes.</a:t>
                </a:r>
              </a:p>
              <a:p>
                <a:pPr lvl="1"/>
                <a:r>
                  <a:rPr lang="en-US" sz="2400" dirty="0" smtClean="0"/>
                  <a:t>Maybe we can make “most nodes” go a constant distance.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8100-8DD1-49DF-8093-6DEBD4E5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Really Faster?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4A548-D5BD-438C-80B8-726A1598A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Assume the tree is </a:t>
                </a:r>
                <a:r>
                  <a:rPr lang="en-US" sz="2400" b="1" dirty="0" smtClean="0"/>
                  <a:t>perfect</a:t>
                </a:r>
                <a:r>
                  <a:rPr lang="en-US" sz="2400" dirty="0"/>
                  <a:t> </a:t>
                </a:r>
              </a:p>
              <a:p>
                <a:pPr lvl="1"/>
                <a:r>
                  <a:rPr lang="en-US" sz="2000" dirty="0" smtClean="0"/>
                  <a:t>the proof for complete trees just gives a different constant factor.</a:t>
                </a:r>
                <a:endParaRPr lang="en-US" sz="2000" b="1" dirty="0" smtClean="0"/>
              </a:p>
              <a:p>
                <a:r>
                  <a:rPr lang="en-US" sz="2400" dirty="0" err="1" smtClean="0"/>
                  <a:t>percolateDown</a:t>
                </a:r>
                <a:r>
                  <a:rPr lang="en-US" sz="2400" dirty="0"/>
                  <a:t>() </a:t>
                </a:r>
                <a:r>
                  <a:rPr lang="en-US" sz="2400" dirty="0" smtClean="0"/>
                  <a:t>doesn’t take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steps each time!</a:t>
                </a:r>
                <a:endParaRPr lang="en-US" sz="2400" dirty="0"/>
              </a:p>
              <a:p>
                <a:r>
                  <a:rPr lang="en-US" sz="2800" dirty="0"/>
                  <a:t>Half the nodes of the tree are leaves</a:t>
                </a:r>
              </a:p>
              <a:p>
                <a:pPr lvl="2"/>
                <a:r>
                  <a:rPr lang="en-US" sz="2400" dirty="0"/>
                  <a:t>Leaves run percolate down in constant time</a:t>
                </a:r>
              </a:p>
              <a:p>
                <a:r>
                  <a:rPr lang="en-US" sz="2800" dirty="0" smtClean="0"/>
                  <a:t>1/4 of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the nodes have at most 1 level to travel</a:t>
                </a:r>
              </a:p>
              <a:p>
                <a:r>
                  <a:rPr lang="en-US" sz="2800" dirty="0"/>
                  <a:t>1/8 the nodes have at most 2 levels to travel</a:t>
                </a:r>
              </a:p>
              <a:p>
                <a:r>
                  <a:rPr lang="en-US" sz="2800" dirty="0"/>
                  <a:t>etc</a:t>
                </a:r>
                <a:r>
                  <a:rPr lang="en-US" sz="2800" dirty="0" smtClean="0"/>
                  <a:t>…	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work(n)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1 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2 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3 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⋯+1⋅(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84A548-D5BD-438C-80B8-726A1598A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D3ACB-F85E-4996-919B-D7761D9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F78BF-63B3-446C-87EB-A6A19F4E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F943-E1AB-406A-A4B0-8FB8CA76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form Floyd’s </a:t>
            </a:r>
            <a:r>
              <a:rPr lang="en-US" dirty="0" err="1"/>
              <a:t>buildHeap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80B0E-BF58-44E6-87C9-E0CB20D077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11187258" cy="429899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/2⋅ 1 +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/4⋅ 2 +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/8⋅ 3 +⋯+1⋅(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18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r>
                  <a:rPr lang="en-US" sz="1800" dirty="0" smtClean="0"/>
                  <a:t>factor </a:t>
                </a:r>
                <a:r>
                  <a:rPr lang="en-US" sz="1800" dirty="0"/>
                  <a:t>out n</a:t>
                </a:r>
              </a:p>
              <a:p>
                <a:pPr marL="0" indent="0">
                  <a:buNone/>
                </a:pPr>
                <a:r>
                  <a:rPr lang="en-US" sz="1800" dirty="0"/>
                  <a:t> work(n) </a:t>
                </a:r>
                <a:r>
                  <a:rPr lang="en-US" sz="1800" dirty="0" smtClean="0"/>
                  <a:t>≈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80B0E-BF58-44E6-87C9-E0CB20D077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11187258" cy="4298990"/>
              </a:xfrm>
              <a:blipFill>
                <a:blip r:embed="rId3"/>
                <a:stretch>
                  <a:fillRect l="-871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9061E-2D18-46C9-9774-54A39A51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331D5-7A5B-411B-BAA8-8D3BC71A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4DA404-E5D9-4E80-BA02-275DF5A9F167}"/>
                  </a:ext>
                </a:extLst>
              </p:cNvPr>
              <p:cNvSpPr/>
              <p:nvPr/>
            </p:nvSpPr>
            <p:spPr>
              <a:xfrm>
                <a:off x="1357970" y="3145217"/>
                <a:ext cx="2135713" cy="878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4DA404-E5D9-4E80-BA02-275DF5A9F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970" y="3145217"/>
                <a:ext cx="2135713" cy="878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5AA242-C7B6-486B-8C37-4FA8695CC681}"/>
                  </a:ext>
                </a:extLst>
              </p:cNvPr>
              <p:cNvSpPr/>
              <p:nvPr/>
            </p:nvSpPr>
            <p:spPr>
              <a:xfrm>
                <a:off x="746734" y="5320706"/>
                <a:ext cx="2495491" cy="1065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logn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5AA242-C7B6-486B-8C37-4FA8695CC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34" y="5320706"/>
                <a:ext cx="2495491" cy="1065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1D1AFE-8E0A-470C-A517-77D853196F1C}"/>
                  </a:ext>
                </a:extLst>
              </p:cNvPr>
              <p:cNvSpPr/>
              <p:nvPr/>
            </p:nvSpPr>
            <p:spPr>
              <a:xfrm>
                <a:off x="3223593" y="5280835"/>
                <a:ext cx="4205126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1D1AFE-8E0A-470C-A517-77D853196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593" y="5280835"/>
                <a:ext cx="4205126" cy="847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7FFB039-26D8-444E-9EF1-B5C41FAF7186}"/>
              </a:ext>
            </a:extLst>
          </p:cNvPr>
          <p:cNvSpPr txBox="1"/>
          <p:nvPr/>
        </p:nvSpPr>
        <p:spPr>
          <a:xfrm>
            <a:off x="4210877" y="4858081"/>
            <a:ext cx="2542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 geometric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22B408-2DDA-472E-910F-DCDC6565DF93}"/>
                  </a:ext>
                </a:extLst>
              </p:cNvPr>
              <p:cNvSpPr/>
              <p:nvPr/>
            </p:nvSpPr>
            <p:spPr>
              <a:xfrm>
                <a:off x="7576754" y="5179576"/>
                <a:ext cx="4302524" cy="884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logn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∗4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22B408-2DDA-472E-910F-DCDC6565D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754" y="5179576"/>
                <a:ext cx="4302524" cy="8844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9049B1B-9F60-48AB-8E86-5294269C1DC3}"/>
              </a:ext>
            </a:extLst>
          </p:cNvPr>
          <p:cNvSpPr/>
          <p:nvPr/>
        </p:nvSpPr>
        <p:spPr>
          <a:xfrm>
            <a:off x="3814184" y="2379790"/>
            <a:ext cx="3113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find a pattern -&gt; powers of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936BEF-E9D0-4AAE-A214-26D96ACDDC5C}"/>
                  </a:ext>
                </a:extLst>
              </p:cNvPr>
              <p:cNvSpPr/>
              <p:nvPr/>
            </p:nvSpPr>
            <p:spPr>
              <a:xfrm>
                <a:off x="6862860" y="2295674"/>
                <a:ext cx="3956148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work(n) ≈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936BEF-E9D0-4AAE-A214-26D96ACDD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60" y="2295674"/>
                <a:ext cx="3956148" cy="506870"/>
              </a:xfrm>
              <a:prstGeom prst="rect">
                <a:avLst/>
              </a:prstGeom>
              <a:blipFill>
                <a:blip r:embed="rId8"/>
                <a:stretch>
                  <a:fillRect l="-1387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6589E19-D49B-420F-B3D0-B7C3CABDC706}"/>
              </a:ext>
            </a:extLst>
          </p:cNvPr>
          <p:cNvSpPr/>
          <p:nvPr/>
        </p:nvSpPr>
        <p:spPr>
          <a:xfrm>
            <a:off x="3601833" y="3429000"/>
            <a:ext cx="3760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? = </a:t>
            </a:r>
            <a:r>
              <a:rPr lang="en-US" dirty="0" smtClean="0"/>
              <a:t>upper limit should give last term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6FFDE-D855-4B28-902A-DA1AC837070A}"/>
              </a:ext>
            </a:extLst>
          </p:cNvPr>
          <p:cNvSpPr txBox="1"/>
          <p:nvPr/>
        </p:nvSpPr>
        <p:spPr>
          <a:xfrm>
            <a:off x="4230713" y="6056388"/>
            <a:ext cx="373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Floyd’s </a:t>
            </a:r>
            <a:r>
              <a:rPr lang="en-US" dirty="0" err="1">
                <a:solidFill>
                  <a:srgbClr val="00B050"/>
                </a:solidFill>
              </a:rPr>
              <a:t>buildHeap</a:t>
            </a:r>
            <a:r>
              <a:rPr lang="en-US" dirty="0">
                <a:solidFill>
                  <a:srgbClr val="00B050"/>
                </a:solidFill>
              </a:rPr>
              <a:t> runs in O(n) time!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E884E-0889-4818-AD9E-301C8DC5BB8F}"/>
              </a:ext>
            </a:extLst>
          </p:cNvPr>
          <p:cNvSpPr/>
          <p:nvPr/>
        </p:nvSpPr>
        <p:spPr>
          <a:xfrm>
            <a:off x="10719881" y="235373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Summation!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7330" y="4091873"/>
            <a:ext cx="1088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don’t have a summation for this! Let’s make it look more like a summation we do know.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9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Floyd’s </a:t>
            </a:r>
            <a:r>
              <a:rPr lang="en-US" dirty="0" err="1" smtClean="0"/>
              <a:t>BuildHeap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Ok, it’s really faster. </a:t>
            </a:r>
            <a:br>
              <a:rPr lang="en-US" sz="2800" dirty="0" smtClean="0"/>
            </a:br>
            <a:r>
              <a:rPr lang="en-US" sz="2800" dirty="0" smtClean="0"/>
              <a:t>But can we make it </a:t>
            </a:r>
            <a:r>
              <a:rPr lang="en-US" sz="2800" b="1" dirty="0" smtClean="0"/>
              <a:t>work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It’s not clear what order to call the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percolateDown</a:t>
            </a:r>
            <a:r>
              <a:rPr lang="en-US" sz="2800" dirty="0" err="1" smtClean="0"/>
              <a:t>’s</a:t>
            </a:r>
            <a:r>
              <a:rPr lang="en-US" sz="2800" dirty="0" smtClean="0"/>
              <a:t> in.</a:t>
            </a:r>
          </a:p>
          <a:p>
            <a:r>
              <a:rPr lang="en-US" sz="2800" dirty="0" smtClean="0"/>
              <a:t>Should we start at the top or bottom? Will one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percolateDown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on each element be enough?</a:t>
            </a:r>
            <a:endParaRPr lang="en-US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4D91-6951-4247-8A71-3C3C7BB0A6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84-DB92-4BD0-B6BD-33EEA5EA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</a:t>
            </a:r>
            <a:r>
              <a:rPr lang="en-US" dirty="0" err="1"/>
              <a:t>buildHeap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5B89-5C67-4C1E-AE71-E26666F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17AF-67A7-4A75-B9B9-EFEFA74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DC2E60-37D0-4F55-B6E9-D9ECAD210F27}"/>
              </a:ext>
            </a:extLst>
          </p:cNvPr>
          <p:cNvGrpSpPr/>
          <p:nvPr/>
        </p:nvGrpSpPr>
        <p:grpSpPr>
          <a:xfrm>
            <a:off x="5950408" y="4390183"/>
            <a:ext cx="692309" cy="678627"/>
            <a:chOff x="2659233" y="2267047"/>
            <a:chExt cx="692309" cy="67862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6C1267-C06B-4611-A1C5-834AAC8EC892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8B7F35-3078-481E-ACDF-AB7449D89697}"/>
                </a:ext>
              </a:extLst>
            </p:cNvPr>
            <p:cNvSpPr txBox="1"/>
            <p:nvPr/>
          </p:nvSpPr>
          <p:spPr>
            <a:xfrm>
              <a:off x="2878192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074AF2-09AC-4AC2-9F0F-A5451F49BBF8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5713D5-57C8-4D96-A6CB-38C090BC617D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0B4C40-970F-4BC7-A899-BC5A0109E685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83387F-B86A-4CB5-AB71-BFAA999869ED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A5E19-25B1-449F-892F-CFAC2C87C8CB}"/>
              </a:ext>
            </a:extLst>
          </p:cNvPr>
          <p:cNvGrpSpPr/>
          <p:nvPr/>
        </p:nvGrpSpPr>
        <p:grpSpPr>
          <a:xfrm>
            <a:off x="8474041" y="1277943"/>
            <a:ext cx="678628" cy="678627"/>
            <a:chOff x="2476501" y="3333847"/>
            <a:chExt cx="678628" cy="67862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15CE36-4BA6-4CF6-B628-5F77D4E18162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57A5DB-AFB8-4A9C-AF5A-8D76F8C90E22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404663-1B5D-4136-AAC9-B03DF03A345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D84E8C-C4A2-44A1-BC7E-AD6F951E810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EA383D-4254-42B8-9185-359D3CAB91DC}"/>
              </a:ext>
            </a:extLst>
          </p:cNvPr>
          <p:cNvGrpSpPr/>
          <p:nvPr/>
        </p:nvGrpSpPr>
        <p:grpSpPr>
          <a:xfrm>
            <a:off x="6485734" y="2190469"/>
            <a:ext cx="678628" cy="678627"/>
            <a:chOff x="2476501" y="3333847"/>
            <a:chExt cx="678628" cy="6786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2354EC-6FDC-4CE1-AB4C-9FA0DEB0E8B9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A862F6-73DA-43E7-9D06-9FEC9734DCA0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4256E8-58A4-4338-9C4F-ABD74CD8E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2C3B54B-BB0E-4139-86F8-42110CF7694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325720-7CF3-499F-B59C-7AAF74C66665}"/>
              </a:ext>
            </a:extLst>
          </p:cNvPr>
          <p:cNvGrpSpPr/>
          <p:nvPr/>
        </p:nvGrpSpPr>
        <p:grpSpPr>
          <a:xfrm>
            <a:off x="5476992" y="3286563"/>
            <a:ext cx="678628" cy="678627"/>
            <a:chOff x="2476501" y="3333847"/>
            <a:chExt cx="678628" cy="678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ADE0F2-EDE6-4345-BD2A-6F84FCF03E56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59D1D4-D161-4F65-A146-0F1BDD80569B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EBE98F-1B39-4BEE-8FD0-9B2993E3E152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2E3E92-FDB0-471E-8433-E13616F90849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2CADF-06F5-4B50-BFF9-2E5C95D378A2}"/>
              </a:ext>
            </a:extLst>
          </p:cNvPr>
          <p:cNvGrpSpPr/>
          <p:nvPr/>
        </p:nvGrpSpPr>
        <p:grpSpPr>
          <a:xfrm>
            <a:off x="4941734" y="4390183"/>
            <a:ext cx="692309" cy="678627"/>
            <a:chOff x="2659233" y="2267047"/>
            <a:chExt cx="692309" cy="6786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A86E-F0F1-4DED-BBBF-7C29AC40C7D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4BF5BE-5406-4B09-9794-06955B5525A3}"/>
                </a:ext>
              </a:extLst>
            </p:cNvPr>
            <p:cNvSpPr txBox="1"/>
            <p:nvPr/>
          </p:nvSpPr>
          <p:spPr>
            <a:xfrm>
              <a:off x="2832475" y="233686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387F9C-0178-42DD-935F-CC9BBE3E22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45BBE0-24C3-4DA1-884F-300D0FE71DFB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E1A3B3-0030-4F30-92DB-C29043306D8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745E48-2792-4138-9AB0-40053074EE1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6D84CB-3C8E-4DBF-9095-F996E0F83E42}"/>
              </a:ext>
            </a:extLst>
          </p:cNvPr>
          <p:cNvGrpSpPr/>
          <p:nvPr/>
        </p:nvGrpSpPr>
        <p:grpSpPr>
          <a:xfrm>
            <a:off x="10397434" y="2194770"/>
            <a:ext cx="678628" cy="678627"/>
            <a:chOff x="2476501" y="3333847"/>
            <a:chExt cx="678628" cy="6786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E1DA48-E8EA-4518-A276-8A8A164C7007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B13E79-C105-41AF-9601-05942D70805F}"/>
                </a:ext>
              </a:extLst>
            </p:cNvPr>
            <p:cNvSpPr txBox="1"/>
            <p:nvPr/>
          </p:nvSpPr>
          <p:spPr>
            <a:xfrm>
              <a:off x="2649743" y="34036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F6B326-F3C0-4653-B7F1-8252E4FB64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20144FE-3648-471C-B823-CDB8F19C0506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68FA3-676B-43AD-AD26-92C46FE56C2F}"/>
              </a:ext>
            </a:extLst>
          </p:cNvPr>
          <p:cNvGrpSpPr/>
          <p:nvPr/>
        </p:nvGrpSpPr>
        <p:grpSpPr>
          <a:xfrm>
            <a:off x="7876315" y="4385896"/>
            <a:ext cx="692309" cy="678627"/>
            <a:chOff x="2659233" y="2267047"/>
            <a:chExt cx="692309" cy="6786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6EEDFA-8671-48CC-9090-7D526ACC6304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F4EE0-2DE9-4707-8D2D-8EF7EBE759D9}"/>
                </a:ext>
              </a:extLst>
            </p:cNvPr>
            <p:cNvSpPr txBox="1"/>
            <p:nvPr/>
          </p:nvSpPr>
          <p:spPr>
            <a:xfrm>
              <a:off x="2832475" y="23368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7C25A-69AA-4234-816B-AA2D09ED43C6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E21EA-C6B8-42A2-919E-E545E53AEFDE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48200-CA65-4A66-BE35-2EDE4B6572E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3E11F-54C3-446A-9756-57DCCAE0BE9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EB24C5-5639-4EBE-94EF-5463544A435B}"/>
              </a:ext>
            </a:extLst>
          </p:cNvPr>
          <p:cNvGrpSpPr/>
          <p:nvPr/>
        </p:nvGrpSpPr>
        <p:grpSpPr>
          <a:xfrm>
            <a:off x="7402899" y="3282276"/>
            <a:ext cx="678628" cy="678627"/>
            <a:chOff x="2476501" y="3333847"/>
            <a:chExt cx="678628" cy="6786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B41EEB-62A0-422B-A831-32A56EC91051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24377-F230-4E23-BD91-6EA4C70E5621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3D8D4-B877-4131-8934-2A173B3DBC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E0B44-1E4E-42BC-88FD-3B5A9E616E26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FD394-368B-4EB4-AEBA-6F5844D5ACB3}"/>
              </a:ext>
            </a:extLst>
          </p:cNvPr>
          <p:cNvGrpSpPr/>
          <p:nvPr/>
        </p:nvGrpSpPr>
        <p:grpSpPr>
          <a:xfrm>
            <a:off x="6867641" y="4385896"/>
            <a:ext cx="692309" cy="678627"/>
            <a:chOff x="2659233" y="2267047"/>
            <a:chExt cx="692309" cy="6786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E77E1F-508E-43A9-9422-E542A24790A3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0BED58-27BD-43CC-8D26-10B17BD29400}"/>
                </a:ext>
              </a:extLst>
            </p:cNvPr>
            <p:cNvSpPr txBox="1"/>
            <p:nvPr/>
          </p:nvSpPr>
          <p:spPr>
            <a:xfrm>
              <a:off x="2832475" y="23368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8EE778-D08E-459D-BE7B-B82C354FFB3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F1D3EB-DFE1-4CF7-B1DB-56D5F088883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E6701F-5C7A-4841-92DD-C51DB46D6CA1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DFF6CA-DDC9-4BE4-8A85-F299E727F4C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FCC08-0ED8-4994-88B3-58B9C3ECA3EA}"/>
              </a:ext>
            </a:extLst>
          </p:cNvPr>
          <p:cNvGrpSpPr/>
          <p:nvPr/>
        </p:nvGrpSpPr>
        <p:grpSpPr>
          <a:xfrm>
            <a:off x="9518271" y="3282276"/>
            <a:ext cx="678628" cy="678627"/>
            <a:chOff x="2476501" y="3333847"/>
            <a:chExt cx="678628" cy="67862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D01B9B-5B6A-4F13-BDE8-5E14334F716F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106EA1-7ED9-45CF-8FC2-FC4766F1219F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6DD646-A570-46FB-A85A-B6AE3ED79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4F3E53-3E7F-4BDF-B37C-7F660F7356D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16EC33-A052-4DDD-9971-13308AF7BFF6}"/>
              </a:ext>
            </a:extLst>
          </p:cNvPr>
          <p:cNvGrpSpPr/>
          <p:nvPr/>
        </p:nvGrpSpPr>
        <p:grpSpPr>
          <a:xfrm>
            <a:off x="8983013" y="4385896"/>
            <a:ext cx="692309" cy="678627"/>
            <a:chOff x="2659233" y="2267047"/>
            <a:chExt cx="692309" cy="6786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65CFA-8523-44FF-8AF3-A21AD2367F11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3E51D0-83AB-4355-85B3-5B09BC5000EE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865169-6C5A-4903-BB6F-7450A36C3F7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86937A-C21A-4477-B46F-17CF0059788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E1E374-0F17-4A29-9569-52BFF7B6175A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019FA-5FE8-4421-9353-B3BD5009A78C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BF929-34E8-413A-BE95-6A03D22A8E57}"/>
              </a:ext>
            </a:extLst>
          </p:cNvPr>
          <p:cNvGrpSpPr/>
          <p:nvPr/>
        </p:nvGrpSpPr>
        <p:grpSpPr>
          <a:xfrm>
            <a:off x="11287488" y="3282275"/>
            <a:ext cx="692309" cy="678627"/>
            <a:chOff x="2659233" y="2267047"/>
            <a:chExt cx="692309" cy="6786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ED69B7-082B-4FCA-B42C-86BCC07683E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145568-4739-4BF1-9282-B985949FE238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FC2DFB-48C2-423A-B36E-61A7B46DAB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18911F-99EB-4259-838C-43991FDF4A9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435D-EC3A-4246-AB21-D3FB4534202B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2470E5-A7F6-487E-BB3F-E1C421814241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A7CC3-453D-4BC8-8AFB-E5596B5D4C7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825049" y="1873505"/>
            <a:ext cx="1822234" cy="31696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2EEB7-0B4C-4A31-83B9-C96BAE06B0E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986595" y="1885677"/>
            <a:ext cx="1750154" cy="30909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466B8-07C6-435C-906D-EFA49CC4F8C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5816307" y="2789031"/>
            <a:ext cx="845918" cy="49753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E3DAF-F586-4A12-A65A-E1E74253D76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001324" y="2793698"/>
            <a:ext cx="740890" cy="4885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DCFB8-6007-48D2-AFEC-E0D8AADBBBD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57586" y="2800714"/>
            <a:ext cx="705920" cy="48156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9AD6B-5AE9-4E10-880F-ECE235B35F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902819" y="2790842"/>
            <a:ext cx="723984" cy="49143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A8B8F-04F1-4E0B-B818-E9D8CC854C1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281049" y="3881378"/>
            <a:ext cx="383442" cy="50880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3A5D3-0978-4FF0-B321-62EAF932A1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206956" y="3865278"/>
            <a:ext cx="380826" cy="52061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D9DF45-53C1-4CF5-9C41-41D5E7DD616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322328" y="3877090"/>
            <a:ext cx="380826" cy="50880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D37F9-D015-41F6-994A-E6D6E050EE1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000604" y="3877091"/>
            <a:ext cx="289119" cy="51309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2034-1949-4BC8-BB0E-D362F0C3711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896644" y="3869041"/>
            <a:ext cx="318986" cy="51685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B9AE70-0C6C-4BD7-BA4A-FC718A464F62}"/>
              </a:ext>
            </a:extLst>
          </p:cNvPr>
          <p:cNvCxnSpPr/>
          <p:nvPr/>
        </p:nvCxnSpPr>
        <p:spPr>
          <a:xfrm flipV="1">
            <a:off x="9864426" y="3791245"/>
            <a:ext cx="339313" cy="169657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60F3973-2B6A-4636-B96F-4685ED8BC27E}"/>
              </a:ext>
            </a:extLst>
          </p:cNvPr>
          <p:cNvGraphicFramePr>
            <a:graphicFrameLocks noGrp="1"/>
          </p:cNvGraphicFramePr>
          <p:nvPr/>
        </p:nvGraphicFramePr>
        <p:xfrm>
          <a:off x="2104871" y="5373706"/>
          <a:ext cx="8127994" cy="98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78558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00279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273902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509076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47713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572961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F3200E2A-4B53-425B-8BD5-B08A3D7781AE}"/>
              </a:ext>
            </a:extLst>
          </p:cNvPr>
          <p:cNvSpPr txBox="1"/>
          <p:nvPr/>
        </p:nvSpPr>
        <p:spPr>
          <a:xfrm>
            <a:off x="6321831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1CAFED-3872-4357-AC9A-A4212B941224}"/>
              </a:ext>
            </a:extLst>
          </p:cNvPr>
          <p:cNvSpPr txBox="1"/>
          <p:nvPr/>
        </p:nvSpPr>
        <p:spPr>
          <a:xfrm>
            <a:off x="6879246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7D195F-8573-48C3-8B01-24FD04BBC9D0}"/>
              </a:ext>
            </a:extLst>
          </p:cNvPr>
          <p:cNvSpPr txBox="1"/>
          <p:nvPr/>
        </p:nvSpPr>
        <p:spPr>
          <a:xfrm>
            <a:off x="7387427" y="59203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B1E9BE-F6BA-4EAF-8F8C-D48D29C82C96}"/>
              </a:ext>
            </a:extLst>
          </p:cNvPr>
          <p:cNvSpPr txBox="1"/>
          <p:nvPr/>
        </p:nvSpPr>
        <p:spPr>
          <a:xfrm>
            <a:off x="805224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5E1324-1F69-4744-A35F-379F0E6CAECE}"/>
              </a:ext>
            </a:extLst>
          </p:cNvPr>
          <p:cNvSpPr txBox="1"/>
          <p:nvPr/>
        </p:nvSpPr>
        <p:spPr>
          <a:xfrm>
            <a:off x="8609657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4BB0F9-B2BD-49A8-89AC-775E89B64957}"/>
              </a:ext>
            </a:extLst>
          </p:cNvPr>
          <p:cNvSpPr txBox="1"/>
          <p:nvPr/>
        </p:nvSpPr>
        <p:spPr>
          <a:xfrm>
            <a:off x="630256" y="2239219"/>
            <a:ext cx="4866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all values to back of array</a:t>
            </a:r>
          </a:p>
          <a:p>
            <a:pPr marL="342900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(parent) starting at last index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D461A4-F49B-4047-B074-C73BAD37E47C}"/>
              </a:ext>
            </a:extLst>
          </p:cNvPr>
          <p:cNvSpPr txBox="1"/>
          <p:nvPr/>
        </p:nvSpPr>
        <p:spPr>
          <a:xfrm>
            <a:off x="630256" y="1288346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tree with the values:</a:t>
            </a:r>
          </a:p>
          <a:p>
            <a:r>
              <a:rPr lang="en-US" dirty="0"/>
              <a:t>12, 5, 11, 3, 10, 2, 9, 4, 8, 15, 7, 6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B28A5-42F1-435C-9D75-6397C5C44C56}"/>
              </a:ext>
            </a:extLst>
          </p:cNvPr>
          <p:cNvSpPr txBox="1"/>
          <p:nvPr/>
        </p:nvSpPr>
        <p:spPr>
          <a:xfrm>
            <a:off x="2174108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0A8332-87B3-4A89-B187-553D8471F281}"/>
              </a:ext>
            </a:extLst>
          </p:cNvPr>
          <p:cNvSpPr txBox="1"/>
          <p:nvPr/>
        </p:nvSpPr>
        <p:spPr>
          <a:xfrm>
            <a:off x="2813275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865D10-8C23-4877-AC38-E66DB10525BD}"/>
              </a:ext>
            </a:extLst>
          </p:cNvPr>
          <p:cNvSpPr txBox="1"/>
          <p:nvPr/>
        </p:nvSpPr>
        <p:spPr>
          <a:xfrm>
            <a:off x="3366736" y="59261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25159E-FEB1-4761-A7B7-014656C45D0B}"/>
              </a:ext>
            </a:extLst>
          </p:cNvPr>
          <p:cNvSpPr txBox="1"/>
          <p:nvPr/>
        </p:nvSpPr>
        <p:spPr>
          <a:xfrm>
            <a:off x="3956275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9A71F7-151B-4CA5-939D-C1CC5042D9CC}"/>
              </a:ext>
            </a:extLst>
          </p:cNvPr>
          <p:cNvSpPr txBox="1"/>
          <p:nvPr/>
        </p:nvSpPr>
        <p:spPr>
          <a:xfrm>
            <a:off x="4534956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76E819-CF84-467D-96C3-8FFDD70A3685}"/>
              </a:ext>
            </a:extLst>
          </p:cNvPr>
          <p:cNvSpPr txBox="1"/>
          <p:nvPr/>
        </p:nvSpPr>
        <p:spPr>
          <a:xfrm>
            <a:off x="5104051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FC964D-08F3-4976-B9CA-9172E5A74AD5}"/>
              </a:ext>
            </a:extLst>
          </p:cNvPr>
          <p:cNvSpPr txBox="1"/>
          <p:nvPr/>
        </p:nvSpPr>
        <p:spPr>
          <a:xfrm>
            <a:off x="568228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9</a:t>
            </a:r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3722A06-678B-4CAD-A240-83087FE080B9}"/>
              </a:ext>
            </a:extLst>
          </p:cNvPr>
          <p:cNvSpPr/>
          <p:nvPr/>
        </p:nvSpPr>
        <p:spPr>
          <a:xfrm rot="10800000">
            <a:off x="8588736" y="6452395"/>
            <a:ext cx="370443" cy="5486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96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84-DB92-4BD0-B6BD-33EEA5EA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</a:t>
            </a:r>
            <a:r>
              <a:rPr lang="en-US" dirty="0" err="1"/>
              <a:t>buildHeap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5B89-5C67-4C1E-AE71-E26666F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17AF-67A7-4A75-B9B9-EFEFA74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DC2E60-37D0-4F55-B6E9-D9ECAD210F27}"/>
              </a:ext>
            </a:extLst>
          </p:cNvPr>
          <p:cNvGrpSpPr/>
          <p:nvPr/>
        </p:nvGrpSpPr>
        <p:grpSpPr>
          <a:xfrm>
            <a:off x="5950408" y="4390183"/>
            <a:ext cx="692309" cy="678627"/>
            <a:chOff x="2659233" y="2267047"/>
            <a:chExt cx="692309" cy="67862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6C1267-C06B-4611-A1C5-834AAC8EC892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8B7F35-3078-481E-ACDF-AB7449D89697}"/>
                </a:ext>
              </a:extLst>
            </p:cNvPr>
            <p:cNvSpPr txBox="1"/>
            <p:nvPr/>
          </p:nvSpPr>
          <p:spPr>
            <a:xfrm>
              <a:off x="2878192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074AF2-09AC-4AC2-9F0F-A5451F49BBF8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5713D5-57C8-4D96-A6CB-38C090BC617D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0B4C40-970F-4BC7-A899-BC5A0109E685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83387F-B86A-4CB5-AB71-BFAA999869ED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A5E19-25B1-449F-892F-CFAC2C87C8CB}"/>
              </a:ext>
            </a:extLst>
          </p:cNvPr>
          <p:cNvGrpSpPr/>
          <p:nvPr/>
        </p:nvGrpSpPr>
        <p:grpSpPr>
          <a:xfrm>
            <a:off x="8474041" y="1277943"/>
            <a:ext cx="678628" cy="678627"/>
            <a:chOff x="2476501" y="3333847"/>
            <a:chExt cx="678628" cy="67862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15CE36-4BA6-4CF6-B628-5F77D4E18162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57A5DB-AFB8-4A9C-AF5A-8D76F8C90E22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404663-1B5D-4136-AAC9-B03DF03A345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D84E8C-C4A2-44A1-BC7E-AD6F951E810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EA383D-4254-42B8-9185-359D3CAB91DC}"/>
              </a:ext>
            </a:extLst>
          </p:cNvPr>
          <p:cNvGrpSpPr/>
          <p:nvPr/>
        </p:nvGrpSpPr>
        <p:grpSpPr>
          <a:xfrm>
            <a:off x="6485734" y="2190469"/>
            <a:ext cx="678628" cy="678627"/>
            <a:chOff x="2476501" y="3333847"/>
            <a:chExt cx="678628" cy="6786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2354EC-6FDC-4CE1-AB4C-9FA0DEB0E8B9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A862F6-73DA-43E7-9D06-9FEC9734DCA0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4256E8-58A4-4338-9C4F-ABD74CD8E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2C3B54B-BB0E-4139-86F8-42110CF7694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325720-7CF3-499F-B59C-7AAF74C66665}"/>
              </a:ext>
            </a:extLst>
          </p:cNvPr>
          <p:cNvGrpSpPr/>
          <p:nvPr/>
        </p:nvGrpSpPr>
        <p:grpSpPr>
          <a:xfrm>
            <a:off x="5476992" y="3286563"/>
            <a:ext cx="678628" cy="678627"/>
            <a:chOff x="2476501" y="3333847"/>
            <a:chExt cx="678628" cy="678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ADE0F2-EDE6-4345-BD2A-6F84FCF03E56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59D1D4-D161-4F65-A146-0F1BDD80569B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EBE98F-1B39-4BEE-8FD0-9B2993E3E152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2E3E92-FDB0-471E-8433-E13616F90849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2CADF-06F5-4B50-BFF9-2E5C95D378A2}"/>
              </a:ext>
            </a:extLst>
          </p:cNvPr>
          <p:cNvGrpSpPr/>
          <p:nvPr/>
        </p:nvGrpSpPr>
        <p:grpSpPr>
          <a:xfrm>
            <a:off x="4941734" y="4390183"/>
            <a:ext cx="692309" cy="678627"/>
            <a:chOff x="2659233" y="2267047"/>
            <a:chExt cx="692309" cy="6786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A86E-F0F1-4DED-BBBF-7C29AC40C7D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4BF5BE-5406-4B09-9794-06955B5525A3}"/>
                </a:ext>
              </a:extLst>
            </p:cNvPr>
            <p:cNvSpPr txBox="1"/>
            <p:nvPr/>
          </p:nvSpPr>
          <p:spPr>
            <a:xfrm>
              <a:off x="2832475" y="233686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387F9C-0178-42DD-935F-CC9BBE3E22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45BBE0-24C3-4DA1-884F-300D0FE71DFB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E1A3B3-0030-4F30-92DB-C29043306D8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745E48-2792-4138-9AB0-40053074EE1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6D84CB-3C8E-4DBF-9095-F996E0F83E42}"/>
              </a:ext>
            </a:extLst>
          </p:cNvPr>
          <p:cNvGrpSpPr/>
          <p:nvPr/>
        </p:nvGrpSpPr>
        <p:grpSpPr>
          <a:xfrm>
            <a:off x="10397434" y="2194770"/>
            <a:ext cx="678628" cy="678627"/>
            <a:chOff x="2476501" y="3333847"/>
            <a:chExt cx="678628" cy="6786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E1DA48-E8EA-4518-A276-8A8A164C7007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B13E79-C105-41AF-9601-05942D70805F}"/>
                </a:ext>
              </a:extLst>
            </p:cNvPr>
            <p:cNvSpPr txBox="1"/>
            <p:nvPr/>
          </p:nvSpPr>
          <p:spPr>
            <a:xfrm>
              <a:off x="2649743" y="34036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F6B326-F3C0-4653-B7F1-8252E4FB64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20144FE-3648-471C-B823-CDB8F19C0506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68FA3-676B-43AD-AD26-92C46FE56C2F}"/>
              </a:ext>
            </a:extLst>
          </p:cNvPr>
          <p:cNvGrpSpPr/>
          <p:nvPr/>
        </p:nvGrpSpPr>
        <p:grpSpPr>
          <a:xfrm>
            <a:off x="7876315" y="4385896"/>
            <a:ext cx="692309" cy="678627"/>
            <a:chOff x="2659233" y="2267047"/>
            <a:chExt cx="692309" cy="6786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6EEDFA-8671-48CC-9090-7D526ACC6304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F4EE0-2DE9-4707-8D2D-8EF7EBE759D9}"/>
                </a:ext>
              </a:extLst>
            </p:cNvPr>
            <p:cNvSpPr txBox="1"/>
            <p:nvPr/>
          </p:nvSpPr>
          <p:spPr>
            <a:xfrm>
              <a:off x="2832475" y="23368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7C25A-69AA-4234-816B-AA2D09ED43C6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E21EA-C6B8-42A2-919E-E545E53AEFDE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48200-CA65-4A66-BE35-2EDE4B6572E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3E11F-54C3-446A-9756-57DCCAE0BE9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EB24C5-5639-4EBE-94EF-5463544A435B}"/>
              </a:ext>
            </a:extLst>
          </p:cNvPr>
          <p:cNvGrpSpPr/>
          <p:nvPr/>
        </p:nvGrpSpPr>
        <p:grpSpPr>
          <a:xfrm>
            <a:off x="7402899" y="3282276"/>
            <a:ext cx="678628" cy="678627"/>
            <a:chOff x="2476501" y="3333847"/>
            <a:chExt cx="678628" cy="6786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B41EEB-62A0-422B-A831-32A56EC91051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24377-F230-4E23-BD91-6EA4C70E5621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3D8D4-B877-4131-8934-2A173B3DBC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E0B44-1E4E-42BC-88FD-3B5A9E616E26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FD394-368B-4EB4-AEBA-6F5844D5ACB3}"/>
              </a:ext>
            </a:extLst>
          </p:cNvPr>
          <p:cNvGrpSpPr/>
          <p:nvPr/>
        </p:nvGrpSpPr>
        <p:grpSpPr>
          <a:xfrm>
            <a:off x="6867641" y="4385896"/>
            <a:ext cx="692309" cy="678627"/>
            <a:chOff x="2659233" y="2267047"/>
            <a:chExt cx="692309" cy="6786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E77E1F-508E-43A9-9422-E542A24790A3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0BED58-27BD-43CC-8D26-10B17BD29400}"/>
                </a:ext>
              </a:extLst>
            </p:cNvPr>
            <p:cNvSpPr txBox="1"/>
            <p:nvPr/>
          </p:nvSpPr>
          <p:spPr>
            <a:xfrm>
              <a:off x="2832475" y="23368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8EE778-D08E-459D-BE7B-B82C354FFB3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F1D3EB-DFE1-4CF7-B1DB-56D5F088883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E6701F-5C7A-4841-92DD-C51DB46D6CA1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DFF6CA-DDC9-4BE4-8A85-F299E727F4C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FCC08-0ED8-4994-88B3-58B9C3ECA3EA}"/>
              </a:ext>
            </a:extLst>
          </p:cNvPr>
          <p:cNvGrpSpPr/>
          <p:nvPr/>
        </p:nvGrpSpPr>
        <p:grpSpPr>
          <a:xfrm>
            <a:off x="9518271" y="3282276"/>
            <a:ext cx="678628" cy="678627"/>
            <a:chOff x="2476501" y="3333847"/>
            <a:chExt cx="678628" cy="67862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D01B9B-5B6A-4F13-BDE8-5E14334F716F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106EA1-7ED9-45CF-8FC2-FC4766F1219F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6DD646-A570-46FB-A85A-B6AE3ED79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4F3E53-3E7F-4BDF-B37C-7F660F7356D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16EC33-A052-4DDD-9971-13308AF7BFF6}"/>
              </a:ext>
            </a:extLst>
          </p:cNvPr>
          <p:cNvGrpSpPr/>
          <p:nvPr/>
        </p:nvGrpSpPr>
        <p:grpSpPr>
          <a:xfrm>
            <a:off x="8983013" y="4385896"/>
            <a:ext cx="692309" cy="678627"/>
            <a:chOff x="2659233" y="2267047"/>
            <a:chExt cx="692309" cy="6786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65CFA-8523-44FF-8AF3-A21AD2367F11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3E51D0-83AB-4355-85B3-5B09BC5000EE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865169-6C5A-4903-BB6F-7450A36C3F7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86937A-C21A-4477-B46F-17CF0059788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E1E374-0F17-4A29-9569-52BFF7B6175A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019FA-5FE8-4421-9353-B3BD5009A78C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BF929-34E8-413A-BE95-6A03D22A8E57}"/>
              </a:ext>
            </a:extLst>
          </p:cNvPr>
          <p:cNvGrpSpPr/>
          <p:nvPr/>
        </p:nvGrpSpPr>
        <p:grpSpPr>
          <a:xfrm>
            <a:off x="11287488" y="3282275"/>
            <a:ext cx="692309" cy="678627"/>
            <a:chOff x="2659233" y="2267047"/>
            <a:chExt cx="692309" cy="6786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ED69B7-082B-4FCA-B42C-86BCC07683E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145568-4739-4BF1-9282-B985949FE238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FC2DFB-48C2-423A-B36E-61A7B46DAB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18911F-99EB-4259-838C-43991FDF4A9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435D-EC3A-4246-AB21-D3FB4534202B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2470E5-A7F6-487E-BB3F-E1C421814241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A7CC3-453D-4BC8-8AFB-E5596B5D4C7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825049" y="1873505"/>
            <a:ext cx="1822234" cy="31696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2EEB7-0B4C-4A31-83B9-C96BAE06B0E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986595" y="1885677"/>
            <a:ext cx="1750154" cy="30909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466B8-07C6-435C-906D-EFA49CC4F8C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5816307" y="2789031"/>
            <a:ext cx="845918" cy="49753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E3DAF-F586-4A12-A65A-E1E74253D76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001324" y="2793698"/>
            <a:ext cx="740890" cy="4885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DCFB8-6007-48D2-AFEC-E0D8AADBBBD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57586" y="2800714"/>
            <a:ext cx="705920" cy="48156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9AD6B-5AE9-4E10-880F-ECE235B35F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902819" y="2790842"/>
            <a:ext cx="723984" cy="49143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A8B8F-04F1-4E0B-B818-E9D8CC854C1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281049" y="3881378"/>
            <a:ext cx="383442" cy="50880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3A5D3-0978-4FF0-B321-62EAF932A1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206956" y="3865278"/>
            <a:ext cx="380826" cy="52061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D9DF45-53C1-4CF5-9C41-41D5E7DD616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322328" y="3877090"/>
            <a:ext cx="380826" cy="50880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D37F9-D015-41F6-994A-E6D6E050EE1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000604" y="3877091"/>
            <a:ext cx="289119" cy="51309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2034-1949-4BC8-BB0E-D362F0C3711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896644" y="3869041"/>
            <a:ext cx="318986" cy="51685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B9AE70-0C6C-4BD7-BA4A-FC718A464F62}"/>
              </a:ext>
            </a:extLst>
          </p:cNvPr>
          <p:cNvCxnSpPr/>
          <p:nvPr/>
        </p:nvCxnSpPr>
        <p:spPr>
          <a:xfrm flipV="1">
            <a:off x="9864426" y="3791245"/>
            <a:ext cx="339313" cy="169657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60F3973-2B6A-4636-B96F-4685ED8BC27E}"/>
              </a:ext>
            </a:extLst>
          </p:cNvPr>
          <p:cNvGraphicFramePr>
            <a:graphicFrameLocks noGrp="1"/>
          </p:cNvGraphicFramePr>
          <p:nvPr/>
        </p:nvGraphicFramePr>
        <p:xfrm>
          <a:off x="2104871" y="5373706"/>
          <a:ext cx="8127994" cy="98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78558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00279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273902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509076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47713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572961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F3200E2A-4B53-425B-8BD5-B08A3D7781AE}"/>
              </a:ext>
            </a:extLst>
          </p:cNvPr>
          <p:cNvSpPr txBox="1"/>
          <p:nvPr/>
        </p:nvSpPr>
        <p:spPr>
          <a:xfrm>
            <a:off x="6321831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1CAFED-3872-4357-AC9A-A4212B941224}"/>
              </a:ext>
            </a:extLst>
          </p:cNvPr>
          <p:cNvSpPr txBox="1"/>
          <p:nvPr/>
        </p:nvSpPr>
        <p:spPr>
          <a:xfrm>
            <a:off x="6879246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7D195F-8573-48C3-8B01-24FD04BBC9D0}"/>
              </a:ext>
            </a:extLst>
          </p:cNvPr>
          <p:cNvSpPr txBox="1"/>
          <p:nvPr/>
        </p:nvSpPr>
        <p:spPr>
          <a:xfrm>
            <a:off x="7411619" y="5932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B1E9BE-F6BA-4EAF-8F8C-D48D29C82C96}"/>
              </a:ext>
            </a:extLst>
          </p:cNvPr>
          <p:cNvSpPr txBox="1"/>
          <p:nvPr/>
        </p:nvSpPr>
        <p:spPr>
          <a:xfrm>
            <a:off x="805224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5E1324-1F69-4744-A35F-379F0E6CAECE}"/>
              </a:ext>
            </a:extLst>
          </p:cNvPr>
          <p:cNvSpPr txBox="1"/>
          <p:nvPr/>
        </p:nvSpPr>
        <p:spPr>
          <a:xfrm>
            <a:off x="8609657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4BB0F9-B2BD-49A8-89AC-775E89B64957}"/>
              </a:ext>
            </a:extLst>
          </p:cNvPr>
          <p:cNvSpPr txBox="1"/>
          <p:nvPr/>
        </p:nvSpPr>
        <p:spPr>
          <a:xfrm>
            <a:off x="630256" y="2239219"/>
            <a:ext cx="4672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all values to back of array</a:t>
            </a:r>
          </a:p>
          <a:p>
            <a:pPr marL="342900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(parent) starting at last index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4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D461A4-F49B-4047-B074-C73BAD37E47C}"/>
              </a:ext>
            </a:extLst>
          </p:cNvPr>
          <p:cNvSpPr txBox="1"/>
          <p:nvPr/>
        </p:nvSpPr>
        <p:spPr>
          <a:xfrm>
            <a:off x="630256" y="1288346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tree with the values:</a:t>
            </a:r>
          </a:p>
          <a:p>
            <a:r>
              <a:rPr lang="en-US" dirty="0"/>
              <a:t>12, 5, 11, 3, 10, 2, 9, 4, 8, 15, 7, 6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B28A5-42F1-435C-9D75-6397C5C44C56}"/>
              </a:ext>
            </a:extLst>
          </p:cNvPr>
          <p:cNvSpPr txBox="1"/>
          <p:nvPr/>
        </p:nvSpPr>
        <p:spPr>
          <a:xfrm>
            <a:off x="2174108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0A8332-87B3-4A89-B187-553D8471F281}"/>
              </a:ext>
            </a:extLst>
          </p:cNvPr>
          <p:cNvSpPr txBox="1"/>
          <p:nvPr/>
        </p:nvSpPr>
        <p:spPr>
          <a:xfrm>
            <a:off x="2813275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865D10-8C23-4877-AC38-E66DB10525BD}"/>
              </a:ext>
            </a:extLst>
          </p:cNvPr>
          <p:cNvSpPr txBox="1"/>
          <p:nvPr/>
        </p:nvSpPr>
        <p:spPr>
          <a:xfrm>
            <a:off x="3366736" y="59261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25159E-FEB1-4761-A7B7-014656C45D0B}"/>
              </a:ext>
            </a:extLst>
          </p:cNvPr>
          <p:cNvSpPr txBox="1"/>
          <p:nvPr/>
        </p:nvSpPr>
        <p:spPr>
          <a:xfrm>
            <a:off x="3956275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9A71F7-151B-4CA5-939D-C1CC5042D9CC}"/>
              </a:ext>
            </a:extLst>
          </p:cNvPr>
          <p:cNvSpPr txBox="1"/>
          <p:nvPr/>
        </p:nvSpPr>
        <p:spPr>
          <a:xfrm>
            <a:off x="4534956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76E819-CF84-467D-96C3-8FFDD70A3685}"/>
              </a:ext>
            </a:extLst>
          </p:cNvPr>
          <p:cNvSpPr txBox="1"/>
          <p:nvPr/>
        </p:nvSpPr>
        <p:spPr>
          <a:xfrm>
            <a:off x="5104051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FC964D-08F3-4976-B9CA-9172E5A74AD5}"/>
              </a:ext>
            </a:extLst>
          </p:cNvPr>
          <p:cNvSpPr txBox="1"/>
          <p:nvPr/>
        </p:nvSpPr>
        <p:spPr>
          <a:xfrm>
            <a:off x="568228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BE2F30-B136-48D4-8BCB-0A4D1B851CB4}"/>
              </a:ext>
            </a:extLst>
          </p:cNvPr>
          <p:cNvSpPr/>
          <p:nvPr/>
        </p:nvSpPr>
        <p:spPr>
          <a:xfrm>
            <a:off x="8983013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FA3BA7E-BB62-4B6D-9F6B-A1AE86242A3F}"/>
              </a:ext>
            </a:extLst>
          </p:cNvPr>
          <p:cNvSpPr/>
          <p:nvPr/>
        </p:nvSpPr>
        <p:spPr>
          <a:xfrm>
            <a:off x="7876313" y="4378012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52B8D4-98BB-4E21-BFB8-F19C6127CA7D}"/>
              </a:ext>
            </a:extLst>
          </p:cNvPr>
          <p:cNvSpPr/>
          <p:nvPr/>
        </p:nvSpPr>
        <p:spPr>
          <a:xfrm>
            <a:off x="6862699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EF561D-51E3-401A-BAF8-78CA9A8777F5}"/>
              </a:ext>
            </a:extLst>
          </p:cNvPr>
          <p:cNvSpPr/>
          <p:nvPr/>
        </p:nvSpPr>
        <p:spPr>
          <a:xfrm>
            <a:off x="5954823" y="4388309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6B831-4BAB-45B4-883D-0FF193844B87}"/>
              </a:ext>
            </a:extLst>
          </p:cNvPr>
          <p:cNvSpPr/>
          <p:nvPr/>
        </p:nvSpPr>
        <p:spPr>
          <a:xfrm>
            <a:off x="4935510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3722A06-678B-4CAD-A240-83087FE080B9}"/>
              </a:ext>
            </a:extLst>
          </p:cNvPr>
          <p:cNvSpPr/>
          <p:nvPr/>
        </p:nvSpPr>
        <p:spPr>
          <a:xfrm rot="10800000">
            <a:off x="8588736" y="6452395"/>
            <a:ext cx="370443" cy="5486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FA6C410-CD61-4EE1-A9A1-E8218B91BDB5}"/>
              </a:ext>
            </a:extLst>
          </p:cNvPr>
          <p:cNvSpPr/>
          <p:nvPr/>
        </p:nvSpPr>
        <p:spPr>
          <a:xfrm>
            <a:off x="11280648" y="328227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A8C394-B0EF-4AF2-A797-9812C9F7B134}"/>
              </a:ext>
            </a:extLst>
          </p:cNvPr>
          <p:cNvSpPr/>
          <p:nvPr/>
        </p:nvSpPr>
        <p:spPr>
          <a:xfrm>
            <a:off x="9511659" y="3279507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E22BB46-D639-4BA3-B4E7-5C676B19F22B}"/>
              </a:ext>
            </a:extLst>
          </p:cNvPr>
          <p:cNvSpPr txBox="1"/>
          <p:nvPr/>
        </p:nvSpPr>
        <p:spPr>
          <a:xfrm>
            <a:off x="7594958" y="334421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96851F-3E1C-49B8-9322-B34FF5CFAF54}"/>
              </a:ext>
            </a:extLst>
          </p:cNvPr>
          <p:cNvSpPr txBox="1"/>
          <p:nvPr/>
        </p:nvSpPr>
        <p:spPr>
          <a:xfrm>
            <a:off x="8032783" y="4461180"/>
            <a:ext cx="393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215B58F-1E3D-4563-B528-72E557CF3E5D}"/>
              </a:ext>
            </a:extLst>
          </p:cNvPr>
          <p:cNvSpPr/>
          <p:nvPr/>
        </p:nvSpPr>
        <p:spPr>
          <a:xfrm>
            <a:off x="739427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FE1141-889C-4B78-922A-100EDD44976E}"/>
              </a:ext>
            </a:extLst>
          </p:cNvPr>
          <p:cNvSpPr/>
          <p:nvPr/>
        </p:nvSpPr>
        <p:spPr>
          <a:xfrm>
            <a:off x="5470523" y="3286562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0.18763 -0.000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63 -0.00023 L -0.32969 -0.0067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22222E-6 L -0.28515 1.85185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62" y="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28516 2.22222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969 -0.00672 L -0.38594 -0.0090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104" grpId="0"/>
      <p:bldP spid="108" grpId="0" animBg="1"/>
      <p:bldP spid="114" grpId="0" animBg="1"/>
      <p:bldP spid="115" grpId="0" animBg="1"/>
      <p:bldP spid="116" grpId="0" animBg="1"/>
      <p:bldP spid="117" grpId="0" animBg="1"/>
      <p:bldP spid="120" grpId="0" animBg="1"/>
      <p:bldP spid="120" grpId="1" animBg="1"/>
      <p:bldP spid="120" grpId="2" animBg="1"/>
      <p:bldP spid="121" grpId="0" animBg="1"/>
      <p:bldP spid="122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84-DB92-4BD0-B6BD-33EEA5EA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</a:t>
            </a:r>
            <a:r>
              <a:rPr lang="en-US" dirty="0" err="1"/>
              <a:t>buildHeap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5B89-5C67-4C1E-AE71-E26666F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0217" y="6521027"/>
            <a:ext cx="1976543" cy="274320"/>
          </a:xfrm>
        </p:spPr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17AF-67A7-4A75-B9B9-EFEFA74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DC2E60-37D0-4F55-B6E9-D9ECAD210F27}"/>
              </a:ext>
            </a:extLst>
          </p:cNvPr>
          <p:cNvGrpSpPr/>
          <p:nvPr/>
        </p:nvGrpSpPr>
        <p:grpSpPr>
          <a:xfrm>
            <a:off x="5950408" y="4390183"/>
            <a:ext cx="692309" cy="678627"/>
            <a:chOff x="2659233" y="2267047"/>
            <a:chExt cx="692309" cy="67862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6C1267-C06B-4611-A1C5-834AAC8EC892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8B7F35-3078-481E-ACDF-AB7449D89697}"/>
                </a:ext>
              </a:extLst>
            </p:cNvPr>
            <p:cNvSpPr txBox="1"/>
            <p:nvPr/>
          </p:nvSpPr>
          <p:spPr>
            <a:xfrm>
              <a:off x="2878192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074AF2-09AC-4AC2-9F0F-A5451F49BBF8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5713D5-57C8-4D96-A6CB-38C090BC617D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0B4C40-970F-4BC7-A899-BC5A0109E685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83387F-B86A-4CB5-AB71-BFAA999869ED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A5E19-25B1-449F-892F-CFAC2C87C8CB}"/>
              </a:ext>
            </a:extLst>
          </p:cNvPr>
          <p:cNvGrpSpPr/>
          <p:nvPr/>
        </p:nvGrpSpPr>
        <p:grpSpPr>
          <a:xfrm>
            <a:off x="8474041" y="1277943"/>
            <a:ext cx="678628" cy="678627"/>
            <a:chOff x="2476501" y="3333847"/>
            <a:chExt cx="678628" cy="67862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15CE36-4BA6-4CF6-B628-5F77D4E18162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57A5DB-AFB8-4A9C-AF5A-8D76F8C90E22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404663-1B5D-4136-AAC9-B03DF03A345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D84E8C-C4A2-44A1-BC7E-AD6F951E810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EA383D-4254-42B8-9185-359D3CAB91DC}"/>
              </a:ext>
            </a:extLst>
          </p:cNvPr>
          <p:cNvGrpSpPr/>
          <p:nvPr/>
        </p:nvGrpSpPr>
        <p:grpSpPr>
          <a:xfrm>
            <a:off x="6485734" y="2190469"/>
            <a:ext cx="678628" cy="678627"/>
            <a:chOff x="2476501" y="3333847"/>
            <a:chExt cx="678628" cy="6786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2354EC-6FDC-4CE1-AB4C-9FA0DEB0E8B9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A862F6-73DA-43E7-9D06-9FEC9734DCA0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4256E8-58A4-4338-9C4F-ABD74CD8E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2C3B54B-BB0E-4139-86F8-42110CF7694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325720-7CF3-499F-B59C-7AAF74C66665}"/>
              </a:ext>
            </a:extLst>
          </p:cNvPr>
          <p:cNvGrpSpPr/>
          <p:nvPr/>
        </p:nvGrpSpPr>
        <p:grpSpPr>
          <a:xfrm>
            <a:off x="5476992" y="3286563"/>
            <a:ext cx="678628" cy="678627"/>
            <a:chOff x="2476501" y="3333847"/>
            <a:chExt cx="678628" cy="678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ADE0F2-EDE6-4345-BD2A-6F84FCF03E56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59D1D4-D161-4F65-A146-0F1BDD80569B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EBE98F-1B39-4BEE-8FD0-9B2993E3E152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2E3E92-FDB0-471E-8433-E13616F90849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2CADF-06F5-4B50-BFF9-2E5C95D378A2}"/>
              </a:ext>
            </a:extLst>
          </p:cNvPr>
          <p:cNvGrpSpPr/>
          <p:nvPr/>
        </p:nvGrpSpPr>
        <p:grpSpPr>
          <a:xfrm>
            <a:off x="4941734" y="4390183"/>
            <a:ext cx="692309" cy="678627"/>
            <a:chOff x="2659233" y="2267047"/>
            <a:chExt cx="692309" cy="6786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A86E-F0F1-4DED-BBBF-7C29AC40C7D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4BF5BE-5406-4B09-9794-06955B5525A3}"/>
                </a:ext>
              </a:extLst>
            </p:cNvPr>
            <p:cNvSpPr txBox="1"/>
            <p:nvPr/>
          </p:nvSpPr>
          <p:spPr>
            <a:xfrm>
              <a:off x="2833590" y="233428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387F9C-0178-42DD-935F-CC9BBE3E22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45BBE0-24C3-4DA1-884F-300D0FE71DFB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E1A3B3-0030-4F30-92DB-C29043306D8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745E48-2792-4138-9AB0-40053074EE1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6D84CB-3C8E-4DBF-9095-F996E0F83E42}"/>
              </a:ext>
            </a:extLst>
          </p:cNvPr>
          <p:cNvGrpSpPr/>
          <p:nvPr/>
        </p:nvGrpSpPr>
        <p:grpSpPr>
          <a:xfrm>
            <a:off x="10397434" y="2194770"/>
            <a:ext cx="678628" cy="678627"/>
            <a:chOff x="2476501" y="3333847"/>
            <a:chExt cx="678628" cy="6786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E1DA48-E8EA-4518-A276-8A8A164C7007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B13E79-C105-41AF-9601-05942D70805F}"/>
                </a:ext>
              </a:extLst>
            </p:cNvPr>
            <p:cNvSpPr txBox="1"/>
            <p:nvPr/>
          </p:nvSpPr>
          <p:spPr>
            <a:xfrm>
              <a:off x="2649743" y="34036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F6B326-F3C0-4653-B7F1-8252E4FB64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20144FE-3648-471C-B823-CDB8F19C0506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68FA3-676B-43AD-AD26-92C46FE56C2F}"/>
              </a:ext>
            </a:extLst>
          </p:cNvPr>
          <p:cNvGrpSpPr/>
          <p:nvPr/>
        </p:nvGrpSpPr>
        <p:grpSpPr>
          <a:xfrm>
            <a:off x="7876315" y="4385896"/>
            <a:ext cx="692309" cy="678627"/>
            <a:chOff x="2659233" y="2267047"/>
            <a:chExt cx="692309" cy="6786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6EEDFA-8671-48CC-9090-7D526ACC6304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F4EE0-2DE9-4707-8D2D-8EF7EBE759D9}"/>
                </a:ext>
              </a:extLst>
            </p:cNvPr>
            <p:cNvSpPr txBox="1"/>
            <p:nvPr/>
          </p:nvSpPr>
          <p:spPr>
            <a:xfrm>
              <a:off x="2832475" y="23368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7C25A-69AA-4234-816B-AA2D09ED43C6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E21EA-C6B8-42A2-919E-E545E53AEFDE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48200-CA65-4A66-BE35-2EDE4B6572E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3E11F-54C3-446A-9756-57DCCAE0BE9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EB24C5-5639-4EBE-94EF-5463544A435B}"/>
              </a:ext>
            </a:extLst>
          </p:cNvPr>
          <p:cNvGrpSpPr/>
          <p:nvPr/>
        </p:nvGrpSpPr>
        <p:grpSpPr>
          <a:xfrm>
            <a:off x="7402899" y="3282276"/>
            <a:ext cx="678628" cy="678627"/>
            <a:chOff x="2476501" y="3333847"/>
            <a:chExt cx="678628" cy="6786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B41EEB-62A0-422B-A831-32A56EC91051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24377-F230-4E23-BD91-6EA4C70E5621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3D8D4-B877-4131-8934-2A173B3DBC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E0B44-1E4E-42BC-88FD-3B5A9E616E26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FD394-368B-4EB4-AEBA-6F5844D5ACB3}"/>
              </a:ext>
            </a:extLst>
          </p:cNvPr>
          <p:cNvGrpSpPr/>
          <p:nvPr/>
        </p:nvGrpSpPr>
        <p:grpSpPr>
          <a:xfrm>
            <a:off x="6867641" y="4385896"/>
            <a:ext cx="692309" cy="678627"/>
            <a:chOff x="2659233" y="2267047"/>
            <a:chExt cx="692309" cy="6786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E77E1F-508E-43A9-9422-E542A24790A3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0BED58-27BD-43CC-8D26-10B17BD29400}"/>
                </a:ext>
              </a:extLst>
            </p:cNvPr>
            <p:cNvSpPr txBox="1"/>
            <p:nvPr/>
          </p:nvSpPr>
          <p:spPr>
            <a:xfrm>
              <a:off x="2832475" y="23368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8EE778-D08E-459D-BE7B-B82C354FFB3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F1D3EB-DFE1-4CF7-B1DB-56D5F088883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E6701F-5C7A-4841-92DD-C51DB46D6CA1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DFF6CA-DDC9-4BE4-8A85-F299E727F4C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FCC08-0ED8-4994-88B3-58B9C3ECA3EA}"/>
              </a:ext>
            </a:extLst>
          </p:cNvPr>
          <p:cNvGrpSpPr/>
          <p:nvPr/>
        </p:nvGrpSpPr>
        <p:grpSpPr>
          <a:xfrm>
            <a:off x="9518271" y="3282276"/>
            <a:ext cx="678628" cy="678627"/>
            <a:chOff x="2476501" y="3333847"/>
            <a:chExt cx="678628" cy="67862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D01B9B-5B6A-4F13-BDE8-5E14334F716F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106EA1-7ED9-45CF-8FC2-FC4766F1219F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6DD646-A570-46FB-A85A-B6AE3ED79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4F3E53-3E7F-4BDF-B37C-7F660F7356D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16EC33-A052-4DDD-9971-13308AF7BFF6}"/>
              </a:ext>
            </a:extLst>
          </p:cNvPr>
          <p:cNvGrpSpPr/>
          <p:nvPr/>
        </p:nvGrpSpPr>
        <p:grpSpPr>
          <a:xfrm>
            <a:off x="8983013" y="4385896"/>
            <a:ext cx="692309" cy="678627"/>
            <a:chOff x="2659233" y="2267047"/>
            <a:chExt cx="692309" cy="6786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65CFA-8523-44FF-8AF3-A21AD2367F11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3E51D0-83AB-4355-85B3-5B09BC5000EE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865169-6C5A-4903-BB6F-7450A36C3F7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86937A-C21A-4477-B46F-17CF0059788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E1E374-0F17-4A29-9569-52BFF7B6175A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019FA-5FE8-4421-9353-B3BD5009A78C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BF929-34E8-413A-BE95-6A03D22A8E57}"/>
              </a:ext>
            </a:extLst>
          </p:cNvPr>
          <p:cNvGrpSpPr/>
          <p:nvPr/>
        </p:nvGrpSpPr>
        <p:grpSpPr>
          <a:xfrm>
            <a:off x="11287488" y="3282275"/>
            <a:ext cx="692309" cy="678627"/>
            <a:chOff x="2659233" y="2267047"/>
            <a:chExt cx="692309" cy="6786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ED69B7-082B-4FCA-B42C-86BCC07683E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145568-4739-4BF1-9282-B985949FE238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FC2DFB-48C2-423A-B36E-61A7B46DAB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18911F-99EB-4259-838C-43991FDF4A9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435D-EC3A-4246-AB21-D3FB4534202B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2470E5-A7F6-487E-BB3F-E1C421814241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A7CC3-453D-4BC8-8AFB-E5596B5D4C7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825049" y="1873505"/>
            <a:ext cx="1822234" cy="31696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2EEB7-0B4C-4A31-83B9-C96BAE06B0E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986595" y="1885677"/>
            <a:ext cx="1750154" cy="30909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466B8-07C6-435C-906D-EFA49CC4F8C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5816307" y="2789031"/>
            <a:ext cx="845918" cy="49753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E3DAF-F586-4A12-A65A-E1E74253D76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001324" y="2793698"/>
            <a:ext cx="740890" cy="4885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DCFB8-6007-48D2-AFEC-E0D8AADBBBD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57586" y="2800714"/>
            <a:ext cx="705920" cy="48156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9AD6B-5AE9-4E10-880F-ECE235B35F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902819" y="2790842"/>
            <a:ext cx="723984" cy="49143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A8B8F-04F1-4E0B-B818-E9D8CC854C1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281049" y="3881378"/>
            <a:ext cx="383442" cy="50880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3A5D3-0978-4FF0-B321-62EAF932A1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206956" y="3865278"/>
            <a:ext cx="380826" cy="52061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D9DF45-53C1-4CF5-9C41-41D5E7DD616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322328" y="3877090"/>
            <a:ext cx="380826" cy="50880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D37F9-D015-41F6-994A-E6D6E050EE1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000604" y="3877091"/>
            <a:ext cx="289119" cy="51309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2034-1949-4BC8-BB0E-D362F0C3711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896644" y="3869041"/>
            <a:ext cx="318986" cy="51685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B9AE70-0C6C-4BD7-BA4A-FC718A464F62}"/>
              </a:ext>
            </a:extLst>
          </p:cNvPr>
          <p:cNvCxnSpPr/>
          <p:nvPr/>
        </p:nvCxnSpPr>
        <p:spPr>
          <a:xfrm flipV="1">
            <a:off x="9864426" y="3791245"/>
            <a:ext cx="339313" cy="169657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60F3973-2B6A-4636-B96F-4685ED8BC27E}"/>
              </a:ext>
            </a:extLst>
          </p:cNvPr>
          <p:cNvGraphicFramePr>
            <a:graphicFrameLocks noGrp="1"/>
          </p:cNvGraphicFramePr>
          <p:nvPr/>
        </p:nvGraphicFramePr>
        <p:xfrm>
          <a:off x="2104871" y="5373706"/>
          <a:ext cx="8127994" cy="98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78558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00279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273902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509076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47713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572961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F3200E2A-4B53-425B-8BD5-B08A3D7781AE}"/>
              </a:ext>
            </a:extLst>
          </p:cNvPr>
          <p:cNvSpPr txBox="1"/>
          <p:nvPr/>
        </p:nvSpPr>
        <p:spPr>
          <a:xfrm>
            <a:off x="6321831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1CAFED-3872-4357-AC9A-A4212B941224}"/>
              </a:ext>
            </a:extLst>
          </p:cNvPr>
          <p:cNvSpPr txBox="1"/>
          <p:nvPr/>
        </p:nvSpPr>
        <p:spPr>
          <a:xfrm>
            <a:off x="6879246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7D195F-8573-48C3-8B01-24FD04BBC9D0}"/>
              </a:ext>
            </a:extLst>
          </p:cNvPr>
          <p:cNvSpPr txBox="1"/>
          <p:nvPr/>
        </p:nvSpPr>
        <p:spPr>
          <a:xfrm>
            <a:off x="7411619" y="5932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B1E9BE-F6BA-4EAF-8F8C-D48D29C82C96}"/>
              </a:ext>
            </a:extLst>
          </p:cNvPr>
          <p:cNvSpPr txBox="1"/>
          <p:nvPr/>
        </p:nvSpPr>
        <p:spPr>
          <a:xfrm>
            <a:off x="4550732" y="59327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5E1324-1F69-4744-A35F-379F0E6CAECE}"/>
              </a:ext>
            </a:extLst>
          </p:cNvPr>
          <p:cNvSpPr txBox="1"/>
          <p:nvPr/>
        </p:nvSpPr>
        <p:spPr>
          <a:xfrm>
            <a:off x="8609657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4BB0F9-B2BD-49A8-89AC-775E89B64957}"/>
              </a:ext>
            </a:extLst>
          </p:cNvPr>
          <p:cNvSpPr txBox="1"/>
          <p:nvPr/>
        </p:nvSpPr>
        <p:spPr>
          <a:xfrm>
            <a:off x="630256" y="2239219"/>
            <a:ext cx="4672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all values to back of array</a:t>
            </a:r>
          </a:p>
          <a:p>
            <a:pPr marL="342900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(parent) starting at last index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4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3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D461A4-F49B-4047-B074-C73BAD37E47C}"/>
              </a:ext>
            </a:extLst>
          </p:cNvPr>
          <p:cNvSpPr txBox="1"/>
          <p:nvPr/>
        </p:nvSpPr>
        <p:spPr>
          <a:xfrm>
            <a:off x="630256" y="1288346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tree with the values:</a:t>
            </a:r>
          </a:p>
          <a:p>
            <a:r>
              <a:rPr lang="en-US" dirty="0"/>
              <a:t>12, 5, 11, 3, 10, 2, 9, 4, 8, 15, 7, 6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B28A5-42F1-435C-9D75-6397C5C44C56}"/>
              </a:ext>
            </a:extLst>
          </p:cNvPr>
          <p:cNvSpPr txBox="1"/>
          <p:nvPr/>
        </p:nvSpPr>
        <p:spPr>
          <a:xfrm>
            <a:off x="2174108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0A8332-87B3-4A89-B187-553D8471F281}"/>
              </a:ext>
            </a:extLst>
          </p:cNvPr>
          <p:cNvSpPr txBox="1"/>
          <p:nvPr/>
        </p:nvSpPr>
        <p:spPr>
          <a:xfrm>
            <a:off x="2813275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865D10-8C23-4877-AC38-E66DB10525BD}"/>
              </a:ext>
            </a:extLst>
          </p:cNvPr>
          <p:cNvSpPr txBox="1"/>
          <p:nvPr/>
        </p:nvSpPr>
        <p:spPr>
          <a:xfrm>
            <a:off x="3432032" y="59327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25159E-FEB1-4761-A7B7-014656C45D0B}"/>
              </a:ext>
            </a:extLst>
          </p:cNvPr>
          <p:cNvSpPr txBox="1"/>
          <p:nvPr/>
        </p:nvSpPr>
        <p:spPr>
          <a:xfrm>
            <a:off x="3956275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9A71F7-151B-4CA5-939D-C1CC5042D9CC}"/>
              </a:ext>
            </a:extLst>
          </p:cNvPr>
          <p:cNvSpPr txBox="1"/>
          <p:nvPr/>
        </p:nvSpPr>
        <p:spPr>
          <a:xfrm>
            <a:off x="7998765" y="594006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76E819-CF84-467D-96C3-8FFDD70A3685}"/>
              </a:ext>
            </a:extLst>
          </p:cNvPr>
          <p:cNvSpPr txBox="1"/>
          <p:nvPr/>
        </p:nvSpPr>
        <p:spPr>
          <a:xfrm>
            <a:off x="5189838" y="59372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FC964D-08F3-4976-B9CA-9172E5A74AD5}"/>
              </a:ext>
            </a:extLst>
          </p:cNvPr>
          <p:cNvSpPr txBox="1"/>
          <p:nvPr/>
        </p:nvSpPr>
        <p:spPr>
          <a:xfrm>
            <a:off x="568228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BE2F30-B136-48D4-8BCB-0A4D1B851CB4}"/>
              </a:ext>
            </a:extLst>
          </p:cNvPr>
          <p:cNvSpPr/>
          <p:nvPr/>
        </p:nvSpPr>
        <p:spPr>
          <a:xfrm>
            <a:off x="8983013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FA3BA7E-BB62-4B6D-9F6B-A1AE86242A3F}"/>
              </a:ext>
            </a:extLst>
          </p:cNvPr>
          <p:cNvSpPr/>
          <p:nvPr/>
        </p:nvSpPr>
        <p:spPr>
          <a:xfrm>
            <a:off x="7876313" y="4378012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52B8D4-98BB-4E21-BFB8-F19C6127CA7D}"/>
              </a:ext>
            </a:extLst>
          </p:cNvPr>
          <p:cNvSpPr/>
          <p:nvPr/>
        </p:nvSpPr>
        <p:spPr>
          <a:xfrm>
            <a:off x="6862699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EF561D-51E3-401A-BAF8-78CA9A8777F5}"/>
              </a:ext>
            </a:extLst>
          </p:cNvPr>
          <p:cNvSpPr/>
          <p:nvPr/>
        </p:nvSpPr>
        <p:spPr>
          <a:xfrm>
            <a:off x="5954823" y="4388309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6B831-4BAB-45B4-883D-0FF193844B87}"/>
              </a:ext>
            </a:extLst>
          </p:cNvPr>
          <p:cNvSpPr/>
          <p:nvPr/>
        </p:nvSpPr>
        <p:spPr>
          <a:xfrm>
            <a:off x="4935510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3722A06-678B-4CAD-A240-83087FE080B9}"/>
              </a:ext>
            </a:extLst>
          </p:cNvPr>
          <p:cNvSpPr/>
          <p:nvPr/>
        </p:nvSpPr>
        <p:spPr>
          <a:xfrm rot="10800000">
            <a:off x="3956275" y="6405783"/>
            <a:ext cx="370443" cy="5486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FA6C410-CD61-4EE1-A9A1-E8218B91BDB5}"/>
              </a:ext>
            </a:extLst>
          </p:cNvPr>
          <p:cNvSpPr/>
          <p:nvPr/>
        </p:nvSpPr>
        <p:spPr>
          <a:xfrm>
            <a:off x="11280648" y="328227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A8C394-B0EF-4AF2-A797-9812C9F7B134}"/>
              </a:ext>
            </a:extLst>
          </p:cNvPr>
          <p:cNvSpPr/>
          <p:nvPr/>
        </p:nvSpPr>
        <p:spPr>
          <a:xfrm>
            <a:off x="9531917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E22BB46-D639-4BA3-B4E7-5C676B19F22B}"/>
              </a:ext>
            </a:extLst>
          </p:cNvPr>
          <p:cNvSpPr txBox="1"/>
          <p:nvPr/>
        </p:nvSpPr>
        <p:spPr>
          <a:xfrm>
            <a:off x="7594958" y="334421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96851F-3E1C-49B8-9322-B34FF5CFAF54}"/>
              </a:ext>
            </a:extLst>
          </p:cNvPr>
          <p:cNvSpPr txBox="1"/>
          <p:nvPr/>
        </p:nvSpPr>
        <p:spPr>
          <a:xfrm>
            <a:off x="8032783" y="4461180"/>
            <a:ext cx="393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215B58F-1E3D-4563-B528-72E557CF3E5D}"/>
              </a:ext>
            </a:extLst>
          </p:cNvPr>
          <p:cNvSpPr/>
          <p:nvPr/>
        </p:nvSpPr>
        <p:spPr>
          <a:xfrm>
            <a:off x="739427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FE1141-889C-4B78-922A-100EDD44976E}"/>
              </a:ext>
            </a:extLst>
          </p:cNvPr>
          <p:cNvSpPr/>
          <p:nvPr/>
        </p:nvSpPr>
        <p:spPr>
          <a:xfrm>
            <a:off x="548103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89773F-3CE5-4B95-B8A3-120DC7641FCF}"/>
              </a:ext>
            </a:extLst>
          </p:cNvPr>
          <p:cNvSpPr txBox="1"/>
          <p:nvPr/>
        </p:nvSpPr>
        <p:spPr>
          <a:xfrm>
            <a:off x="10586740" y="2264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C7FBD8-F33E-4506-8688-999F6DAD3655}"/>
              </a:ext>
            </a:extLst>
          </p:cNvPr>
          <p:cNvSpPr txBox="1"/>
          <p:nvPr/>
        </p:nvSpPr>
        <p:spPr>
          <a:xfrm>
            <a:off x="9661640" y="3358716"/>
            <a:ext cx="357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ADB269-ABFD-4B8A-895E-368EE5F5D3EA}"/>
              </a:ext>
            </a:extLst>
          </p:cNvPr>
          <p:cNvSpPr/>
          <p:nvPr/>
        </p:nvSpPr>
        <p:spPr>
          <a:xfrm>
            <a:off x="10397433" y="218443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43DD45-0D9B-4890-AA3C-951248D3B637}"/>
              </a:ext>
            </a:extLst>
          </p:cNvPr>
          <p:cNvSpPr txBox="1"/>
          <p:nvPr/>
        </p:nvSpPr>
        <p:spPr>
          <a:xfrm>
            <a:off x="6671800" y="22461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4B50BC-AF35-4F31-AE44-F2E962AF28FA}"/>
              </a:ext>
            </a:extLst>
          </p:cNvPr>
          <p:cNvSpPr txBox="1"/>
          <p:nvPr/>
        </p:nvSpPr>
        <p:spPr>
          <a:xfrm>
            <a:off x="5650234" y="335405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674CA5-A084-47FC-8101-3A85A6099D25}"/>
              </a:ext>
            </a:extLst>
          </p:cNvPr>
          <p:cNvSpPr/>
          <p:nvPr/>
        </p:nvSpPr>
        <p:spPr>
          <a:xfrm>
            <a:off x="6474537" y="219453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2ED7912-AA5F-C847-9046-DEE8B088249D}"/>
              </a:ext>
            </a:extLst>
          </p:cNvPr>
          <p:cNvSpPr txBox="1"/>
          <p:nvPr/>
        </p:nvSpPr>
        <p:spPr>
          <a:xfrm>
            <a:off x="9698844" y="334291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9F804B8-1D0C-3548-A487-A5264F3182AA}"/>
              </a:ext>
            </a:extLst>
          </p:cNvPr>
          <p:cNvSpPr txBox="1"/>
          <p:nvPr/>
        </p:nvSpPr>
        <p:spPr>
          <a:xfrm>
            <a:off x="9133648" y="4455715"/>
            <a:ext cx="357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B557E73-1A23-4C44-9066-9311D590E047}"/>
              </a:ext>
            </a:extLst>
          </p:cNvPr>
          <p:cNvSpPr txBox="1"/>
          <p:nvPr/>
        </p:nvSpPr>
        <p:spPr>
          <a:xfrm>
            <a:off x="2776240" y="3819954"/>
            <a:ext cx="2360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keep percolating down</a:t>
            </a:r>
          </a:p>
          <a:p>
            <a:r>
              <a:rPr lang="en-US" sz="1200" dirty="0"/>
              <a:t> like normal here and swap 5 and 4</a:t>
            </a:r>
          </a:p>
        </p:txBody>
      </p:sp>
    </p:spTree>
    <p:extLst>
      <p:ext uri="{BB962C8B-B14F-4D97-AF65-F5344CB8AC3E}">
        <p14:creationId xmlns:p14="http://schemas.microsoft.com/office/powerpoint/2010/main" val="96004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4622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0.14101 -0.000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07407E-6 L -0.14206 -0.000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6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22 -4.07407E-6 L 0.09623 0.0034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02 -0.00093 L 0.42279 -0.0009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8177 0 " pathEditMode="relative" ptsTypes="AA">
                                      <p:cBhvr>
                                        <p:cTn id="3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9622 -4.07407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0.10156 -0.004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-23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857 0 " pathEditMode="relative" ptsTypes="AA">
                                      <p:cBhvr>
                                        <p:cTn id="6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1" grpId="0"/>
      <p:bldP spid="102" grpId="0"/>
      <p:bldP spid="102" grpId="1"/>
      <p:bldP spid="103" grpId="0"/>
      <p:bldP spid="105" grpId="0"/>
      <p:bldP spid="120" grpId="0" animBg="1"/>
      <p:bldP spid="120" grpId="1" animBg="1"/>
      <p:bldP spid="120" grpId="2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25" grpId="0" animBg="1"/>
      <p:bldP spid="126" grpId="0" animBg="1"/>
      <p:bldP spid="1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84-DB92-4BD0-B6BD-33EEA5EA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</a:t>
            </a:r>
            <a:r>
              <a:rPr lang="en-US" dirty="0" err="1"/>
              <a:t>buildHeap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5B89-5C67-4C1E-AE71-E26666F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0217" y="6521027"/>
            <a:ext cx="1976543" cy="274320"/>
          </a:xfrm>
        </p:spPr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17AF-67A7-4A75-B9B9-EFEFA74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DC2E60-37D0-4F55-B6E9-D9ECAD210F27}"/>
              </a:ext>
            </a:extLst>
          </p:cNvPr>
          <p:cNvGrpSpPr/>
          <p:nvPr/>
        </p:nvGrpSpPr>
        <p:grpSpPr>
          <a:xfrm>
            <a:off x="5950408" y="4390183"/>
            <a:ext cx="692309" cy="678627"/>
            <a:chOff x="2659233" y="2267047"/>
            <a:chExt cx="692309" cy="67862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6C1267-C06B-4611-A1C5-834AAC8EC892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8B7F35-3078-481E-ACDF-AB7449D89697}"/>
                </a:ext>
              </a:extLst>
            </p:cNvPr>
            <p:cNvSpPr txBox="1"/>
            <p:nvPr/>
          </p:nvSpPr>
          <p:spPr>
            <a:xfrm>
              <a:off x="2878192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074AF2-09AC-4AC2-9F0F-A5451F49BBF8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5713D5-57C8-4D96-A6CB-38C090BC617D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0B4C40-970F-4BC7-A899-BC5A0109E685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83387F-B86A-4CB5-AB71-BFAA999869ED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A5E19-25B1-449F-892F-CFAC2C87C8CB}"/>
              </a:ext>
            </a:extLst>
          </p:cNvPr>
          <p:cNvGrpSpPr/>
          <p:nvPr/>
        </p:nvGrpSpPr>
        <p:grpSpPr>
          <a:xfrm>
            <a:off x="8474041" y="1277943"/>
            <a:ext cx="678628" cy="678627"/>
            <a:chOff x="2476501" y="3333847"/>
            <a:chExt cx="678628" cy="67862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15CE36-4BA6-4CF6-B628-5F77D4E18162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57A5DB-AFB8-4A9C-AF5A-8D76F8C90E22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404663-1B5D-4136-AAC9-B03DF03A345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D84E8C-C4A2-44A1-BC7E-AD6F951E810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EA383D-4254-42B8-9185-359D3CAB91DC}"/>
              </a:ext>
            </a:extLst>
          </p:cNvPr>
          <p:cNvGrpSpPr/>
          <p:nvPr/>
        </p:nvGrpSpPr>
        <p:grpSpPr>
          <a:xfrm>
            <a:off x="6485734" y="2190469"/>
            <a:ext cx="678628" cy="678627"/>
            <a:chOff x="2476501" y="3333847"/>
            <a:chExt cx="678628" cy="6786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2354EC-6FDC-4CE1-AB4C-9FA0DEB0E8B9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A862F6-73DA-43E7-9D06-9FEC9734DCA0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4256E8-58A4-4338-9C4F-ABD74CD8E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2C3B54B-BB0E-4139-86F8-42110CF7694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325720-7CF3-499F-B59C-7AAF74C66665}"/>
              </a:ext>
            </a:extLst>
          </p:cNvPr>
          <p:cNvGrpSpPr/>
          <p:nvPr/>
        </p:nvGrpSpPr>
        <p:grpSpPr>
          <a:xfrm>
            <a:off x="5476992" y="3286563"/>
            <a:ext cx="678628" cy="678627"/>
            <a:chOff x="2476501" y="3333847"/>
            <a:chExt cx="678628" cy="678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ADE0F2-EDE6-4345-BD2A-6F84FCF03E56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59D1D4-D161-4F65-A146-0F1BDD80569B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EBE98F-1B39-4BEE-8FD0-9B2993E3E152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2E3E92-FDB0-471E-8433-E13616F90849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2CADF-06F5-4B50-BFF9-2E5C95D378A2}"/>
              </a:ext>
            </a:extLst>
          </p:cNvPr>
          <p:cNvGrpSpPr/>
          <p:nvPr/>
        </p:nvGrpSpPr>
        <p:grpSpPr>
          <a:xfrm>
            <a:off x="4941734" y="4390183"/>
            <a:ext cx="692309" cy="678627"/>
            <a:chOff x="2659233" y="2267047"/>
            <a:chExt cx="692309" cy="6786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A86E-F0F1-4DED-BBBF-7C29AC40C7D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4BF5BE-5406-4B09-9794-06955B5525A3}"/>
                </a:ext>
              </a:extLst>
            </p:cNvPr>
            <p:cNvSpPr txBox="1"/>
            <p:nvPr/>
          </p:nvSpPr>
          <p:spPr>
            <a:xfrm>
              <a:off x="2832475" y="23368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387F9C-0178-42DD-935F-CC9BBE3E22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45BBE0-24C3-4DA1-884F-300D0FE71DFB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E1A3B3-0030-4F30-92DB-C29043306D8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745E48-2792-4138-9AB0-40053074EE1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6D84CB-3C8E-4DBF-9095-F996E0F83E42}"/>
              </a:ext>
            </a:extLst>
          </p:cNvPr>
          <p:cNvGrpSpPr/>
          <p:nvPr/>
        </p:nvGrpSpPr>
        <p:grpSpPr>
          <a:xfrm>
            <a:off x="10397434" y="2194770"/>
            <a:ext cx="678628" cy="678627"/>
            <a:chOff x="2476501" y="3333847"/>
            <a:chExt cx="678628" cy="6786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E1DA48-E8EA-4518-A276-8A8A164C7007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B13E79-C105-41AF-9601-05942D70805F}"/>
                </a:ext>
              </a:extLst>
            </p:cNvPr>
            <p:cNvSpPr txBox="1"/>
            <p:nvPr/>
          </p:nvSpPr>
          <p:spPr>
            <a:xfrm>
              <a:off x="2649743" y="34036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F6B326-F3C0-4653-B7F1-8252E4FB64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20144FE-3648-471C-B823-CDB8F19C0506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68FA3-676B-43AD-AD26-92C46FE56C2F}"/>
              </a:ext>
            </a:extLst>
          </p:cNvPr>
          <p:cNvGrpSpPr/>
          <p:nvPr/>
        </p:nvGrpSpPr>
        <p:grpSpPr>
          <a:xfrm>
            <a:off x="7876315" y="4385896"/>
            <a:ext cx="692309" cy="678627"/>
            <a:chOff x="2659233" y="2267047"/>
            <a:chExt cx="692309" cy="6786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6EEDFA-8671-48CC-9090-7D526ACC6304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F4EE0-2DE9-4707-8D2D-8EF7EBE759D9}"/>
                </a:ext>
              </a:extLst>
            </p:cNvPr>
            <p:cNvSpPr txBox="1"/>
            <p:nvPr/>
          </p:nvSpPr>
          <p:spPr>
            <a:xfrm>
              <a:off x="2832475" y="23368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7C25A-69AA-4234-816B-AA2D09ED43C6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E21EA-C6B8-42A2-919E-E545E53AEFDE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48200-CA65-4A66-BE35-2EDE4B6572E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3E11F-54C3-446A-9756-57DCCAE0BE9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EB24C5-5639-4EBE-94EF-5463544A435B}"/>
              </a:ext>
            </a:extLst>
          </p:cNvPr>
          <p:cNvGrpSpPr/>
          <p:nvPr/>
        </p:nvGrpSpPr>
        <p:grpSpPr>
          <a:xfrm>
            <a:off x="7402899" y="3282276"/>
            <a:ext cx="678628" cy="678627"/>
            <a:chOff x="2476501" y="3333847"/>
            <a:chExt cx="678628" cy="6786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B41EEB-62A0-422B-A831-32A56EC91051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24377-F230-4E23-BD91-6EA4C70E5621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3D8D4-B877-4131-8934-2A173B3DBC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E0B44-1E4E-42BC-88FD-3B5A9E616E26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FD394-368B-4EB4-AEBA-6F5844D5ACB3}"/>
              </a:ext>
            </a:extLst>
          </p:cNvPr>
          <p:cNvGrpSpPr/>
          <p:nvPr/>
        </p:nvGrpSpPr>
        <p:grpSpPr>
          <a:xfrm>
            <a:off x="6867641" y="4385896"/>
            <a:ext cx="692309" cy="678627"/>
            <a:chOff x="2659233" y="2267047"/>
            <a:chExt cx="692309" cy="6786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E77E1F-508E-43A9-9422-E542A24790A3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0BED58-27BD-43CC-8D26-10B17BD29400}"/>
                </a:ext>
              </a:extLst>
            </p:cNvPr>
            <p:cNvSpPr txBox="1"/>
            <p:nvPr/>
          </p:nvSpPr>
          <p:spPr>
            <a:xfrm>
              <a:off x="2832475" y="23368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8EE778-D08E-459D-BE7B-B82C354FFB3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F1D3EB-DFE1-4CF7-B1DB-56D5F088883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E6701F-5C7A-4841-92DD-C51DB46D6CA1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DFF6CA-DDC9-4BE4-8A85-F299E727F4C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FCC08-0ED8-4994-88B3-58B9C3ECA3EA}"/>
              </a:ext>
            </a:extLst>
          </p:cNvPr>
          <p:cNvGrpSpPr/>
          <p:nvPr/>
        </p:nvGrpSpPr>
        <p:grpSpPr>
          <a:xfrm>
            <a:off x="9518271" y="3282276"/>
            <a:ext cx="678628" cy="678627"/>
            <a:chOff x="2476501" y="3333847"/>
            <a:chExt cx="678628" cy="67862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D01B9B-5B6A-4F13-BDE8-5E14334F716F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106EA1-7ED9-45CF-8FC2-FC4766F1219F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6DD646-A570-46FB-A85A-B6AE3ED79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4F3E53-3E7F-4BDF-B37C-7F660F7356D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16EC33-A052-4DDD-9971-13308AF7BFF6}"/>
              </a:ext>
            </a:extLst>
          </p:cNvPr>
          <p:cNvGrpSpPr/>
          <p:nvPr/>
        </p:nvGrpSpPr>
        <p:grpSpPr>
          <a:xfrm>
            <a:off x="8983013" y="4385896"/>
            <a:ext cx="692309" cy="678627"/>
            <a:chOff x="2659233" y="2267047"/>
            <a:chExt cx="692309" cy="6786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65CFA-8523-44FF-8AF3-A21AD2367F11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3E51D0-83AB-4355-85B3-5B09BC5000EE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865169-6C5A-4903-BB6F-7450A36C3F7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86937A-C21A-4477-B46F-17CF0059788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E1E374-0F17-4A29-9569-52BFF7B6175A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019FA-5FE8-4421-9353-B3BD5009A78C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BF929-34E8-413A-BE95-6A03D22A8E57}"/>
              </a:ext>
            </a:extLst>
          </p:cNvPr>
          <p:cNvGrpSpPr/>
          <p:nvPr/>
        </p:nvGrpSpPr>
        <p:grpSpPr>
          <a:xfrm>
            <a:off x="11287488" y="3282275"/>
            <a:ext cx="692309" cy="678627"/>
            <a:chOff x="2659233" y="2267047"/>
            <a:chExt cx="692309" cy="6786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ED69B7-082B-4FCA-B42C-86BCC07683E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145568-4739-4BF1-9282-B985949FE238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FC2DFB-48C2-423A-B36E-61A7B46DAB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18911F-99EB-4259-838C-43991FDF4A9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435D-EC3A-4246-AB21-D3FB4534202B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2470E5-A7F6-487E-BB3F-E1C421814241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A7CC3-453D-4BC8-8AFB-E5596B5D4C7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825049" y="1873505"/>
            <a:ext cx="1822234" cy="31696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2EEB7-0B4C-4A31-83B9-C96BAE06B0E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986595" y="1885677"/>
            <a:ext cx="1750154" cy="30909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466B8-07C6-435C-906D-EFA49CC4F8C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5816307" y="2789031"/>
            <a:ext cx="845918" cy="49753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E3DAF-F586-4A12-A65A-E1E74253D76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001324" y="2793698"/>
            <a:ext cx="740890" cy="4885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DCFB8-6007-48D2-AFEC-E0D8AADBBBD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57586" y="2800714"/>
            <a:ext cx="705920" cy="48156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9AD6B-5AE9-4E10-880F-ECE235B35F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902819" y="2790842"/>
            <a:ext cx="723984" cy="49143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A8B8F-04F1-4E0B-B818-E9D8CC854C1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281049" y="3881378"/>
            <a:ext cx="383442" cy="50880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3A5D3-0978-4FF0-B321-62EAF932A1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206956" y="3865278"/>
            <a:ext cx="380826" cy="52061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D9DF45-53C1-4CF5-9C41-41D5E7DD616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322328" y="3877090"/>
            <a:ext cx="380826" cy="50880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D37F9-D015-41F6-994A-E6D6E050EE1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000604" y="3877091"/>
            <a:ext cx="289119" cy="51309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2034-1949-4BC8-BB0E-D362F0C3711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896644" y="3869041"/>
            <a:ext cx="318986" cy="51685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B9AE70-0C6C-4BD7-BA4A-FC718A464F62}"/>
              </a:ext>
            </a:extLst>
          </p:cNvPr>
          <p:cNvCxnSpPr/>
          <p:nvPr/>
        </p:nvCxnSpPr>
        <p:spPr>
          <a:xfrm flipV="1">
            <a:off x="9864426" y="3791245"/>
            <a:ext cx="339313" cy="169657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60F3973-2B6A-4636-B96F-4685ED8BC27E}"/>
              </a:ext>
            </a:extLst>
          </p:cNvPr>
          <p:cNvGraphicFramePr>
            <a:graphicFrameLocks noGrp="1"/>
          </p:cNvGraphicFramePr>
          <p:nvPr/>
        </p:nvGraphicFramePr>
        <p:xfrm>
          <a:off x="2104871" y="5373706"/>
          <a:ext cx="8127994" cy="98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78558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00279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273902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509076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47713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572961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F3200E2A-4B53-425B-8BD5-B08A3D7781AE}"/>
              </a:ext>
            </a:extLst>
          </p:cNvPr>
          <p:cNvSpPr txBox="1"/>
          <p:nvPr/>
        </p:nvSpPr>
        <p:spPr>
          <a:xfrm>
            <a:off x="6321831" y="592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1CAFED-3872-4357-AC9A-A4212B941224}"/>
              </a:ext>
            </a:extLst>
          </p:cNvPr>
          <p:cNvSpPr txBox="1"/>
          <p:nvPr/>
        </p:nvSpPr>
        <p:spPr>
          <a:xfrm>
            <a:off x="6879246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7D195F-8573-48C3-8B01-24FD04BBC9D0}"/>
              </a:ext>
            </a:extLst>
          </p:cNvPr>
          <p:cNvSpPr txBox="1"/>
          <p:nvPr/>
        </p:nvSpPr>
        <p:spPr>
          <a:xfrm>
            <a:off x="7411619" y="5932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B1E9BE-F6BA-4EAF-8F8C-D48D29C82C96}"/>
              </a:ext>
            </a:extLst>
          </p:cNvPr>
          <p:cNvSpPr txBox="1"/>
          <p:nvPr/>
        </p:nvSpPr>
        <p:spPr>
          <a:xfrm>
            <a:off x="4562750" y="59429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5E1324-1F69-4744-A35F-379F0E6CAECE}"/>
              </a:ext>
            </a:extLst>
          </p:cNvPr>
          <p:cNvSpPr txBox="1"/>
          <p:nvPr/>
        </p:nvSpPr>
        <p:spPr>
          <a:xfrm>
            <a:off x="5122516" y="59400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4BB0F9-B2BD-49A8-89AC-775E89B64957}"/>
              </a:ext>
            </a:extLst>
          </p:cNvPr>
          <p:cNvSpPr txBox="1"/>
          <p:nvPr/>
        </p:nvSpPr>
        <p:spPr>
          <a:xfrm>
            <a:off x="630256" y="2239219"/>
            <a:ext cx="4866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all values to back of array</a:t>
            </a:r>
          </a:p>
          <a:p>
            <a:pPr marL="342900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(parent) starting at last index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4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3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2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D461A4-F49B-4047-B074-C73BAD37E47C}"/>
              </a:ext>
            </a:extLst>
          </p:cNvPr>
          <p:cNvSpPr txBox="1"/>
          <p:nvPr/>
        </p:nvSpPr>
        <p:spPr>
          <a:xfrm>
            <a:off x="630256" y="1288346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tree with the values:</a:t>
            </a:r>
          </a:p>
          <a:p>
            <a:r>
              <a:rPr lang="en-US" dirty="0"/>
              <a:t>12, 5, 11, 3, 10, 2, 9, 4, 8, 15, 7, 6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B28A5-42F1-435C-9D75-6397C5C44C56}"/>
              </a:ext>
            </a:extLst>
          </p:cNvPr>
          <p:cNvSpPr txBox="1"/>
          <p:nvPr/>
        </p:nvSpPr>
        <p:spPr>
          <a:xfrm>
            <a:off x="2174108" y="592610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0A8332-87B3-4A89-B187-553D8471F281}"/>
              </a:ext>
            </a:extLst>
          </p:cNvPr>
          <p:cNvSpPr txBox="1"/>
          <p:nvPr/>
        </p:nvSpPr>
        <p:spPr>
          <a:xfrm>
            <a:off x="3975025" y="5934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865D10-8C23-4877-AC38-E66DB10525BD}"/>
              </a:ext>
            </a:extLst>
          </p:cNvPr>
          <p:cNvSpPr txBox="1"/>
          <p:nvPr/>
        </p:nvSpPr>
        <p:spPr>
          <a:xfrm>
            <a:off x="8568624" y="593758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25159E-FEB1-4761-A7B7-014656C45D0B}"/>
              </a:ext>
            </a:extLst>
          </p:cNvPr>
          <p:cNvSpPr txBox="1"/>
          <p:nvPr/>
        </p:nvSpPr>
        <p:spPr>
          <a:xfrm>
            <a:off x="2826666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9A71F7-151B-4CA5-939D-C1CC5042D9CC}"/>
              </a:ext>
            </a:extLst>
          </p:cNvPr>
          <p:cNvSpPr txBox="1"/>
          <p:nvPr/>
        </p:nvSpPr>
        <p:spPr>
          <a:xfrm>
            <a:off x="7982942" y="594003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76E819-CF84-467D-96C3-8FFDD70A3685}"/>
              </a:ext>
            </a:extLst>
          </p:cNvPr>
          <p:cNvSpPr txBox="1"/>
          <p:nvPr/>
        </p:nvSpPr>
        <p:spPr>
          <a:xfrm>
            <a:off x="3409029" y="59349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FC964D-08F3-4976-B9CA-9172E5A74AD5}"/>
              </a:ext>
            </a:extLst>
          </p:cNvPr>
          <p:cNvSpPr txBox="1"/>
          <p:nvPr/>
        </p:nvSpPr>
        <p:spPr>
          <a:xfrm>
            <a:off x="568228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BE2F30-B136-48D4-8BCB-0A4D1B851CB4}"/>
              </a:ext>
            </a:extLst>
          </p:cNvPr>
          <p:cNvSpPr/>
          <p:nvPr/>
        </p:nvSpPr>
        <p:spPr>
          <a:xfrm>
            <a:off x="8983013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FA3BA7E-BB62-4B6D-9F6B-A1AE86242A3F}"/>
              </a:ext>
            </a:extLst>
          </p:cNvPr>
          <p:cNvSpPr/>
          <p:nvPr/>
        </p:nvSpPr>
        <p:spPr>
          <a:xfrm>
            <a:off x="7876313" y="4378012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52B8D4-98BB-4E21-BFB8-F19C6127CA7D}"/>
              </a:ext>
            </a:extLst>
          </p:cNvPr>
          <p:cNvSpPr/>
          <p:nvPr/>
        </p:nvSpPr>
        <p:spPr>
          <a:xfrm>
            <a:off x="6862699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EF561D-51E3-401A-BAF8-78CA9A8777F5}"/>
              </a:ext>
            </a:extLst>
          </p:cNvPr>
          <p:cNvSpPr/>
          <p:nvPr/>
        </p:nvSpPr>
        <p:spPr>
          <a:xfrm>
            <a:off x="5954823" y="4388309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6B831-4BAB-45B4-883D-0FF193844B87}"/>
              </a:ext>
            </a:extLst>
          </p:cNvPr>
          <p:cNvSpPr/>
          <p:nvPr/>
        </p:nvSpPr>
        <p:spPr>
          <a:xfrm>
            <a:off x="4935510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3722A06-678B-4CAD-A240-83087FE080B9}"/>
              </a:ext>
            </a:extLst>
          </p:cNvPr>
          <p:cNvSpPr/>
          <p:nvPr/>
        </p:nvSpPr>
        <p:spPr>
          <a:xfrm rot="10800000">
            <a:off x="2196721" y="6431729"/>
            <a:ext cx="370443" cy="5486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FA6C410-CD61-4EE1-A9A1-E8218B91BDB5}"/>
              </a:ext>
            </a:extLst>
          </p:cNvPr>
          <p:cNvSpPr/>
          <p:nvPr/>
        </p:nvSpPr>
        <p:spPr>
          <a:xfrm>
            <a:off x="11280648" y="328227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A8C394-B0EF-4AF2-A797-9812C9F7B134}"/>
              </a:ext>
            </a:extLst>
          </p:cNvPr>
          <p:cNvSpPr/>
          <p:nvPr/>
        </p:nvSpPr>
        <p:spPr>
          <a:xfrm>
            <a:off x="9531917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E22BB46-D639-4BA3-B4E7-5C676B19F22B}"/>
              </a:ext>
            </a:extLst>
          </p:cNvPr>
          <p:cNvSpPr txBox="1"/>
          <p:nvPr/>
        </p:nvSpPr>
        <p:spPr>
          <a:xfrm>
            <a:off x="7594958" y="334421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96851F-3E1C-49B8-9322-B34FF5CFAF54}"/>
              </a:ext>
            </a:extLst>
          </p:cNvPr>
          <p:cNvSpPr txBox="1"/>
          <p:nvPr/>
        </p:nvSpPr>
        <p:spPr>
          <a:xfrm>
            <a:off x="8032783" y="4461180"/>
            <a:ext cx="393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215B58F-1E3D-4563-B528-72E557CF3E5D}"/>
              </a:ext>
            </a:extLst>
          </p:cNvPr>
          <p:cNvSpPr/>
          <p:nvPr/>
        </p:nvSpPr>
        <p:spPr>
          <a:xfrm>
            <a:off x="739427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FE1141-889C-4B78-922A-100EDD44976E}"/>
              </a:ext>
            </a:extLst>
          </p:cNvPr>
          <p:cNvSpPr/>
          <p:nvPr/>
        </p:nvSpPr>
        <p:spPr>
          <a:xfrm>
            <a:off x="548103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89773F-3CE5-4B95-B8A3-120DC7641FCF}"/>
              </a:ext>
            </a:extLst>
          </p:cNvPr>
          <p:cNvSpPr txBox="1"/>
          <p:nvPr/>
        </p:nvSpPr>
        <p:spPr>
          <a:xfrm>
            <a:off x="10635609" y="228436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ADB269-ABFD-4B8A-895E-368EE5F5D3EA}"/>
              </a:ext>
            </a:extLst>
          </p:cNvPr>
          <p:cNvSpPr/>
          <p:nvPr/>
        </p:nvSpPr>
        <p:spPr>
          <a:xfrm>
            <a:off x="10397433" y="218443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43DD45-0D9B-4890-AA3C-951248D3B637}"/>
              </a:ext>
            </a:extLst>
          </p:cNvPr>
          <p:cNvSpPr txBox="1"/>
          <p:nvPr/>
        </p:nvSpPr>
        <p:spPr>
          <a:xfrm>
            <a:off x="6671800" y="22461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4B50BC-AF35-4F31-AE44-F2E962AF28FA}"/>
              </a:ext>
            </a:extLst>
          </p:cNvPr>
          <p:cNvSpPr txBox="1"/>
          <p:nvPr/>
        </p:nvSpPr>
        <p:spPr>
          <a:xfrm>
            <a:off x="5672728" y="335549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674CA5-A084-47FC-8101-3A85A6099D25}"/>
              </a:ext>
            </a:extLst>
          </p:cNvPr>
          <p:cNvSpPr/>
          <p:nvPr/>
        </p:nvSpPr>
        <p:spPr>
          <a:xfrm>
            <a:off x="6474537" y="219453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5A4CA2-F525-4F1D-8447-343A5B9E18EE}"/>
              </a:ext>
            </a:extLst>
          </p:cNvPr>
          <p:cNvSpPr txBox="1"/>
          <p:nvPr/>
        </p:nvSpPr>
        <p:spPr>
          <a:xfrm>
            <a:off x="8676519" y="134755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058560-350D-4436-A148-89E1314205F5}"/>
              </a:ext>
            </a:extLst>
          </p:cNvPr>
          <p:cNvSpPr txBox="1"/>
          <p:nvPr/>
        </p:nvSpPr>
        <p:spPr>
          <a:xfrm>
            <a:off x="10534025" y="228848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2ED7912-AA5F-C847-9046-DEE8B088249D}"/>
              </a:ext>
            </a:extLst>
          </p:cNvPr>
          <p:cNvSpPr txBox="1"/>
          <p:nvPr/>
        </p:nvSpPr>
        <p:spPr>
          <a:xfrm>
            <a:off x="9708425" y="335804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9F804B8-1D0C-3548-A487-A5264F3182AA}"/>
              </a:ext>
            </a:extLst>
          </p:cNvPr>
          <p:cNvSpPr txBox="1"/>
          <p:nvPr/>
        </p:nvSpPr>
        <p:spPr>
          <a:xfrm>
            <a:off x="9124956" y="4462290"/>
            <a:ext cx="357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131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208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688 0.00209 " pathEditMode="relative" ptsTypes="AA">
                                      <p:cBhvr>
                                        <p:cTn id="1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5" grpId="0"/>
      <p:bldP spid="140" grpId="0" animBg="1"/>
      <p:bldP spid="14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84-DB92-4BD0-B6BD-33EEA5EA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Floyd’s </a:t>
            </a:r>
            <a:r>
              <a:rPr lang="en-US" dirty="0" err="1"/>
              <a:t>buildHeap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25B89-5C67-4C1E-AE71-E26666FE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40217" y="6521027"/>
            <a:ext cx="1976543" cy="274320"/>
          </a:xfrm>
        </p:spPr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417AF-67A7-4A75-B9B9-EFEFA74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DC2E60-37D0-4F55-B6E9-D9ECAD210F27}"/>
              </a:ext>
            </a:extLst>
          </p:cNvPr>
          <p:cNvGrpSpPr/>
          <p:nvPr/>
        </p:nvGrpSpPr>
        <p:grpSpPr>
          <a:xfrm>
            <a:off x="5950408" y="4390183"/>
            <a:ext cx="692309" cy="678627"/>
            <a:chOff x="2659233" y="2267047"/>
            <a:chExt cx="692309" cy="67862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6C1267-C06B-4611-A1C5-834AAC8EC892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8B7F35-3078-481E-ACDF-AB7449D89697}"/>
                </a:ext>
              </a:extLst>
            </p:cNvPr>
            <p:cNvSpPr txBox="1"/>
            <p:nvPr/>
          </p:nvSpPr>
          <p:spPr>
            <a:xfrm>
              <a:off x="2878192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E074AF2-09AC-4AC2-9F0F-A5451F49BBF8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95713D5-57C8-4D96-A6CB-38C090BC617D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0B4C40-970F-4BC7-A899-BC5A0109E685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83387F-B86A-4CB5-AB71-BFAA999869ED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A5E19-25B1-449F-892F-CFAC2C87C8CB}"/>
              </a:ext>
            </a:extLst>
          </p:cNvPr>
          <p:cNvGrpSpPr/>
          <p:nvPr/>
        </p:nvGrpSpPr>
        <p:grpSpPr>
          <a:xfrm>
            <a:off x="8474041" y="1277943"/>
            <a:ext cx="678628" cy="678627"/>
            <a:chOff x="2476501" y="3333847"/>
            <a:chExt cx="678628" cy="678627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15CE36-4BA6-4CF6-B628-5F77D4E18162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B57A5DB-AFB8-4A9C-AF5A-8D76F8C90E22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404663-1B5D-4136-AAC9-B03DF03A345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D84E8C-C4A2-44A1-BC7E-AD6F951E810C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EA383D-4254-42B8-9185-359D3CAB91DC}"/>
              </a:ext>
            </a:extLst>
          </p:cNvPr>
          <p:cNvGrpSpPr/>
          <p:nvPr/>
        </p:nvGrpSpPr>
        <p:grpSpPr>
          <a:xfrm>
            <a:off x="6485734" y="2190469"/>
            <a:ext cx="678628" cy="678627"/>
            <a:chOff x="2476501" y="3333847"/>
            <a:chExt cx="678628" cy="6786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2354EC-6FDC-4CE1-AB4C-9FA0DEB0E8B9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A862F6-73DA-43E7-9D06-9FEC9734DCA0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24256E8-58A4-4338-9C4F-ABD74CD8E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2C3B54B-BB0E-4139-86F8-42110CF76940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325720-7CF3-499F-B59C-7AAF74C66665}"/>
              </a:ext>
            </a:extLst>
          </p:cNvPr>
          <p:cNvGrpSpPr/>
          <p:nvPr/>
        </p:nvGrpSpPr>
        <p:grpSpPr>
          <a:xfrm>
            <a:off x="5476992" y="3286563"/>
            <a:ext cx="678628" cy="678627"/>
            <a:chOff x="2476501" y="3333847"/>
            <a:chExt cx="678628" cy="678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DADE0F2-EDE6-4345-BD2A-6F84FCF03E56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59D1D4-D161-4F65-A146-0F1BDD80569B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EBE98F-1B39-4BEE-8FD0-9B2993E3E152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2E3E92-FDB0-471E-8433-E13616F90849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2CADF-06F5-4B50-BFF9-2E5C95D378A2}"/>
              </a:ext>
            </a:extLst>
          </p:cNvPr>
          <p:cNvGrpSpPr/>
          <p:nvPr/>
        </p:nvGrpSpPr>
        <p:grpSpPr>
          <a:xfrm>
            <a:off x="4941734" y="4390183"/>
            <a:ext cx="692309" cy="678627"/>
            <a:chOff x="2659233" y="2267047"/>
            <a:chExt cx="692309" cy="67862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A86E-F0F1-4DED-BBBF-7C29AC40C7D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4BF5BE-5406-4B09-9794-06955B5525A3}"/>
                </a:ext>
              </a:extLst>
            </p:cNvPr>
            <p:cNvSpPr txBox="1"/>
            <p:nvPr/>
          </p:nvSpPr>
          <p:spPr>
            <a:xfrm>
              <a:off x="2832475" y="23368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387F9C-0178-42DD-935F-CC9BBE3E22BA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B45BBE0-24C3-4DA1-884F-300D0FE71DFB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E1A3B3-0030-4F30-92DB-C29043306D8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745E48-2792-4138-9AB0-40053074EE1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6D84CB-3C8E-4DBF-9095-F996E0F83E42}"/>
              </a:ext>
            </a:extLst>
          </p:cNvPr>
          <p:cNvGrpSpPr/>
          <p:nvPr/>
        </p:nvGrpSpPr>
        <p:grpSpPr>
          <a:xfrm>
            <a:off x="10397434" y="2194770"/>
            <a:ext cx="678628" cy="678627"/>
            <a:chOff x="2476501" y="3333847"/>
            <a:chExt cx="678628" cy="67862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E1DA48-E8EA-4518-A276-8A8A164C7007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B13E79-C105-41AF-9601-05942D70805F}"/>
                </a:ext>
              </a:extLst>
            </p:cNvPr>
            <p:cNvSpPr txBox="1"/>
            <p:nvPr/>
          </p:nvSpPr>
          <p:spPr>
            <a:xfrm>
              <a:off x="2649743" y="340366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3F6B326-F3C0-4653-B7F1-8252E4FB644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20144FE-3648-471C-B823-CDB8F19C0506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B68FA3-676B-43AD-AD26-92C46FE56C2F}"/>
              </a:ext>
            </a:extLst>
          </p:cNvPr>
          <p:cNvGrpSpPr/>
          <p:nvPr/>
        </p:nvGrpSpPr>
        <p:grpSpPr>
          <a:xfrm>
            <a:off x="7876315" y="4385896"/>
            <a:ext cx="692309" cy="678627"/>
            <a:chOff x="2659233" y="2267047"/>
            <a:chExt cx="692309" cy="6786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36EEDFA-8671-48CC-9090-7D526ACC6304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1F4EE0-2DE9-4707-8D2D-8EF7EBE759D9}"/>
                </a:ext>
              </a:extLst>
            </p:cNvPr>
            <p:cNvSpPr txBox="1"/>
            <p:nvPr/>
          </p:nvSpPr>
          <p:spPr>
            <a:xfrm>
              <a:off x="2832475" y="23368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E7C25A-69AA-4234-816B-AA2D09ED43C6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BE21EA-C6B8-42A2-919E-E545E53AEFDE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148200-CA65-4A66-BE35-2EDE4B6572E4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3E11F-54C3-446A-9756-57DCCAE0BE9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EB24C5-5639-4EBE-94EF-5463544A435B}"/>
              </a:ext>
            </a:extLst>
          </p:cNvPr>
          <p:cNvGrpSpPr/>
          <p:nvPr/>
        </p:nvGrpSpPr>
        <p:grpSpPr>
          <a:xfrm>
            <a:off x="7402899" y="3282276"/>
            <a:ext cx="678628" cy="678627"/>
            <a:chOff x="2476501" y="3333847"/>
            <a:chExt cx="678628" cy="67862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1B41EEB-62A0-422B-A831-32A56EC91051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24377-F230-4E23-BD91-6EA4C70E5621}"/>
                </a:ext>
              </a:extLst>
            </p:cNvPr>
            <p:cNvSpPr txBox="1"/>
            <p:nvPr/>
          </p:nvSpPr>
          <p:spPr>
            <a:xfrm>
              <a:off x="2649743" y="340366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3D8D4-B877-4131-8934-2A173B3DBC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B0E0B44-1E4E-42BC-88FD-3B5A9E616E26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FD394-368B-4EB4-AEBA-6F5844D5ACB3}"/>
              </a:ext>
            </a:extLst>
          </p:cNvPr>
          <p:cNvGrpSpPr/>
          <p:nvPr/>
        </p:nvGrpSpPr>
        <p:grpSpPr>
          <a:xfrm>
            <a:off x="6867641" y="4385896"/>
            <a:ext cx="692309" cy="678627"/>
            <a:chOff x="2659233" y="2267047"/>
            <a:chExt cx="692309" cy="67862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FE77E1F-508E-43A9-9422-E542A24790A3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0BED58-27BD-43CC-8D26-10B17BD29400}"/>
                </a:ext>
              </a:extLst>
            </p:cNvPr>
            <p:cNvSpPr txBox="1"/>
            <p:nvPr/>
          </p:nvSpPr>
          <p:spPr>
            <a:xfrm>
              <a:off x="2832475" y="23368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8EE778-D08E-459D-BE7B-B82C354FFB3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F1D3EB-DFE1-4CF7-B1DB-56D5F088883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6E6701F-5C7A-4841-92DD-C51DB46D6CA1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DFF6CA-DDC9-4BE4-8A85-F299E727F4C6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FCC08-0ED8-4994-88B3-58B9C3ECA3EA}"/>
              </a:ext>
            </a:extLst>
          </p:cNvPr>
          <p:cNvGrpSpPr/>
          <p:nvPr/>
        </p:nvGrpSpPr>
        <p:grpSpPr>
          <a:xfrm>
            <a:off x="9518271" y="3282276"/>
            <a:ext cx="678628" cy="678627"/>
            <a:chOff x="2476501" y="3333847"/>
            <a:chExt cx="678628" cy="67862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D01B9B-5B6A-4F13-BDE8-5E14334F716F}"/>
                </a:ext>
              </a:extLst>
            </p:cNvPr>
            <p:cNvSpPr/>
            <p:nvPr/>
          </p:nvSpPr>
          <p:spPr>
            <a:xfrm>
              <a:off x="2476502" y="33338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106EA1-7ED9-45CF-8FC2-FC4766F1219F}"/>
                </a:ext>
              </a:extLst>
            </p:cNvPr>
            <p:cNvSpPr txBox="1"/>
            <p:nvPr/>
          </p:nvSpPr>
          <p:spPr>
            <a:xfrm>
              <a:off x="2649743" y="34036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6DD646-A570-46FB-A85A-B6AE3ED79AAF}"/>
                </a:ext>
              </a:extLst>
            </p:cNvPr>
            <p:cNvCxnSpPr>
              <a:cxnSpLocks/>
            </p:cNvCxnSpPr>
            <p:nvPr/>
          </p:nvCxnSpPr>
          <p:spPr>
            <a:xfrm>
              <a:off x="2476501" y="38428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74F3E53-3E7F-4BDF-B37C-7F660F7356DD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2815814" y="38428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16EC33-A052-4DDD-9971-13308AF7BFF6}"/>
              </a:ext>
            </a:extLst>
          </p:cNvPr>
          <p:cNvGrpSpPr/>
          <p:nvPr/>
        </p:nvGrpSpPr>
        <p:grpSpPr>
          <a:xfrm>
            <a:off x="8983013" y="4385896"/>
            <a:ext cx="692309" cy="678627"/>
            <a:chOff x="2659233" y="2267047"/>
            <a:chExt cx="692309" cy="6786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365CFA-8523-44FF-8AF3-A21AD2367F11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3E51D0-83AB-4355-85B3-5B09BC5000EE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865169-6C5A-4903-BB6F-7450A36C3F7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B86937A-C21A-4477-B46F-17CF00597884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6E1E374-0F17-4A29-9569-52BFF7B6175A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45019FA-5FE8-4421-9353-B3BD5009A78C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BF929-34E8-413A-BE95-6A03D22A8E57}"/>
              </a:ext>
            </a:extLst>
          </p:cNvPr>
          <p:cNvGrpSpPr/>
          <p:nvPr/>
        </p:nvGrpSpPr>
        <p:grpSpPr>
          <a:xfrm>
            <a:off x="11287488" y="3282275"/>
            <a:ext cx="692309" cy="678627"/>
            <a:chOff x="2659233" y="2267047"/>
            <a:chExt cx="692309" cy="6786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ED69B7-082B-4FCA-B42C-86BCC07683E9}"/>
                </a:ext>
              </a:extLst>
            </p:cNvPr>
            <p:cNvSpPr/>
            <p:nvPr/>
          </p:nvSpPr>
          <p:spPr>
            <a:xfrm>
              <a:off x="2659234" y="2267047"/>
              <a:ext cx="678627" cy="678627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145568-4739-4BF1-9282-B985949FE238}"/>
                </a:ext>
              </a:extLst>
            </p:cNvPr>
            <p:cNvSpPr txBox="1"/>
            <p:nvPr/>
          </p:nvSpPr>
          <p:spPr>
            <a:xfrm>
              <a:off x="2832475" y="233686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FC2DFB-48C2-423A-B36E-61A7B46DABF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233" y="2776017"/>
              <a:ext cx="678627" cy="0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918911F-99EB-4259-838C-43991FDF4A9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2998546" y="2776017"/>
              <a:ext cx="2" cy="169657"/>
            </a:xfrm>
            <a:prstGeom prst="line">
              <a:avLst/>
            </a:prstGeom>
            <a:ln>
              <a:solidFill>
                <a:srgbClr val="4C328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435D-EC3A-4246-AB21-D3FB4534202B}"/>
                </a:ext>
              </a:extLst>
            </p:cNvPr>
            <p:cNvCxnSpPr/>
            <p:nvPr/>
          </p:nvCxnSpPr>
          <p:spPr>
            <a:xfrm flipV="1">
              <a:off x="2659233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2470E5-A7F6-487E-BB3F-E1C421814241}"/>
                </a:ext>
              </a:extLst>
            </p:cNvPr>
            <p:cNvCxnSpPr/>
            <p:nvPr/>
          </p:nvCxnSpPr>
          <p:spPr>
            <a:xfrm flipV="1">
              <a:off x="3012229" y="2776017"/>
              <a:ext cx="339313" cy="169657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A7CC3-453D-4BC8-8AFB-E5596B5D4C74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825049" y="1873505"/>
            <a:ext cx="1822234" cy="31696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52EEB7-0B4C-4A31-83B9-C96BAE06B0E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986595" y="1885677"/>
            <a:ext cx="1750154" cy="30909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2466B8-07C6-435C-906D-EFA49CC4F8C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5816307" y="2789031"/>
            <a:ext cx="845918" cy="49753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E3DAF-F586-4A12-A65A-E1E74253D76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001324" y="2793698"/>
            <a:ext cx="740890" cy="4885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DCFB8-6007-48D2-AFEC-E0D8AADBBBD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857586" y="2800714"/>
            <a:ext cx="705920" cy="48156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E9AD6B-5AE9-4E10-880F-ECE235B35F5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902819" y="2790842"/>
            <a:ext cx="723984" cy="49143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1A8B8F-04F1-4E0B-B818-E9D8CC854C1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281049" y="3881378"/>
            <a:ext cx="383442" cy="50880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23A5D3-0978-4FF0-B321-62EAF932A1C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7206956" y="3865278"/>
            <a:ext cx="380826" cy="52061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D9DF45-53C1-4CF5-9C41-41D5E7DD616F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322328" y="3877090"/>
            <a:ext cx="380826" cy="50880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65D37F9-D015-41F6-994A-E6D6E050EE1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6000604" y="3877091"/>
            <a:ext cx="289119" cy="51309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482034-1949-4BC8-BB0E-D362F0C3711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896644" y="3869041"/>
            <a:ext cx="318986" cy="51685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B9AE70-0C6C-4BD7-BA4A-FC718A464F62}"/>
              </a:ext>
            </a:extLst>
          </p:cNvPr>
          <p:cNvCxnSpPr/>
          <p:nvPr/>
        </p:nvCxnSpPr>
        <p:spPr>
          <a:xfrm flipV="1">
            <a:off x="9864426" y="3791245"/>
            <a:ext cx="339313" cy="169657"/>
          </a:xfrm>
          <a:prstGeom prst="lin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60F3973-2B6A-4636-B96F-4685ED8BC27E}"/>
              </a:ext>
            </a:extLst>
          </p:cNvPr>
          <p:cNvGraphicFramePr>
            <a:graphicFrameLocks noGrp="1"/>
          </p:cNvGraphicFramePr>
          <p:nvPr/>
        </p:nvGraphicFramePr>
        <p:xfrm>
          <a:off x="2104871" y="5373706"/>
          <a:ext cx="8127994" cy="989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181651409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92328756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79132539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76598716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298006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2600024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90822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5328612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08785585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7002797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6273902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0509076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4477134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5729610"/>
                    </a:ext>
                  </a:extLst>
                </a:gridCol>
              </a:tblGrid>
              <a:tr h="494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15104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4C328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745167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F3200E2A-4B53-425B-8BD5-B08A3D7781AE}"/>
              </a:ext>
            </a:extLst>
          </p:cNvPr>
          <p:cNvSpPr txBox="1"/>
          <p:nvPr/>
        </p:nvSpPr>
        <p:spPr>
          <a:xfrm>
            <a:off x="6321831" y="592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1CAFED-3872-4357-AC9A-A4212B941224}"/>
              </a:ext>
            </a:extLst>
          </p:cNvPr>
          <p:cNvSpPr txBox="1"/>
          <p:nvPr/>
        </p:nvSpPr>
        <p:spPr>
          <a:xfrm>
            <a:off x="6879246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77D195F-8573-48C3-8B01-24FD04BBC9D0}"/>
              </a:ext>
            </a:extLst>
          </p:cNvPr>
          <p:cNvSpPr txBox="1"/>
          <p:nvPr/>
        </p:nvSpPr>
        <p:spPr>
          <a:xfrm>
            <a:off x="7411619" y="5932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B1E9BE-F6BA-4EAF-8F8C-D48D29C82C96}"/>
              </a:ext>
            </a:extLst>
          </p:cNvPr>
          <p:cNvSpPr txBox="1"/>
          <p:nvPr/>
        </p:nvSpPr>
        <p:spPr>
          <a:xfrm>
            <a:off x="4562750" y="59429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5E1324-1F69-4744-A35F-379F0E6CAECE}"/>
              </a:ext>
            </a:extLst>
          </p:cNvPr>
          <p:cNvSpPr txBox="1"/>
          <p:nvPr/>
        </p:nvSpPr>
        <p:spPr>
          <a:xfrm>
            <a:off x="3379271" y="59314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14BB0F9-B2BD-49A8-89AC-775E89B64957}"/>
              </a:ext>
            </a:extLst>
          </p:cNvPr>
          <p:cNvSpPr txBox="1"/>
          <p:nvPr/>
        </p:nvSpPr>
        <p:spPr>
          <a:xfrm>
            <a:off x="630256" y="2239219"/>
            <a:ext cx="48660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Add all values to back of array</a:t>
            </a:r>
          </a:p>
          <a:p>
            <a:pPr marL="342900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(parent) starting at last index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4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3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2</a:t>
            </a:r>
          </a:p>
          <a:p>
            <a:pPr marL="800100" lvl="1" indent="-342900">
              <a:buAutoNum type="arabicPeriod"/>
            </a:pPr>
            <a:r>
              <a:rPr lang="en-US" dirty="0" err="1"/>
              <a:t>percolateDown</a:t>
            </a:r>
            <a:r>
              <a:rPr lang="en-US" dirty="0"/>
              <a:t> level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D461A4-F49B-4047-B074-C73BAD37E47C}"/>
              </a:ext>
            </a:extLst>
          </p:cNvPr>
          <p:cNvSpPr txBox="1"/>
          <p:nvPr/>
        </p:nvSpPr>
        <p:spPr>
          <a:xfrm>
            <a:off x="630256" y="1288346"/>
            <a:ext cx="32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tree with the values:</a:t>
            </a:r>
          </a:p>
          <a:p>
            <a:r>
              <a:rPr lang="en-US" dirty="0"/>
              <a:t>12, 5, 11, 3, 10, 2, 9, 4, 8, 15, 7, 6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BCB28A5-42F1-435C-9D75-6397C5C44C56}"/>
              </a:ext>
            </a:extLst>
          </p:cNvPr>
          <p:cNvSpPr txBox="1"/>
          <p:nvPr/>
        </p:nvSpPr>
        <p:spPr>
          <a:xfrm>
            <a:off x="8554940" y="593920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0A8332-87B3-4A89-B187-553D8471F281}"/>
              </a:ext>
            </a:extLst>
          </p:cNvPr>
          <p:cNvSpPr txBox="1"/>
          <p:nvPr/>
        </p:nvSpPr>
        <p:spPr>
          <a:xfrm>
            <a:off x="3975025" y="5934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865D10-8C23-4877-AC38-E66DB10525BD}"/>
              </a:ext>
            </a:extLst>
          </p:cNvPr>
          <p:cNvSpPr txBox="1"/>
          <p:nvPr/>
        </p:nvSpPr>
        <p:spPr>
          <a:xfrm>
            <a:off x="5091733" y="592610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425159E-FEB1-4761-A7B7-014656C45D0B}"/>
              </a:ext>
            </a:extLst>
          </p:cNvPr>
          <p:cNvSpPr txBox="1"/>
          <p:nvPr/>
        </p:nvSpPr>
        <p:spPr>
          <a:xfrm>
            <a:off x="2826666" y="59261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9A71F7-151B-4CA5-939D-C1CC5042D9CC}"/>
              </a:ext>
            </a:extLst>
          </p:cNvPr>
          <p:cNvSpPr txBox="1"/>
          <p:nvPr/>
        </p:nvSpPr>
        <p:spPr>
          <a:xfrm>
            <a:off x="7982942" y="594003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676E819-CF84-467D-96C3-8FFDD70A3685}"/>
              </a:ext>
            </a:extLst>
          </p:cNvPr>
          <p:cNvSpPr txBox="1"/>
          <p:nvPr/>
        </p:nvSpPr>
        <p:spPr>
          <a:xfrm>
            <a:off x="2240723" y="59327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FC964D-08F3-4976-B9CA-9172E5A74AD5}"/>
              </a:ext>
            </a:extLst>
          </p:cNvPr>
          <p:cNvSpPr txBox="1"/>
          <p:nvPr/>
        </p:nvSpPr>
        <p:spPr>
          <a:xfrm>
            <a:off x="5682282" y="59261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BE2F30-B136-48D4-8BCB-0A4D1B851CB4}"/>
              </a:ext>
            </a:extLst>
          </p:cNvPr>
          <p:cNvSpPr/>
          <p:nvPr/>
        </p:nvSpPr>
        <p:spPr>
          <a:xfrm>
            <a:off x="8983013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FA3BA7E-BB62-4B6D-9F6B-A1AE86242A3F}"/>
              </a:ext>
            </a:extLst>
          </p:cNvPr>
          <p:cNvSpPr/>
          <p:nvPr/>
        </p:nvSpPr>
        <p:spPr>
          <a:xfrm>
            <a:off x="7876313" y="4378012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52B8D4-98BB-4E21-BFB8-F19C6127CA7D}"/>
              </a:ext>
            </a:extLst>
          </p:cNvPr>
          <p:cNvSpPr/>
          <p:nvPr/>
        </p:nvSpPr>
        <p:spPr>
          <a:xfrm>
            <a:off x="6862699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DEF561D-51E3-401A-BAF8-78CA9A8777F5}"/>
              </a:ext>
            </a:extLst>
          </p:cNvPr>
          <p:cNvSpPr/>
          <p:nvPr/>
        </p:nvSpPr>
        <p:spPr>
          <a:xfrm>
            <a:off x="5954823" y="4388309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6B831-4BAB-45B4-883D-0FF193844B87}"/>
              </a:ext>
            </a:extLst>
          </p:cNvPr>
          <p:cNvSpPr/>
          <p:nvPr/>
        </p:nvSpPr>
        <p:spPr>
          <a:xfrm>
            <a:off x="4935510" y="438502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E3722A06-678B-4CAD-A240-83087FE080B9}"/>
              </a:ext>
            </a:extLst>
          </p:cNvPr>
          <p:cNvSpPr/>
          <p:nvPr/>
        </p:nvSpPr>
        <p:spPr>
          <a:xfrm rot="10800000">
            <a:off x="2196721" y="6431729"/>
            <a:ext cx="370443" cy="54864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FA6C410-CD61-4EE1-A9A1-E8218B91BDB5}"/>
              </a:ext>
            </a:extLst>
          </p:cNvPr>
          <p:cNvSpPr/>
          <p:nvPr/>
        </p:nvSpPr>
        <p:spPr>
          <a:xfrm>
            <a:off x="11280648" y="328227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A8C394-B0EF-4AF2-A797-9812C9F7B134}"/>
              </a:ext>
            </a:extLst>
          </p:cNvPr>
          <p:cNvSpPr/>
          <p:nvPr/>
        </p:nvSpPr>
        <p:spPr>
          <a:xfrm>
            <a:off x="9531917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E22BB46-D639-4BA3-B4E7-5C676B19F22B}"/>
              </a:ext>
            </a:extLst>
          </p:cNvPr>
          <p:cNvSpPr txBox="1"/>
          <p:nvPr/>
        </p:nvSpPr>
        <p:spPr>
          <a:xfrm>
            <a:off x="7594958" y="3344211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96851F-3E1C-49B8-9322-B34FF5CFAF54}"/>
              </a:ext>
            </a:extLst>
          </p:cNvPr>
          <p:cNvSpPr txBox="1"/>
          <p:nvPr/>
        </p:nvSpPr>
        <p:spPr>
          <a:xfrm>
            <a:off x="8032783" y="4461180"/>
            <a:ext cx="393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215B58F-1E3D-4563-B528-72E557CF3E5D}"/>
              </a:ext>
            </a:extLst>
          </p:cNvPr>
          <p:cNvSpPr/>
          <p:nvPr/>
        </p:nvSpPr>
        <p:spPr>
          <a:xfrm>
            <a:off x="739427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0FE1141-889C-4B78-922A-100EDD44976E}"/>
              </a:ext>
            </a:extLst>
          </p:cNvPr>
          <p:cNvSpPr/>
          <p:nvPr/>
        </p:nvSpPr>
        <p:spPr>
          <a:xfrm>
            <a:off x="5481039" y="328140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E89773F-3CE5-4B95-B8A3-120DC7641FCF}"/>
              </a:ext>
            </a:extLst>
          </p:cNvPr>
          <p:cNvSpPr txBox="1"/>
          <p:nvPr/>
        </p:nvSpPr>
        <p:spPr>
          <a:xfrm>
            <a:off x="10616320" y="22637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3ADB269-ABFD-4B8A-895E-368EE5F5D3EA}"/>
              </a:ext>
            </a:extLst>
          </p:cNvPr>
          <p:cNvSpPr/>
          <p:nvPr/>
        </p:nvSpPr>
        <p:spPr>
          <a:xfrm>
            <a:off x="10397433" y="2184436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243DD45-0D9B-4890-AA3C-951248D3B637}"/>
              </a:ext>
            </a:extLst>
          </p:cNvPr>
          <p:cNvSpPr txBox="1"/>
          <p:nvPr/>
        </p:nvSpPr>
        <p:spPr>
          <a:xfrm>
            <a:off x="6671800" y="224619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D4B50BC-AF35-4F31-AE44-F2E962AF28FA}"/>
              </a:ext>
            </a:extLst>
          </p:cNvPr>
          <p:cNvSpPr txBox="1"/>
          <p:nvPr/>
        </p:nvSpPr>
        <p:spPr>
          <a:xfrm>
            <a:off x="5672728" y="335549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8674CA5-A084-47FC-8101-3A85A6099D25}"/>
              </a:ext>
            </a:extLst>
          </p:cNvPr>
          <p:cNvSpPr/>
          <p:nvPr/>
        </p:nvSpPr>
        <p:spPr>
          <a:xfrm>
            <a:off x="6474537" y="2194535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5A4CA2-F525-4F1D-8447-343A5B9E18EE}"/>
              </a:ext>
            </a:extLst>
          </p:cNvPr>
          <p:cNvSpPr txBox="1"/>
          <p:nvPr/>
        </p:nvSpPr>
        <p:spPr>
          <a:xfrm>
            <a:off x="8676519" y="134755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BB23713-1C6E-4A83-8F5E-D9EF8315B884}"/>
              </a:ext>
            </a:extLst>
          </p:cNvPr>
          <p:cNvSpPr/>
          <p:nvPr/>
        </p:nvSpPr>
        <p:spPr>
          <a:xfrm>
            <a:off x="8479819" y="1278813"/>
            <a:ext cx="678627" cy="67862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2ED7912-AA5F-C847-9046-DEE8B088249D}"/>
              </a:ext>
            </a:extLst>
          </p:cNvPr>
          <p:cNvSpPr txBox="1"/>
          <p:nvPr/>
        </p:nvSpPr>
        <p:spPr>
          <a:xfrm>
            <a:off x="9708425" y="335804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9F804B8-1D0C-3548-A487-A5264F3182AA}"/>
              </a:ext>
            </a:extLst>
          </p:cNvPr>
          <p:cNvSpPr txBox="1"/>
          <p:nvPr/>
        </p:nvSpPr>
        <p:spPr>
          <a:xfrm>
            <a:off x="9124956" y="4462290"/>
            <a:ext cx="3577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D3ADB8B-2683-1C43-8292-97626C370D64}"/>
              </a:ext>
            </a:extLst>
          </p:cNvPr>
          <p:cNvSpPr txBox="1"/>
          <p:nvPr/>
        </p:nvSpPr>
        <p:spPr>
          <a:xfrm>
            <a:off x="9110864" y="446883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12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392754D-CAAD-5948-949D-415C4F6B6598}"/>
              </a:ext>
            </a:extLst>
          </p:cNvPr>
          <p:cNvSpPr txBox="1"/>
          <p:nvPr/>
        </p:nvSpPr>
        <p:spPr>
          <a:xfrm>
            <a:off x="10583499" y="226975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C7FBD8-F33E-4506-8688-999F6DAD3655}"/>
              </a:ext>
            </a:extLst>
          </p:cNvPr>
          <p:cNvSpPr txBox="1"/>
          <p:nvPr/>
        </p:nvSpPr>
        <p:spPr>
          <a:xfrm>
            <a:off x="9655074" y="3367528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15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9358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 ADT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1D9856-F184-49E2-A458-EC95C5F48620}"/>
              </a:ext>
            </a:extLst>
          </p:cNvPr>
          <p:cNvGrpSpPr/>
          <p:nvPr/>
        </p:nvGrpSpPr>
        <p:grpSpPr>
          <a:xfrm>
            <a:off x="815226" y="1418253"/>
            <a:ext cx="4683261" cy="5243926"/>
            <a:chOff x="908857" y="1530095"/>
            <a:chExt cx="4683261" cy="40966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C242AB-DC0A-4CCD-9CFA-377C2DAFF4E2}"/>
                </a:ext>
              </a:extLst>
            </p:cNvPr>
            <p:cNvSpPr/>
            <p:nvPr/>
          </p:nvSpPr>
          <p:spPr>
            <a:xfrm>
              <a:off x="908857" y="2061556"/>
              <a:ext cx="4683261" cy="3565208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49237B-A02C-43D2-AE06-B4567DAC8A52}"/>
                </a:ext>
              </a:extLst>
            </p:cNvPr>
            <p:cNvSpPr/>
            <p:nvPr/>
          </p:nvSpPr>
          <p:spPr>
            <a:xfrm>
              <a:off x="908858" y="1530095"/>
              <a:ext cx="4683260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/>
                <a:t>Min Priority Queue ADT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9D6FA6F6-9B7E-47D6-BDE8-696163B1195E}"/>
                </a:ext>
              </a:extLst>
            </p:cNvPr>
            <p:cNvSpPr txBox="1"/>
            <p:nvPr/>
          </p:nvSpPr>
          <p:spPr>
            <a:xfrm>
              <a:off x="1129407" y="3937116"/>
              <a:ext cx="4354615" cy="86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dirty="0" err="1"/>
                <a:t>removeMin</a:t>
              </a:r>
              <a:r>
                <a:rPr lang="en-US" sz="2200" b="1" dirty="0"/>
                <a:t>()</a:t>
              </a:r>
              <a:r>
                <a:rPr lang="en-US" sz="2200" dirty="0"/>
                <a:t> – returns the element with the </a:t>
              </a:r>
              <a:r>
                <a:rPr lang="en-US" sz="2200" u="sng" dirty="0"/>
                <a:t>smallest</a:t>
              </a:r>
              <a:r>
                <a:rPr lang="en-US" sz="2200" dirty="0"/>
                <a:t> priority, removes it from the collection</a:t>
              </a: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B92B4A1B-DE6B-488B-8450-1A3E832986C6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36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C48851FA-61FB-4346-B2D1-FA02D3ECB40A}"/>
                </a:ext>
              </a:extLst>
            </p:cNvPr>
            <p:cNvSpPr txBox="1"/>
            <p:nvPr/>
          </p:nvSpPr>
          <p:spPr>
            <a:xfrm>
              <a:off x="928946" y="2979430"/>
              <a:ext cx="2035232" cy="360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 smtClean="0">
                  <a:solidFill>
                    <a:srgbClr val="4C3282"/>
                  </a:solidFill>
                </a:rPr>
                <a:t>behavior</a:t>
              </a:r>
              <a:endParaRPr lang="en-US" sz="2400" b="1" dirty="0">
                <a:solidFill>
                  <a:srgbClr val="4C3282"/>
                </a:solidFill>
              </a:endParaRP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5702A8D9-90E4-4668-8B17-1A0C7F3ED625}"/>
                </a:ext>
              </a:extLst>
            </p:cNvPr>
            <p:cNvSpPr txBox="1"/>
            <p:nvPr/>
          </p:nvSpPr>
          <p:spPr>
            <a:xfrm>
              <a:off x="1098580" y="2386738"/>
              <a:ext cx="4212184" cy="60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dirty="0"/>
                <a:t>Set of comparable values</a:t>
              </a:r>
            </a:p>
            <a:p>
              <a:r>
                <a:rPr lang="en-US" sz="2200" dirty="0"/>
                <a:t>- Ordered based on “priority”</a:t>
              </a: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8DE3E202-03EC-4175-95D5-D54431F389D3}"/>
                </a:ext>
              </a:extLst>
            </p:cNvPr>
            <p:cNvSpPr txBox="1"/>
            <p:nvPr/>
          </p:nvSpPr>
          <p:spPr>
            <a:xfrm>
              <a:off x="1098580" y="4708463"/>
              <a:ext cx="4385442" cy="865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dirty="0" err="1"/>
                <a:t>peekMin</a:t>
              </a:r>
              <a:r>
                <a:rPr lang="en-US" sz="2200" b="1" dirty="0"/>
                <a:t>()</a:t>
              </a:r>
              <a:r>
                <a:rPr lang="en-US" sz="2200" dirty="0"/>
                <a:t> – find, but do not remove the element with the </a:t>
              </a:r>
              <a:r>
                <a:rPr lang="en-US" sz="2200" u="sng" dirty="0"/>
                <a:t>smallest</a:t>
              </a:r>
              <a:r>
                <a:rPr lang="en-US" sz="2200" dirty="0"/>
                <a:t> priority</a:t>
              </a:r>
            </a:p>
          </p:txBody>
        </p:sp>
        <p:sp>
          <p:nvSpPr>
            <p:cNvPr id="12" name="TextBox 14">
              <a:extLst>
                <a:ext uri="{FF2B5EF4-FFF2-40B4-BE49-F238E27FC236}">
                  <a16:creationId xmlns:a16="http://schemas.microsoft.com/office/drawing/2014/main" id="{AF07495C-41D3-4217-8A2C-7645F04D65C0}"/>
                </a:ext>
              </a:extLst>
            </p:cNvPr>
            <p:cNvSpPr txBox="1"/>
            <p:nvPr/>
          </p:nvSpPr>
          <p:spPr>
            <a:xfrm>
              <a:off x="1129406" y="3366314"/>
              <a:ext cx="4181362" cy="60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b="1" dirty="0"/>
                <a:t>insert(value) </a:t>
              </a:r>
              <a:r>
                <a:rPr lang="en-US" sz="2200" dirty="0"/>
                <a:t>– add a new element to the collection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05499" y="1088255"/>
            <a:ext cx="516915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Imagine you’re writing a patient management system for an ER.</a:t>
            </a:r>
          </a:p>
          <a:p>
            <a:r>
              <a:rPr lang="en-US" sz="2600" dirty="0" smtClean="0"/>
              <a:t>You need to make sure when a doctor becomes available the person who most urgently needs help is seen first.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Other 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Well-designed printers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Huffman Codes (in 143)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Sorting (in Project 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/>
              <a:t>Graph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SU 18 - Robbie Weber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8715-06AE-4EBD-9812-2FC97F270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0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These operations will be useful in a few weeks…</a:t>
            </a:r>
          </a:p>
          <a:p>
            <a:r>
              <a:rPr lang="en-US" sz="2800" b="1" dirty="0" err="1" smtClean="0"/>
              <a:t>IncreaseKey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element,priority</a:t>
            </a:r>
            <a:r>
              <a:rPr lang="en-US" sz="2800" b="1" dirty="0" smtClean="0"/>
              <a:t>) </a:t>
            </a:r>
            <a:r>
              <a:rPr lang="en-US" sz="2800" dirty="0" smtClean="0"/>
              <a:t>Given an element of the heap and a new, larger priority, update that object’s priority.</a:t>
            </a:r>
          </a:p>
          <a:p>
            <a:r>
              <a:rPr lang="en-US" sz="2800" b="1" dirty="0" err="1" smtClean="0"/>
              <a:t>DecreaseKey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element,priority</a:t>
            </a:r>
            <a:r>
              <a:rPr lang="en-US" sz="2800" b="1" dirty="0" smtClean="0"/>
              <a:t>) </a:t>
            </a:r>
            <a:r>
              <a:rPr lang="en-US" sz="2800" dirty="0" smtClean="0"/>
              <a:t>Given an </a:t>
            </a:r>
            <a:r>
              <a:rPr lang="en-US" sz="2800" dirty="0"/>
              <a:t>element of the heap and a new, </a:t>
            </a:r>
            <a:r>
              <a:rPr lang="en-US" sz="2800" dirty="0" smtClean="0"/>
              <a:t>smaller priority</a:t>
            </a:r>
            <a:r>
              <a:rPr lang="en-US" sz="2800" dirty="0"/>
              <a:t>, update that object’s priority.</a:t>
            </a:r>
          </a:p>
          <a:p>
            <a:r>
              <a:rPr lang="en-US" sz="2800" b="1" dirty="0"/>
              <a:t>Delete(element) </a:t>
            </a:r>
            <a:r>
              <a:rPr lang="en-US" sz="2800" dirty="0"/>
              <a:t>Given </a:t>
            </a:r>
            <a:r>
              <a:rPr lang="en-US" sz="2800" dirty="0" smtClean="0"/>
              <a:t>an </a:t>
            </a:r>
            <a:r>
              <a:rPr lang="en-US" sz="2800" dirty="0"/>
              <a:t>element of the heap, remove that element</a:t>
            </a:r>
            <a:r>
              <a:rPr lang="en-US" sz="2800" dirty="0" smtClean="0"/>
              <a:t>.</a:t>
            </a:r>
          </a:p>
          <a:p>
            <a:endParaRPr lang="en-US" sz="2800" b="1" dirty="0"/>
          </a:p>
          <a:p>
            <a:r>
              <a:rPr lang="en-US" sz="2600" dirty="0" smtClean="0"/>
              <a:t>Should just be going to the right spot and percolating…</a:t>
            </a:r>
          </a:p>
          <a:p>
            <a:r>
              <a:rPr lang="en-US" sz="2600" dirty="0" smtClean="0"/>
              <a:t>Going to the right spot is the tricky part.</a:t>
            </a:r>
          </a:p>
          <a:p>
            <a:r>
              <a:rPr lang="en-US" sz="2600" dirty="0" smtClean="0"/>
              <a:t>In the programming projects, you’ll use a dictionary to find an element quickly.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332 - SU 18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8715-06AE-4EBD-9812-2FC97F27089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ADT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1D9856-F184-49E2-A458-EC95C5F48620}"/>
              </a:ext>
            </a:extLst>
          </p:cNvPr>
          <p:cNvGrpSpPr/>
          <p:nvPr/>
        </p:nvGrpSpPr>
        <p:grpSpPr>
          <a:xfrm>
            <a:off x="6403246" y="1980599"/>
            <a:ext cx="2752781" cy="3797810"/>
            <a:chOff x="908857" y="1530095"/>
            <a:chExt cx="2752781" cy="37978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C242AB-DC0A-4CCD-9CFA-377C2DAFF4E2}"/>
                </a:ext>
              </a:extLst>
            </p:cNvPr>
            <p:cNvSpPr/>
            <p:nvPr/>
          </p:nvSpPr>
          <p:spPr>
            <a:xfrm>
              <a:off x="908857" y="2061556"/>
              <a:ext cx="2565743" cy="3266349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49237B-A02C-43D2-AE06-B4567DAC8A52}"/>
                </a:ext>
              </a:extLst>
            </p:cNvPr>
            <p:cNvSpPr/>
            <p:nvPr/>
          </p:nvSpPr>
          <p:spPr>
            <a:xfrm>
              <a:off x="908858" y="1530095"/>
              <a:ext cx="2565743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Min Priority Queue ADT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6FA6F6-9B7E-47D6-BDE8-696163B1195E}"/>
                </a:ext>
              </a:extLst>
            </p:cNvPr>
            <p:cNvSpPr txBox="1"/>
            <p:nvPr/>
          </p:nvSpPr>
          <p:spPr>
            <a:xfrm>
              <a:off x="1129407" y="3259207"/>
              <a:ext cx="253223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removeMin</a:t>
              </a:r>
              <a:r>
                <a:rPr lang="en-US" sz="1400" b="1" dirty="0"/>
                <a:t>()</a:t>
              </a:r>
              <a:r>
                <a:rPr lang="en-US" sz="1400" dirty="0"/>
                <a:t> – returns the element with the </a:t>
              </a:r>
              <a:r>
                <a:rPr lang="en-US" sz="1400" u="sng" dirty="0"/>
                <a:t>smallest</a:t>
              </a:r>
              <a:r>
                <a:rPr lang="en-US" sz="1400" dirty="0"/>
                <a:t> priority, removes it from the collection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2B4A1B-DE6B-488B-8450-1A3E832986C6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8851FA-61FB-4346-B2D1-FA02D3ECB40A}"/>
                </a:ext>
              </a:extLst>
            </p:cNvPr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C3282"/>
                  </a:solidFill>
                </a:rPr>
                <a:t>behavior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02A8D9-90E4-4668-8B17-1A0C7F3ED625}"/>
                </a:ext>
              </a:extLst>
            </p:cNvPr>
            <p:cNvSpPr txBox="1"/>
            <p:nvPr/>
          </p:nvSpPr>
          <p:spPr>
            <a:xfrm>
              <a:off x="1098581" y="2386738"/>
              <a:ext cx="23760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of comparable values</a:t>
              </a:r>
            </a:p>
            <a:p>
              <a:r>
                <a:rPr lang="en-US" sz="1400" dirty="0"/>
                <a:t>- Ordered based on “priority”</a:t>
              </a:r>
              <a:endParaRPr 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E3E202-03EC-4175-95D5-D54431F389D3}"/>
                </a:ext>
              </a:extLst>
            </p:cNvPr>
            <p:cNvSpPr txBox="1"/>
            <p:nvPr/>
          </p:nvSpPr>
          <p:spPr>
            <a:xfrm>
              <a:off x="1097463" y="4120565"/>
              <a:ext cx="232069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peekMin</a:t>
              </a:r>
              <a:r>
                <a:rPr lang="en-US" sz="1400" b="1" dirty="0"/>
                <a:t>()</a:t>
              </a:r>
              <a:r>
                <a:rPr lang="en-US" sz="1400" dirty="0"/>
                <a:t> – find, but do not remove the element with the </a:t>
              </a:r>
              <a:r>
                <a:rPr lang="en-US" sz="1400" u="sng" dirty="0"/>
                <a:t>smallest</a:t>
              </a:r>
              <a:r>
                <a:rPr lang="en-US" sz="1400" dirty="0"/>
                <a:t> priority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07495C-41D3-4217-8A2C-7645F04D65C0}"/>
                </a:ext>
              </a:extLst>
            </p:cNvPr>
            <p:cNvSpPr txBox="1"/>
            <p:nvPr/>
          </p:nvSpPr>
          <p:spPr>
            <a:xfrm>
              <a:off x="1095938" y="4777413"/>
              <a:ext cx="23031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insert(value) </a:t>
              </a:r>
              <a:r>
                <a:rPr lang="en-US" sz="1400" dirty="0"/>
                <a:t>– add a new element to the collection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1D9856-F184-49E2-A458-EC95C5F48620}"/>
              </a:ext>
            </a:extLst>
          </p:cNvPr>
          <p:cNvGrpSpPr/>
          <p:nvPr/>
        </p:nvGrpSpPr>
        <p:grpSpPr>
          <a:xfrm>
            <a:off x="9238831" y="1980599"/>
            <a:ext cx="2545654" cy="3797810"/>
            <a:chOff x="908858" y="1530095"/>
            <a:chExt cx="2545654" cy="37978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242AB-DC0A-4CCD-9CFA-377C2DAFF4E2}"/>
                </a:ext>
              </a:extLst>
            </p:cNvPr>
            <p:cNvSpPr/>
            <p:nvPr/>
          </p:nvSpPr>
          <p:spPr>
            <a:xfrm>
              <a:off x="908858" y="2061556"/>
              <a:ext cx="2545654" cy="3266349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49237B-A02C-43D2-AE06-B4567DAC8A52}"/>
                </a:ext>
              </a:extLst>
            </p:cNvPr>
            <p:cNvSpPr/>
            <p:nvPr/>
          </p:nvSpPr>
          <p:spPr>
            <a:xfrm>
              <a:off x="908858" y="1530095"/>
              <a:ext cx="2545653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Max Priority Queue ADT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6FA6F6-9B7E-47D6-BDE8-696163B1195E}"/>
                </a:ext>
              </a:extLst>
            </p:cNvPr>
            <p:cNvSpPr txBox="1"/>
            <p:nvPr/>
          </p:nvSpPr>
          <p:spPr>
            <a:xfrm>
              <a:off x="1129408" y="3259207"/>
              <a:ext cx="23251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removeMax</a:t>
              </a:r>
              <a:r>
                <a:rPr lang="en-US" sz="1400" b="1" dirty="0"/>
                <a:t>()</a:t>
              </a:r>
              <a:r>
                <a:rPr lang="en-US" sz="1400" dirty="0"/>
                <a:t> – returns the element with the </a:t>
              </a:r>
              <a:r>
                <a:rPr lang="en-US" sz="1400" u="sng" dirty="0"/>
                <a:t>largest</a:t>
              </a:r>
              <a:r>
                <a:rPr lang="en-US" sz="1400" dirty="0"/>
                <a:t> priority, removes it from the collection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2B4A1B-DE6B-488B-8450-1A3E832986C6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8851FA-61FB-4346-B2D1-FA02D3ECB40A}"/>
                </a:ext>
              </a:extLst>
            </p:cNvPr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C3282"/>
                  </a:solidFill>
                </a:rPr>
                <a:t>behavior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02A8D9-90E4-4668-8B17-1A0C7F3ED625}"/>
                </a:ext>
              </a:extLst>
            </p:cNvPr>
            <p:cNvSpPr txBox="1"/>
            <p:nvPr/>
          </p:nvSpPr>
          <p:spPr>
            <a:xfrm>
              <a:off x="1098581" y="2386738"/>
              <a:ext cx="2325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Set of comparable values</a:t>
              </a:r>
            </a:p>
            <a:p>
              <a:r>
                <a:rPr lang="en-US" sz="1400" dirty="0"/>
                <a:t>- Ordered based on “priority”</a:t>
              </a:r>
              <a:endParaRPr 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E3E202-03EC-4175-95D5-D54431F389D3}"/>
                </a:ext>
              </a:extLst>
            </p:cNvPr>
            <p:cNvSpPr txBox="1"/>
            <p:nvPr/>
          </p:nvSpPr>
          <p:spPr>
            <a:xfrm>
              <a:off x="1125450" y="4116913"/>
              <a:ext cx="232510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peekMax</a:t>
              </a:r>
              <a:r>
                <a:rPr lang="en-US" sz="1400" b="1" dirty="0"/>
                <a:t>()</a:t>
              </a:r>
              <a:r>
                <a:rPr lang="en-US" sz="1400" dirty="0"/>
                <a:t> – find, but do not remove the element with the </a:t>
              </a:r>
              <a:r>
                <a:rPr lang="en-US" sz="1400" u="sng" dirty="0"/>
                <a:t>largest</a:t>
              </a:r>
              <a:r>
                <a:rPr lang="en-US" sz="1400" dirty="0"/>
                <a:t> priority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F07495C-41D3-4217-8A2C-7645F04D65C0}"/>
                </a:ext>
              </a:extLst>
            </p:cNvPr>
            <p:cNvSpPr txBox="1"/>
            <p:nvPr/>
          </p:nvSpPr>
          <p:spPr>
            <a:xfrm>
              <a:off x="1125450" y="4777413"/>
              <a:ext cx="2325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insert(value) </a:t>
              </a:r>
              <a:r>
                <a:rPr lang="en-US" sz="1400" dirty="0"/>
                <a:t>– add a new element to the collection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40942" y="1822408"/>
            <a:ext cx="52584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a Queue is “First-In-First-Out” (FIFO) Priority Queues are “Most-Important-Out-First”</a:t>
            </a:r>
          </a:p>
          <a:p>
            <a:endParaRPr lang="en-US" dirty="0"/>
          </a:p>
          <a:p>
            <a:r>
              <a:rPr lang="en-US" dirty="0"/>
              <a:t>Items in </a:t>
            </a:r>
            <a:r>
              <a:rPr lang="en-US" dirty="0" smtClean="0"/>
              <a:t>Priority Queue </a:t>
            </a:r>
            <a:r>
              <a:rPr lang="en-US" dirty="0"/>
              <a:t>must be comparable,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data structure will maintain some amount of internal sorting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8" name="5-Point Star 37"/>
          <p:cNvSpPr/>
          <p:nvPr/>
        </p:nvSpPr>
        <p:spPr>
          <a:xfrm rot="18565316">
            <a:off x="5891399" y="1513933"/>
            <a:ext cx="1063869" cy="958561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4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Priority Queues: Take 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28943"/>
              </p:ext>
            </p:extLst>
          </p:nvPr>
        </p:nvGraphicFramePr>
        <p:xfrm>
          <a:off x="1062180" y="2259213"/>
          <a:ext cx="8827232" cy="340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8">
                  <a:extLst>
                    <a:ext uri="{9D8B030D-6E8A-4147-A177-3AD203B41FA5}">
                      <a16:colId xmlns:a16="http://schemas.microsoft.com/office/drawing/2014/main" val="1278850970"/>
                    </a:ext>
                  </a:extLst>
                </a:gridCol>
              </a:tblGrid>
              <a:tr h="403676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removeMin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Peek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6">
                <a:tc>
                  <a:txBody>
                    <a:bodyPr/>
                    <a:lstStyle/>
                    <a:p>
                      <a:r>
                        <a:rPr lang="en-US" dirty="0" smtClean="0"/>
                        <a:t>Unsorted</a:t>
                      </a:r>
                      <a:r>
                        <a:rPr lang="en-US" baseline="0" dirty="0" smtClean="0"/>
                        <a:t> Array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208">
                <a:tc>
                  <a:txBody>
                    <a:bodyPr/>
                    <a:lstStyle/>
                    <a:p>
                      <a:r>
                        <a:rPr lang="en-US" dirty="0" smtClean="0"/>
                        <a:t>Sorted</a:t>
                      </a:r>
                      <a:r>
                        <a:rPr lang="en-US" baseline="0" dirty="0" smtClean="0"/>
                        <a:t> Array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(use “circular array”)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6"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</a:t>
                      </a:r>
                      <a:r>
                        <a:rPr lang="en-US" baseline="0" dirty="0" smtClean="0"/>
                        <a:t> (sorted)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17944"/>
                  </a:ext>
                </a:extLst>
              </a:tr>
              <a:tr h="696756">
                <a:tc>
                  <a:txBody>
                    <a:bodyPr/>
                    <a:lstStyle/>
                    <a:p>
                      <a:r>
                        <a:rPr lang="en-US" dirty="0" smtClean="0"/>
                        <a:t>AVL Tree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5239" y="1343608"/>
            <a:ext cx="1091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Maybe we already know how to implement a priority queue. </a:t>
            </a:r>
          </a:p>
          <a:p>
            <a:r>
              <a:rPr lang="en-US" sz="2400" dirty="0" smtClean="0"/>
              <a:t>How long would insert and </a:t>
            </a:r>
            <a:r>
              <a:rPr lang="en-US" sz="2400" dirty="0" err="1" smtClean="0"/>
              <a:t>removeMin</a:t>
            </a:r>
            <a:r>
              <a:rPr lang="en-US" sz="2400" dirty="0" smtClean="0"/>
              <a:t> take with these data structures?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5239" y="5624365"/>
            <a:ext cx="10888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For Array implementations, assume you do not need to resize.</a:t>
            </a:r>
          </a:p>
          <a:p>
            <a:r>
              <a:rPr lang="en-US" sz="2200" dirty="0" smtClean="0"/>
              <a:t>Other than this assumption, do </a:t>
            </a:r>
            <a:r>
              <a:rPr lang="en-US" sz="2200" b="1" dirty="0" smtClean="0"/>
              <a:t>worst case </a:t>
            </a:r>
            <a:r>
              <a:rPr lang="en-US" sz="2200" dirty="0" smtClean="0"/>
              <a:t>analysis.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SU 18 -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8715-06AE-4EBD-9812-2FC97F270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Priority Queues: Take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128204"/>
                  </p:ext>
                </p:extLst>
              </p:nvPr>
            </p:nvGraphicFramePr>
            <p:xfrm>
              <a:off x="1062180" y="2259213"/>
              <a:ext cx="8827232" cy="34083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68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1278850970"/>
                        </a:ext>
                      </a:extLst>
                    </a:gridCol>
                  </a:tblGrid>
                  <a:tr h="40367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removeMin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Peek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Unsorted</a:t>
                          </a:r>
                          <a:r>
                            <a:rPr lang="en-US" baseline="0" dirty="0" smtClean="0"/>
                            <a:t> Array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7120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Sorted</a:t>
                          </a:r>
                          <a:r>
                            <a:rPr lang="en-US" baseline="0" dirty="0" smtClean="0"/>
                            <a:t> Array </a:t>
                          </a:r>
                          <a:br>
                            <a:rPr lang="en-US" baseline="0" dirty="0" smtClean="0"/>
                          </a:br>
                          <a:r>
                            <a:rPr lang="en-US" baseline="0" dirty="0" smtClean="0"/>
                            <a:t>(use “circular array”)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</a:t>
                          </a:r>
                          <a:r>
                            <a:rPr lang="en-US" baseline="0" dirty="0" smtClean="0"/>
                            <a:t> (sorted)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2317944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AVL Tree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4128204"/>
                  </p:ext>
                </p:extLst>
              </p:nvPr>
            </p:nvGraphicFramePr>
            <p:xfrm>
              <a:off x="1062180" y="2259213"/>
              <a:ext cx="8827232" cy="34083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68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1278850970"/>
                        </a:ext>
                      </a:extLst>
                    </a:gridCol>
                  </a:tblGrid>
                  <a:tr h="40367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removeMin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Peek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Unsorted</a:t>
                          </a:r>
                          <a:r>
                            <a:rPr lang="en-US" baseline="0" dirty="0" smtClean="0"/>
                            <a:t> Array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0870" r="-200551" b="-33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2" t="-60870" r="-101105" b="-33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2" t="-60870" r="-1105" b="-33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Sorted</a:t>
                          </a:r>
                          <a:r>
                            <a:rPr lang="en-US" baseline="0" dirty="0" smtClean="0"/>
                            <a:t> Array </a:t>
                          </a:r>
                          <a:br>
                            <a:rPr lang="en-US" baseline="0" dirty="0" smtClean="0"/>
                          </a:br>
                          <a:r>
                            <a:rPr lang="en-US" baseline="0" dirty="0" smtClean="0"/>
                            <a:t>(use “circular array”)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23333" r="-200551" b="-1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2" t="-123333" r="-101105" b="-1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2" t="-123333" r="-1105" b="-15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</a:t>
                          </a:r>
                          <a:r>
                            <a:rPr lang="en-US" baseline="0" dirty="0" smtClean="0"/>
                            <a:t> (sorted)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1304" r="-200551" b="-1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2" t="-291304" r="-101105" b="-1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2" t="-291304" r="-1105" b="-1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2317944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AVL Tree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4737" r="-20055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2" t="-394737" r="-10110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2" t="-394737" r="-110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75239" y="1343608"/>
            <a:ext cx="1091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Maybe we already know how to implement a priority queue. </a:t>
            </a:r>
          </a:p>
          <a:p>
            <a:r>
              <a:rPr lang="en-US" sz="2400" dirty="0" smtClean="0"/>
              <a:t>How long would insert and </a:t>
            </a:r>
            <a:r>
              <a:rPr lang="en-US" sz="2400" dirty="0" err="1" smtClean="0"/>
              <a:t>removeMin</a:t>
            </a:r>
            <a:r>
              <a:rPr lang="en-US" sz="2400" dirty="0" smtClean="0"/>
              <a:t> take with these data structures?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5239" y="5624365"/>
            <a:ext cx="10888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For Array implementations, assume you do not need to resize.</a:t>
            </a:r>
          </a:p>
          <a:p>
            <a:r>
              <a:rPr lang="en-US" sz="2200" dirty="0" smtClean="0"/>
              <a:t>Other than this assumption, do </a:t>
            </a:r>
            <a:r>
              <a:rPr lang="en-US" sz="2200" b="1" dirty="0" smtClean="0"/>
              <a:t>worst case </a:t>
            </a:r>
            <a:r>
              <a:rPr lang="en-US" sz="2200" dirty="0" smtClean="0"/>
              <a:t>analysis.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SU 18 -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8715-06AE-4EBD-9812-2FC97F270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Priority Queues: Take 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2422864"/>
                  </p:ext>
                </p:extLst>
              </p:nvPr>
            </p:nvGraphicFramePr>
            <p:xfrm>
              <a:off x="1062180" y="2259213"/>
              <a:ext cx="8827232" cy="34083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68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1278850970"/>
                        </a:ext>
                      </a:extLst>
                    </a:gridCol>
                  </a:tblGrid>
                  <a:tr h="40367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removeMin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Peek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Unsorted</a:t>
                          </a:r>
                          <a:r>
                            <a:rPr lang="en-US" baseline="0" dirty="0" smtClean="0"/>
                            <a:t> Array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trike="sngStrike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0" strike="noStrike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trike="noStrike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0" strike="noStrike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trike="noStrike" dirty="0" smtClean="0"/>
                            <a:t> </a:t>
                          </a:r>
                          <a:endParaRPr lang="en-US" strike="noStrik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71208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Sorted</a:t>
                          </a:r>
                          <a:r>
                            <a:rPr lang="en-US" baseline="0" dirty="0" smtClean="0"/>
                            <a:t> Array </a:t>
                          </a:r>
                          <a:br>
                            <a:rPr lang="en-US" baseline="0" dirty="0" smtClean="0"/>
                          </a:br>
                          <a:r>
                            <a:rPr lang="en-US" baseline="0" dirty="0" smtClean="0"/>
                            <a:t>(use “circular array”)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</a:t>
                          </a:r>
                          <a:r>
                            <a:rPr lang="en-US" baseline="0" dirty="0" smtClean="0"/>
                            <a:t> (sorted)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2317944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AVL Tree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trike="sngStrike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trike="sngStrike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2422864"/>
                  </p:ext>
                </p:extLst>
              </p:nvPr>
            </p:nvGraphicFramePr>
            <p:xfrm>
              <a:off x="1062180" y="2259213"/>
              <a:ext cx="8827232" cy="34083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68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06808">
                      <a:extLst>
                        <a:ext uri="{9D8B030D-6E8A-4147-A177-3AD203B41FA5}">
                          <a16:colId xmlns:a16="http://schemas.microsoft.com/office/drawing/2014/main" val="1278850970"/>
                        </a:ext>
                      </a:extLst>
                    </a:gridCol>
                  </a:tblGrid>
                  <a:tr h="40367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Insert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removeMin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Peek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Unsorted</a:t>
                          </a:r>
                          <a:r>
                            <a:rPr lang="en-US" baseline="0" dirty="0" smtClean="0"/>
                            <a:t> Array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0870" r="-200551" b="-33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2" t="-60870" r="-101105" b="-33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2" t="-60870" r="-1105" b="-33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Sorted</a:t>
                          </a:r>
                          <a:r>
                            <a:rPr lang="en-US" baseline="0" dirty="0" smtClean="0"/>
                            <a:t> Array </a:t>
                          </a:r>
                          <a:br>
                            <a:rPr lang="en-US" baseline="0" dirty="0" smtClean="0"/>
                          </a:br>
                          <a:r>
                            <a:rPr lang="en-US" baseline="0" dirty="0" smtClean="0"/>
                            <a:t>(use “circular array”)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23333" r="-200551" b="-1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2" t="-123333" r="-101105" b="-1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2" t="-123333" r="-1105" b="-15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</a:t>
                          </a:r>
                          <a:r>
                            <a:rPr lang="en-US" baseline="0" dirty="0" smtClean="0"/>
                            <a:t> (sorted)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1304" r="-200551" b="-1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2" t="-291304" r="-101105" b="-10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2" t="-291304" r="-1105" b="-1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2317944"/>
                      </a:ext>
                    </a:extLst>
                  </a:tr>
                  <a:tr h="696756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AVL Tree</a:t>
                          </a:r>
                          <a:endParaRPr lang="en-US" dirty="0" smtClean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94737" r="-200551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52" t="-394737" r="-101105" b="-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2" t="-394737" r="-1105" b="-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575239" y="1343608"/>
            <a:ext cx="10910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Maybe we already know how to implement a priority queue. </a:t>
            </a:r>
          </a:p>
          <a:p>
            <a:r>
              <a:rPr lang="en-US" sz="2400" dirty="0" smtClean="0"/>
              <a:t>How long would insert and </a:t>
            </a:r>
            <a:r>
              <a:rPr lang="en-US" sz="2400" dirty="0" err="1" smtClean="0"/>
              <a:t>removeMin</a:t>
            </a:r>
            <a:r>
              <a:rPr lang="en-US" sz="2400" dirty="0" smtClean="0"/>
              <a:t> take with these data structures?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75239" y="5624365"/>
            <a:ext cx="10888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Add a class variable to keep track of the min. </a:t>
            </a:r>
            <a:br>
              <a:rPr lang="en-US" sz="2200" dirty="0" smtClean="0"/>
            </a:br>
            <a:r>
              <a:rPr lang="en-US" sz="2200" dirty="0" smtClean="0"/>
              <a:t>Update on every insert or remove. 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332 SU 18 -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8715-06AE-4EBD-9812-2FC97F2708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an 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4868" y="1463857"/>
            <a:ext cx="7707630" cy="4845504"/>
          </a:xfrm>
        </p:spPr>
        <p:txBody>
          <a:bodyPr/>
          <a:lstStyle/>
          <a:p>
            <a:r>
              <a:rPr lang="en-US" dirty="0" smtClean="0"/>
              <a:t>There’s a technical issue:</a:t>
            </a:r>
          </a:p>
          <a:p>
            <a:r>
              <a:rPr lang="en-US" dirty="0" smtClean="0"/>
              <a:t>Priority Queues allow for repeated priorities, AVL trees don’t </a:t>
            </a:r>
          </a:p>
          <a:p>
            <a:r>
              <a:rPr lang="en-US" dirty="0" smtClean="0"/>
              <a:t>“easy” to fix</a:t>
            </a:r>
          </a:p>
          <a:p>
            <a:pPr lvl="1"/>
            <a:r>
              <a:rPr lang="en-US" dirty="0" smtClean="0"/>
              <a:t>Can add a custom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dirty="0" smtClean="0"/>
              <a:t> that arbitrarily breaks ties.</a:t>
            </a:r>
          </a:p>
          <a:p>
            <a:pPr lvl="1"/>
            <a:r>
              <a:rPr lang="en-US" dirty="0" smtClean="0"/>
              <a:t>Or just weaken the BST invariant to allow for ties.</a:t>
            </a:r>
          </a:p>
          <a:p>
            <a:pPr lvl="1"/>
            <a:endParaRPr lang="en-US" dirty="0"/>
          </a:p>
          <a:p>
            <a:r>
              <a:rPr lang="en-US" dirty="0" smtClean="0"/>
              <a:t>Implementing heaps with AVL trees isn’t a crazy idea. </a:t>
            </a:r>
          </a:p>
          <a:p>
            <a:r>
              <a:rPr lang="en-US" dirty="0" smtClean="0"/>
              <a:t>We’re going to introduce another one, but keep this baseline in your mind.</a:t>
            </a:r>
          </a:p>
          <a:p>
            <a:r>
              <a:rPr lang="en-US" dirty="0" smtClean="0"/>
              <a:t>Whatever we come up with, it has to be better than this.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19 SP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FC7A32-7A63-4FE5-9E50-639B4DFB69C7}"/>
              </a:ext>
            </a:extLst>
          </p:cNvPr>
          <p:cNvGrpSpPr/>
          <p:nvPr/>
        </p:nvGrpSpPr>
        <p:grpSpPr>
          <a:xfrm>
            <a:off x="575238" y="1463857"/>
            <a:ext cx="3196661" cy="4484405"/>
            <a:chOff x="908857" y="1530095"/>
            <a:chExt cx="3196661" cy="44844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A682CF-900F-4DAB-84AF-9AF93E9E4E1F}"/>
                </a:ext>
              </a:extLst>
            </p:cNvPr>
            <p:cNvSpPr/>
            <p:nvPr/>
          </p:nvSpPr>
          <p:spPr>
            <a:xfrm>
              <a:off x="908857" y="2061555"/>
              <a:ext cx="3196661" cy="3952945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D77848-44AE-444C-AE19-CCD4729DC73B}"/>
                </a:ext>
              </a:extLst>
            </p:cNvPr>
            <p:cNvSpPr/>
            <p:nvPr/>
          </p:nvSpPr>
          <p:spPr>
            <a:xfrm>
              <a:off x="908858" y="1530095"/>
              <a:ext cx="3196660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AVLPriorityQueue</a:t>
              </a:r>
              <a:r>
                <a:rPr lang="en-US" dirty="0"/>
                <a:t>&lt;E&gt;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CE222C-B89E-4DD7-9428-9E0F8778691A}"/>
                </a:ext>
              </a:extLst>
            </p:cNvPr>
            <p:cNvSpPr txBox="1"/>
            <p:nvPr/>
          </p:nvSpPr>
          <p:spPr>
            <a:xfrm>
              <a:off x="1109926" y="3149950"/>
              <a:ext cx="2789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removeMin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 traverse through tree all the way to the left, remove node, rebalance if necessary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621558-FDAD-47DB-814E-2B675AECF2DF}"/>
                </a:ext>
              </a:extLst>
            </p:cNvPr>
            <p:cNvSpPr txBox="1"/>
            <p:nvPr/>
          </p:nvSpPr>
          <p:spPr>
            <a:xfrm>
              <a:off x="928946" y="2009522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6A479"/>
                  </a:solidFill>
                </a:rPr>
                <a:t>state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5EC453-8CE5-4E2D-AA80-C28ED5A0C42B}"/>
                </a:ext>
              </a:extLst>
            </p:cNvPr>
            <p:cNvSpPr txBox="1"/>
            <p:nvPr/>
          </p:nvSpPr>
          <p:spPr>
            <a:xfrm>
              <a:off x="928946" y="2695965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6A479"/>
                  </a:solidFill>
                </a:rPr>
                <a:t>behavior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1191826" y="2304279"/>
              <a:ext cx="2035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overallRoot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9B6314-036C-40E7-9BE3-8A3E951C5B9E}"/>
                </a:ext>
              </a:extLst>
            </p:cNvPr>
            <p:cNvSpPr txBox="1"/>
            <p:nvPr/>
          </p:nvSpPr>
          <p:spPr>
            <a:xfrm>
              <a:off x="1109926" y="4153691"/>
              <a:ext cx="2789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peekMin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– traverse through tree all the way to the left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67EA58-D588-47E7-A44F-A018FB2B1757}"/>
                </a:ext>
              </a:extLst>
            </p:cNvPr>
            <p:cNvSpPr txBox="1"/>
            <p:nvPr/>
          </p:nvSpPr>
          <p:spPr>
            <a:xfrm>
              <a:off x="1109926" y="4837872"/>
              <a:ext cx="269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insert()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– traverse through tree, insert node in open space, rebalance as necessary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27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Kasey">
      <a:majorFont>
        <a:latin typeface="Georgia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lecture16_Kasey</Template>
  <TotalTime>253</TotalTime>
  <Words>3152</Words>
  <Application>Microsoft Office PowerPoint</Application>
  <PresentationFormat>Widescreen</PresentationFormat>
  <Paragraphs>942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Segoe UI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13: Heaps</vt:lpstr>
      <vt:lpstr>Administrivia</vt:lpstr>
      <vt:lpstr>Heaps</vt:lpstr>
      <vt:lpstr>Priority Queue ADT</vt:lpstr>
      <vt:lpstr>Priority Queue ADT</vt:lpstr>
      <vt:lpstr>Implementing Priority Queues: Take I</vt:lpstr>
      <vt:lpstr>Implementing Priority Queues: Take I</vt:lpstr>
      <vt:lpstr>Implementing Priority Queues: Take I</vt:lpstr>
      <vt:lpstr>Let’s start with an AVL tree</vt:lpstr>
      <vt:lpstr>Heaps</vt:lpstr>
      <vt:lpstr>Heaps</vt:lpstr>
      <vt:lpstr>Tree Words</vt:lpstr>
      <vt:lpstr>Binary Heap </vt:lpstr>
      <vt:lpstr>Self Check - Are these valid heaps?</vt:lpstr>
      <vt:lpstr>Implementing peekMin()</vt:lpstr>
      <vt:lpstr>Implementing removeMin()</vt:lpstr>
      <vt:lpstr>Implementing removeMin() - percolateDown</vt:lpstr>
      <vt:lpstr>Practice: removeMin()</vt:lpstr>
      <vt:lpstr>PowerPoint Presentation</vt:lpstr>
      <vt:lpstr>Implementing insert()</vt:lpstr>
      <vt:lpstr>Practice: Building a minHeap</vt:lpstr>
      <vt:lpstr>minHeap runtimes</vt:lpstr>
      <vt:lpstr>Implementing Heaps</vt:lpstr>
      <vt:lpstr>Heap Implementation Worst-Case Runtimes</vt:lpstr>
      <vt:lpstr>More Priority Queue Operations</vt:lpstr>
      <vt:lpstr>More Operations</vt:lpstr>
      <vt:lpstr>Even More Operations</vt:lpstr>
      <vt:lpstr>BuildHeap Running Time</vt:lpstr>
      <vt:lpstr>BuildHeap Running Time (again)</vt:lpstr>
      <vt:lpstr>Where Were We?</vt:lpstr>
      <vt:lpstr>Can We Do Better?</vt:lpstr>
      <vt:lpstr>Is It Really Faster?</vt:lpstr>
      <vt:lpstr>Closed form Floyd’s buildHeap</vt:lpstr>
      <vt:lpstr>Floyd’s BuildHeap</vt:lpstr>
      <vt:lpstr>Floyd’s buildHeap algorithm</vt:lpstr>
      <vt:lpstr>Floyd’s buildHeap algorithm</vt:lpstr>
      <vt:lpstr>Floyd’s buildHeap algorithm</vt:lpstr>
      <vt:lpstr>Floyd’s buildHeap algorithm</vt:lpstr>
      <vt:lpstr>Floyd’s buildHeap algorithm</vt:lpstr>
      <vt:lpstr>Even More Operations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15: Intro to Heaps</dc:title>
  <dc:creator>rtweber2</dc:creator>
  <cp:lastModifiedBy>rtweber2</cp:lastModifiedBy>
  <cp:revision>26</cp:revision>
  <dcterms:created xsi:type="dcterms:W3CDTF">2019-07-22T15:15:44Z</dcterms:created>
  <dcterms:modified xsi:type="dcterms:W3CDTF">2019-07-22T19:45:24Z</dcterms:modified>
</cp:coreProperties>
</file>