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7" r:id="rId2"/>
    <p:sldId id="427" r:id="rId3"/>
    <p:sldId id="288" r:id="rId4"/>
    <p:sldId id="426" r:id="rId5"/>
    <p:sldId id="289" r:id="rId6"/>
    <p:sldId id="290" r:id="rId7"/>
    <p:sldId id="291" r:id="rId8"/>
    <p:sldId id="292" r:id="rId9"/>
    <p:sldId id="293" r:id="rId10"/>
    <p:sldId id="294" r:id="rId11"/>
    <p:sldId id="299" r:id="rId12"/>
    <p:sldId id="300" r:id="rId13"/>
    <p:sldId id="296" r:id="rId14"/>
    <p:sldId id="275" r:id="rId15"/>
    <p:sldId id="276" r:id="rId16"/>
    <p:sldId id="277" r:id="rId17"/>
    <p:sldId id="278" r:id="rId18"/>
    <p:sldId id="279" r:id="rId19"/>
    <p:sldId id="297" r:id="rId20"/>
    <p:sldId id="425" r:id="rId21"/>
    <p:sldId id="309" r:id="rId22"/>
    <p:sldId id="335" r:id="rId23"/>
    <p:sldId id="305" r:id="rId24"/>
    <p:sldId id="337" r:id="rId25"/>
    <p:sldId id="312" r:id="rId26"/>
    <p:sldId id="280" r:id="rId27"/>
    <p:sldId id="338" r:id="rId28"/>
    <p:sldId id="339" r:id="rId29"/>
    <p:sldId id="340" r:id="rId30"/>
    <p:sldId id="306" r:id="rId31"/>
    <p:sldId id="341" r:id="rId32"/>
    <p:sldId id="342" r:id="rId33"/>
    <p:sldId id="334" r:id="rId34"/>
    <p:sldId id="343" r:id="rId35"/>
    <p:sldId id="345" r:id="rId36"/>
    <p:sldId id="346" r:id="rId37"/>
    <p:sldId id="347" r:id="rId38"/>
    <p:sldId id="348" r:id="rId39"/>
    <p:sldId id="424" r:id="rId40"/>
    <p:sldId id="428" r:id="rId41"/>
    <p:sldId id="349" r:id="rId42"/>
    <p:sldId id="350" r:id="rId43"/>
    <p:sldId id="417" r:id="rId44"/>
    <p:sldId id="418" r:id="rId45"/>
    <p:sldId id="419" r:id="rId46"/>
    <p:sldId id="420" r:id="rId47"/>
    <p:sldId id="421" r:id="rId48"/>
    <p:sldId id="273" r:id="rId49"/>
    <p:sldId id="422" r:id="rId50"/>
    <p:sldId id="42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2F842-A601-4B20-8028-EF026D91FED0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88008-58E8-44F9-85A5-7478B4AD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88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Because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the nodes are leaves, design algorithms that do less work closer to the bottom!</a:t>
                </a:r>
              </a:p>
              <a:p>
                <a:r>
                  <a:rPr lang="en-US" dirty="0"/>
                  <a:t>More careful analysis can reveal tighter bounds</a:t>
                </a:r>
              </a:p>
              <a:p>
                <a:r>
                  <a:rPr lang="en-US" dirty="0"/>
                  <a:t>Math strategy: rather than show a &lt;= b directly, it can be simpler to show a &lt;= t then t&lt;= b (a la finding c and n</a:t>
                </a:r>
                <a:r>
                  <a:rPr lang="en-US" baseline="-25000" dirty="0"/>
                  <a:t>0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Because 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1/2</a:t>
                </a:r>
                <a:r>
                  <a:rPr lang="en-US" dirty="0"/>
                  <a:t> the nodes are leaves, design algorithms that do less work closer to the bottom!</a:t>
                </a:r>
              </a:p>
              <a:p>
                <a:r>
                  <a:rPr lang="en-US" dirty="0"/>
                  <a:t>More careful analysis can reveal tighter bounds</a:t>
                </a:r>
              </a:p>
              <a:p>
                <a:r>
                  <a:rPr lang="en-US" dirty="0"/>
                  <a:t>Math strategy: rather than show a &lt;= b directly, it can be simpler to show a &lt;= t then t&lt;= b (a la finding c and n</a:t>
                </a:r>
                <a:r>
                  <a:rPr lang="en-US" baseline="-25000" dirty="0"/>
                  <a:t>0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47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8C701D2-D7FA-4D5B-8741-48982F1F0DD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rry blossoms on Grant Lane">
            <a:extLst>
              <a:ext uri="{FF2B5EF4-FFF2-40B4-BE49-F238E27FC236}">
                <a16:creationId xmlns:a16="http://schemas.microsoft.com/office/drawing/2014/main" id="{E196A663-22E9-46AF-AE76-3031B2F2C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13442"/>
          <a:stretch/>
        </p:blipFill>
        <p:spPr bwMode="auto">
          <a:xfrm>
            <a:off x="-3" y="-1"/>
            <a:ext cx="12192002" cy="4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84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CC624-0437-43EF-99D3-4B5E545BF210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BE18-A94F-4CF8-8975-BC720F0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1D2-D7FA-4D5B-8741-48982F1F0DD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FF45-D87C-45A5-8A43-AA51E8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2C5-2DDD-45C4-966C-970A137A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B5817-8D3A-4DD3-92FF-32BBC5F91560}"/>
              </a:ext>
            </a:extLst>
          </p:cNvPr>
          <p:cNvCxnSpPr/>
          <p:nvPr/>
        </p:nvCxnSpPr>
        <p:spPr>
          <a:xfrm>
            <a:off x="61415" y="753975"/>
            <a:ext cx="12008609" cy="0"/>
          </a:xfrm>
          <a:prstGeom prst="line">
            <a:avLst/>
          </a:prstGeom>
          <a:ln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B1C59-33FF-4FB4-BDD7-F61C640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10334364" cy="101466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54F48-B758-43EB-980F-1E2884C8E2A7}"/>
              </a:ext>
            </a:extLst>
          </p:cNvPr>
          <p:cNvGrpSpPr/>
          <p:nvPr/>
        </p:nvGrpSpPr>
        <p:grpSpPr>
          <a:xfrm>
            <a:off x="575239" y="475151"/>
            <a:ext cx="631298" cy="631298"/>
            <a:chOff x="1530939" y="2405329"/>
            <a:chExt cx="631298" cy="631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BADBD9-302C-40D9-A763-C65CCFE16FDE}"/>
                </a:ext>
              </a:extLst>
            </p:cNvPr>
            <p:cNvSpPr/>
            <p:nvPr userDrawn="1"/>
          </p:nvSpPr>
          <p:spPr>
            <a:xfrm>
              <a:off x="1530939" y="2405329"/>
              <a:ext cx="631298" cy="631298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Shape 490">
              <a:extLst>
                <a:ext uri="{FF2B5EF4-FFF2-40B4-BE49-F238E27FC236}">
                  <a16:creationId xmlns:a16="http://schemas.microsoft.com/office/drawing/2014/main" id="{ABC713E7-D704-4682-B292-907313F269C9}"/>
                </a:ext>
              </a:extLst>
            </p:cNvPr>
            <p:cNvGrpSpPr/>
            <p:nvPr userDrawn="1"/>
          </p:nvGrpSpPr>
          <p:grpSpPr>
            <a:xfrm>
              <a:off x="1661835" y="2536225"/>
              <a:ext cx="369505" cy="369505"/>
              <a:chOff x="2594050" y="1631825"/>
              <a:chExt cx="439625" cy="439625"/>
            </a:xfrm>
          </p:grpSpPr>
          <p:sp>
            <p:nvSpPr>
              <p:cNvPr id="9" name="Shape 491">
                <a:extLst>
                  <a:ext uri="{FF2B5EF4-FFF2-40B4-BE49-F238E27FC236}">
                    <a16:creationId xmlns:a16="http://schemas.microsoft.com/office/drawing/2014/main" id="{5701E159-D011-460A-BF32-22B3BFF6328B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0" t="0" r="0" b="0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492">
                <a:extLst>
                  <a:ext uri="{FF2B5EF4-FFF2-40B4-BE49-F238E27FC236}">
                    <a16:creationId xmlns:a16="http://schemas.microsoft.com/office/drawing/2014/main" id="{CA3D8659-8AB7-48FB-9131-98E6A18A0B2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0" t="0" r="0" b="0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493">
                <a:extLst>
                  <a:ext uri="{FF2B5EF4-FFF2-40B4-BE49-F238E27FC236}">
                    <a16:creationId xmlns:a16="http://schemas.microsoft.com/office/drawing/2014/main" id="{A811AE90-64AA-41C3-9DE9-62A86028AA6C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0" t="0" r="0" b="0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494">
                <a:extLst>
                  <a:ext uri="{FF2B5EF4-FFF2-40B4-BE49-F238E27FC236}">
                    <a16:creationId xmlns:a16="http://schemas.microsoft.com/office/drawing/2014/main" id="{0551D70B-4457-48F5-81B9-3A38F6B661D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0" t="0" r="0" b="0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BD7EC-0D21-433C-A8B8-B34982C0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34" y="1463857"/>
            <a:ext cx="10334364" cy="4845504"/>
          </a:xfrm>
        </p:spPr>
        <p:txBody>
          <a:bodyPr/>
          <a:lstStyle>
            <a:lvl1pPr marL="91440" indent="-91440">
              <a:buClr>
                <a:srgbClr val="4C3282"/>
              </a:buClr>
              <a:buFont typeface="Segoe UI Semilight" panose="020B0402040204020203" pitchFamily="34" charset="0"/>
              <a:buChar char="-"/>
              <a:defRPr/>
            </a:lvl1pPr>
            <a:lvl2pPr>
              <a:buClr>
                <a:srgbClr val="4C3282"/>
              </a:buClr>
              <a:defRPr/>
            </a:lvl2pPr>
            <a:lvl3pPr>
              <a:buClr>
                <a:srgbClr val="4C3282"/>
              </a:buClr>
              <a:defRPr/>
            </a:lvl3pPr>
            <a:lvl4pPr>
              <a:buClr>
                <a:srgbClr val="4C3282"/>
              </a:buClr>
              <a:defRPr/>
            </a:lvl4pPr>
            <a:lvl5pPr>
              <a:buClr>
                <a:srgbClr val="4C328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3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56FD08-8E43-4554-8ACC-11234BCBCF4E}"/>
              </a:ext>
            </a:extLst>
          </p:cNvPr>
          <p:cNvCxnSpPr/>
          <p:nvPr/>
        </p:nvCxnSpPr>
        <p:spPr>
          <a:xfrm>
            <a:off x="127669" y="3557888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77F25E-8269-472E-9791-7EB74F79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6504161" cy="590415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D8F82-27EF-4582-903A-FAC7792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1D2-D7FA-4D5B-8741-48982F1F0DD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C1EE-E506-47FA-A188-0DF16D4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48F-87DE-4815-AD70-D0F2CA5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714E5-EBF9-4569-A5F7-79EC8ADBC566}"/>
              </a:ext>
            </a:extLst>
          </p:cNvPr>
          <p:cNvSpPr/>
          <p:nvPr/>
        </p:nvSpPr>
        <p:spPr>
          <a:xfrm>
            <a:off x="743453" y="3050554"/>
            <a:ext cx="897775" cy="897775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A67AF-FC3C-498E-9019-5526D4E35E56}"/>
              </a:ext>
            </a:extLst>
          </p:cNvPr>
          <p:cNvSpPr/>
          <p:nvPr/>
        </p:nvSpPr>
        <p:spPr>
          <a:xfrm>
            <a:off x="321425" y="60960"/>
            <a:ext cx="171797" cy="147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96">
            <a:extLst>
              <a:ext uri="{FF2B5EF4-FFF2-40B4-BE49-F238E27FC236}">
                <a16:creationId xmlns:a16="http://schemas.microsoft.com/office/drawing/2014/main" id="{A9D83950-EFA8-45B6-9842-F0E75D62D1E4}"/>
              </a:ext>
            </a:extLst>
          </p:cNvPr>
          <p:cNvGrpSpPr/>
          <p:nvPr/>
        </p:nvGrpSpPr>
        <p:grpSpPr>
          <a:xfrm>
            <a:off x="1042384" y="3287057"/>
            <a:ext cx="299911" cy="424768"/>
            <a:chOff x="3979850" y="1598950"/>
            <a:chExt cx="356825" cy="50537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id="{5AC1FC31-D74E-4136-9F49-9396640AE6A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id="{55224696-5DAC-453B-AD17-A914F23CD91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FA472A-7AFD-46BC-8C3E-7439952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75" y="3931493"/>
            <a:ext cx="6504161" cy="506283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26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1D2-D7FA-4D5B-8741-48982F1F0DD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1D2-D7FA-4D5B-8741-48982F1F0DD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W building">
            <a:extLst>
              <a:ext uri="{FF2B5EF4-FFF2-40B4-BE49-F238E27FC236}">
                <a16:creationId xmlns:a16="http://schemas.microsoft.com/office/drawing/2014/main" id="{8DB080C4-5F0D-47C3-B99E-D2AD3B91F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5" b="5565"/>
          <a:stretch/>
        </p:blipFill>
        <p:spPr bwMode="auto">
          <a:xfrm>
            <a:off x="3" y="0"/>
            <a:ext cx="1219199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7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20" y="1512985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809" y="1512984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1D2-D7FA-4D5B-8741-48982F1F0DD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5E9297-2ED3-49ED-918C-68275E6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7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39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1D2-D7FA-4D5B-8741-48982F1F0DD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2F29-FDCB-4CD4-A706-8477E063ED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4218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C8EDAC-3655-4870-AA43-44830ED94D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5830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DFFB8E-9225-4B12-B4C6-960DAE3BDB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4809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1D2-D7FA-4D5B-8741-48982F1F0DD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0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1D2-D7FA-4D5B-8741-48982F1F0DD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1D2-D7FA-4D5B-8741-48982F1F0DD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7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B2A4-11AD-445D-9449-ECE97BF7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881" y="3446573"/>
            <a:ext cx="5590283" cy="1014667"/>
          </a:xfrm>
        </p:spPr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Big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E7B94-0CB0-48FD-9BA2-0BCEF7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1D2-D7FA-4D5B-8741-48982F1F0DD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529F-BA16-4C50-8761-3437909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8C27-C210-4D9C-AB83-9BF54E3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7791F-5EAB-433C-8512-E3D8B5FEA33C}"/>
              </a:ext>
            </a:extLst>
          </p:cNvPr>
          <p:cNvCxnSpPr/>
          <p:nvPr/>
        </p:nvCxnSpPr>
        <p:spPr>
          <a:xfrm>
            <a:off x="138752" y="1917510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5ADD-7CD5-4855-8137-142378EFA26D}"/>
              </a:ext>
            </a:extLst>
          </p:cNvPr>
          <p:cNvGrpSpPr/>
          <p:nvPr/>
        </p:nvGrpSpPr>
        <p:grpSpPr>
          <a:xfrm>
            <a:off x="4736398" y="555634"/>
            <a:ext cx="2723751" cy="2723751"/>
            <a:chOff x="4360460" y="449353"/>
            <a:chExt cx="3282287" cy="32822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30CC-581E-4D1E-9ACA-A92F5BB6C0CB}"/>
                </a:ext>
              </a:extLst>
            </p:cNvPr>
            <p:cNvSpPr/>
            <p:nvPr userDrawn="1"/>
          </p:nvSpPr>
          <p:spPr>
            <a:xfrm>
              <a:off x="4360460" y="449353"/>
              <a:ext cx="3282287" cy="3282287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Shape 822">
              <a:extLst>
                <a:ext uri="{FF2B5EF4-FFF2-40B4-BE49-F238E27FC236}">
                  <a16:creationId xmlns:a16="http://schemas.microsoft.com/office/drawing/2014/main" id="{9662AC8F-8502-4CF6-87AC-2CB7EFEBC5CD}"/>
                </a:ext>
              </a:extLst>
            </p:cNvPr>
            <p:cNvGrpSpPr/>
            <p:nvPr userDrawn="1"/>
          </p:nvGrpSpPr>
          <p:grpSpPr>
            <a:xfrm>
              <a:off x="4868910" y="1003939"/>
              <a:ext cx="2265387" cy="2173113"/>
              <a:chOff x="5233525" y="4954450"/>
              <a:chExt cx="538275" cy="516350"/>
            </a:xfrm>
          </p:grpSpPr>
          <p:sp>
            <p:nvSpPr>
              <p:cNvPr id="8" name="Shape 823">
                <a:extLst>
                  <a:ext uri="{FF2B5EF4-FFF2-40B4-BE49-F238E27FC236}">
                    <a16:creationId xmlns:a16="http://schemas.microsoft.com/office/drawing/2014/main" id="{915C32CE-F54C-4A91-A795-5F6EE0E2C310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Shape 824">
                <a:extLst>
                  <a:ext uri="{FF2B5EF4-FFF2-40B4-BE49-F238E27FC236}">
                    <a16:creationId xmlns:a16="http://schemas.microsoft.com/office/drawing/2014/main" id="{25663F7D-C889-439B-A68E-97D8B29147A8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825">
                <a:extLst>
                  <a:ext uri="{FF2B5EF4-FFF2-40B4-BE49-F238E27FC236}">
                    <a16:creationId xmlns:a16="http://schemas.microsoft.com/office/drawing/2014/main" id="{5C225417-5386-4CF0-A050-D547324972FC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826">
                <a:extLst>
                  <a:ext uri="{FF2B5EF4-FFF2-40B4-BE49-F238E27FC236}">
                    <a16:creationId xmlns:a16="http://schemas.microsoft.com/office/drawing/2014/main" id="{F2B2177A-3C1C-4737-A983-B5086B44BAC9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827">
                <a:extLst>
                  <a:ext uri="{FF2B5EF4-FFF2-40B4-BE49-F238E27FC236}">
                    <a16:creationId xmlns:a16="http://schemas.microsoft.com/office/drawing/2014/main" id="{065E0883-FD56-4990-A3BA-7394FB6E3D9D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828">
                <a:extLst>
                  <a:ext uri="{FF2B5EF4-FFF2-40B4-BE49-F238E27FC236}">
                    <a16:creationId xmlns:a16="http://schemas.microsoft.com/office/drawing/2014/main" id="{C497A5ED-CCEE-4F09-A7B4-7079C57F1DC1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0" t="0" r="0" b="0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829">
                <a:extLst>
                  <a:ext uri="{FF2B5EF4-FFF2-40B4-BE49-F238E27FC236}">
                    <a16:creationId xmlns:a16="http://schemas.microsoft.com/office/drawing/2014/main" id="{D8CBE5C1-1916-4EF1-B9E9-DC5E58DE62C4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0" t="0" r="0" b="0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830">
                <a:extLst>
                  <a:ext uri="{FF2B5EF4-FFF2-40B4-BE49-F238E27FC236}">
                    <a16:creationId xmlns:a16="http://schemas.microsoft.com/office/drawing/2014/main" id="{BB37530B-08B3-4205-8A08-E876EE3F9FBE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0" t="0" r="0" b="0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831">
                <a:extLst>
                  <a:ext uri="{FF2B5EF4-FFF2-40B4-BE49-F238E27FC236}">
                    <a16:creationId xmlns:a16="http://schemas.microsoft.com/office/drawing/2014/main" id="{14DEB002-C856-4D51-9E3F-42951B8C7A1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0" t="0" r="0" b="0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832">
                <a:extLst>
                  <a:ext uri="{FF2B5EF4-FFF2-40B4-BE49-F238E27FC236}">
                    <a16:creationId xmlns:a16="http://schemas.microsoft.com/office/drawing/2014/main" id="{5B5D5E96-C594-4AB6-9DF5-2ED8F56CCF5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0" t="0" r="0" b="0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833">
                <a:extLst>
                  <a:ext uri="{FF2B5EF4-FFF2-40B4-BE49-F238E27FC236}">
                    <a16:creationId xmlns:a16="http://schemas.microsoft.com/office/drawing/2014/main" id="{3FC3F998-CA08-40F4-81A5-CEC994EBBF42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0" t="0" r="0" b="0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C05CDBC-229D-45E2-B2F9-9037D7DF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880" y="4628428"/>
            <a:ext cx="5590283" cy="1463040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12236-1A32-4FE2-AB5A-F8F998D835F3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B8EB76-3B7A-4486-95E5-0316680FFD7E}"/>
              </a:ext>
            </a:extLst>
          </p:cNvPr>
          <p:cNvCxnSpPr>
            <a:cxnSpLocks/>
          </p:cNvCxnSpPr>
          <p:nvPr/>
        </p:nvCxnSpPr>
        <p:spPr>
          <a:xfrm>
            <a:off x="3315880" y="4545974"/>
            <a:ext cx="5590283" cy="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34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40" y="146385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240" y="6544402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E8C701D2-D7FA-4D5B-8741-48982F1F0DD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1670" y="6521027"/>
            <a:ext cx="42192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29491" y="172390"/>
            <a:ext cx="0" cy="1196439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3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10.png"/><Relationship Id="rId7" Type="http://schemas.openxmlformats.org/officeDocument/2006/relationships/image" Target="../media/image8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11" Type="http://schemas.openxmlformats.org/officeDocument/2006/relationships/image" Target="../media/image122.png"/><Relationship Id="rId5" Type="http://schemas.openxmlformats.org/officeDocument/2006/relationships/image" Target="../media/image62.png"/><Relationship Id="rId10" Type="http://schemas.openxmlformats.org/officeDocument/2006/relationships/image" Target="../media/image111.png"/><Relationship Id="rId4" Type="http://schemas.openxmlformats.org/officeDocument/2006/relationships/image" Target="../media/image56.png"/><Relationship Id="rId9" Type="http://schemas.openxmlformats.org/officeDocument/2006/relationships/image" Target="../media/image10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46.png"/><Relationship Id="rId7" Type="http://schemas.openxmlformats.org/officeDocument/2006/relationships/image" Target="../media/image17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Relationship Id="rId4" Type="http://schemas.openxmlformats.org/officeDocument/2006/relationships/image" Target="../media/image141.png"/><Relationship Id="rId9" Type="http://schemas.openxmlformats.org/officeDocument/2006/relationships/image" Target="../media/image19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igocheatsheet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0.png"/><Relationship Id="rId4" Type="http://schemas.openxmlformats.org/officeDocument/2006/relationships/image" Target="../media/image50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00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0" Type="http://schemas.openxmlformats.org/officeDocument/2006/relationships/image" Target="../media/image54.png"/><Relationship Id="rId4" Type="http://schemas.openxmlformats.org/officeDocument/2006/relationships/image" Target="../media/image210.png"/><Relationship Id="rId9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674C-AD1D-4C9D-88D4-76616DF5B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14: </a:t>
            </a:r>
            <a:r>
              <a:rPr lang="en-US" dirty="0" err="1" smtClean="0"/>
              <a:t>buildHeap</a:t>
            </a:r>
            <a:r>
              <a:rPr lang="en-US" dirty="0" smtClean="0"/>
              <a:t> and Midterm Review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873D0-155C-4A49-BE31-7C26918C8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373 Data Structures and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DF771-CBF5-4810-A04A-36DE8C4C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67493CC-085C-EC46-B818-09CB7DB1E292}"/>
              </a:ext>
            </a:extLst>
          </p:cNvPr>
          <p:cNvSpPr txBox="1">
            <a:spLocks/>
          </p:cNvSpPr>
          <p:nvPr/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 373 19 SP - Kasey Champion</a:t>
            </a:r>
          </a:p>
        </p:txBody>
      </p:sp>
    </p:spTree>
    <p:extLst>
      <p:ext uri="{BB962C8B-B14F-4D97-AF65-F5344CB8AC3E}">
        <p14:creationId xmlns:p14="http://schemas.microsoft.com/office/powerpoint/2010/main" val="5885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What’s causing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</a:t>
                </a:r>
                <a:r>
                  <a:rPr lang="en-US" sz="2800" dirty="0"/>
                  <a:t> strategy to take so long?</a:t>
                </a:r>
              </a:p>
              <a:p>
                <a:r>
                  <a:rPr lang="en-US" sz="2800" dirty="0"/>
                  <a:t>Most nodes are near the bottom, and they might need to percolate all the way up. </a:t>
                </a:r>
              </a:p>
              <a:p>
                <a:r>
                  <a:rPr lang="en-US" sz="2800" dirty="0"/>
                  <a:t>What if instead we dumped everything in the array and then </a:t>
                </a:r>
              </a:p>
              <a:p>
                <a:r>
                  <a:rPr lang="en-US" sz="2800" dirty="0"/>
                  <a:t>tried to percolate things down to fix the invariant?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Seems like it might be faster</a:t>
                </a:r>
              </a:p>
              <a:p>
                <a:pPr lvl="1"/>
                <a:r>
                  <a:rPr lang="en-US" sz="2400" dirty="0"/>
                  <a:t>The bottom two levels of the tree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nodes, the top two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 nodes.</a:t>
                </a:r>
              </a:p>
              <a:p>
                <a:pPr lvl="1"/>
                <a:r>
                  <a:rPr lang="en-US" sz="2400" dirty="0"/>
                  <a:t>Maybe we can make “most nodes” go a constant distance.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8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332 - SU 18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4D91-6951-4247-8A71-3C3C7BB0A6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2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8100-8DD1-49DF-8093-6DEBD4E5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Really Faster?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84A548-D5BD-438C-80B8-726A1598A8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Assume the tree is </a:t>
                </a:r>
                <a:r>
                  <a:rPr lang="en-US" sz="2400" b="1" dirty="0"/>
                  <a:t>perfect</a:t>
                </a:r>
                <a:r>
                  <a:rPr lang="en-US" sz="2400" dirty="0"/>
                  <a:t> </a:t>
                </a:r>
              </a:p>
              <a:p>
                <a:pPr lvl="1"/>
                <a:r>
                  <a:rPr lang="en-US" sz="2000" dirty="0"/>
                  <a:t>the proof for complete trees just gives a different constant factor.</a:t>
                </a:r>
                <a:endParaRPr lang="en-US" sz="2000" b="1" dirty="0"/>
              </a:p>
              <a:p>
                <a:r>
                  <a:rPr lang="en-US" sz="2400" dirty="0" err="1"/>
                  <a:t>percolateDown</a:t>
                </a:r>
                <a:r>
                  <a:rPr lang="en-US" sz="2400" dirty="0"/>
                  <a:t>() doesn’t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steps each time!</a:t>
                </a:r>
              </a:p>
              <a:p>
                <a:r>
                  <a:rPr lang="en-US" sz="2800" dirty="0"/>
                  <a:t>Half the nodes of the tree are leaves</a:t>
                </a:r>
              </a:p>
              <a:p>
                <a:pPr lvl="2"/>
                <a:r>
                  <a:rPr lang="en-US" sz="2400" dirty="0"/>
                  <a:t>Leaves run percolate down in constant time</a:t>
                </a:r>
              </a:p>
              <a:p>
                <a:r>
                  <a:rPr lang="en-US" sz="2800" dirty="0"/>
                  <a:t>1/4 of the nodes have at most 1 level to travel</a:t>
                </a:r>
              </a:p>
              <a:p>
                <a:r>
                  <a:rPr lang="en-US" sz="2800" dirty="0"/>
                  <a:t>1/8 the nodes have at most 2 levels to travel</a:t>
                </a:r>
              </a:p>
              <a:p>
                <a:r>
                  <a:rPr lang="en-US" sz="2800" dirty="0"/>
                  <a:t>etc…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work(n)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 +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2 +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3 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⋯+1⋅(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84A548-D5BD-438C-80B8-726A1598A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4" t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D3ACB-F85E-4996-919B-D7761D96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F78BF-63B3-446C-87EB-A6A19F4E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5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F943-E1AB-406A-A4B0-8FB8CA76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form Floyd’s </a:t>
            </a:r>
            <a:r>
              <a:rPr lang="en-US" dirty="0" err="1"/>
              <a:t>buildHeap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80B0E-BF58-44E6-87C9-E0CB20D07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240" y="1463857"/>
                <a:ext cx="11187258" cy="429899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1800" dirty="0" smtClean="0">
                        <a:latin typeface="Cambria Math" panose="02040503050406030204" pitchFamily="18" charset="0"/>
                      </a:rPr>
                      <m:t>/2⋅ 1 +</m:t>
                    </m:r>
                    <m:r>
                      <m:rPr>
                        <m:nor/>
                      </m:rPr>
                      <a:rPr lang="en-US" sz="18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1800" dirty="0" smtClean="0">
                        <a:latin typeface="Cambria Math" panose="02040503050406030204" pitchFamily="18" charset="0"/>
                      </a:rPr>
                      <m:t>/4⋅ 2 +</m:t>
                    </m:r>
                    <m:r>
                      <m:rPr>
                        <m:nor/>
                      </m:rPr>
                      <a:rPr lang="en-US" sz="18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1800" dirty="0" smtClean="0">
                        <a:latin typeface="Cambria Math" panose="02040503050406030204" pitchFamily="18" charset="0"/>
                      </a:rPr>
                      <m:t>/8⋅ 3 +⋯+1⋅(</m:t>
                    </m:r>
                    <m:r>
                      <m:rPr>
                        <m:nor/>
                      </m:rPr>
                      <a:rPr lang="en-US" sz="180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180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/>
                </a:r>
                <a:br>
                  <a:rPr lang="en-US" sz="1800" dirty="0"/>
                </a:br>
                <a:r>
                  <a:rPr lang="en-US" sz="1800" dirty="0"/>
                  <a:t/>
                </a:r>
                <a:br>
                  <a:rPr lang="en-US" sz="1800" dirty="0"/>
                </a:br>
                <a:r>
                  <a:rPr lang="en-US" sz="1800" dirty="0"/>
                  <a:t>factor out n</a:t>
                </a:r>
              </a:p>
              <a:p>
                <a:pPr marL="0" indent="0">
                  <a:buNone/>
                </a:pPr>
                <a:r>
                  <a:rPr lang="en-US" sz="1800" dirty="0"/>
                  <a:t> work(n) ≈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80B0E-BF58-44E6-87C9-E0CB20D07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1463857"/>
                <a:ext cx="11187258" cy="4298990"/>
              </a:xfrm>
              <a:blipFill>
                <a:blip r:embed="rId3"/>
                <a:stretch>
                  <a:fillRect l="-871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9061E-2D18-46C9-9774-54A39A51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331D5-7A5B-411B-BAA8-8D3BC71A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4DA404-E5D9-4E80-BA02-275DF5A9F167}"/>
                  </a:ext>
                </a:extLst>
              </p:cNvPr>
              <p:cNvSpPr/>
              <p:nvPr/>
            </p:nvSpPr>
            <p:spPr>
              <a:xfrm>
                <a:off x="1357970" y="3145217"/>
                <a:ext cx="2135713" cy="878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𝑤𝑜𝑟𝑘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?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4DA404-E5D9-4E80-BA02-275DF5A9F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970" y="3145217"/>
                <a:ext cx="2135713" cy="878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5AA242-C7B6-486B-8C37-4FA8695CC681}"/>
                  </a:ext>
                </a:extLst>
              </p:cNvPr>
              <p:cNvSpPr/>
              <p:nvPr/>
            </p:nvSpPr>
            <p:spPr>
              <a:xfrm>
                <a:off x="746734" y="5320706"/>
                <a:ext cx="2495491" cy="1065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𝑤𝑜𝑟𝑘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logn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5AA242-C7B6-486B-8C37-4FA8695CC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34" y="5320706"/>
                <a:ext cx="2495491" cy="1065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1D1AFE-8E0A-470C-A517-77D853196F1C}"/>
                  </a:ext>
                </a:extLst>
              </p:cNvPr>
              <p:cNvSpPr/>
              <p:nvPr/>
            </p:nvSpPr>
            <p:spPr>
              <a:xfrm>
                <a:off x="3223593" y="5280835"/>
                <a:ext cx="4205126" cy="847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1D1AFE-8E0A-470C-A517-77D853196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593" y="5280835"/>
                <a:ext cx="4205126" cy="8478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7FFB039-26D8-444E-9EF1-B5C41FAF7186}"/>
              </a:ext>
            </a:extLst>
          </p:cNvPr>
          <p:cNvSpPr txBox="1"/>
          <p:nvPr/>
        </p:nvSpPr>
        <p:spPr>
          <a:xfrm>
            <a:off x="4210877" y="4858081"/>
            <a:ext cx="254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Infinite geometric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222B408-2DDA-472E-910F-DCDC6565DF93}"/>
                  </a:ext>
                </a:extLst>
              </p:cNvPr>
              <p:cNvSpPr/>
              <p:nvPr/>
            </p:nvSpPr>
            <p:spPr>
              <a:xfrm>
                <a:off x="7576754" y="5179576"/>
                <a:ext cx="4302524" cy="884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𝑤𝑜𝑟𝑘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logn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∗4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222B408-2DDA-472E-910F-DCDC6565D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754" y="5179576"/>
                <a:ext cx="4302524" cy="8844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9049B1B-9F60-48AB-8E86-5294269C1DC3}"/>
              </a:ext>
            </a:extLst>
          </p:cNvPr>
          <p:cNvSpPr/>
          <p:nvPr/>
        </p:nvSpPr>
        <p:spPr>
          <a:xfrm>
            <a:off x="3814184" y="2379790"/>
            <a:ext cx="3113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find a pattern -&gt; powers of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9936BEF-E9D0-4AAE-A214-26D96ACDDC5C}"/>
                  </a:ext>
                </a:extLst>
              </p:cNvPr>
              <p:cNvSpPr/>
              <p:nvPr/>
            </p:nvSpPr>
            <p:spPr>
              <a:xfrm>
                <a:off x="6862860" y="2295674"/>
                <a:ext cx="3956148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work(n) ≈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9936BEF-E9D0-4AAE-A214-26D96ACDD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860" y="2295674"/>
                <a:ext cx="3956148" cy="506870"/>
              </a:xfrm>
              <a:prstGeom prst="rect">
                <a:avLst/>
              </a:prstGeom>
              <a:blipFill>
                <a:blip r:embed="rId8"/>
                <a:stretch>
                  <a:fillRect l="-1387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6589E19-D49B-420F-B3D0-B7C3CABDC706}"/>
              </a:ext>
            </a:extLst>
          </p:cNvPr>
          <p:cNvSpPr/>
          <p:nvPr/>
        </p:nvSpPr>
        <p:spPr>
          <a:xfrm>
            <a:off x="3601833" y="3429000"/>
            <a:ext cx="3760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? = upper limit should give last term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6FFDE-D855-4B28-902A-DA1AC837070A}"/>
              </a:ext>
            </a:extLst>
          </p:cNvPr>
          <p:cNvSpPr txBox="1"/>
          <p:nvPr/>
        </p:nvSpPr>
        <p:spPr>
          <a:xfrm>
            <a:off x="4230713" y="6056388"/>
            <a:ext cx="373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Floyd’s </a:t>
            </a:r>
            <a:r>
              <a:rPr lang="en-US" dirty="0" err="1">
                <a:solidFill>
                  <a:srgbClr val="00B050"/>
                </a:solidFill>
              </a:rPr>
              <a:t>buildHeap</a:t>
            </a:r>
            <a:r>
              <a:rPr lang="en-US" dirty="0">
                <a:solidFill>
                  <a:srgbClr val="00B050"/>
                </a:solidFill>
              </a:rPr>
              <a:t> runs in O(n) time!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BE884E-0889-4818-AD9E-301C8DC5BB8F}"/>
              </a:ext>
            </a:extLst>
          </p:cNvPr>
          <p:cNvSpPr/>
          <p:nvPr/>
        </p:nvSpPr>
        <p:spPr>
          <a:xfrm>
            <a:off x="10719881" y="2353735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Summation!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7330" y="4091873"/>
            <a:ext cx="1088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a summation for this! Let’s make it look more like a summation we do know.</a:t>
            </a:r>
          </a:p>
        </p:txBody>
      </p:sp>
    </p:spTree>
    <p:extLst>
      <p:ext uri="{BB962C8B-B14F-4D97-AF65-F5344CB8AC3E}">
        <p14:creationId xmlns:p14="http://schemas.microsoft.com/office/powerpoint/2010/main" val="212739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Floyd’s </a:t>
            </a:r>
            <a:r>
              <a:rPr lang="en-US" dirty="0" err="1"/>
              <a:t>BuildHeap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Ok, it’s really faster. </a:t>
            </a:r>
            <a:br>
              <a:rPr lang="en-US" sz="2800" dirty="0"/>
            </a:br>
            <a:r>
              <a:rPr lang="en-US" sz="2800" dirty="0"/>
              <a:t>But can we make it </a:t>
            </a:r>
            <a:r>
              <a:rPr lang="en-US" sz="2800" b="1" dirty="0"/>
              <a:t>work</a:t>
            </a:r>
            <a:r>
              <a:rPr lang="en-US" sz="2800" dirty="0"/>
              <a:t>?</a:t>
            </a:r>
          </a:p>
          <a:p>
            <a:r>
              <a:rPr lang="en-US" sz="2800" dirty="0"/>
              <a:t>It’s not clear what order to call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percolateDown</a:t>
            </a:r>
            <a:r>
              <a:rPr lang="en-US" sz="2800" dirty="0" err="1"/>
              <a:t>’s</a:t>
            </a:r>
            <a:r>
              <a:rPr lang="en-US" sz="2800" dirty="0"/>
              <a:t> in.</a:t>
            </a:r>
          </a:p>
          <a:p>
            <a:r>
              <a:rPr lang="en-US" sz="2800" dirty="0"/>
              <a:t>Should we start at the top or bottom? Will one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percolateDown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on each element be enough</a:t>
            </a:r>
            <a:r>
              <a:rPr lang="en-US" sz="2800" dirty="0" smtClean="0"/>
              <a:t>?</a:t>
            </a:r>
          </a:p>
          <a:p>
            <a:endParaRPr lang="en-US" sz="2800" b="1" dirty="0"/>
          </a:p>
          <a:p>
            <a:r>
              <a:rPr lang="en-US" sz="2800" dirty="0" smtClean="0"/>
              <a:t>Yes! If we start at the bottom and work up.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332 - SU 18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4D91-6951-4247-8A71-3C3C7BB0A6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4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3384-DB92-4BD0-B6BD-33EEA5EA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Floyd’s </a:t>
            </a:r>
            <a:r>
              <a:rPr lang="en-US" dirty="0" err="1"/>
              <a:t>buildHeap</a:t>
            </a:r>
            <a:r>
              <a:rPr lang="en-US" dirty="0"/>
              <a:t>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25B89-5C67-4C1E-AE71-E26666FE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417AF-67A7-4A75-B9B9-EFEFA746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DC2E60-37D0-4F55-B6E9-D9ECAD210F27}"/>
              </a:ext>
            </a:extLst>
          </p:cNvPr>
          <p:cNvGrpSpPr/>
          <p:nvPr/>
        </p:nvGrpSpPr>
        <p:grpSpPr>
          <a:xfrm>
            <a:off x="5950408" y="4390183"/>
            <a:ext cx="692309" cy="678627"/>
            <a:chOff x="2659233" y="2267047"/>
            <a:chExt cx="692309" cy="67862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86C1267-C06B-4611-A1C5-834AAC8EC892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F8B7F35-3078-481E-ACDF-AB7449D89697}"/>
                </a:ext>
              </a:extLst>
            </p:cNvPr>
            <p:cNvSpPr txBox="1"/>
            <p:nvPr/>
          </p:nvSpPr>
          <p:spPr>
            <a:xfrm>
              <a:off x="2878192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E074AF2-09AC-4AC2-9F0F-A5451F49BBF8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95713D5-57C8-4D96-A6CB-38C090BC617D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B0B4C40-970F-4BC7-A899-BC5A0109E685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083387F-B86A-4CB5-AB71-BFAA999869ED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1A5E19-25B1-449F-892F-CFAC2C87C8CB}"/>
              </a:ext>
            </a:extLst>
          </p:cNvPr>
          <p:cNvGrpSpPr/>
          <p:nvPr/>
        </p:nvGrpSpPr>
        <p:grpSpPr>
          <a:xfrm>
            <a:off x="8474041" y="1277943"/>
            <a:ext cx="678628" cy="678627"/>
            <a:chOff x="2476501" y="3333847"/>
            <a:chExt cx="678628" cy="67862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215CE36-4BA6-4CF6-B628-5F77D4E18162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B57A5DB-AFB8-4A9C-AF5A-8D76F8C90E22}"/>
                </a:ext>
              </a:extLst>
            </p:cNvPr>
            <p:cNvSpPr txBox="1"/>
            <p:nvPr/>
          </p:nvSpPr>
          <p:spPr>
            <a:xfrm>
              <a:off x="2649743" y="340366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404663-1B5D-4136-AAC9-B03DF03A345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D84E8C-C4A2-44A1-BC7E-AD6F951E810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EA383D-4254-42B8-9185-359D3CAB91DC}"/>
              </a:ext>
            </a:extLst>
          </p:cNvPr>
          <p:cNvGrpSpPr/>
          <p:nvPr/>
        </p:nvGrpSpPr>
        <p:grpSpPr>
          <a:xfrm>
            <a:off x="6485734" y="2190469"/>
            <a:ext cx="678628" cy="678627"/>
            <a:chOff x="2476501" y="3333847"/>
            <a:chExt cx="678628" cy="67862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72354EC-6FDC-4CE1-AB4C-9FA0DEB0E8B9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DA862F6-73DA-43E7-9D06-9FEC9734DCA0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24256E8-58A4-4338-9C4F-ABD74CD8EF9D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2C3B54B-BB0E-4139-86F8-42110CF76940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325720-7CF3-499F-B59C-7AAF74C66665}"/>
              </a:ext>
            </a:extLst>
          </p:cNvPr>
          <p:cNvGrpSpPr/>
          <p:nvPr/>
        </p:nvGrpSpPr>
        <p:grpSpPr>
          <a:xfrm>
            <a:off x="5476992" y="3286563"/>
            <a:ext cx="678628" cy="678627"/>
            <a:chOff x="2476501" y="3333847"/>
            <a:chExt cx="678628" cy="67862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DADE0F2-EDE6-4345-BD2A-6F84FCF03E56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559D1D4-D161-4F65-A146-0F1BDD80569B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8EBE98F-1B39-4BEE-8FD0-9B2993E3E152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2E3E92-FDB0-471E-8433-E13616F90849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12CADF-06F5-4B50-BFF9-2E5C95D378A2}"/>
              </a:ext>
            </a:extLst>
          </p:cNvPr>
          <p:cNvGrpSpPr/>
          <p:nvPr/>
        </p:nvGrpSpPr>
        <p:grpSpPr>
          <a:xfrm>
            <a:off x="4941734" y="4390183"/>
            <a:ext cx="692309" cy="678627"/>
            <a:chOff x="2659233" y="2267047"/>
            <a:chExt cx="692309" cy="67862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BBA86E-F0F1-4DED-BBBF-7C29AC40C7D9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34BF5BE-5406-4B09-9794-06955B5525A3}"/>
                </a:ext>
              </a:extLst>
            </p:cNvPr>
            <p:cNvSpPr txBox="1"/>
            <p:nvPr/>
          </p:nvSpPr>
          <p:spPr>
            <a:xfrm>
              <a:off x="2832475" y="233686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B387F9C-0178-42DD-935F-CC9BBE3E22BA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B45BBE0-24C3-4DA1-884F-300D0FE71DFB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9E1A3B3-0030-4F30-92DB-C29043306D84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745E48-2792-4138-9AB0-40053074EE1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6D84CB-3C8E-4DBF-9095-F996E0F83E42}"/>
              </a:ext>
            </a:extLst>
          </p:cNvPr>
          <p:cNvGrpSpPr/>
          <p:nvPr/>
        </p:nvGrpSpPr>
        <p:grpSpPr>
          <a:xfrm>
            <a:off x="10397434" y="2194770"/>
            <a:ext cx="678628" cy="678627"/>
            <a:chOff x="2476501" y="3333847"/>
            <a:chExt cx="678628" cy="67862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E1DA48-E8EA-4518-A276-8A8A164C7007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2B13E79-C105-41AF-9601-05942D70805F}"/>
                </a:ext>
              </a:extLst>
            </p:cNvPr>
            <p:cNvSpPr txBox="1"/>
            <p:nvPr/>
          </p:nvSpPr>
          <p:spPr>
            <a:xfrm>
              <a:off x="2649743" y="340366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F6B326-F3C0-4653-B7F1-8252E4FB644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20144FE-3648-471C-B823-CDB8F19C0506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68FA3-676B-43AD-AD26-92C46FE56C2F}"/>
              </a:ext>
            </a:extLst>
          </p:cNvPr>
          <p:cNvGrpSpPr/>
          <p:nvPr/>
        </p:nvGrpSpPr>
        <p:grpSpPr>
          <a:xfrm>
            <a:off x="7876315" y="4385896"/>
            <a:ext cx="692309" cy="678627"/>
            <a:chOff x="2659233" y="2267047"/>
            <a:chExt cx="692309" cy="67862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36EEDFA-8671-48CC-9090-7D526ACC6304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1F4EE0-2DE9-4707-8D2D-8EF7EBE759D9}"/>
                </a:ext>
              </a:extLst>
            </p:cNvPr>
            <p:cNvSpPr txBox="1"/>
            <p:nvPr/>
          </p:nvSpPr>
          <p:spPr>
            <a:xfrm>
              <a:off x="2832475" y="23368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E7C25A-69AA-4234-816B-AA2D09ED43C6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DBE21EA-C6B8-42A2-919E-E545E53AEFDE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148200-CA65-4A66-BE35-2EDE4B6572E4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83E11F-54C3-446A-9756-57DCCAE0BE9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EB24C5-5639-4EBE-94EF-5463544A435B}"/>
              </a:ext>
            </a:extLst>
          </p:cNvPr>
          <p:cNvGrpSpPr/>
          <p:nvPr/>
        </p:nvGrpSpPr>
        <p:grpSpPr>
          <a:xfrm>
            <a:off x="7402899" y="3282276"/>
            <a:ext cx="678628" cy="678627"/>
            <a:chOff x="2476501" y="3333847"/>
            <a:chExt cx="678628" cy="67862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1B41EEB-62A0-422B-A831-32A56EC91051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A24377-F230-4E23-BD91-6EA4C70E5621}"/>
                </a:ext>
              </a:extLst>
            </p:cNvPr>
            <p:cNvSpPr txBox="1"/>
            <p:nvPr/>
          </p:nvSpPr>
          <p:spPr>
            <a:xfrm>
              <a:off x="2649743" y="340366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03D8D4-B877-4131-8934-2A173B3DBC79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0E0B44-1E4E-42BC-88FD-3B5A9E616E26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2FD394-368B-4EB4-AEBA-6F5844D5ACB3}"/>
              </a:ext>
            </a:extLst>
          </p:cNvPr>
          <p:cNvGrpSpPr/>
          <p:nvPr/>
        </p:nvGrpSpPr>
        <p:grpSpPr>
          <a:xfrm>
            <a:off x="6867641" y="4385896"/>
            <a:ext cx="692309" cy="678627"/>
            <a:chOff x="2659233" y="2267047"/>
            <a:chExt cx="692309" cy="67862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FE77E1F-508E-43A9-9422-E542A24790A3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0BED58-27BD-43CC-8D26-10B17BD29400}"/>
                </a:ext>
              </a:extLst>
            </p:cNvPr>
            <p:cNvSpPr txBox="1"/>
            <p:nvPr/>
          </p:nvSpPr>
          <p:spPr>
            <a:xfrm>
              <a:off x="2832475" y="23368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C8EE778-D08E-459D-BE7B-B82C354FFB33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F1D3EB-DFE1-4CF7-B1DB-56D5F088883A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E6701F-5C7A-4841-92DD-C51DB46D6CA1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DFF6CA-DDC9-4BE4-8A85-F299E727F4C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7FCC08-0ED8-4994-88B3-58B9C3ECA3EA}"/>
              </a:ext>
            </a:extLst>
          </p:cNvPr>
          <p:cNvGrpSpPr/>
          <p:nvPr/>
        </p:nvGrpSpPr>
        <p:grpSpPr>
          <a:xfrm>
            <a:off x="9518271" y="3282276"/>
            <a:ext cx="678628" cy="678627"/>
            <a:chOff x="2476501" y="3333847"/>
            <a:chExt cx="678628" cy="67862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D01B9B-5B6A-4F13-BDE8-5E14334F716F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B106EA1-7ED9-45CF-8FC2-FC4766F1219F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D6DD646-A570-46FB-A85A-B6AE3ED79AAF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4F3E53-3E7F-4BDF-B37C-7F660F7356DD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16EC33-A052-4DDD-9971-13308AF7BFF6}"/>
              </a:ext>
            </a:extLst>
          </p:cNvPr>
          <p:cNvGrpSpPr/>
          <p:nvPr/>
        </p:nvGrpSpPr>
        <p:grpSpPr>
          <a:xfrm>
            <a:off x="8983013" y="4385896"/>
            <a:ext cx="692309" cy="678627"/>
            <a:chOff x="2659233" y="2267047"/>
            <a:chExt cx="692309" cy="67862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65CFA-8523-44FF-8AF3-A21AD2367F11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3E51D0-83AB-4355-85B3-5B09BC5000EE}"/>
                </a:ext>
              </a:extLst>
            </p:cNvPr>
            <p:cNvSpPr txBox="1"/>
            <p:nvPr/>
          </p:nvSpPr>
          <p:spPr>
            <a:xfrm>
              <a:off x="2832475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865169-6C5A-4903-BB6F-7450A36C3F70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86937A-C21A-4477-B46F-17CF0059788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6E1E374-0F17-4A29-9569-52BFF7B6175A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5019FA-5FE8-4421-9353-B3BD5009A78C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3BF929-34E8-413A-BE95-6A03D22A8E57}"/>
              </a:ext>
            </a:extLst>
          </p:cNvPr>
          <p:cNvGrpSpPr/>
          <p:nvPr/>
        </p:nvGrpSpPr>
        <p:grpSpPr>
          <a:xfrm>
            <a:off x="11287488" y="3282275"/>
            <a:ext cx="692309" cy="678627"/>
            <a:chOff x="2659233" y="2267047"/>
            <a:chExt cx="692309" cy="67862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ED69B7-082B-4FCA-B42C-86BCC07683E9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145568-4739-4BF1-9282-B985949FE238}"/>
                </a:ext>
              </a:extLst>
            </p:cNvPr>
            <p:cNvSpPr txBox="1"/>
            <p:nvPr/>
          </p:nvSpPr>
          <p:spPr>
            <a:xfrm>
              <a:off x="2832475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FC2DFB-48C2-423A-B36E-61A7B46DABF7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918911F-99EB-4259-838C-43991FDF4A9F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BE435D-EC3A-4246-AB21-D3FB4534202B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2470E5-A7F6-487E-BB3F-E1C421814241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A7CC3-453D-4BC8-8AFB-E5596B5D4C74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6825049" y="1873505"/>
            <a:ext cx="1822234" cy="316964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52EEB7-0B4C-4A31-83B9-C96BAE06B0EF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986595" y="1885677"/>
            <a:ext cx="1750154" cy="30909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2466B8-07C6-435C-906D-EFA49CC4F8CB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5816307" y="2789031"/>
            <a:ext cx="845918" cy="49753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3E3DAF-F586-4A12-A65A-E1E74253D76E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001324" y="2793698"/>
            <a:ext cx="740890" cy="48857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5DCFB8-6007-48D2-AFEC-E0D8AADBBBDE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9857586" y="2800714"/>
            <a:ext cx="705920" cy="48156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E9AD6B-5AE9-4E10-880F-ECE235B35F5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902819" y="2790842"/>
            <a:ext cx="723984" cy="49143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1A8B8F-04F1-4E0B-B818-E9D8CC854C1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5281049" y="3881378"/>
            <a:ext cx="383442" cy="50880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23A5D3-0978-4FF0-B321-62EAF932A1CC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7206956" y="3865278"/>
            <a:ext cx="380826" cy="52061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D9DF45-53C1-4CF5-9C41-41D5E7DD616F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9322328" y="3877090"/>
            <a:ext cx="380826" cy="50880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5D37F9-D015-41F6-994A-E6D6E050EE1D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6000604" y="3877091"/>
            <a:ext cx="289119" cy="51309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482034-1949-4BC8-BB0E-D362F0C3711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896644" y="3869041"/>
            <a:ext cx="318986" cy="51685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B9AE70-0C6C-4BD7-BA4A-FC718A464F62}"/>
              </a:ext>
            </a:extLst>
          </p:cNvPr>
          <p:cNvCxnSpPr/>
          <p:nvPr/>
        </p:nvCxnSpPr>
        <p:spPr>
          <a:xfrm flipV="1">
            <a:off x="9864426" y="3791245"/>
            <a:ext cx="339313" cy="169657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C60F3973-2B6A-4636-B96F-4685ED8BC27E}"/>
              </a:ext>
            </a:extLst>
          </p:cNvPr>
          <p:cNvGraphicFramePr>
            <a:graphicFrameLocks noGrp="1"/>
          </p:cNvGraphicFramePr>
          <p:nvPr/>
        </p:nvGraphicFramePr>
        <p:xfrm>
          <a:off x="2104871" y="5373706"/>
          <a:ext cx="8127994" cy="98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181651409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92328756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79132539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6598716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2980065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600024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0822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532861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785585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00279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2739020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509076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4477134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65729610"/>
                    </a:ext>
                  </a:extLst>
                </a:gridCol>
              </a:tblGrid>
              <a:tr h="4946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15104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45167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F3200E2A-4B53-425B-8BD5-B08A3D7781AE}"/>
              </a:ext>
            </a:extLst>
          </p:cNvPr>
          <p:cNvSpPr txBox="1"/>
          <p:nvPr/>
        </p:nvSpPr>
        <p:spPr>
          <a:xfrm>
            <a:off x="6321831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B1CAFED-3872-4357-AC9A-A4212B941224}"/>
              </a:ext>
            </a:extLst>
          </p:cNvPr>
          <p:cNvSpPr txBox="1"/>
          <p:nvPr/>
        </p:nvSpPr>
        <p:spPr>
          <a:xfrm>
            <a:off x="6879246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7D195F-8573-48C3-8B01-24FD04BBC9D0}"/>
              </a:ext>
            </a:extLst>
          </p:cNvPr>
          <p:cNvSpPr txBox="1"/>
          <p:nvPr/>
        </p:nvSpPr>
        <p:spPr>
          <a:xfrm>
            <a:off x="7387427" y="5920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7B1E9BE-F6BA-4EAF-8F8C-D48D29C82C96}"/>
              </a:ext>
            </a:extLst>
          </p:cNvPr>
          <p:cNvSpPr txBox="1"/>
          <p:nvPr/>
        </p:nvSpPr>
        <p:spPr>
          <a:xfrm>
            <a:off x="8052242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25E1324-1F69-4744-A35F-379F0E6CAECE}"/>
              </a:ext>
            </a:extLst>
          </p:cNvPr>
          <p:cNvSpPr txBox="1"/>
          <p:nvPr/>
        </p:nvSpPr>
        <p:spPr>
          <a:xfrm>
            <a:off x="8609657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14BB0F9-B2BD-49A8-89AC-775E89B64957}"/>
              </a:ext>
            </a:extLst>
          </p:cNvPr>
          <p:cNvSpPr txBox="1"/>
          <p:nvPr/>
        </p:nvSpPr>
        <p:spPr>
          <a:xfrm>
            <a:off x="630256" y="2239219"/>
            <a:ext cx="4866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all values to </a:t>
            </a:r>
            <a:r>
              <a:rPr lang="en-US" dirty="0" smtClean="0"/>
              <a:t>array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(parent) starting at last index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D461A4-F49B-4047-B074-C73BAD37E47C}"/>
              </a:ext>
            </a:extLst>
          </p:cNvPr>
          <p:cNvSpPr txBox="1"/>
          <p:nvPr/>
        </p:nvSpPr>
        <p:spPr>
          <a:xfrm>
            <a:off x="630256" y="1288346"/>
            <a:ext cx="327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a tree with the values:</a:t>
            </a:r>
          </a:p>
          <a:p>
            <a:r>
              <a:rPr lang="en-US" dirty="0"/>
              <a:t>12, 5, 11, 3, 10, 2, 9, 4, 8, 15, 7, 6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BCB28A5-42F1-435C-9D75-6397C5C44C56}"/>
              </a:ext>
            </a:extLst>
          </p:cNvPr>
          <p:cNvSpPr txBox="1"/>
          <p:nvPr/>
        </p:nvSpPr>
        <p:spPr>
          <a:xfrm>
            <a:off x="2174108" y="59261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50A8332-87B3-4A89-B187-553D8471F281}"/>
              </a:ext>
            </a:extLst>
          </p:cNvPr>
          <p:cNvSpPr txBox="1"/>
          <p:nvPr/>
        </p:nvSpPr>
        <p:spPr>
          <a:xfrm>
            <a:off x="2813275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865D10-8C23-4877-AC38-E66DB10525BD}"/>
              </a:ext>
            </a:extLst>
          </p:cNvPr>
          <p:cNvSpPr txBox="1"/>
          <p:nvPr/>
        </p:nvSpPr>
        <p:spPr>
          <a:xfrm>
            <a:off x="3366736" y="592610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25159E-FEB1-4761-A7B7-014656C45D0B}"/>
              </a:ext>
            </a:extLst>
          </p:cNvPr>
          <p:cNvSpPr txBox="1"/>
          <p:nvPr/>
        </p:nvSpPr>
        <p:spPr>
          <a:xfrm>
            <a:off x="3956275" y="5926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9A71F7-151B-4CA5-939D-C1CC5042D9CC}"/>
              </a:ext>
            </a:extLst>
          </p:cNvPr>
          <p:cNvSpPr txBox="1"/>
          <p:nvPr/>
        </p:nvSpPr>
        <p:spPr>
          <a:xfrm>
            <a:off x="4534956" y="59261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676E819-CF84-467D-96C3-8FFDD70A3685}"/>
              </a:ext>
            </a:extLst>
          </p:cNvPr>
          <p:cNvSpPr txBox="1"/>
          <p:nvPr/>
        </p:nvSpPr>
        <p:spPr>
          <a:xfrm>
            <a:off x="5104051" y="5926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FC964D-08F3-4976-B9CA-9172E5A74AD5}"/>
              </a:ext>
            </a:extLst>
          </p:cNvPr>
          <p:cNvSpPr txBox="1"/>
          <p:nvPr/>
        </p:nvSpPr>
        <p:spPr>
          <a:xfrm>
            <a:off x="5682282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9</a:t>
            </a:r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E3722A06-678B-4CAD-A240-83087FE080B9}"/>
              </a:ext>
            </a:extLst>
          </p:cNvPr>
          <p:cNvSpPr/>
          <p:nvPr/>
        </p:nvSpPr>
        <p:spPr>
          <a:xfrm rot="10800000">
            <a:off x="8588736" y="6452395"/>
            <a:ext cx="370443" cy="54864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9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/>
      <p:bldP spid="96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3384-DB92-4BD0-B6BD-33EEA5EA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Floyd’s </a:t>
            </a:r>
            <a:r>
              <a:rPr lang="en-US" dirty="0" err="1"/>
              <a:t>buildHeap</a:t>
            </a:r>
            <a:r>
              <a:rPr lang="en-US" dirty="0"/>
              <a:t>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25B89-5C67-4C1E-AE71-E26666FE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417AF-67A7-4A75-B9B9-EFEFA746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DC2E60-37D0-4F55-B6E9-D9ECAD210F27}"/>
              </a:ext>
            </a:extLst>
          </p:cNvPr>
          <p:cNvGrpSpPr/>
          <p:nvPr/>
        </p:nvGrpSpPr>
        <p:grpSpPr>
          <a:xfrm>
            <a:off x="5950408" y="4390183"/>
            <a:ext cx="692309" cy="678627"/>
            <a:chOff x="2659233" y="2267047"/>
            <a:chExt cx="692309" cy="67862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86C1267-C06B-4611-A1C5-834AAC8EC892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F8B7F35-3078-481E-ACDF-AB7449D89697}"/>
                </a:ext>
              </a:extLst>
            </p:cNvPr>
            <p:cNvSpPr txBox="1"/>
            <p:nvPr/>
          </p:nvSpPr>
          <p:spPr>
            <a:xfrm>
              <a:off x="2878192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E074AF2-09AC-4AC2-9F0F-A5451F49BBF8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95713D5-57C8-4D96-A6CB-38C090BC617D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B0B4C40-970F-4BC7-A899-BC5A0109E685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083387F-B86A-4CB5-AB71-BFAA999869ED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1A5E19-25B1-449F-892F-CFAC2C87C8CB}"/>
              </a:ext>
            </a:extLst>
          </p:cNvPr>
          <p:cNvGrpSpPr/>
          <p:nvPr/>
        </p:nvGrpSpPr>
        <p:grpSpPr>
          <a:xfrm>
            <a:off x="8474041" y="1277943"/>
            <a:ext cx="678628" cy="678627"/>
            <a:chOff x="2476501" y="3333847"/>
            <a:chExt cx="678628" cy="67862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215CE36-4BA6-4CF6-B628-5F77D4E18162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B57A5DB-AFB8-4A9C-AF5A-8D76F8C90E22}"/>
                </a:ext>
              </a:extLst>
            </p:cNvPr>
            <p:cNvSpPr txBox="1"/>
            <p:nvPr/>
          </p:nvSpPr>
          <p:spPr>
            <a:xfrm>
              <a:off x="2649743" y="340366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404663-1B5D-4136-AAC9-B03DF03A345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D84E8C-C4A2-44A1-BC7E-AD6F951E810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EA383D-4254-42B8-9185-359D3CAB91DC}"/>
              </a:ext>
            </a:extLst>
          </p:cNvPr>
          <p:cNvGrpSpPr/>
          <p:nvPr/>
        </p:nvGrpSpPr>
        <p:grpSpPr>
          <a:xfrm>
            <a:off x="6485734" y="2190469"/>
            <a:ext cx="678628" cy="678627"/>
            <a:chOff x="2476501" y="3333847"/>
            <a:chExt cx="678628" cy="67862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72354EC-6FDC-4CE1-AB4C-9FA0DEB0E8B9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DA862F6-73DA-43E7-9D06-9FEC9734DCA0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24256E8-58A4-4338-9C4F-ABD74CD8EF9D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2C3B54B-BB0E-4139-86F8-42110CF76940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325720-7CF3-499F-B59C-7AAF74C66665}"/>
              </a:ext>
            </a:extLst>
          </p:cNvPr>
          <p:cNvGrpSpPr/>
          <p:nvPr/>
        </p:nvGrpSpPr>
        <p:grpSpPr>
          <a:xfrm>
            <a:off x="5476992" y="3286563"/>
            <a:ext cx="678628" cy="678627"/>
            <a:chOff x="2476501" y="3333847"/>
            <a:chExt cx="678628" cy="67862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DADE0F2-EDE6-4345-BD2A-6F84FCF03E56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559D1D4-D161-4F65-A146-0F1BDD80569B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8EBE98F-1B39-4BEE-8FD0-9B2993E3E152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2E3E92-FDB0-471E-8433-E13616F90849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12CADF-06F5-4B50-BFF9-2E5C95D378A2}"/>
              </a:ext>
            </a:extLst>
          </p:cNvPr>
          <p:cNvGrpSpPr/>
          <p:nvPr/>
        </p:nvGrpSpPr>
        <p:grpSpPr>
          <a:xfrm>
            <a:off x="4941734" y="4390183"/>
            <a:ext cx="692309" cy="678627"/>
            <a:chOff x="2659233" y="2267047"/>
            <a:chExt cx="692309" cy="67862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BBA86E-F0F1-4DED-BBBF-7C29AC40C7D9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34BF5BE-5406-4B09-9794-06955B5525A3}"/>
                </a:ext>
              </a:extLst>
            </p:cNvPr>
            <p:cNvSpPr txBox="1"/>
            <p:nvPr/>
          </p:nvSpPr>
          <p:spPr>
            <a:xfrm>
              <a:off x="2832475" y="233686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B387F9C-0178-42DD-935F-CC9BBE3E22BA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B45BBE0-24C3-4DA1-884F-300D0FE71DFB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9E1A3B3-0030-4F30-92DB-C29043306D84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745E48-2792-4138-9AB0-40053074EE1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6D84CB-3C8E-4DBF-9095-F996E0F83E42}"/>
              </a:ext>
            </a:extLst>
          </p:cNvPr>
          <p:cNvGrpSpPr/>
          <p:nvPr/>
        </p:nvGrpSpPr>
        <p:grpSpPr>
          <a:xfrm>
            <a:off x="10397434" y="2194770"/>
            <a:ext cx="678628" cy="678627"/>
            <a:chOff x="2476501" y="3333847"/>
            <a:chExt cx="678628" cy="67862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E1DA48-E8EA-4518-A276-8A8A164C7007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2B13E79-C105-41AF-9601-05942D70805F}"/>
                </a:ext>
              </a:extLst>
            </p:cNvPr>
            <p:cNvSpPr txBox="1"/>
            <p:nvPr/>
          </p:nvSpPr>
          <p:spPr>
            <a:xfrm>
              <a:off x="2649743" y="340366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F6B326-F3C0-4653-B7F1-8252E4FB644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20144FE-3648-471C-B823-CDB8F19C0506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68FA3-676B-43AD-AD26-92C46FE56C2F}"/>
              </a:ext>
            </a:extLst>
          </p:cNvPr>
          <p:cNvGrpSpPr/>
          <p:nvPr/>
        </p:nvGrpSpPr>
        <p:grpSpPr>
          <a:xfrm>
            <a:off x="7876315" y="4385896"/>
            <a:ext cx="692309" cy="678627"/>
            <a:chOff x="2659233" y="2267047"/>
            <a:chExt cx="692309" cy="67862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36EEDFA-8671-48CC-9090-7D526ACC6304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1F4EE0-2DE9-4707-8D2D-8EF7EBE759D9}"/>
                </a:ext>
              </a:extLst>
            </p:cNvPr>
            <p:cNvSpPr txBox="1"/>
            <p:nvPr/>
          </p:nvSpPr>
          <p:spPr>
            <a:xfrm>
              <a:off x="2832475" y="23368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E7C25A-69AA-4234-816B-AA2D09ED43C6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DBE21EA-C6B8-42A2-919E-E545E53AEFDE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148200-CA65-4A66-BE35-2EDE4B6572E4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83E11F-54C3-446A-9756-57DCCAE0BE9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EB24C5-5639-4EBE-94EF-5463544A435B}"/>
              </a:ext>
            </a:extLst>
          </p:cNvPr>
          <p:cNvGrpSpPr/>
          <p:nvPr/>
        </p:nvGrpSpPr>
        <p:grpSpPr>
          <a:xfrm>
            <a:off x="7402899" y="3282276"/>
            <a:ext cx="678628" cy="678627"/>
            <a:chOff x="2476501" y="3333847"/>
            <a:chExt cx="678628" cy="67862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1B41EEB-62A0-422B-A831-32A56EC91051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A24377-F230-4E23-BD91-6EA4C70E5621}"/>
                </a:ext>
              </a:extLst>
            </p:cNvPr>
            <p:cNvSpPr txBox="1"/>
            <p:nvPr/>
          </p:nvSpPr>
          <p:spPr>
            <a:xfrm>
              <a:off x="2649743" y="340366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03D8D4-B877-4131-8934-2A173B3DBC79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0E0B44-1E4E-42BC-88FD-3B5A9E616E26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2FD394-368B-4EB4-AEBA-6F5844D5ACB3}"/>
              </a:ext>
            </a:extLst>
          </p:cNvPr>
          <p:cNvGrpSpPr/>
          <p:nvPr/>
        </p:nvGrpSpPr>
        <p:grpSpPr>
          <a:xfrm>
            <a:off x="6867641" y="4385896"/>
            <a:ext cx="692309" cy="678627"/>
            <a:chOff x="2659233" y="2267047"/>
            <a:chExt cx="692309" cy="67862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FE77E1F-508E-43A9-9422-E542A24790A3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0BED58-27BD-43CC-8D26-10B17BD29400}"/>
                </a:ext>
              </a:extLst>
            </p:cNvPr>
            <p:cNvSpPr txBox="1"/>
            <p:nvPr/>
          </p:nvSpPr>
          <p:spPr>
            <a:xfrm>
              <a:off x="2832475" y="23368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C8EE778-D08E-459D-BE7B-B82C354FFB33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F1D3EB-DFE1-4CF7-B1DB-56D5F088883A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E6701F-5C7A-4841-92DD-C51DB46D6CA1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DFF6CA-DDC9-4BE4-8A85-F299E727F4C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7FCC08-0ED8-4994-88B3-58B9C3ECA3EA}"/>
              </a:ext>
            </a:extLst>
          </p:cNvPr>
          <p:cNvGrpSpPr/>
          <p:nvPr/>
        </p:nvGrpSpPr>
        <p:grpSpPr>
          <a:xfrm>
            <a:off x="9518271" y="3282276"/>
            <a:ext cx="678628" cy="678627"/>
            <a:chOff x="2476501" y="3333847"/>
            <a:chExt cx="678628" cy="67862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D01B9B-5B6A-4F13-BDE8-5E14334F716F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B106EA1-7ED9-45CF-8FC2-FC4766F1219F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D6DD646-A570-46FB-A85A-B6AE3ED79AAF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4F3E53-3E7F-4BDF-B37C-7F660F7356DD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16EC33-A052-4DDD-9971-13308AF7BFF6}"/>
              </a:ext>
            </a:extLst>
          </p:cNvPr>
          <p:cNvGrpSpPr/>
          <p:nvPr/>
        </p:nvGrpSpPr>
        <p:grpSpPr>
          <a:xfrm>
            <a:off x="8983013" y="4385896"/>
            <a:ext cx="692309" cy="678627"/>
            <a:chOff x="2659233" y="2267047"/>
            <a:chExt cx="692309" cy="67862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65CFA-8523-44FF-8AF3-A21AD2367F11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3E51D0-83AB-4355-85B3-5B09BC5000EE}"/>
                </a:ext>
              </a:extLst>
            </p:cNvPr>
            <p:cNvSpPr txBox="1"/>
            <p:nvPr/>
          </p:nvSpPr>
          <p:spPr>
            <a:xfrm>
              <a:off x="2832475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865169-6C5A-4903-BB6F-7450A36C3F70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86937A-C21A-4477-B46F-17CF0059788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6E1E374-0F17-4A29-9569-52BFF7B6175A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5019FA-5FE8-4421-9353-B3BD5009A78C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3BF929-34E8-413A-BE95-6A03D22A8E57}"/>
              </a:ext>
            </a:extLst>
          </p:cNvPr>
          <p:cNvGrpSpPr/>
          <p:nvPr/>
        </p:nvGrpSpPr>
        <p:grpSpPr>
          <a:xfrm>
            <a:off x="11287488" y="3282275"/>
            <a:ext cx="692309" cy="678627"/>
            <a:chOff x="2659233" y="2267047"/>
            <a:chExt cx="692309" cy="67862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ED69B7-082B-4FCA-B42C-86BCC07683E9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145568-4739-4BF1-9282-B985949FE238}"/>
                </a:ext>
              </a:extLst>
            </p:cNvPr>
            <p:cNvSpPr txBox="1"/>
            <p:nvPr/>
          </p:nvSpPr>
          <p:spPr>
            <a:xfrm>
              <a:off x="2832475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FC2DFB-48C2-423A-B36E-61A7B46DABF7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918911F-99EB-4259-838C-43991FDF4A9F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BE435D-EC3A-4246-AB21-D3FB4534202B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2470E5-A7F6-487E-BB3F-E1C421814241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A7CC3-453D-4BC8-8AFB-E5596B5D4C74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6825049" y="1873505"/>
            <a:ext cx="1822234" cy="316964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52EEB7-0B4C-4A31-83B9-C96BAE06B0EF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986595" y="1885677"/>
            <a:ext cx="1750154" cy="30909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2466B8-07C6-435C-906D-EFA49CC4F8CB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5816307" y="2789031"/>
            <a:ext cx="845918" cy="49753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3E3DAF-F586-4A12-A65A-E1E74253D76E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001324" y="2793698"/>
            <a:ext cx="740890" cy="48857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5DCFB8-6007-48D2-AFEC-E0D8AADBBBDE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9857586" y="2800714"/>
            <a:ext cx="705920" cy="48156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E9AD6B-5AE9-4E10-880F-ECE235B35F5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902819" y="2790842"/>
            <a:ext cx="723984" cy="49143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1A8B8F-04F1-4E0B-B818-E9D8CC854C1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5281049" y="3881378"/>
            <a:ext cx="383442" cy="50880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23A5D3-0978-4FF0-B321-62EAF932A1CC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7206956" y="3865278"/>
            <a:ext cx="380826" cy="52061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D9DF45-53C1-4CF5-9C41-41D5E7DD616F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9322328" y="3877090"/>
            <a:ext cx="380826" cy="50880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5D37F9-D015-41F6-994A-E6D6E050EE1D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6000604" y="3877091"/>
            <a:ext cx="289119" cy="51309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482034-1949-4BC8-BB0E-D362F0C3711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896644" y="3869041"/>
            <a:ext cx="318986" cy="51685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B9AE70-0C6C-4BD7-BA4A-FC718A464F62}"/>
              </a:ext>
            </a:extLst>
          </p:cNvPr>
          <p:cNvCxnSpPr/>
          <p:nvPr/>
        </p:nvCxnSpPr>
        <p:spPr>
          <a:xfrm flipV="1">
            <a:off x="9864426" y="3791245"/>
            <a:ext cx="339313" cy="169657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C60F3973-2B6A-4636-B96F-4685ED8BC27E}"/>
              </a:ext>
            </a:extLst>
          </p:cNvPr>
          <p:cNvGraphicFramePr>
            <a:graphicFrameLocks noGrp="1"/>
          </p:cNvGraphicFramePr>
          <p:nvPr/>
        </p:nvGraphicFramePr>
        <p:xfrm>
          <a:off x="2104871" y="5373706"/>
          <a:ext cx="8127994" cy="98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181651409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92328756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79132539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6598716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2980065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600024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0822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532861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785585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00279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2739020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509076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4477134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65729610"/>
                    </a:ext>
                  </a:extLst>
                </a:gridCol>
              </a:tblGrid>
              <a:tr h="4946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15104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45167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F3200E2A-4B53-425B-8BD5-B08A3D7781AE}"/>
              </a:ext>
            </a:extLst>
          </p:cNvPr>
          <p:cNvSpPr txBox="1"/>
          <p:nvPr/>
        </p:nvSpPr>
        <p:spPr>
          <a:xfrm>
            <a:off x="6321831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B1CAFED-3872-4357-AC9A-A4212B941224}"/>
              </a:ext>
            </a:extLst>
          </p:cNvPr>
          <p:cNvSpPr txBox="1"/>
          <p:nvPr/>
        </p:nvSpPr>
        <p:spPr>
          <a:xfrm>
            <a:off x="6879246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7D195F-8573-48C3-8B01-24FD04BBC9D0}"/>
              </a:ext>
            </a:extLst>
          </p:cNvPr>
          <p:cNvSpPr txBox="1"/>
          <p:nvPr/>
        </p:nvSpPr>
        <p:spPr>
          <a:xfrm>
            <a:off x="7411619" y="59327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7B1E9BE-F6BA-4EAF-8F8C-D48D29C82C96}"/>
              </a:ext>
            </a:extLst>
          </p:cNvPr>
          <p:cNvSpPr txBox="1"/>
          <p:nvPr/>
        </p:nvSpPr>
        <p:spPr>
          <a:xfrm>
            <a:off x="8052242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25E1324-1F69-4744-A35F-379F0E6CAECE}"/>
              </a:ext>
            </a:extLst>
          </p:cNvPr>
          <p:cNvSpPr txBox="1"/>
          <p:nvPr/>
        </p:nvSpPr>
        <p:spPr>
          <a:xfrm>
            <a:off x="8609657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14BB0F9-B2BD-49A8-89AC-775E89B64957}"/>
              </a:ext>
            </a:extLst>
          </p:cNvPr>
          <p:cNvSpPr txBox="1"/>
          <p:nvPr/>
        </p:nvSpPr>
        <p:spPr>
          <a:xfrm>
            <a:off x="630256" y="2239219"/>
            <a:ext cx="4866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all values to </a:t>
            </a:r>
            <a:r>
              <a:rPr lang="en-US" dirty="0" smtClean="0"/>
              <a:t>array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(parent) starting at last index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3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D461A4-F49B-4047-B074-C73BAD37E47C}"/>
              </a:ext>
            </a:extLst>
          </p:cNvPr>
          <p:cNvSpPr txBox="1"/>
          <p:nvPr/>
        </p:nvSpPr>
        <p:spPr>
          <a:xfrm>
            <a:off x="630256" y="1288346"/>
            <a:ext cx="327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a tree with the values:</a:t>
            </a:r>
          </a:p>
          <a:p>
            <a:r>
              <a:rPr lang="en-US" dirty="0"/>
              <a:t>12, 5, 11, 3, 10, 2, 9, 4, 8, 15, 7, 6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BCB28A5-42F1-435C-9D75-6397C5C44C56}"/>
              </a:ext>
            </a:extLst>
          </p:cNvPr>
          <p:cNvSpPr txBox="1"/>
          <p:nvPr/>
        </p:nvSpPr>
        <p:spPr>
          <a:xfrm>
            <a:off x="2174108" y="59261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50A8332-87B3-4A89-B187-553D8471F281}"/>
              </a:ext>
            </a:extLst>
          </p:cNvPr>
          <p:cNvSpPr txBox="1"/>
          <p:nvPr/>
        </p:nvSpPr>
        <p:spPr>
          <a:xfrm>
            <a:off x="2813275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865D10-8C23-4877-AC38-E66DB10525BD}"/>
              </a:ext>
            </a:extLst>
          </p:cNvPr>
          <p:cNvSpPr txBox="1"/>
          <p:nvPr/>
        </p:nvSpPr>
        <p:spPr>
          <a:xfrm>
            <a:off x="3366736" y="592610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25159E-FEB1-4761-A7B7-014656C45D0B}"/>
              </a:ext>
            </a:extLst>
          </p:cNvPr>
          <p:cNvSpPr txBox="1"/>
          <p:nvPr/>
        </p:nvSpPr>
        <p:spPr>
          <a:xfrm>
            <a:off x="3956275" y="5926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9A71F7-151B-4CA5-939D-C1CC5042D9CC}"/>
              </a:ext>
            </a:extLst>
          </p:cNvPr>
          <p:cNvSpPr txBox="1"/>
          <p:nvPr/>
        </p:nvSpPr>
        <p:spPr>
          <a:xfrm>
            <a:off x="4534956" y="59261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676E819-CF84-467D-96C3-8FFDD70A3685}"/>
              </a:ext>
            </a:extLst>
          </p:cNvPr>
          <p:cNvSpPr txBox="1"/>
          <p:nvPr/>
        </p:nvSpPr>
        <p:spPr>
          <a:xfrm>
            <a:off x="5104051" y="5926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FC964D-08F3-4976-B9CA-9172E5A74AD5}"/>
              </a:ext>
            </a:extLst>
          </p:cNvPr>
          <p:cNvSpPr txBox="1"/>
          <p:nvPr/>
        </p:nvSpPr>
        <p:spPr>
          <a:xfrm>
            <a:off x="5682282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9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2BE2F30-B136-48D4-8BCB-0A4D1B851CB4}"/>
              </a:ext>
            </a:extLst>
          </p:cNvPr>
          <p:cNvSpPr/>
          <p:nvPr/>
        </p:nvSpPr>
        <p:spPr>
          <a:xfrm>
            <a:off x="8983013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FA3BA7E-BB62-4B6D-9F6B-A1AE86242A3F}"/>
              </a:ext>
            </a:extLst>
          </p:cNvPr>
          <p:cNvSpPr/>
          <p:nvPr/>
        </p:nvSpPr>
        <p:spPr>
          <a:xfrm>
            <a:off x="7876313" y="4378012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52B8D4-98BB-4E21-BFB8-F19C6127CA7D}"/>
              </a:ext>
            </a:extLst>
          </p:cNvPr>
          <p:cNvSpPr/>
          <p:nvPr/>
        </p:nvSpPr>
        <p:spPr>
          <a:xfrm>
            <a:off x="6862699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DEF561D-51E3-401A-BAF8-78CA9A8777F5}"/>
              </a:ext>
            </a:extLst>
          </p:cNvPr>
          <p:cNvSpPr/>
          <p:nvPr/>
        </p:nvSpPr>
        <p:spPr>
          <a:xfrm>
            <a:off x="5954823" y="4388309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616B831-4BAB-45B4-883D-0FF193844B87}"/>
              </a:ext>
            </a:extLst>
          </p:cNvPr>
          <p:cNvSpPr/>
          <p:nvPr/>
        </p:nvSpPr>
        <p:spPr>
          <a:xfrm>
            <a:off x="4935510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E3722A06-678B-4CAD-A240-83087FE080B9}"/>
              </a:ext>
            </a:extLst>
          </p:cNvPr>
          <p:cNvSpPr/>
          <p:nvPr/>
        </p:nvSpPr>
        <p:spPr>
          <a:xfrm rot="10800000">
            <a:off x="8588736" y="6452395"/>
            <a:ext cx="370443" cy="54864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FA6C410-CD61-4EE1-A9A1-E8218B91BDB5}"/>
              </a:ext>
            </a:extLst>
          </p:cNvPr>
          <p:cNvSpPr/>
          <p:nvPr/>
        </p:nvSpPr>
        <p:spPr>
          <a:xfrm>
            <a:off x="11280648" y="3282275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A8C394-B0EF-4AF2-A797-9812C9F7B134}"/>
              </a:ext>
            </a:extLst>
          </p:cNvPr>
          <p:cNvSpPr/>
          <p:nvPr/>
        </p:nvSpPr>
        <p:spPr>
          <a:xfrm>
            <a:off x="9511659" y="3279507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E22BB46-D639-4BA3-B4E7-5C676B19F22B}"/>
              </a:ext>
            </a:extLst>
          </p:cNvPr>
          <p:cNvSpPr txBox="1"/>
          <p:nvPr/>
        </p:nvSpPr>
        <p:spPr>
          <a:xfrm>
            <a:off x="7594958" y="334421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296851F-3E1C-49B8-9322-B34FF5CFAF54}"/>
              </a:ext>
            </a:extLst>
          </p:cNvPr>
          <p:cNvSpPr txBox="1"/>
          <p:nvPr/>
        </p:nvSpPr>
        <p:spPr>
          <a:xfrm>
            <a:off x="8032783" y="4461180"/>
            <a:ext cx="3930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215B58F-1E3D-4563-B528-72E557CF3E5D}"/>
              </a:ext>
            </a:extLst>
          </p:cNvPr>
          <p:cNvSpPr/>
          <p:nvPr/>
        </p:nvSpPr>
        <p:spPr>
          <a:xfrm>
            <a:off x="7394279" y="328140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0FE1141-889C-4B78-922A-100EDD44976E}"/>
              </a:ext>
            </a:extLst>
          </p:cNvPr>
          <p:cNvSpPr/>
          <p:nvPr/>
        </p:nvSpPr>
        <p:spPr>
          <a:xfrm>
            <a:off x="5470523" y="3286562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8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L -0.18763 -0.0002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63 -0.00023 L -0.32969 -0.0067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22222E-6 L -0.28515 1.85185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62" y="4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28516 2.22222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969 -0.00672 L -0.38594 -0.0090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04" grpId="0"/>
      <p:bldP spid="108" grpId="0" animBg="1"/>
      <p:bldP spid="114" grpId="0" animBg="1"/>
      <p:bldP spid="115" grpId="0" animBg="1"/>
      <p:bldP spid="116" grpId="0" animBg="1"/>
      <p:bldP spid="117" grpId="0" animBg="1"/>
      <p:bldP spid="120" grpId="0" animBg="1"/>
      <p:bldP spid="120" grpId="1" animBg="1"/>
      <p:bldP spid="120" grpId="2" animBg="1"/>
      <p:bldP spid="121" grpId="0" animBg="1"/>
      <p:bldP spid="122" grpId="0" animBg="1"/>
      <p:bldP spid="130" grpId="0" animBg="1"/>
      <p:bldP spid="131" grpId="0" animBg="1"/>
      <p:bldP spid="132" grpId="0" animBg="1"/>
      <p:bldP spid="1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3384-DB92-4BD0-B6BD-33EEA5EA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Floyd’s </a:t>
            </a:r>
            <a:r>
              <a:rPr lang="en-US" dirty="0" err="1"/>
              <a:t>buildHeap</a:t>
            </a:r>
            <a:r>
              <a:rPr lang="en-US" dirty="0"/>
              <a:t>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25B89-5C67-4C1E-AE71-E26666FE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0217" y="6521027"/>
            <a:ext cx="1976543" cy="274320"/>
          </a:xfrm>
        </p:spPr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417AF-67A7-4A75-B9B9-EFEFA746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DC2E60-37D0-4F55-B6E9-D9ECAD210F27}"/>
              </a:ext>
            </a:extLst>
          </p:cNvPr>
          <p:cNvGrpSpPr/>
          <p:nvPr/>
        </p:nvGrpSpPr>
        <p:grpSpPr>
          <a:xfrm>
            <a:off x="5950408" y="4390183"/>
            <a:ext cx="692309" cy="678627"/>
            <a:chOff x="2659233" y="2267047"/>
            <a:chExt cx="692309" cy="67862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86C1267-C06B-4611-A1C5-834AAC8EC892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F8B7F35-3078-481E-ACDF-AB7449D89697}"/>
                </a:ext>
              </a:extLst>
            </p:cNvPr>
            <p:cNvSpPr txBox="1"/>
            <p:nvPr/>
          </p:nvSpPr>
          <p:spPr>
            <a:xfrm>
              <a:off x="2878192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E074AF2-09AC-4AC2-9F0F-A5451F49BBF8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95713D5-57C8-4D96-A6CB-38C090BC617D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B0B4C40-970F-4BC7-A899-BC5A0109E685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083387F-B86A-4CB5-AB71-BFAA999869ED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1A5E19-25B1-449F-892F-CFAC2C87C8CB}"/>
              </a:ext>
            </a:extLst>
          </p:cNvPr>
          <p:cNvGrpSpPr/>
          <p:nvPr/>
        </p:nvGrpSpPr>
        <p:grpSpPr>
          <a:xfrm>
            <a:off x="8474041" y="1277943"/>
            <a:ext cx="678628" cy="678627"/>
            <a:chOff x="2476501" y="3333847"/>
            <a:chExt cx="678628" cy="67862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215CE36-4BA6-4CF6-B628-5F77D4E18162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B57A5DB-AFB8-4A9C-AF5A-8D76F8C90E22}"/>
                </a:ext>
              </a:extLst>
            </p:cNvPr>
            <p:cNvSpPr txBox="1"/>
            <p:nvPr/>
          </p:nvSpPr>
          <p:spPr>
            <a:xfrm>
              <a:off x="2649743" y="340366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404663-1B5D-4136-AAC9-B03DF03A345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D84E8C-C4A2-44A1-BC7E-AD6F951E810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EA383D-4254-42B8-9185-359D3CAB91DC}"/>
              </a:ext>
            </a:extLst>
          </p:cNvPr>
          <p:cNvGrpSpPr/>
          <p:nvPr/>
        </p:nvGrpSpPr>
        <p:grpSpPr>
          <a:xfrm>
            <a:off x="6485734" y="2190469"/>
            <a:ext cx="678628" cy="678627"/>
            <a:chOff x="2476501" y="3333847"/>
            <a:chExt cx="678628" cy="67862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72354EC-6FDC-4CE1-AB4C-9FA0DEB0E8B9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DA862F6-73DA-43E7-9D06-9FEC9734DCA0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24256E8-58A4-4338-9C4F-ABD74CD8EF9D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2C3B54B-BB0E-4139-86F8-42110CF76940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325720-7CF3-499F-B59C-7AAF74C66665}"/>
              </a:ext>
            </a:extLst>
          </p:cNvPr>
          <p:cNvGrpSpPr/>
          <p:nvPr/>
        </p:nvGrpSpPr>
        <p:grpSpPr>
          <a:xfrm>
            <a:off x="5476992" y="3286563"/>
            <a:ext cx="678628" cy="678627"/>
            <a:chOff x="2476501" y="3333847"/>
            <a:chExt cx="678628" cy="67862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DADE0F2-EDE6-4345-BD2A-6F84FCF03E56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559D1D4-D161-4F65-A146-0F1BDD80569B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8EBE98F-1B39-4BEE-8FD0-9B2993E3E152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2E3E92-FDB0-471E-8433-E13616F90849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12CADF-06F5-4B50-BFF9-2E5C95D378A2}"/>
              </a:ext>
            </a:extLst>
          </p:cNvPr>
          <p:cNvGrpSpPr/>
          <p:nvPr/>
        </p:nvGrpSpPr>
        <p:grpSpPr>
          <a:xfrm>
            <a:off x="4941734" y="4390183"/>
            <a:ext cx="692309" cy="678627"/>
            <a:chOff x="2659233" y="2267047"/>
            <a:chExt cx="692309" cy="67862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BBA86E-F0F1-4DED-BBBF-7C29AC40C7D9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34BF5BE-5406-4B09-9794-06955B5525A3}"/>
                </a:ext>
              </a:extLst>
            </p:cNvPr>
            <p:cNvSpPr txBox="1"/>
            <p:nvPr/>
          </p:nvSpPr>
          <p:spPr>
            <a:xfrm>
              <a:off x="2833590" y="233428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B387F9C-0178-42DD-935F-CC9BBE3E22BA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B45BBE0-24C3-4DA1-884F-300D0FE71DFB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9E1A3B3-0030-4F30-92DB-C29043306D84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745E48-2792-4138-9AB0-40053074EE1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6D84CB-3C8E-4DBF-9095-F996E0F83E42}"/>
              </a:ext>
            </a:extLst>
          </p:cNvPr>
          <p:cNvGrpSpPr/>
          <p:nvPr/>
        </p:nvGrpSpPr>
        <p:grpSpPr>
          <a:xfrm>
            <a:off x="10397434" y="2194770"/>
            <a:ext cx="678628" cy="678627"/>
            <a:chOff x="2476501" y="3333847"/>
            <a:chExt cx="678628" cy="67862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E1DA48-E8EA-4518-A276-8A8A164C7007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2B13E79-C105-41AF-9601-05942D70805F}"/>
                </a:ext>
              </a:extLst>
            </p:cNvPr>
            <p:cNvSpPr txBox="1"/>
            <p:nvPr/>
          </p:nvSpPr>
          <p:spPr>
            <a:xfrm>
              <a:off x="2649743" y="340366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F6B326-F3C0-4653-B7F1-8252E4FB644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20144FE-3648-471C-B823-CDB8F19C0506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68FA3-676B-43AD-AD26-92C46FE56C2F}"/>
              </a:ext>
            </a:extLst>
          </p:cNvPr>
          <p:cNvGrpSpPr/>
          <p:nvPr/>
        </p:nvGrpSpPr>
        <p:grpSpPr>
          <a:xfrm>
            <a:off x="7876315" y="4385896"/>
            <a:ext cx="692309" cy="678627"/>
            <a:chOff x="2659233" y="2267047"/>
            <a:chExt cx="692309" cy="67862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36EEDFA-8671-48CC-9090-7D526ACC6304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1F4EE0-2DE9-4707-8D2D-8EF7EBE759D9}"/>
                </a:ext>
              </a:extLst>
            </p:cNvPr>
            <p:cNvSpPr txBox="1"/>
            <p:nvPr/>
          </p:nvSpPr>
          <p:spPr>
            <a:xfrm>
              <a:off x="2832475" y="23368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E7C25A-69AA-4234-816B-AA2D09ED43C6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DBE21EA-C6B8-42A2-919E-E545E53AEFDE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148200-CA65-4A66-BE35-2EDE4B6572E4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83E11F-54C3-446A-9756-57DCCAE0BE9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EB24C5-5639-4EBE-94EF-5463544A435B}"/>
              </a:ext>
            </a:extLst>
          </p:cNvPr>
          <p:cNvGrpSpPr/>
          <p:nvPr/>
        </p:nvGrpSpPr>
        <p:grpSpPr>
          <a:xfrm>
            <a:off x="7402899" y="3282276"/>
            <a:ext cx="678628" cy="678627"/>
            <a:chOff x="2476501" y="3333847"/>
            <a:chExt cx="678628" cy="67862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1B41EEB-62A0-422B-A831-32A56EC91051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A24377-F230-4E23-BD91-6EA4C70E5621}"/>
                </a:ext>
              </a:extLst>
            </p:cNvPr>
            <p:cNvSpPr txBox="1"/>
            <p:nvPr/>
          </p:nvSpPr>
          <p:spPr>
            <a:xfrm>
              <a:off x="2649743" y="340366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03D8D4-B877-4131-8934-2A173B3DBC79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0E0B44-1E4E-42BC-88FD-3B5A9E616E26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2FD394-368B-4EB4-AEBA-6F5844D5ACB3}"/>
              </a:ext>
            </a:extLst>
          </p:cNvPr>
          <p:cNvGrpSpPr/>
          <p:nvPr/>
        </p:nvGrpSpPr>
        <p:grpSpPr>
          <a:xfrm>
            <a:off x="6867641" y="4385896"/>
            <a:ext cx="692309" cy="678627"/>
            <a:chOff x="2659233" y="2267047"/>
            <a:chExt cx="692309" cy="67862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FE77E1F-508E-43A9-9422-E542A24790A3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0BED58-27BD-43CC-8D26-10B17BD29400}"/>
                </a:ext>
              </a:extLst>
            </p:cNvPr>
            <p:cNvSpPr txBox="1"/>
            <p:nvPr/>
          </p:nvSpPr>
          <p:spPr>
            <a:xfrm>
              <a:off x="2832475" y="23368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C8EE778-D08E-459D-BE7B-B82C354FFB33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F1D3EB-DFE1-4CF7-B1DB-56D5F088883A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E6701F-5C7A-4841-92DD-C51DB46D6CA1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DFF6CA-DDC9-4BE4-8A85-F299E727F4C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7FCC08-0ED8-4994-88B3-58B9C3ECA3EA}"/>
              </a:ext>
            </a:extLst>
          </p:cNvPr>
          <p:cNvGrpSpPr/>
          <p:nvPr/>
        </p:nvGrpSpPr>
        <p:grpSpPr>
          <a:xfrm>
            <a:off x="9518271" y="3282276"/>
            <a:ext cx="678628" cy="678627"/>
            <a:chOff x="2476501" y="3333847"/>
            <a:chExt cx="678628" cy="67862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D01B9B-5B6A-4F13-BDE8-5E14334F716F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B106EA1-7ED9-45CF-8FC2-FC4766F1219F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D6DD646-A570-46FB-A85A-B6AE3ED79AAF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4F3E53-3E7F-4BDF-B37C-7F660F7356DD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16EC33-A052-4DDD-9971-13308AF7BFF6}"/>
              </a:ext>
            </a:extLst>
          </p:cNvPr>
          <p:cNvGrpSpPr/>
          <p:nvPr/>
        </p:nvGrpSpPr>
        <p:grpSpPr>
          <a:xfrm>
            <a:off x="8983013" y="4385896"/>
            <a:ext cx="692309" cy="678627"/>
            <a:chOff x="2659233" y="2267047"/>
            <a:chExt cx="692309" cy="67862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65CFA-8523-44FF-8AF3-A21AD2367F11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3E51D0-83AB-4355-85B3-5B09BC5000EE}"/>
                </a:ext>
              </a:extLst>
            </p:cNvPr>
            <p:cNvSpPr txBox="1"/>
            <p:nvPr/>
          </p:nvSpPr>
          <p:spPr>
            <a:xfrm>
              <a:off x="2832475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865169-6C5A-4903-BB6F-7450A36C3F70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86937A-C21A-4477-B46F-17CF0059788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6E1E374-0F17-4A29-9569-52BFF7B6175A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5019FA-5FE8-4421-9353-B3BD5009A78C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3BF929-34E8-413A-BE95-6A03D22A8E57}"/>
              </a:ext>
            </a:extLst>
          </p:cNvPr>
          <p:cNvGrpSpPr/>
          <p:nvPr/>
        </p:nvGrpSpPr>
        <p:grpSpPr>
          <a:xfrm>
            <a:off x="11287488" y="3282275"/>
            <a:ext cx="692309" cy="678627"/>
            <a:chOff x="2659233" y="2267047"/>
            <a:chExt cx="692309" cy="67862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ED69B7-082B-4FCA-B42C-86BCC07683E9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145568-4739-4BF1-9282-B985949FE238}"/>
                </a:ext>
              </a:extLst>
            </p:cNvPr>
            <p:cNvSpPr txBox="1"/>
            <p:nvPr/>
          </p:nvSpPr>
          <p:spPr>
            <a:xfrm>
              <a:off x="2832475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FC2DFB-48C2-423A-B36E-61A7B46DABF7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918911F-99EB-4259-838C-43991FDF4A9F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BE435D-EC3A-4246-AB21-D3FB4534202B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2470E5-A7F6-487E-BB3F-E1C421814241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A7CC3-453D-4BC8-8AFB-E5596B5D4C74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6825049" y="1873505"/>
            <a:ext cx="1822234" cy="316964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52EEB7-0B4C-4A31-83B9-C96BAE06B0EF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986595" y="1885677"/>
            <a:ext cx="1750154" cy="30909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2466B8-07C6-435C-906D-EFA49CC4F8CB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5816307" y="2789031"/>
            <a:ext cx="845918" cy="49753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3E3DAF-F586-4A12-A65A-E1E74253D76E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001324" y="2793698"/>
            <a:ext cx="740890" cy="48857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5DCFB8-6007-48D2-AFEC-E0D8AADBBBDE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9857586" y="2800714"/>
            <a:ext cx="705920" cy="48156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E9AD6B-5AE9-4E10-880F-ECE235B35F5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902819" y="2790842"/>
            <a:ext cx="723984" cy="49143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1A8B8F-04F1-4E0B-B818-E9D8CC854C1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5281049" y="3881378"/>
            <a:ext cx="383442" cy="50880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23A5D3-0978-4FF0-B321-62EAF932A1CC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7206956" y="3865278"/>
            <a:ext cx="380826" cy="52061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D9DF45-53C1-4CF5-9C41-41D5E7DD616F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9322328" y="3877090"/>
            <a:ext cx="380826" cy="50880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5D37F9-D015-41F6-994A-E6D6E050EE1D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6000604" y="3877091"/>
            <a:ext cx="289119" cy="51309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482034-1949-4BC8-BB0E-D362F0C3711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896644" y="3869041"/>
            <a:ext cx="318986" cy="51685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B9AE70-0C6C-4BD7-BA4A-FC718A464F62}"/>
              </a:ext>
            </a:extLst>
          </p:cNvPr>
          <p:cNvCxnSpPr/>
          <p:nvPr/>
        </p:nvCxnSpPr>
        <p:spPr>
          <a:xfrm flipV="1">
            <a:off x="9864426" y="3791245"/>
            <a:ext cx="339313" cy="169657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C60F3973-2B6A-4636-B96F-4685ED8BC27E}"/>
              </a:ext>
            </a:extLst>
          </p:cNvPr>
          <p:cNvGraphicFramePr>
            <a:graphicFrameLocks noGrp="1"/>
          </p:cNvGraphicFramePr>
          <p:nvPr/>
        </p:nvGraphicFramePr>
        <p:xfrm>
          <a:off x="2104871" y="5373706"/>
          <a:ext cx="8127994" cy="98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181651409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92328756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79132539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6598716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2980065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600024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0822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532861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785585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00279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2739020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509076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4477134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65729610"/>
                    </a:ext>
                  </a:extLst>
                </a:gridCol>
              </a:tblGrid>
              <a:tr h="4946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15104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45167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F3200E2A-4B53-425B-8BD5-B08A3D7781AE}"/>
              </a:ext>
            </a:extLst>
          </p:cNvPr>
          <p:cNvSpPr txBox="1"/>
          <p:nvPr/>
        </p:nvSpPr>
        <p:spPr>
          <a:xfrm>
            <a:off x="6321831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B1CAFED-3872-4357-AC9A-A4212B941224}"/>
              </a:ext>
            </a:extLst>
          </p:cNvPr>
          <p:cNvSpPr txBox="1"/>
          <p:nvPr/>
        </p:nvSpPr>
        <p:spPr>
          <a:xfrm>
            <a:off x="6879246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7D195F-8573-48C3-8B01-24FD04BBC9D0}"/>
              </a:ext>
            </a:extLst>
          </p:cNvPr>
          <p:cNvSpPr txBox="1"/>
          <p:nvPr/>
        </p:nvSpPr>
        <p:spPr>
          <a:xfrm>
            <a:off x="7411619" y="59327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7B1E9BE-F6BA-4EAF-8F8C-D48D29C82C96}"/>
              </a:ext>
            </a:extLst>
          </p:cNvPr>
          <p:cNvSpPr txBox="1"/>
          <p:nvPr/>
        </p:nvSpPr>
        <p:spPr>
          <a:xfrm>
            <a:off x="4550732" y="59327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25E1324-1F69-4744-A35F-379F0E6CAECE}"/>
              </a:ext>
            </a:extLst>
          </p:cNvPr>
          <p:cNvSpPr txBox="1"/>
          <p:nvPr/>
        </p:nvSpPr>
        <p:spPr>
          <a:xfrm>
            <a:off x="8609657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14BB0F9-B2BD-49A8-89AC-775E89B64957}"/>
              </a:ext>
            </a:extLst>
          </p:cNvPr>
          <p:cNvSpPr txBox="1"/>
          <p:nvPr/>
        </p:nvSpPr>
        <p:spPr>
          <a:xfrm>
            <a:off x="630256" y="2239219"/>
            <a:ext cx="4866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all values to </a:t>
            </a:r>
            <a:r>
              <a:rPr lang="en-US" dirty="0" smtClean="0"/>
              <a:t>array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(parent) starting at last index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3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2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D461A4-F49B-4047-B074-C73BAD37E47C}"/>
              </a:ext>
            </a:extLst>
          </p:cNvPr>
          <p:cNvSpPr txBox="1"/>
          <p:nvPr/>
        </p:nvSpPr>
        <p:spPr>
          <a:xfrm>
            <a:off x="630256" y="1288346"/>
            <a:ext cx="327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a tree with the values:</a:t>
            </a:r>
          </a:p>
          <a:p>
            <a:r>
              <a:rPr lang="en-US" dirty="0"/>
              <a:t>12, 5, 11, 3, 10, 2, 9, 4, 8, 15, 7, 6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BCB28A5-42F1-435C-9D75-6397C5C44C56}"/>
              </a:ext>
            </a:extLst>
          </p:cNvPr>
          <p:cNvSpPr txBox="1"/>
          <p:nvPr/>
        </p:nvSpPr>
        <p:spPr>
          <a:xfrm>
            <a:off x="2174108" y="59261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50A8332-87B3-4A89-B187-553D8471F281}"/>
              </a:ext>
            </a:extLst>
          </p:cNvPr>
          <p:cNvSpPr txBox="1"/>
          <p:nvPr/>
        </p:nvSpPr>
        <p:spPr>
          <a:xfrm>
            <a:off x="2813275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865D10-8C23-4877-AC38-E66DB10525BD}"/>
              </a:ext>
            </a:extLst>
          </p:cNvPr>
          <p:cNvSpPr txBox="1"/>
          <p:nvPr/>
        </p:nvSpPr>
        <p:spPr>
          <a:xfrm>
            <a:off x="3432032" y="593271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25159E-FEB1-4761-A7B7-014656C45D0B}"/>
              </a:ext>
            </a:extLst>
          </p:cNvPr>
          <p:cNvSpPr txBox="1"/>
          <p:nvPr/>
        </p:nvSpPr>
        <p:spPr>
          <a:xfrm>
            <a:off x="3956275" y="5926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9A71F7-151B-4CA5-939D-C1CC5042D9CC}"/>
              </a:ext>
            </a:extLst>
          </p:cNvPr>
          <p:cNvSpPr txBox="1"/>
          <p:nvPr/>
        </p:nvSpPr>
        <p:spPr>
          <a:xfrm>
            <a:off x="7998765" y="594006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676E819-CF84-467D-96C3-8FFDD70A3685}"/>
              </a:ext>
            </a:extLst>
          </p:cNvPr>
          <p:cNvSpPr txBox="1"/>
          <p:nvPr/>
        </p:nvSpPr>
        <p:spPr>
          <a:xfrm>
            <a:off x="5189838" y="59372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FC964D-08F3-4976-B9CA-9172E5A74AD5}"/>
              </a:ext>
            </a:extLst>
          </p:cNvPr>
          <p:cNvSpPr txBox="1"/>
          <p:nvPr/>
        </p:nvSpPr>
        <p:spPr>
          <a:xfrm>
            <a:off x="5682282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9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2BE2F30-B136-48D4-8BCB-0A4D1B851CB4}"/>
              </a:ext>
            </a:extLst>
          </p:cNvPr>
          <p:cNvSpPr/>
          <p:nvPr/>
        </p:nvSpPr>
        <p:spPr>
          <a:xfrm>
            <a:off x="8983013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FA3BA7E-BB62-4B6D-9F6B-A1AE86242A3F}"/>
              </a:ext>
            </a:extLst>
          </p:cNvPr>
          <p:cNvSpPr/>
          <p:nvPr/>
        </p:nvSpPr>
        <p:spPr>
          <a:xfrm>
            <a:off x="7876313" y="4378012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52B8D4-98BB-4E21-BFB8-F19C6127CA7D}"/>
              </a:ext>
            </a:extLst>
          </p:cNvPr>
          <p:cNvSpPr/>
          <p:nvPr/>
        </p:nvSpPr>
        <p:spPr>
          <a:xfrm>
            <a:off x="6862699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DEF561D-51E3-401A-BAF8-78CA9A8777F5}"/>
              </a:ext>
            </a:extLst>
          </p:cNvPr>
          <p:cNvSpPr/>
          <p:nvPr/>
        </p:nvSpPr>
        <p:spPr>
          <a:xfrm>
            <a:off x="5954823" y="4388309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616B831-4BAB-45B4-883D-0FF193844B87}"/>
              </a:ext>
            </a:extLst>
          </p:cNvPr>
          <p:cNvSpPr/>
          <p:nvPr/>
        </p:nvSpPr>
        <p:spPr>
          <a:xfrm>
            <a:off x="4935510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E3722A06-678B-4CAD-A240-83087FE080B9}"/>
              </a:ext>
            </a:extLst>
          </p:cNvPr>
          <p:cNvSpPr/>
          <p:nvPr/>
        </p:nvSpPr>
        <p:spPr>
          <a:xfrm rot="10800000">
            <a:off x="3956275" y="6405783"/>
            <a:ext cx="370443" cy="54864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FA6C410-CD61-4EE1-A9A1-E8218B91BDB5}"/>
              </a:ext>
            </a:extLst>
          </p:cNvPr>
          <p:cNvSpPr/>
          <p:nvPr/>
        </p:nvSpPr>
        <p:spPr>
          <a:xfrm>
            <a:off x="11280648" y="3282275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A8C394-B0EF-4AF2-A797-9812C9F7B134}"/>
              </a:ext>
            </a:extLst>
          </p:cNvPr>
          <p:cNvSpPr/>
          <p:nvPr/>
        </p:nvSpPr>
        <p:spPr>
          <a:xfrm>
            <a:off x="9531917" y="328140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E22BB46-D639-4BA3-B4E7-5C676B19F22B}"/>
              </a:ext>
            </a:extLst>
          </p:cNvPr>
          <p:cNvSpPr txBox="1"/>
          <p:nvPr/>
        </p:nvSpPr>
        <p:spPr>
          <a:xfrm>
            <a:off x="7594958" y="334421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296851F-3E1C-49B8-9322-B34FF5CFAF54}"/>
              </a:ext>
            </a:extLst>
          </p:cNvPr>
          <p:cNvSpPr txBox="1"/>
          <p:nvPr/>
        </p:nvSpPr>
        <p:spPr>
          <a:xfrm>
            <a:off x="8032783" y="4461180"/>
            <a:ext cx="3930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215B58F-1E3D-4563-B528-72E557CF3E5D}"/>
              </a:ext>
            </a:extLst>
          </p:cNvPr>
          <p:cNvSpPr/>
          <p:nvPr/>
        </p:nvSpPr>
        <p:spPr>
          <a:xfrm>
            <a:off x="7394279" y="328140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0FE1141-889C-4B78-922A-100EDD44976E}"/>
              </a:ext>
            </a:extLst>
          </p:cNvPr>
          <p:cNvSpPr/>
          <p:nvPr/>
        </p:nvSpPr>
        <p:spPr>
          <a:xfrm>
            <a:off x="5481039" y="328140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89773F-3CE5-4B95-B8A3-120DC7641FCF}"/>
              </a:ext>
            </a:extLst>
          </p:cNvPr>
          <p:cNvSpPr txBox="1"/>
          <p:nvPr/>
        </p:nvSpPr>
        <p:spPr>
          <a:xfrm>
            <a:off x="10586740" y="226458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0C7FBD8-F33E-4506-8688-999F6DAD3655}"/>
              </a:ext>
            </a:extLst>
          </p:cNvPr>
          <p:cNvSpPr txBox="1"/>
          <p:nvPr/>
        </p:nvSpPr>
        <p:spPr>
          <a:xfrm>
            <a:off x="9661640" y="3358716"/>
            <a:ext cx="357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3ADB269-ABFD-4B8A-895E-368EE5F5D3EA}"/>
              </a:ext>
            </a:extLst>
          </p:cNvPr>
          <p:cNvSpPr/>
          <p:nvPr/>
        </p:nvSpPr>
        <p:spPr>
          <a:xfrm>
            <a:off x="10397433" y="218443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243DD45-0D9B-4890-AA3C-951248D3B637}"/>
              </a:ext>
            </a:extLst>
          </p:cNvPr>
          <p:cNvSpPr txBox="1"/>
          <p:nvPr/>
        </p:nvSpPr>
        <p:spPr>
          <a:xfrm>
            <a:off x="6671800" y="2246194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D4B50BC-AF35-4F31-AE44-F2E962AF28FA}"/>
              </a:ext>
            </a:extLst>
          </p:cNvPr>
          <p:cNvSpPr txBox="1"/>
          <p:nvPr/>
        </p:nvSpPr>
        <p:spPr>
          <a:xfrm>
            <a:off x="5650234" y="335405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8674CA5-A084-47FC-8101-3A85A6099D25}"/>
              </a:ext>
            </a:extLst>
          </p:cNvPr>
          <p:cNvSpPr/>
          <p:nvPr/>
        </p:nvSpPr>
        <p:spPr>
          <a:xfrm>
            <a:off x="6474537" y="2194535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2ED7912-AA5F-C847-9046-DEE8B088249D}"/>
              </a:ext>
            </a:extLst>
          </p:cNvPr>
          <p:cNvSpPr txBox="1"/>
          <p:nvPr/>
        </p:nvSpPr>
        <p:spPr>
          <a:xfrm>
            <a:off x="9698844" y="334291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150"/>
                </a:solidFill>
              </a:rPr>
              <a:t>6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9F804B8-1D0C-3548-A487-A5264F3182AA}"/>
              </a:ext>
            </a:extLst>
          </p:cNvPr>
          <p:cNvSpPr txBox="1"/>
          <p:nvPr/>
        </p:nvSpPr>
        <p:spPr>
          <a:xfrm>
            <a:off x="9133648" y="4455715"/>
            <a:ext cx="357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B557E73-1A23-4C44-9066-9311D590E047}"/>
              </a:ext>
            </a:extLst>
          </p:cNvPr>
          <p:cNvSpPr txBox="1"/>
          <p:nvPr/>
        </p:nvSpPr>
        <p:spPr>
          <a:xfrm>
            <a:off x="2776240" y="3819954"/>
            <a:ext cx="2360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keep percolating down</a:t>
            </a:r>
          </a:p>
          <a:p>
            <a:r>
              <a:rPr lang="en-US" sz="1200" dirty="0"/>
              <a:t> like normal here and swap 5 and 4</a:t>
            </a:r>
          </a:p>
        </p:txBody>
      </p:sp>
    </p:spTree>
    <p:extLst>
      <p:ext uri="{BB962C8B-B14F-4D97-AF65-F5344CB8AC3E}">
        <p14:creationId xmlns:p14="http://schemas.microsoft.com/office/powerpoint/2010/main" val="96004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4622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0.14101 -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-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-0.14206 -0.000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1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22 -4.07407E-6 L 0.09623 0.0034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02 -0.00093 L 0.42279 -0.0009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4" y="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177 0 " pathEditMode="relative" ptsTypes="AA">
                                      <p:cBhvr>
                                        <p:cTn id="3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9622 -4.07407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0.10156 -0.004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8" y="-231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857 0 " pathEditMode="relative" ptsTypes="AA">
                                      <p:cBhvr>
                                        <p:cTn id="6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1" grpId="0"/>
      <p:bldP spid="102" grpId="0"/>
      <p:bldP spid="102" grpId="1"/>
      <p:bldP spid="103" grpId="0"/>
      <p:bldP spid="105" grpId="0"/>
      <p:bldP spid="120" grpId="0" animBg="1"/>
      <p:bldP spid="120" grpId="1" animBg="1"/>
      <p:bldP spid="120" grpId="2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25" grpId="0" animBg="1"/>
      <p:bldP spid="126" grpId="0" animBg="1"/>
      <p:bldP spid="1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3384-DB92-4BD0-B6BD-33EEA5EA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Floyd’s </a:t>
            </a:r>
            <a:r>
              <a:rPr lang="en-US" dirty="0" err="1"/>
              <a:t>buildHeap</a:t>
            </a:r>
            <a:r>
              <a:rPr lang="en-US" dirty="0"/>
              <a:t>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25B89-5C67-4C1E-AE71-E26666FE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0217" y="6521027"/>
            <a:ext cx="1976543" cy="274320"/>
          </a:xfrm>
        </p:spPr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417AF-67A7-4A75-B9B9-EFEFA746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DC2E60-37D0-4F55-B6E9-D9ECAD210F27}"/>
              </a:ext>
            </a:extLst>
          </p:cNvPr>
          <p:cNvGrpSpPr/>
          <p:nvPr/>
        </p:nvGrpSpPr>
        <p:grpSpPr>
          <a:xfrm>
            <a:off x="5950408" y="4390183"/>
            <a:ext cx="692309" cy="678627"/>
            <a:chOff x="2659233" y="2267047"/>
            <a:chExt cx="692309" cy="67862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86C1267-C06B-4611-A1C5-834AAC8EC892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F8B7F35-3078-481E-ACDF-AB7449D89697}"/>
                </a:ext>
              </a:extLst>
            </p:cNvPr>
            <p:cNvSpPr txBox="1"/>
            <p:nvPr/>
          </p:nvSpPr>
          <p:spPr>
            <a:xfrm>
              <a:off x="2878192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E074AF2-09AC-4AC2-9F0F-A5451F49BBF8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95713D5-57C8-4D96-A6CB-38C090BC617D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B0B4C40-970F-4BC7-A899-BC5A0109E685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083387F-B86A-4CB5-AB71-BFAA999869ED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1A5E19-25B1-449F-892F-CFAC2C87C8CB}"/>
              </a:ext>
            </a:extLst>
          </p:cNvPr>
          <p:cNvGrpSpPr/>
          <p:nvPr/>
        </p:nvGrpSpPr>
        <p:grpSpPr>
          <a:xfrm>
            <a:off x="8474041" y="1277943"/>
            <a:ext cx="678628" cy="678627"/>
            <a:chOff x="2476501" y="3333847"/>
            <a:chExt cx="678628" cy="67862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215CE36-4BA6-4CF6-B628-5F77D4E18162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B57A5DB-AFB8-4A9C-AF5A-8D76F8C90E22}"/>
                </a:ext>
              </a:extLst>
            </p:cNvPr>
            <p:cNvSpPr txBox="1"/>
            <p:nvPr/>
          </p:nvSpPr>
          <p:spPr>
            <a:xfrm>
              <a:off x="2649743" y="340366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404663-1B5D-4136-AAC9-B03DF03A345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D84E8C-C4A2-44A1-BC7E-AD6F951E810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EA383D-4254-42B8-9185-359D3CAB91DC}"/>
              </a:ext>
            </a:extLst>
          </p:cNvPr>
          <p:cNvGrpSpPr/>
          <p:nvPr/>
        </p:nvGrpSpPr>
        <p:grpSpPr>
          <a:xfrm>
            <a:off x="6485734" y="2190469"/>
            <a:ext cx="678628" cy="678627"/>
            <a:chOff x="2476501" y="3333847"/>
            <a:chExt cx="678628" cy="67862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72354EC-6FDC-4CE1-AB4C-9FA0DEB0E8B9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DA862F6-73DA-43E7-9D06-9FEC9734DCA0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24256E8-58A4-4338-9C4F-ABD74CD8EF9D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2C3B54B-BB0E-4139-86F8-42110CF76940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325720-7CF3-499F-B59C-7AAF74C66665}"/>
              </a:ext>
            </a:extLst>
          </p:cNvPr>
          <p:cNvGrpSpPr/>
          <p:nvPr/>
        </p:nvGrpSpPr>
        <p:grpSpPr>
          <a:xfrm>
            <a:off x="5476992" y="3286563"/>
            <a:ext cx="678628" cy="678627"/>
            <a:chOff x="2476501" y="3333847"/>
            <a:chExt cx="678628" cy="67862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DADE0F2-EDE6-4345-BD2A-6F84FCF03E56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559D1D4-D161-4F65-A146-0F1BDD80569B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8EBE98F-1B39-4BEE-8FD0-9B2993E3E152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2E3E92-FDB0-471E-8433-E13616F90849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12CADF-06F5-4B50-BFF9-2E5C95D378A2}"/>
              </a:ext>
            </a:extLst>
          </p:cNvPr>
          <p:cNvGrpSpPr/>
          <p:nvPr/>
        </p:nvGrpSpPr>
        <p:grpSpPr>
          <a:xfrm>
            <a:off x="4941734" y="4390183"/>
            <a:ext cx="692309" cy="678627"/>
            <a:chOff x="2659233" y="2267047"/>
            <a:chExt cx="692309" cy="67862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BBA86E-F0F1-4DED-BBBF-7C29AC40C7D9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34BF5BE-5406-4B09-9794-06955B5525A3}"/>
                </a:ext>
              </a:extLst>
            </p:cNvPr>
            <p:cNvSpPr txBox="1"/>
            <p:nvPr/>
          </p:nvSpPr>
          <p:spPr>
            <a:xfrm>
              <a:off x="2832475" y="23368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B387F9C-0178-42DD-935F-CC9BBE3E22BA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B45BBE0-24C3-4DA1-884F-300D0FE71DFB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9E1A3B3-0030-4F30-92DB-C29043306D84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745E48-2792-4138-9AB0-40053074EE1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6D84CB-3C8E-4DBF-9095-F996E0F83E42}"/>
              </a:ext>
            </a:extLst>
          </p:cNvPr>
          <p:cNvGrpSpPr/>
          <p:nvPr/>
        </p:nvGrpSpPr>
        <p:grpSpPr>
          <a:xfrm>
            <a:off x="10397434" y="2194770"/>
            <a:ext cx="678628" cy="678627"/>
            <a:chOff x="2476501" y="3333847"/>
            <a:chExt cx="678628" cy="67862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E1DA48-E8EA-4518-A276-8A8A164C7007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2B13E79-C105-41AF-9601-05942D70805F}"/>
                </a:ext>
              </a:extLst>
            </p:cNvPr>
            <p:cNvSpPr txBox="1"/>
            <p:nvPr/>
          </p:nvSpPr>
          <p:spPr>
            <a:xfrm>
              <a:off x="2649743" y="340366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F6B326-F3C0-4653-B7F1-8252E4FB644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20144FE-3648-471C-B823-CDB8F19C0506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68FA3-676B-43AD-AD26-92C46FE56C2F}"/>
              </a:ext>
            </a:extLst>
          </p:cNvPr>
          <p:cNvGrpSpPr/>
          <p:nvPr/>
        </p:nvGrpSpPr>
        <p:grpSpPr>
          <a:xfrm>
            <a:off x="7876315" y="4385896"/>
            <a:ext cx="692309" cy="678627"/>
            <a:chOff x="2659233" y="2267047"/>
            <a:chExt cx="692309" cy="67862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36EEDFA-8671-48CC-9090-7D526ACC6304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1F4EE0-2DE9-4707-8D2D-8EF7EBE759D9}"/>
                </a:ext>
              </a:extLst>
            </p:cNvPr>
            <p:cNvSpPr txBox="1"/>
            <p:nvPr/>
          </p:nvSpPr>
          <p:spPr>
            <a:xfrm>
              <a:off x="2832475" y="23368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E7C25A-69AA-4234-816B-AA2D09ED43C6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DBE21EA-C6B8-42A2-919E-E545E53AEFDE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148200-CA65-4A66-BE35-2EDE4B6572E4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83E11F-54C3-446A-9756-57DCCAE0BE9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EB24C5-5639-4EBE-94EF-5463544A435B}"/>
              </a:ext>
            </a:extLst>
          </p:cNvPr>
          <p:cNvGrpSpPr/>
          <p:nvPr/>
        </p:nvGrpSpPr>
        <p:grpSpPr>
          <a:xfrm>
            <a:off x="7402899" y="3282276"/>
            <a:ext cx="678628" cy="678627"/>
            <a:chOff x="2476501" y="3333847"/>
            <a:chExt cx="678628" cy="67862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1B41EEB-62A0-422B-A831-32A56EC91051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A24377-F230-4E23-BD91-6EA4C70E5621}"/>
                </a:ext>
              </a:extLst>
            </p:cNvPr>
            <p:cNvSpPr txBox="1"/>
            <p:nvPr/>
          </p:nvSpPr>
          <p:spPr>
            <a:xfrm>
              <a:off x="2649743" y="340366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03D8D4-B877-4131-8934-2A173B3DBC79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0E0B44-1E4E-42BC-88FD-3B5A9E616E26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2FD394-368B-4EB4-AEBA-6F5844D5ACB3}"/>
              </a:ext>
            </a:extLst>
          </p:cNvPr>
          <p:cNvGrpSpPr/>
          <p:nvPr/>
        </p:nvGrpSpPr>
        <p:grpSpPr>
          <a:xfrm>
            <a:off x="6867641" y="4385896"/>
            <a:ext cx="692309" cy="678627"/>
            <a:chOff x="2659233" y="2267047"/>
            <a:chExt cx="692309" cy="67862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FE77E1F-508E-43A9-9422-E542A24790A3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0BED58-27BD-43CC-8D26-10B17BD29400}"/>
                </a:ext>
              </a:extLst>
            </p:cNvPr>
            <p:cNvSpPr txBox="1"/>
            <p:nvPr/>
          </p:nvSpPr>
          <p:spPr>
            <a:xfrm>
              <a:off x="2832475" y="23368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C8EE778-D08E-459D-BE7B-B82C354FFB33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F1D3EB-DFE1-4CF7-B1DB-56D5F088883A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E6701F-5C7A-4841-92DD-C51DB46D6CA1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DFF6CA-DDC9-4BE4-8A85-F299E727F4C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7FCC08-0ED8-4994-88B3-58B9C3ECA3EA}"/>
              </a:ext>
            </a:extLst>
          </p:cNvPr>
          <p:cNvGrpSpPr/>
          <p:nvPr/>
        </p:nvGrpSpPr>
        <p:grpSpPr>
          <a:xfrm>
            <a:off x="9518271" y="3282276"/>
            <a:ext cx="678628" cy="678627"/>
            <a:chOff x="2476501" y="3333847"/>
            <a:chExt cx="678628" cy="67862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D01B9B-5B6A-4F13-BDE8-5E14334F716F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B106EA1-7ED9-45CF-8FC2-FC4766F1219F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D6DD646-A570-46FB-A85A-B6AE3ED79AAF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4F3E53-3E7F-4BDF-B37C-7F660F7356DD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16EC33-A052-4DDD-9971-13308AF7BFF6}"/>
              </a:ext>
            </a:extLst>
          </p:cNvPr>
          <p:cNvGrpSpPr/>
          <p:nvPr/>
        </p:nvGrpSpPr>
        <p:grpSpPr>
          <a:xfrm>
            <a:off x="8983013" y="4385896"/>
            <a:ext cx="692309" cy="678627"/>
            <a:chOff x="2659233" y="2267047"/>
            <a:chExt cx="692309" cy="67862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65CFA-8523-44FF-8AF3-A21AD2367F11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3E51D0-83AB-4355-85B3-5B09BC5000EE}"/>
                </a:ext>
              </a:extLst>
            </p:cNvPr>
            <p:cNvSpPr txBox="1"/>
            <p:nvPr/>
          </p:nvSpPr>
          <p:spPr>
            <a:xfrm>
              <a:off x="2832475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865169-6C5A-4903-BB6F-7450A36C3F70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86937A-C21A-4477-B46F-17CF0059788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6E1E374-0F17-4A29-9569-52BFF7B6175A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5019FA-5FE8-4421-9353-B3BD5009A78C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3BF929-34E8-413A-BE95-6A03D22A8E57}"/>
              </a:ext>
            </a:extLst>
          </p:cNvPr>
          <p:cNvGrpSpPr/>
          <p:nvPr/>
        </p:nvGrpSpPr>
        <p:grpSpPr>
          <a:xfrm>
            <a:off x="11287488" y="3282275"/>
            <a:ext cx="692309" cy="678627"/>
            <a:chOff x="2659233" y="2267047"/>
            <a:chExt cx="692309" cy="67862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ED69B7-082B-4FCA-B42C-86BCC07683E9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145568-4739-4BF1-9282-B985949FE238}"/>
                </a:ext>
              </a:extLst>
            </p:cNvPr>
            <p:cNvSpPr txBox="1"/>
            <p:nvPr/>
          </p:nvSpPr>
          <p:spPr>
            <a:xfrm>
              <a:off x="2832475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FC2DFB-48C2-423A-B36E-61A7B46DABF7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918911F-99EB-4259-838C-43991FDF4A9F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BE435D-EC3A-4246-AB21-D3FB4534202B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2470E5-A7F6-487E-BB3F-E1C421814241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A7CC3-453D-4BC8-8AFB-E5596B5D4C74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6825049" y="1873505"/>
            <a:ext cx="1822234" cy="316964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52EEB7-0B4C-4A31-83B9-C96BAE06B0EF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986595" y="1885677"/>
            <a:ext cx="1750154" cy="30909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2466B8-07C6-435C-906D-EFA49CC4F8CB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5816307" y="2789031"/>
            <a:ext cx="845918" cy="49753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3E3DAF-F586-4A12-A65A-E1E74253D76E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001324" y="2793698"/>
            <a:ext cx="740890" cy="48857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5DCFB8-6007-48D2-AFEC-E0D8AADBBBDE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9857586" y="2800714"/>
            <a:ext cx="705920" cy="48156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E9AD6B-5AE9-4E10-880F-ECE235B35F5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902819" y="2790842"/>
            <a:ext cx="723984" cy="49143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1A8B8F-04F1-4E0B-B818-E9D8CC854C1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5281049" y="3881378"/>
            <a:ext cx="383442" cy="50880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23A5D3-0978-4FF0-B321-62EAF932A1CC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7206956" y="3865278"/>
            <a:ext cx="380826" cy="52061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D9DF45-53C1-4CF5-9C41-41D5E7DD616F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9322328" y="3877090"/>
            <a:ext cx="380826" cy="50880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5D37F9-D015-41F6-994A-E6D6E050EE1D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6000604" y="3877091"/>
            <a:ext cx="289119" cy="51309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482034-1949-4BC8-BB0E-D362F0C3711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896644" y="3869041"/>
            <a:ext cx="318986" cy="51685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B9AE70-0C6C-4BD7-BA4A-FC718A464F62}"/>
              </a:ext>
            </a:extLst>
          </p:cNvPr>
          <p:cNvCxnSpPr/>
          <p:nvPr/>
        </p:nvCxnSpPr>
        <p:spPr>
          <a:xfrm flipV="1">
            <a:off x="9864426" y="3791245"/>
            <a:ext cx="339313" cy="169657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C60F3973-2B6A-4636-B96F-4685ED8BC27E}"/>
              </a:ext>
            </a:extLst>
          </p:cNvPr>
          <p:cNvGraphicFramePr>
            <a:graphicFrameLocks noGrp="1"/>
          </p:cNvGraphicFramePr>
          <p:nvPr/>
        </p:nvGraphicFramePr>
        <p:xfrm>
          <a:off x="2104871" y="5373706"/>
          <a:ext cx="8127994" cy="98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181651409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92328756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79132539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6598716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2980065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600024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0822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532861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785585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00279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2739020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509076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4477134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65729610"/>
                    </a:ext>
                  </a:extLst>
                </a:gridCol>
              </a:tblGrid>
              <a:tr h="4946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15104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45167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F3200E2A-4B53-425B-8BD5-B08A3D7781AE}"/>
              </a:ext>
            </a:extLst>
          </p:cNvPr>
          <p:cNvSpPr txBox="1"/>
          <p:nvPr/>
        </p:nvSpPr>
        <p:spPr>
          <a:xfrm>
            <a:off x="6321831" y="592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B1CAFED-3872-4357-AC9A-A4212B941224}"/>
              </a:ext>
            </a:extLst>
          </p:cNvPr>
          <p:cNvSpPr txBox="1"/>
          <p:nvPr/>
        </p:nvSpPr>
        <p:spPr>
          <a:xfrm>
            <a:off x="6879246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7D195F-8573-48C3-8B01-24FD04BBC9D0}"/>
              </a:ext>
            </a:extLst>
          </p:cNvPr>
          <p:cNvSpPr txBox="1"/>
          <p:nvPr/>
        </p:nvSpPr>
        <p:spPr>
          <a:xfrm>
            <a:off x="7411619" y="59327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7B1E9BE-F6BA-4EAF-8F8C-D48D29C82C96}"/>
              </a:ext>
            </a:extLst>
          </p:cNvPr>
          <p:cNvSpPr txBox="1"/>
          <p:nvPr/>
        </p:nvSpPr>
        <p:spPr>
          <a:xfrm>
            <a:off x="4562750" y="59429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25E1324-1F69-4744-A35F-379F0E6CAECE}"/>
              </a:ext>
            </a:extLst>
          </p:cNvPr>
          <p:cNvSpPr txBox="1"/>
          <p:nvPr/>
        </p:nvSpPr>
        <p:spPr>
          <a:xfrm>
            <a:off x="5122516" y="59400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14BB0F9-B2BD-49A8-89AC-775E89B64957}"/>
              </a:ext>
            </a:extLst>
          </p:cNvPr>
          <p:cNvSpPr txBox="1"/>
          <p:nvPr/>
        </p:nvSpPr>
        <p:spPr>
          <a:xfrm>
            <a:off x="630256" y="2239219"/>
            <a:ext cx="48660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all values to </a:t>
            </a:r>
            <a:r>
              <a:rPr lang="en-US" dirty="0" smtClean="0"/>
              <a:t>array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(parent) starting at last index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3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2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1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D461A4-F49B-4047-B074-C73BAD37E47C}"/>
              </a:ext>
            </a:extLst>
          </p:cNvPr>
          <p:cNvSpPr txBox="1"/>
          <p:nvPr/>
        </p:nvSpPr>
        <p:spPr>
          <a:xfrm>
            <a:off x="630256" y="1288346"/>
            <a:ext cx="327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a tree with the values:</a:t>
            </a:r>
          </a:p>
          <a:p>
            <a:r>
              <a:rPr lang="en-US" dirty="0"/>
              <a:t>12, 5, 11, 3, 10, 2, 9, 4, 8, 15, 7, 6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BCB28A5-42F1-435C-9D75-6397C5C44C56}"/>
              </a:ext>
            </a:extLst>
          </p:cNvPr>
          <p:cNvSpPr txBox="1"/>
          <p:nvPr/>
        </p:nvSpPr>
        <p:spPr>
          <a:xfrm>
            <a:off x="2174108" y="59261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50A8332-87B3-4A89-B187-553D8471F281}"/>
              </a:ext>
            </a:extLst>
          </p:cNvPr>
          <p:cNvSpPr txBox="1"/>
          <p:nvPr/>
        </p:nvSpPr>
        <p:spPr>
          <a:xfrm>
            <a:off x="3975025" y="5934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865D10-8C23-4877-AC38-E66DB10525BD}"/>
              </a:ext>
            </a:extLst>
          </p:cNvPr>
          <p:cNvSpPr txBox="1"/>
          <p:nvPr/>
        </p:nvSpPr>
        <p:spPr>
          <a:xfrm>
            <a:off x="8568624" y="593758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25159E-FEB1-4761-A7B7-014656C45D0B}"/>
              </a:ext>
            </a:extLst>
          </p:cNvPr>
          <p:cNvSpPr txBox="1"/>
          <p:nvPr/>
        </p:nvSpPr>
        <p:spPr>
          <a:xfrm>
            <a:off x="2826666" y="5926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9A71F7-151B-4CA5-939D-C1CC5042D9CC}"/>
              </a:ext>
            </a:extLst>
          </p:cNvPr>
          <p:cNvSpPr txBox="1"/>
          <p:nvPr/>
        </p:nvSpPr>
        <p:spPr>
          <a:xfrm>
            <a:off x="7982942" y="594003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676E819-CF84-467D-96C3-8FFDD70A3685}"/>
              </a:ext>
            </a:extLst>
          </p:cNvPr>
          <p:cNvSpPr txBox="1"/>
          <p:nvPr/>
        </p:nvSpPr>
        <p:spPr>
          <a:xfrm>
            <a:off x="3409029" y="59349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FC964D-08F3-4976-B9CA-9172E5A74AD5}"/>
              </a:ext>
            </a:extLst>
          </p:cNvPr>
          <p:cNvSpPr txBox="1"/>
          <p:nvPr/>
        </p:nvSpPr>
        <p:spPr>
          <a:xfrm>
            <a:off x="5682282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9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2BE2F30-B136-48D4-8BCB-0A4D1B851CB4}"/>
              </a:ext>
            </a:extLst>
          </p:cNvPr>
          <p:cNvSpPr/>
          <p:nvPr/>
        </p:nvSpPr>
        <p:spPr>
          <a:xfrm>
            <a:off x="8983013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FA3BA7E-BB62-4B6D-9F6B-A1AE86242A3F}"/>
              </a:ext>
            </a:extLst>
          </p:cNvPr>
          <p:cNvSpPr/>
          <p:nvPr/>
        </p:nvSpPr>
        <p:spPr>
          <a:xfrm>
            <a:off x="7876313" y="4378012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52B8D4-98BB-4E21-BFB8-F19C6127CA7D}"/>
              </a:ext>
            </a:extLst>
          </p:cNvPr>
          <p:cNvSpPr/>
          <p:nvPr/>
        </p:nvSpPr>
        <p:spPr>
          <a:xfrm>
            <a:off x="6862699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DEF561D-51E3-401A-BAF8-78CA9A8777F5}"/>
              </a:ext>
            </a:extLst>
          </p:cNvPr>
          <p:cNvSpPr/>
          <p:nvPr/>
        </p:nvSpPr>
        <p:spPr>
          <a:xfrm>
            <a:off x="5954823" y="4388309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616B831-4BAB-45B4-883D-0FF193844B87}"/>
              </a:ext>
            </a:extLst>
          </p:cNvPr>
          <p:cNvSpPr/>
          <p:nvPr/>
        </p:nvSpPr>
        <p:spPr>
          <a:xfrm>
            <a:off x="4935510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E3722A06-678B-4CAD-A240-83087FE080B9}"/>
              </a:ext>
            </a:extLst>
          </p:cNvPr>
          <p:cNvSpPr/>
          <p:nvPr/>
        </p:nvSpPr>
        <p:spPr>
          <a:xfrm rot="10800000">
            <a:off x="2196721" y="6431729"/>
            <a:ext cx="370443" cy="54864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FA6C410-CD61-4EE1-A9A1-E8218B91BDB5}"/>
              </a:ext>
            </a:extLst>
          </p:cNvPr>
          <p:cNvSpPr/>
          <p:nvPr/>
        </p:nvSpPr>
        <p:spPr>
          <a:xfrm>
            <a:off x="11280648" y="3282275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A8C394-B0EF-4AF2-A797-9812C9F7B134}"/>
              </a:ext>
            </a:extLst>
          </p:cNvPr>
          <p:cNvSpPr/>
          <p:nvPr/>
        </p:nvSpPr>
        <p:spPr>
          <a:xfrm>
            <a:off x="9531917" y="328140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E22BB46-D639-4BA3-B4E7-5C676B19F22B}"/>
              </a:ext>
            </a:extLst>
          </p:cNvPr>
          <p:cNvSpPr txBox="1"/>
          <p:nvPr/>
        </p:nvSpPr>
        <p:spPr>
          <a:xfrm>
            <a:off x="7594958" y="334421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296851F-3E1C-49B8-9322-B34FF5CFAF54}"/>
              </a:ext>
            </a:extLst>
          </p:cNvPr>
          <p:cNvSpPr txBox="1"/>
          <p:nvPr/>
        </p:nvSpPr>
        <p:spPr>
          <a:xfrm>
            <a:off x="8032783" y="4461180"/>
            <a:ext cx="3930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215B58F-1E3D-4563-B528-72E557CF3E5D}"/>
              </a:ext>
            </a:extLst>
          </p:cNvPr>
          <p:cNvSpPr/>
          <p:nvPr/>
        </p:nvSpPr>
        <p:spPr>
          <a:xfrm>
            <a:off x="7394279" y="328140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0FE1141-889C-4B78-922A-100EDD44976E}"/>
              </a:ext>
            </a:extLst>
          </p:cNvPr>
          <p:cNvSpPr/>
          <p:nvPr/>
        </p:nvSpPr>
        <p:spPr>
          <a:xfrm>
            <a:off x="5481039" y="328140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89773F-3CE5-4B95-B8A3-120DC7641FCF}"/>
              </a:ext>
            </a:extLst>
          </p:cNvPr>
          <p:cNvSpPr txBox="1"/>
          <p:nvPr/>
        </p:nvSpPr>
        <p:spPr>
          <a:xfrm>
            <a:off x="10635609" y="228436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3ADB269-ABFD-4B8A-895E-368EE5F5D3EA}"/>
              </a:ext>
            </a:extLst>
          </p:cNvPr>
          <p:cNvSpPr/>
          <p:nvPr/>
        </p:nvSpPr>
        <p:spPr>
          <a:xfrm>
            <a:off x="10397433" y="218443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243DD45-0D9B-4890-AA3C-951248D3B637}"/>
              </a:ext>
            </a:extLst>
          </p:cNvPr>
          <p:cNvSpPr txBox="1"/>
          <p:nvPr/>
        </p:nvSpPr>
        <p:spPr>
          <a:xfrm>
            <a:off x="6671800" y="2246194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D4B50BC-AF35-4F31-AE44-F2E962AF28FA}"/>
              </a:ext>
            </a:extLst>
          </p:cNvPr>
          <p:cNvSpPr txBox="1"/>
          <p:nvPr/>
        </p:nvSpPr>
        <p:spPr>
          <a:xfrm>
            <a:off x="5672728" y="335549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8674CA5-A084-47FC-8101-3A85A6099D25}"/>
              </a:ext>
            </a:extLst>
          </p:cNvPr>
          <p:cNvSpPr/>
          <p:nvPr/>
        </p:nvSpPr>
        <p:spPr>
          <a:xfrm>
            <a:off x="6474537" y="2194535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5A4CA2-F525-4F1D-8447-343A5B9E18EE}"/>
              </a:ext>
            </a:extLst>
          </p:cNvPr>
          <p:cNvSpPr txBox="1"/>
          <p:nvPr/>
        </p:nvSpPr>
        <p:spPr>
          <a:xfrm>
            <a:off x="8676519" y="134755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058560-350D-4436-A148-89E1314205F5}"/>
              </a:ext>
            </a:extLst>
          </p:cNvPr>
          <p:cNvSpPr txBox="1"/>
          <p:nvPr/>
        </p:nvSpPr>
        <p:spPr>
          <a:xfrm>
            <a:off x="10534025" y="228848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2ED7912-AA5F-C847-9046-DEE8B088249D}"/>
              </a:ext>
            </a:extLst>
          </p:cNvPr>
          <p:cNvSpPr txBox="1"/>
          <p:nvPr/>
        </p:nvSpPr>
        <p:spPr>
          <a:xfrm>
            <a:off x="9708425" y="335804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150"/>
                </a:solidFill>
              </a:rPr>
              <a:t>6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9F804B8-1D0C-3548-A487-A5264F3182AA}"/>
              </a:ext>
            </a:extLst>
          </p:cNvPr>
          <p:cNvSpPr txBox="1"/>
          <p:nvPr/>
        </p:nvSpPr>
        <p:spPr>
          <a:xfrm>
            <a:off x="9124956" y="4462290"/>
            <a:ext cx="357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1319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208 0 " pathEditMode="relative" ptsTypes="AA">
                                      <p:cBhvr>
                                        <p:cTn id="14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688 0.00209 " pathEditMode="relative" ptsTypes="AA">
                                      <p:cBhvr>
                                        <p:cTn id="1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5" grpId="0"/>
      <p:bldP spid="140" grpId="0" animBg="1"/>
      <p:bldP spid="1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3384-DB92-4BD0-B6BD-33EEA5EA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Floyd’s </a:t>
            </a:r>
            <a:r>
              <a:rPr lang="en-US" dirty="0" err="1"/>
              <a:t>buildHeap</a:t>
            </a:r>
            <a:r>
              <a:rPr lang="en-US" dirty="0"/>
              <a:t>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25B89-5C67-4C1E-AE71-E26666FE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0217" y="6521027"/>
            <a:ext cx="1976543" cy="274320"/>
          </a:xfrm>
        </p:spPr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417AF-67A7-4A75-B9B9-EFEFA746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DC2E60-37D0-4F55-B6E9-D9ECAD210F27}"/>
              </a:ext>
            </a:extLst>
          </p:cNvPr>
          <p:cNvGrpSpPr/>
          <p:nvPr/>
        </p:nvGrpSpPr>
        <p:grpSpPr>
          <a:xfrm>
            <a:off x="5950408" y="4390183"/>
            <a:ext cx="692309" cy="678627"/>
            <a:chOff x="2659233" y="2267047"/>
            <a:chExt cx="692309" cy="67862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86C1267-C06B-4611-A1C5-834AAC8EC892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F8B7F35-3078-481E-ACDF-AB7449D89697}"/>
                </a:ext>
              </a:extLst>
            </p:cNvPr>
            <p:cNvSpPr txBox="1"/>
            <p:nvPr/>
          </p:nvSpPr>
          <p:spPr>
            <a:xfrm>
              <a:off x="2878192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E074AF2-09AC-4AC2-9F0F-A5451F49BBF8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95713D5-57C8-4D96-A6CB-38C090BC617D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B0B4C40-970F-4BC7-A899-BC5A0109E685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083387F-B86A-4CB5-AB71-BFAA999869ED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1A5E19-25B1-449F-892F-CFAC2C87C8CB}"/>
              </a:ext>
            </a:extLst>
          </p:cNvPr>
          <p:cNvGrpSpPr/>
          <p:nvPr/>
        </p:nvGrpSpPr>
        <p:grpSpPr>
          <a:xfrm>
            <a:off x="8474041" y="1277943"/>
            <a:ext cx="678628" cy="678627"/>
            <a:chOff x="2476501" y="3333847"/>
            <a:chExt cx="678628" cy="67862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215CE36-4BA6-4CF6-B628-5F77D4E18162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B57A5DB-AFB8-4A9C-AF5A-8D76F8C90E22}"/>
                </a:ext>
              </a:extLst>
            </p:cNvPr>
            <p:cNvSpPr txBox="1"/>
            <p:nvPr/>
          </p:nvSpPr>
          <p:spPr>
            <a:xfrm>
              <a:off x="2649743" y="340366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404663-1B5D-4136-AAC9-B03DF03A345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D84E8C-C4A2-44A1-BC7E-AD6F951E810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EA383D-4254-42B8-9185-359D3CAB91DC}"/>
              </a:ext>
            </a:extLst>
          </p:cNvPr>
          <p:cNvGrpSpPr/>
          <p:nvPr/>
        </p:nvGrpSpPr>
        <p:grpSpPr>
          <a:xfrm>
            <a:off x="6485734" y="2190469"/>
            <a:ext cx="678628" cy="678627"/>
            <a:chOff x="2476501" y="3333847"/>
            <a:chExt cx="678628" cy="67862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72354EC-6FDC-4CE1-AB4C-9FA0DEB0E8B9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DA862F6-73DA-43E7-9D06-9FEC9734DCA0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24256E8-58A4-4338-9C4F-ABD74CD8EF9D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2C3B54B-BB0E-4139-86F8-42110CF76940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325720-7CF3-499F-B59C-7AAF74C66665}"/>
              </a:ext>
            </a:extLst>
          </p:cNvPr>
          <p:cNvGrpSpPr/>
          <p:nvPr/>
        </p:nvGrpSpPr>
        <p:grpSpPr>
          <a:xfrm>
            <a:off x="5476992" y="3286563"/>
            <a:ext cx="678628" cy="678627"/>
            <a:chOff x="2476501" y="3333847"/>
            <a:chExt cx="678628" cy="67862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DADE0F2-EDE6-4345-BD2A-6F84FCF03E56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559D1D4-D161-4F65-A146-0F1BDD80569B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8EBE98F-1B39-4BEE-8FD0-9B2993E3E152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2E3E92-FDB0-471E-8433-E13616F90849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12CADF-06F5-4B50-BFF9-2E5C95D378A2}"/>
              </a:ext>
            </a:extLst>
          </p:cNvPr>
          <p:cNvGrpSpPr/>
          <p:nvPr/>
        </p:nvGrpSpPr>
        <p:grpSpPr>
          <a:xfrm>
            <a:off x="4941734" y="4390183"/>
            <a:ext cx="692309" cy="678627"/>
            <a:chOff x="2659233" y="2267047"/>
            <a:chExt cx="692309" cy="67862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BBA86E-F0F1-4DED-BBBF-7C29AC40C7D9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34BF5BE-5406-4B09-9794-06955B5525A3}"/>
                </a:ext>
              </a:extLst>
            </p:cNvPr>
            <p:cNvSpPr txBox="1"/>
            <p:nvPr/>
          </p:nvSpPr>
          <p:spPr>
            <a:xfrm>
              <a:off x="2832475" y="23368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B387F9C-0178-42DD-935F-CC9BBE3E22BA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B45BBE0-24C3-4DA1-884F-300D0FE71DFB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9E1A3B3-0030-4F30-92DB-C29043306D84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745E48-2792-4138-9AB0-40053074EE1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6D84CB-3C8E-4DBF-9095-F996E0F83E42}"/>
              </a:ext>
            </a:extLst>
          </p:cNvPr>
          <p:cNvGrpSpPr/>
          <p:nvPr/>
        </p:nvGrpSpPr>
        <p:grpSpPr>
          <a:xfrm>
            <a:off x="10397434" y="2194770"/>
            <a:ext cx="678628" cy="678627"/>
            <a:chOff x="2476501" y="3333847"/>
            <a:chExt cx="678628" cy="67862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E1DA48-E8EA-4518-A276-8A8A164C7007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2B13E79-C105-41AF-9601-05942D70805F}"/>
                </a:ext>
              </a:extLst>
            </p:cNvPr>
            <p:cNvSpPr txBox="1"/>
            <p:nvPr/>
          </p:nvSpPr>
          <p:spPr>
            <a:xfrm>
              <a:off x="2649743" y="340366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F6B326-F3C0-4653-B7F1-8252E4FB644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20144FE-3648-471C-B823-CDB8F19C0506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68FA3-676B-43AD-AD26-92C46FE56C2F}"/>
              </a:ext>
            </a:extLst>
          </p:cNvPr>
          <p:cNvGrpSpPr/>
          <p:nvPr/>
        </p:nvGrpSpPr>
        <p:grpSpPr>
          <a:xfrm>
            <a:off x="7876315" y="4385896"/>
            <a:ext cx="692309" cy="678627"/>
            <a:chOff x="2659233" y="2267047"/>
            <a:chExt cx="692309" cy="67862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36EEDFA-8671-48CC-9090-7D526ACC6304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1F4EE0-2DE9-4707-8D2D-8EF7EBE759D9}"/>
                </a:ext>
              </a:extLst>
            </p:cNvPr>
            <p:cNvSpPr txBox="1"/>
            <p:nvPr/>
          </p:nvSpPr>
          <p:spPr>
            <a:xfrm>
              <a:off x="2832475" y="23368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E7C25A-69AA-4234-816B-AA2D09ED43C6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DBE21EA-C6B8-42A2-919E-E545E53AEFDE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148200-CA65-4A66-BE35-2EDE4B6572E4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83E11F-54C3-446A-9756-57DCCAE0BE9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EB24C5-5639-4EBE-94EF-5463544A435B}"/>
              </a:ext>
            </a:extLst>
          </p:cNvPr>
          <p:cNvGrpSpPr/>
          <p:nvPr/>
        </p:nvGrpSpPr>
        <p:grpSpPr>
          <a:xfrm>
            <a:off x="7402899" y="3282276"/>
            <a:ext cx="678628" cy="678627"/>
            <a:chOff x="2476501" y="3333847"/>
            <a:chExt cx="678628" cy="67862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1B41EEB-62A0-422B-A831-32A56EC91051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A24377-F230-4E23-BD91-6EA4C70E5621}"/>
                </a:ext>
              </a:extLst>
            </p:cNvPr>
            <p:cNvSpPr txBox="1"/>
            <p:nvPr/>
          </p:nvSpPr>
          <p:spPr>
            <a:xfrm>
              <a:off x="2649743" y="340366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03D8D4-B877-4131-8934-2A173B3DBC79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0E0B44-1E4E-42BC-88FD-3B5A9E616E26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2FD394-368B-4EB4-AEBA-6F5844D5ACB3}"/>
              </a:ext>
            </a:extLst>
          </p:cNvPr>
          <p:cNvGrpSpPr/>
          <p:nvPr/>
        </p:nvGrpSpPr>
        <p:grpSpPr>
          <a:xfrm>
            <a:off x="6867641" y="4385896"/>
            <a:ext cx="692309" cy="678627"/>
            <a:chOff x="2659233" y="2267047"/>
            <a:chExt cx="692309" cy="67862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FE77E1F-508E-43A9-9422-E542A24790A3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0BED58-27BD-43CC-8D26-10B17BD29400}"/>
                </a:ext>
              </a:extLst>
            </p:cNvPr>
            <p:cNvSpPr txBox="1"/>
            <p:nvPr/>
          </p:nvSpPr>
          <p:spPr>
            <a:xfrm>
              <a:off x="2832475" y="23368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C8EE778-D08E-459D-BE7B-B82C354FFB33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F1D3EB-DFE1-4CF7-B1DB-56D5F088883A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E6701F-5C7A-4841-92DD-C51DB46D6CA1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DFF6CA-DDC9-4BE4-8A85-F299E727F4C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7FCC08-0ED8-4994-88B3-58B9C3ECA3EA}"/>
              </a:ext>
            </a:extLst>
          </p:cNvPr>
          <p:cNvGrpSpPr/>
          <p:nvPr/>
        </p:nvGrpSpPr>
        <p:grpSpPr>
          <a:xfrm>
            <a:off x="9518271" y="3282276"/>
            <a:ext cx="678628" cy="678627"/>
            <a:chOff x="2476501" y="3333847"/>
            <a:chExt cx="678628" cy="67862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D01B9B-5B6A-4F13-BDE8-5E14334F716F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B106EA1-7ED9-45CF-8FC2-FC4766F1219F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D6DD646-A570-46FB-A85A-B6AE3ED79AAF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4F3E53-3E7F-4BDF-B37C-7F660F7356DD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16EC33-A052-4DDD-9971-13308AF7BFF6}"/>
              </a:ext>
            </a:extLst>
          </p:cNvPr>
          <p:cNvGrpSpPr/>
          <p:nvPr/>
        </p:nvGrpSpPr>
        <p:grpSpPr>
          <a:xfrm>
            <a:off x="8983013" y="4385896"/>
            <a:ext cx="692309" cy="678627"/>
            <a:chOff x="2659233" y="2267047"/>
            <a:chExt cx="692309" cy="67862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65CFA-8523-44FF-8AF3-A21AD2367F11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3E51D0-83AB-4355-85B3-5B09BC5000EE}"/>
                </a:ext>
              </a:extLst>
            </p:cNvPr>
            <p:cNvSpPr txBox="1"/>
            <p:nvPr/>
          </p:nvSpPr>
          <p:spPr>
            <a:xfrm>
              <a:off x="2832475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865169-6C5A-4903-BB6F-7450A36C3F70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86937A-C21A-4477-B46F-17CF0059788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6E1E374-0F17-4A29-9569-52BFF7B6175A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5019FA-5FE8-4421-9353-B3BD5009A78C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3BF929-34E8-413A-BE95-6A03D22A8E57}"/>
              </a:ext>
            </a:extLst>
          </p:cNvPr>
          <p:cNvGrpSpPr/>
          <p:nvPr/>
        </p:nvGrpSpPr>
        <p:grpSpPr>
          <a:xfrm>
            <a:off x="11287488" y="3282275"/>
            <a:ext cx="692309" cy="678627"/>
            <a:chOff x="2659233" y="2267047"/>
            <a:chExt cx="692309" cy="67862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ED69B7-082B-4FCA-B42C-86BCC07683E9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145568-4739-4BF1-9282-B985949FE238}"/>
                </a:ext>
              </a:extLst>
            </p:cNvPr>
            <p:cNvSpPr txBox="1"/>
            <p:nvPr/>
          </p:nvSpPr>
          <p:spPr>
            <a:xfrm>
              <a:off x="2832475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FC2DFB-48C2-423A-B36E-61A7B46DABF7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918911F-99EB-4259-838C-43991FDF4A9F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BE435D-EC3A-4246-AB21-D3FB4534202B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2470E5-A7F6-487E-BB3F-E1C421814241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A7CC3-453D-4BC8-8AFB-E5596B5D4C74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6825049" y="1873505"/>
            <a:ext cx="1822234" cy="316964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52EEB7-0B4C-4A31-83B9-C96BAE06B0EF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986595" y="1885677"/>
            <a:ext cx="1750154" cy="30909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2466B8-07C6-435C-906D-EFA49CC4F8CB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5816307" y="2789031"/>
            <a:ext cx="845918" cy="49753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3E3DAF-F586-4A12-A65A-E1E74253D76E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001324" y="2793698"/>
            <a:ext cx="740890" cy="48857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5DCFB8-6007-48D2-AFEC-E0D8AADBBBDE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9857586" y="2800714"/>
            <a:ext cx="705920" cy="48156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E9AD6B-5AE9-4E10-880F-ECE235B35F5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902819" y="2790842"/>
            <a:ext cx="723984" cy="49143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1A8B8F-04F1-4E0B-B818-E9D8CC854C1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5281049" y="3881378"/>
            <a:ext cx="383442" cy="50880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23A5D3-0978-4FF0-B321-62EAF932A1CC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7206956" y="3865278"/>
            <a:ext cx="380826" cy="52061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D9DF45-53C1-4CF5-9C41-41D5E7DD616F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9322328" y="3877090"/>
            <a:ext cx="380826" cy="50880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5D37F9-D015-41F6-994A-E6D6E050EE1D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6000604" y="3877091"/>
            <a:ext cx="289119" cy="51309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482034-1949-4BC8-BB0E-D362F0C3711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896644" y="3869041"/>
            <a:ext cx="318986" cy="51685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B9AE70-0C6C-4BD7-BA4A-FC718A464F62}"/>
              </a:ext>
            </a:extLst>
          </p:cNvPr>
          <p:cNvCxnSpPr/>
          <p:nvPr/>
        </p:nvCxnSpPr>
        <p:spPr>
          <a:xfrm flipV="1">
            <a:off x="9864426" y="3791245"/>
            <a:ext cx="339313" cy="169657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C60F3973-2B6A-4636-B96F-4685ED8BC27E}"/>
              </a:ext>
            </a:extLst>
          </p:cNvPr>
          <p:cNvGraphicFramePr>
            <a:graphicFrameLocks noGrp="1"/>
          </p:cNvGraphicFramePr>
          <p:nvPr/>
        </p:nvGraphicFramePr>
        <p:xfrm>
          <a:off x="2104871" y="5373706"/>
          <a:ext cx="8127994" cy="98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181651409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92328756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79132539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6598716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2980065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600024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0822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532861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785585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00279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2739020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509076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4477134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65729610"/>
                    </a:ext>
                  </a:extLst>
                </a:gridCol>
              </a:tblGrid>
              <a:tr h="4946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15104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45167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F3200E2A-4B53-425B-8BD5-B08A3D7781AE}"/>
              </a:ext>
            </a:extLst>
          </p:cNvPr>
          <p:cNvSpPr txBox="1"/>
          <p:nvPr/>
        </p:nvSpPr>
        <p:spPr>
          <a:xfrm>
            <a:off x="6321831" y="592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B1CAFED-3872-4357-AC9A-A4212B941224}"/>
              </a:ext>
            </a:extLst>
          </p:cNvPr>
          <p:cNvSpPr txBox="1"/>
          <p:nvPr/>
        </p:nvSpPr>
        <p:spPr>
          <a:xfrm>
            <a:off x="6879246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7D195F-8573-48C3-8B01-24FD04BBC9D0}"/>
              </a:ext>
            </a:extLst>
          </p:cNvPr>
          <p:cNvSpPr txBox="1"/>
          <p:nvPr/>
        </p:nvSpPr>
        <p:spPr>
          <a:xfrm>
            <a:off x="7411619" y="59327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7B1E9BE-F6BA-4EAF-8F8C-D48D29C82C96}"/>
              </a:ext>
            </a:extLst>
          </p:cNvPr>
          <p:cNvSpPr txBox="1"/>
          <p:nvPr/>
        </p:nvSpPr>
        <p:spPr>
          <a:xfrm>
            <a:off x="4562750" y="59429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25E1324-1F69-4744-A35F-379F0E6CAECE}"/>
              </a:ext>
            </a:extLst>
          </p:cNvPr>
          <p:cNvSpPr txBox="1"/>
          <p:nvPr/>
        </p:nvSpPr>
        <p:spPr>
          <a:xfrm>
            <a:off x="3379271" y="59314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14BB0F9-B2BD-49A8-89AC-775E89B64957}"/>
              </a:ext>
            </a:extLst>
          </p:cNvPr>
          <p:cNvSpPr txBox="1"/>
          <p:nvPr/>
        </p:nvSpPr>
        <p:spPr>
          <a:xfrm>
            <a:off x="630256" y="2239219"/>
            <a:ext cx="48660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all values to </a:t>
            </a:r>
            <a:r>
              <a:rPr lang="en-US" dirty="0" smtClean="0"/>
              <a:t>array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(parent) starting at last index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3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2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1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D461A4-F49B-4047-B074-C73BAD37E47C}"/>
              </a:ext>
            </a:extLst>
          </p:cNvPr>
          <p:cNvSpPr txBox="1"/>
          <p:nvPr/>
        </p:nvSpPr>
        <p:spPr>
          <a:xfrm>
            <a:off x="630256" y="1288346"/>
            <a:ext cx="327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a tree with the values:</a:t>
            </a:r>
          </a:p>
          <a:p>
            <a:r>
              <a:rPr lang="en-US" dirty="0"/>
              <a:t>12, 5, 11, 3, 10, 2, 9, 4, 8, 15, 7, 6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BCB28A5-42F1-435C-9D75-6397C5C44C56}"/>
              </a:ext>
            </a:extLst>
          </p:cNvPr>
          <p:cNvSpPr txBox="1"/>
          <p:nvPr/>
        </p:nvSpPr>
        <p:spPr>
          <a:xfrm>
            <a:off x="8554940" y="593920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50A8332-87B3-4A89-B187-553D8471F281}"/>
              </a:ext>
            </a:extLst>
          </p:cNvPr>
          <p:cNvSpPr txBox="1"/>
          <p:nvPr/>
        </p:nvSpPr>
        <p:spPr>
          <a:xfrm>
            <a:off x="3975025" y="5934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865D10-8C23-4877-AC38-E66DB10525BD}"/>
              </a:ext>
            </a:extLst>
          </p:cNvPr>
          <p:cNvSpPr txBox="1"/>
          <p:nvPr/>
        </p:nvSpPr>
        <p:spPr>
          <a:xfrm>
            <a:off x="5091733" y="592610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25159E-FEB1-4761-A7B7-014656C45D0B}"/>
              </a:ext>
            </a:extLst>
          </p:cNvPr>
          <p:cNvSpPr txBox="1"/>
          <p:nvPr/>
        </p:nvSpPr>
        <p:spPr>
          <a:xfrm>
            <a:off x="2826666" y="5926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9A71F7-151B-4CA5-939D-C1CC5042D9CC}"/>
              </a:ext>
            </a:extLst>
          </p:cNvPr>
          <p:cNvSpPr txBox="1"/>
          <p:nvPr/>
        </p:nvSpPr>
        <p:spPr>
          <a:xfrm>
            <a:off x="7982942" y="594003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676E819-CF84-467D-96C3-8FFDD70A3685}"/>
              </a:ext>
            </a:extLst>
          </p:cNvPr>
          <p:cNvSpPr txBox="1"/>
          <p:nvPr/>
        </p:nvSpPr>
        <p:spPr>
          <a:xfrm>
            <a:off x="2240723" y="59327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FC964D-08F3-4976-B9CA-9172E5A74AD5}"/>
              </a:ext>
            </a:extLst>
          </p:cNvPr>
          <p:cNvSpPr txBox="1"/>
          <p:nvPr/>
        </p:nvSpPr>
        <p:spPr>
          <a:xfrm>
            <a:off x="5682282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9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2BE2F30-B136-48D4-8BCB-0A4D1B851CB4}"/>
              </a:ext>
            </a:extLst>
          </p:cNvPr>
          <p:cNvSpPr/>
          <p:nvPr/>
        </p:nvSpPr>
        <p:spPr>
          <a:xfrm>
            <a:off x="8983013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FA3BA7E-BB62-4B6D-9F6B-A1AE86242A3F}"/>
              </a:ext>
            </a:extLst>
          </p:cNvPr>
          <p:cNvSpPr/>
          <p:nvPr/>
        </p:nvSpPr>
        <p:spPr>
          <a:xfrm>
            <a:off x="7876313" y="4378012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52B8D4-98BB-4E21-BFB8-F19C6127CA7D}"/>
              </a:ext>
            </a:extLst>
          </p:cNvPr>
          <p:cNvSpPr/>
          <p:nvPr/>
        </p:nvSpPr>
        <p:spPr>
          <a:xfrm>
            <a:off x="6862699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DEF561D-51E3-401A-BAF8-78CA9A8777F5}"/>
              </a:ext>
            </a:extLst>
          </p:cNvPr>
          <p:cNvSpPr/>
          <p:nvPr/>
        </p:nvSpPr>
        <p:spPr>
          <a:xfrm>
            <a:off x="5954823" y="4388309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616B831-4BAB-45B4-883D-0FF193844B87}"/>
              </a:ext>
            </a:extLst>
          </p:cNvPr>
          <p:cNvSpPr/>
          <p:nvPr/>
        </p:nvSpPr>
        <p:spPr>
          <a:xfrm>
            <a:off x="4935510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E3722A06-678B-4CAD-A240-83087FE080B9}"/>
              </a:ext>
            </a:extLst>
          </p:cNvPr>
          <p:cNvSpPr/>
          <p:nvPr/>
        </p:nvSpPr>
        <p:spPr>
          <a:xfrm rot="10800000">
            <a:off x="2196721" y="6431729"/>
            <a:ext cx="370443" cy="54864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FA6C410-CD61-4EE1-A9A1-E8218B91BDB5}"/>
              </a:ext>
            </a:extLst>
          </p:cNvPr>
          <p:cNvSpPr/>
          <p:nvPr/>
        </p:nvSpPr>
        <p:spPr>
          <a:xfrm>
            <a:off x="11280648" y="3282275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A8C394-B0EF-4AF2-A797-9812C9F7B134}"/>
              </a:ext>
            </a:extLst>
          </p:cNvPr>
          <p:cNvSpPr/>
          <p:nvPr/>
        </p:nvSpPr>
        <p:spPr>
          <a:xfrm>
            <a:off x="9531917" y="328140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E22BB46-D639-4BA3-B4E7-5C676B19F22B}"/>
              </a:ext>
            </a:extLst>
          </p:cNvPr>
          <p:cNvSpPr txBox="1"/>
          <p:nvPr/>
        </p:nvSpPr>
        <p:spPr>
          <a:xfrm>
            <a:off x="7594958" y="334421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296851F-3E1C-49B8-9322-B34FF5CFAF54}"/>
              </a:ext>
            </a:extLst>
          </p:cNvPr>
          <p:cNvSpPr txBox="1"/>
          <p:nvPr/>
        </p:nvSpPr>
        <p:spPr>
          <a:xfrm>
            <a:off x="8032783" y="4461180"/>
            <a:ext cx="3930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215B58F-1E3D-4563-B528-72E557CF3E5D}"/>
              </a:ext>
            </a:extLst>
          </p:cNvPr>
          <p:cNvSpPr/>
          <p:nvPr/>
        </p:nvSpPr>
        <p:spPr>
          <a:xfrm>
            <a:off x="7394279" y="328140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0FE1141-889C-4B78-922A-100EDD44976E}"/>
              </a:ext>
            </a:extLst>
          </p:cNvPr>
          <p:cNvSpPr/>
          <p:nvPr/>
        </p:nvSpPr>
        <p:spPr>
          <a:xfrm>
            <a:off x="5481039" y="328140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89773F-3CE5-4B95-B8A3-120DC7641FCF}"/>
              </a:ext>
            </a:extLst>
          </p:cNvPr>
          <p:cNvSpPr txBox="1"/>
          <p:nvPr/>
        </p:nvSpPr>
        <p:spPr>
          <a:xfrm>
            <a:off x="10616320" y="2263794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3ADB269-ABFD-4B8A-895E-368EE5F5D3EA}"/>
              </a:ext>
            </a:extLst>
          </p:cNvPr>
          <p:cNvSpPr/>
          <p:nvPr/>
        </p:nvSpPr>
        <p:spPr>
          <a:xfrm>
            <a:off x="10397433" y="218443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243DD45-0D9B-4890-AA3C-951248D3B637}"/>
              </a:ext>
            </a:extLst>
          </p:cNvPr>
          <p:cNvSpPr txBox="1"/>
          <p:nvPr/>
        </p:nvSpPr>
        <p:spPr>
          <a:xfrm>
            <a:off x="6671800" y="2246194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D4B50BC-AF35-4F31-AE44-F2E962AF28FA}"/>
              </a:ext>
            </a:extLst>
          </p:cNvPr>
          <p:cNvSpPr txBox="1"/>
          <p:nvPr/>
        </p:nvSpPr>
        <p:spPr>
          <a:xfrm>
            <a:off x="5672728" y="335549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8674CA5-A084-47FC-8101-3A85A6099D25}"/>
              </a:ext>
            </a:extLst>
          </p:cNvPr>
          <p:cNvSpPr/>
          <p:nvPr/>
        </p:nvSpPr>
        <p:spPr>
          <a:xfrm>
            <a:off x="6474537" y="2194535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5A4CA2-F525-4F1D-8447-343A5B9E18EE}"/>
              </a:ext>
            </a:extLst>
          </p:cNvPr>
          <p:cNvSpPr txBox="1"/>
          <p:nvPr/>
        </p:nvSpPr>
        <p:spPr>
          <a:xfrm>
            <a:off x="8676519" y="134755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BB23713-1C6E-4A83-8F5E-D9EF8315B884}"/>
              </a:ext>
            </a:extLst>
          </p:cNvPr>
          <p:cNvSpPr/>
          <p:nvPr/>
        </p:nvSpPr>
        <p:spPr>
          <a:xfrm>
            <a:off x="8479819" y="1278813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2ED7912-AA5F-C847-9046-DEE8B088249D}"/>
              </a:ext>
            </a:extLst>
          </p:cNvPr>
          <p:cNvSpPr txBox="1"/>
          <p:nvPr/>
        </p:nvSpPr>
        <p:spPr>
          <a:xfrm>
            <a:off x="9708425" y="335804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150"/>
                </a:solidFill>
              </a:rPr>
              <a:t>6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9F804B8-1D0C-3548-A487-A5264F3182AA}"/>
              </a:ext>
            </a:extLst>
          </p:cNvPr>
          <p:cNvSpPr txBox="1"/>
          <p:nvPr/>
        </p:nvSpPr>
        <p:spPr>
          <a:xfrm>
            <a:off x="9124956" y="4462290"/>
            <a:ext cx="357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D3ADB8B-2683-1C43-8292-97626C370D64}"/>
              </a:ext>
            </a:extLst>
          </p:cNvPr>
          <p:cNvSpPr txBox="1"/>
          <p:nvPr/>
        </p:nvSpPr>
        <p:spPr>
          <a:xfrm>
            <a:off x="9110864" y="4468839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150"/>
                </a:solidFill>
              </a:rPr>
              <a:t>12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392754D-CAAD-5948-949D-415C4F6B6598}"/>
              </a:ext>
            </a:extLst>
          </p:cNvPr>
          <p:cNvSpPr txBox="1"/>
          <p:nvPr/>
        </p:nvSpPr>
        <p:spPr>
          <a:xfrm>
            <a:off x="10583499" y="226975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150"/>
                </a:solidFill>
              </a:rPr>
              <a:t>6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0C7FBD8-F33E-4506-8688-999F6DAD3655}"/>
              </a:ext>
            </a:extLst>
          </p:cNvPr>
          <p:cNvSpPr txBox="1"/>
          <p:nvPr/>
        </p:nvSpPr>
        <p:spPr>
          <a:xfrm>
            <a:off x="9655074" y="3367528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15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935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These operations will be useful in a few weeks…</a:t>
            </a:r>
          </a:p>
          <a:p>
            <a:r>
              <a:rPr lang="en-US" sz="2800" b="1" dirty="0" err="1"/>
              <a:t>IncreaseKey</a:t>
            </a:r>
            <a:r>
              <a:rPr lang="en-US" sz="2800" b="1" dirty="0"/>
              <a:t>(</a:t>
            </a:r>
            <a:r>
              <a:rPr lang="en-US" sz="2800" b="1" dirty="0" err="1"/>
              <a:t>element,priority</a:t>
            </a:r>
            <a:r>
              <a:rPr lang="en-US" sz="2800" b="1" dirty="0"/>
              <a:t>) </a:t>
            </a:r>
            <a:r>
              <a:rPr lang="en-US" sz="2800" dirty="0"/>
              <a:t>Given an element of the heap and a new, larger priority, update that object’s priority.</a:t>
            </a:r>
          </a:p>
          <a:p>
            <a:r>
              <a:rPr lang="en-US" sz="2800" b="1" dirty="0" err="1"/>
              <a:t>DecreaseKey</a:t>
            </a:r>
            <a:r>
              <a:rPr lang="en-US" sz="2800" b="1" dirty="0"/>
              <a:t>(</a:t>
            </a:r>
            <a:r>
              <a:rPr lang="en-US" sz="2800" b="1" dirty="0" err="1"/>
              <a:t>element,priority</a:t>
            </a:r>
            <a:r>
              <a:rPr lang="en-US" sz="2800" b="1" dirty="0"/>
              <a:t>) </a:t>
            </a:r>
            <a:r>
              <a:rPr lang="en-US" sz="2800" dirty="0"/>
              <a:t>Given an element of the heap and a new, smaller priority, update that object’s priority.</a:t>
            </a:r>
          </a:p>
          <a:p>
            <a:r>
              <a:rPr lang="en-US" sz="2800" b="1" dirty="0"/>
              <a:t>Delete(element) </a:t>
            </a:r>
            <a:r>
              <a:rPr lang="en-US" sz="2800" dirty="0"/>
              <a:t>Given an element of the heap, remove that element.</a:t>
            </a:r>
          </a:p>
          <a:p>
            <a:endParaRPr lang="en-US" sz="2800" b="1" dirty="0"/>
          </a:p>
          <a:p>
            <a:r>
              <a:rPr lang="en-US" sz="2600" dirty="0"/>
              <a:t>Should just be going to the right spot and percolating…</a:t>
            </a:r>
          </a:p>
          <a:p>
            <a:r>
              <a:rPr lang="en-US" sz="2600" dirty="0"/>
              <a:t>Going to the right spot is the tricky part.</a:t>
            </a:r>
          </a:p>
          <a:p>
            <a:r>
              <a:rPr lang="en-US" sz="2600" dirty="0"/>
              <a:t>In the programming projects, you’ll use a dictionary to find an element quickly.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332 - SU 18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8715-06AE-4EBD-9812-2FC97F2708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3 3d (give an insertion order to cause failed probes) has been changed.</a:t>
            </a:r>
          </a:p>
          <a:p>
            <a:r>
              <a:rPr lang="en-US" dirty="0" smtClean="0"/>
              <a:t>We now require only 4 failed probes not 5.</a:t>
            </a:r>
          </a:p>
          <a:p>
            <a:r>
              <a:rPr lang="en-US" dirty="0" smtClean="0"/>
              <a:t>There is a way to get 5, but the hint wasn’t leading you to an answer that gives 5 failures.</a:t>
            </a:r>
          </a:p>
          <a:p>
            <a:r>
              <a:rPr lang="en-US" dirty="0" smtClean="0"/>
              <a:t>Sorry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Section handouts and solutions for tomorrow are published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Pensive Face on Google Android 9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493" y="2930618"/>
            <a:ext cx="332535" cy="33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3D1AB5-4F25-4F4D-8B5E-9E647891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55AA7-08C8-46CC-98EA-BC6A1FE27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B010-5C98-F249-9895-49A2C61C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FA968-D5EB-414E-AF26-A3C7D501F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 minutes</a:t>
            </a:r>
          </a:p>
          <a:p>
            <a:r>
              <a:rPr lang="en-US" dirty="0"/>
              <a:t>8.5 x 11 </a:t>
            </a:r>
            <a:r>
              <a:rPr lang="en-US" dirty="0" smtClean="0"/>
              <a:t>inch </a:t>
            </a:r>
            <a:r>
              <a:rPr lang="en-US" dirty="0"/>
              <a:t>note page, front and back</a:t>
            </a:r>
          </a:p>
          <a:p>
            <a:r>
              <a:rPr lang="en-US" dirty="0"/>
              <a:t>Math identities sheet provided </a:t>
            </a:r>
            <a:r>
              <a:rPr lang="en-US" dirty="0" smtClean="0"/>
              <a:t>(posted </a:t>
            </a:r>
            <a:r>
              <a:rPr lang="en-US" dirty="0"/>
              <a:t>on website)</a:t>
            </a:r>
          </a:p>
          <a:p>
            <a:r>
              <a:rPr lang="en-US" dirty="0"/>
              <a:t>We will be scanning your exams to grade…</a:t>
            </a:r>
          </a:p>
          <a:p>
            <a:pPr lvl="1"/>
            <a:r>
              <a:rPr lang="en-US" dirty="0"/>
              <a:t>Try not to cram answers into margins or corners</a:t>
            </a:r>
          </a:p>
          <a:p>
            <a:pPr lvl="1"/>
            <a:r>
              <a:rPr lang="en-US" dirty="0"/>
              <a:t>If you want us to look on the back, tell us *in each problem part* </a:t>
            </a:r>
            <a:r>
              <a:rPr lang="en-US" dirty="0" smtClean="0"/>
              <a:t>where you want us to look at the </a:t>
            </a:r>
            <a:r>
              <a:rPr lang="en-US" dirty="0"/>
              <a:t>back.</a:t>
            </a:r>
          </a:p>
          <a:p>
            <a:endParaRPr lang="en-US" dirty="0"/>
          </a:p>
          <a:p>
            <a:r>
              <a:rPr lang="en-US" dirty="0"/>
              <a:t>We’ll mark some rows to not sit in during the exam </a:t>
            </a:r>
          </a:p>
          <a:p>
            <a:pPr lvl="1"/>
            <a:r>
              <a:rPr lang="en-US" dirty="0"/>
              <a:t>So TAs can answer questions without climbing over anyone.</a:t>
            </a:r>
          </a:p>
          <a:p>
            <a:r>
              <a:rPr lang="en-US" dirty="0"/>
              <a:t>There aren’t enough seats for an empty spot between everyone…</a:t>
            </a:r>
          </a:p>
          <a:p>
            <a:pPr lvl="1"/>
            <a:r>
              <a:rPr lang="en-US" dirty="0"/>
              <a:t>But still spread out.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A935E-4A3A-9D40-BCE5-EA37C542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82EBA-1272-EB40-836F-2F06F93C1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19 Wi - Kasey Champion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3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3EC0-24BF-C341-B851-4722C75D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4E604-5B4E-D446-BA69-AEAC6B3D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B1D41-628A-A243-8EB5-3696A91A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91CC7-297F-D54B-B367-96BA041EE4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4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0F4F-2D62-3C40-862B-940158CA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04FC8-7FD3-F946-B849-5F78ECF29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4C3282"/>
                    </a:solidFill>
                  </a:rPr>
                  <a:t>asymptotic analysis </a:t>
                </a:r>
                <a:r>
                  <a:rPr lang="en-US" dirty="0"/>
                  <a:t>– the process of mathematically representing </a:t>
                </a:r>
                <a:r>
                  <a:rPr lang="en-US" dirty="0" smtClean="0"/>
                  <a:t>the runtime </a:t>
                </a:r>
                <a:r>
                  <a:rPr lang="en-US" dirty="0"/>
                  <a:t>of an algorithm in relation to the size of the input</a:t>
                </a:r>
              </a:p>
              <a:p>
                <a:pPr lvl="1"/>
                <a:r>
                  <a:rPr lang="en-US" dirty="0"/>
                  <a:t>Don’t care about constant factors or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>
                    <a:solidFill>
                      <a:srgbClr val="B6A479"/>
                    </a:solidFill>
                  </a:rPr>
                  <a:t>Two step process</a:t>
                </a:r>
              </a:p>
              <a:p>
                <a:pPr marL="457200" indent="-457200">
                  <a:buClr>
                    <a:srgbClr val="4C3282"/>
                  </a:buClr>
                  <a:buFont typeface="+mj-lt"/>
                  <a:buAutoNum type="arabicPeriod"/>
                </a:pPr>
                <a:r>
                  <a:rPr lang="en-US" b="1" dirty="0">
                    <a:solidFill>
                      <a:srgbClr val="4C3282"/>
                    </a:solidFill>
                  </a:rPr>
                  <a:t>Model</a:t>
                </a:r>
                <a:r>
                  <a:rPr lang="en-US" dirty="0"/>
                  <a:t> – </a:t>
                </a:r>
                <a:r>
                  <a:rPr lang="en-US" dirty="0" smtClean="0"/>
                  <a:t>come up with a function to describe the running time</a:t>
                </a:r>
                <a:endParaRPr lang="en-US" dirty="0"/>
              </a:p>
              <a:p>
                <a:pPr marL="457200" indent="-457200">
                  <a:buClr>
                    <a:srgbClr val="4C3282"/>
                  </a:buClr>
                  <a:buFont typeface="+mj-lt"/>
                  <a:buAutoNum type="arabicPeriod"/>
                </a:pPr>
                <a:r>
                  <a:rPr lang="en-US" b="1" dirty="0">
                    <a:solidFill>
                      <a:srgbClr val="4C3282"/>
                    </a:solidFill>
                  </a:rPr>
                  <a:t>Analyze</a:t>
                </a:r>
                <a:r>
                  <a:rPr lang="en-US" dirty="0"/>
                  <a:t> – compare runtime/input relationship across multiple </a:t>
                </a:r>
                <a:r>
                  <a:rPr lang="en-US" dirty="0" smtClean="0"/>
                  <a:t>algorithms/data structures</a:t>
                </a:r>
                <a:endParaRPr lang="en-US" dirty="0"/>
              </a:p>
              <a:p>
                <a:pPr marL="173736" lvl="1" indent="0">
                  <a:buClr>
                    <a:srgbClr val="4C3282"/>
                  </a:buClr>
                  <a:buNone/>
                </a:pPr>
                <a:r>
                  <a:rPr lang="en-US" dirty="0"/>
                  <a:t>	For which inputs will one perform better than the other?</a:t>
                </a:r>
              </a:p>
              <a:p>
                <a:pPr marL="173736" lvl="1" indent="0">
                  <a:buClr>
                    <a:srgbClr val="4C3282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04FC8-7FD3-F946-B849-5F78ECF29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509" r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F3E91-BF87-F144-989D-244C7D76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881F3-E6B9-DF44-9DCF-D7F398FE1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19 Wi - Kasey Champion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5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3899-0048-4BC4-B646-FD310D32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559E5-E369-43D2-8D02-78ADB5DE8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mystery(int 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int result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n/2;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n/2;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+=2)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result * 10;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result;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1DF1F-BB6C-4D63-B094-6104B6AE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2566B-81D2-406F-84E5-629D59E2D482}"/>
                  </a:ext>
                </a:extLst>
              </p:cNvPr>
              <p:cNvSpPr txBox="1"/>
              <p:nvPr/>
            </p:nvSpPr>
            <p:spPr>
              <a:xfrm>
                <a:off x="5509025" y="5333148"/>
                <a:ext cx="2874382" cy="518604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=3+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2566B-81D2-406F-84E5-629D59E2D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025" y="5333148"/>
                <a:ext cx="2874382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4C328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2249550-AC6A-2245-905A-59FC048D55A8}"/>
              </a:ext>
            </a:extLst>
          </p:cNvPr>
          <p:cNvSpPr txBox="1"/>
          <p:nvPr/>
        </p:nvSpPr>
        <p:spPr>
          <a:xfrm>
            <a:off x="4070674" y="184842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+1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F55CC-3249-1F47-96B2-590A1BD22907}"/>
              </a:ext>
            </a:extLst>
          </p:cNvPr>
          <p:cNvSpPr txBox="1"/>
          <p:nvPr/>
        </p:nvSpPr>
        <p:spPr>
          <a:xfrm>
            <a:off x="3503515" y="276475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+1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9D7E6-0042-A14C-A69C-9B4605169A30}"/>
              </a:ext>
            </a:extLst>
          </p:cNvPr>
          <p:cNvSpPr txBox="1"/>
          <p:nvPr/>
        </p:nvSpPr>
        <p:spPr>
          <a:xfrm>
            <a:off x="3503515" y="417493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+1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EAF9B-2DBD-F143-B4C4-6AB8023F085F}"/>
              </a:ext>
            </a:extLst>
          </p:cNvPr>
          <p:cNvSpPr txBox="1"/>
          <p:nvPr/>
        </p:nvSpPr>
        <p:spPr>
          <a:xfrm>
            <a:off x="3503515" y="5024811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+1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71F22-4FD7-5041-952F-6425FCB17BA7}"/>
              </a:ext>
            </a:extLst>
          </p:cNvPr>
          <p:cNvSpPr txBox="1"/>
          <p:nvPr/>
        </p:nvSpPr>
        <p:spPr>
          <a:xfrm>
            <a:off x="3712066" y="54824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+1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D050A-EF5B-5044-92E2-E47D7B720352}"/>
              </a:ext>
            </a:extLst>
          </p:cNvPr>
          <p:cNvSpPr txBox="1"/>
          <p:nvPr/>
        </p:nvSpPr>
        <p:spPr>
          <a:xfrm>
            <a:off x="6911053" y="258008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n/2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692AA3-21BB-564B-B13A-11F280EDB5B3}"/>
              </a:ext>
            </a:extLst>
          </p:cNvPr>
          <p:cNvSpPr txBox="1"/>
          <p:nvPr/>
        </p:nvSpPr>
        <p:spPr>
          <a:xfrm>
            <a:off x="6946216" y="380560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n/4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DFC60F3-4D6D-364F-8022-21C9D21095AE}"/>
              </a:ext>
            </a:extLst>
          </p:cNvPr>
          <p:cNvSpPr/>
          <p:nvPr/>
        </p:nvSpPr>
        <p:spPr>
          <a:xfrm>
            <a:off x="6362548" y="2259913"/>
            <a:ext cx="563839" cy="1064871"/>
          </a:xfrm>
          <a:prstGeom prst="rightBrac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AED6576-9D50-8747-B64D-50171BF786AB}"/>
              </a:ext>
            </a:extLst>
          </p:cNvPr>
          <p:cNvSpPr/>
          <p:nvPr/>
        </p:nvSpPr>
        <p:spPr>
          <a:xfrm>
            <a:off x="6382377" y="3510698"/>
            <a:ext cx="563839" cy="1064871"/>
          </a:xfrm>
          <a:prstGeom prst="rightBrac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44910CF1-1D6F-1048-B679-324B596E6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19 Wi - Kasey Champion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9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C79C-A0D2-6449-B3D3-A997824B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Modeling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52F99-1F19-EA46-8FF3-B77B00D67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11616760" cy="4845504"/>
          </a:xfrm>
        </p:spPr>
        <p:txBody>
          <a:bodyPr>
            <a:normAutofit lnSpcReduction="10000"/>
          </a:bodyPr>
          <a:lstStyle/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mystery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ChainedHashDictionary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Character&gt; alphabet = 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ChainedHashDictionary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Character&gt;();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26;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c = ‘a’ + (char)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c);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DoubleLinkedList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&lt;Character&gt; result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DoubleLinkedList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&lt;Character&gt;();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2) {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final = “”;   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final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result.remove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final;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30D29-F738-CA46-94EE-7DD41490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56DC-6833-1843-9F83-5F0D3F799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 373 19 Wi - Kasey Champion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357D7-754C-C147-9300-5E964EC97E1C}"/>
              </a:ext>
            </a:extLst>
          </p:cNvPr>
          <p:cNvSpPr txBox="1"/>
          <p:nvPr/>
        </p:nvSpPr>
        <p:spPr>
          <a:xfrm>
            <a:off x="575239" y="174230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+1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5694F-8D43-9044-B633-E3296EE9ADA2}"/>
              </a:ext>
            </a:extLst>
          </p:cNvPr>
          <p:cNvSpPr txBox="1"/>
          <p:nvPr/>
        </p:nvSpPr>
        <p:spPr>
          <a:xfrm>
            <a:off x="575239" y="43770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+1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7D2BF-EA7D-DF4B-B0EA-496E0A8425F2}"/>
              </a:ext>
            </a:extLst>
          </p:cNvPr>
          <p:cNvSpPr txBox="1"/>
          <p:nvPr/>
        </p:nvSpPr>
        <p:spPr>
          <a:xfrm>
            <a:off x="575239" y="534319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+1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6784B-9255-E241-B1CF-BFC3003A8628}"/>
              </a:ext>
            </a:extLst>
          </p:cNvPr>
          <p:cNvSpPr txBox="1"/>
          <p:nvPr/>
        </p:nvSpPr>
        <p:spPr>
          <a:xfrm>
            <a:off x="575239" y="311026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+1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7B5E3B-8757-244E-8081-FB263D5D57F1}"/>
              </a:ext>
            </a:extLst>
          </p:cNvPr>
          <p:cNvSpPr txBox="1"/>
          <p:nvPr/>
        </p:nvSpPr>
        <p:spPr>
          <a:xfrm>
            <a:off x="5078627" y="232924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+26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24833CB-CD6B-1D4F-864A-2D95F5B24F47}"/>
              </a:ext>
            </a:extLst>
          </p:cNvPr>
          <p:cNvSpPr/>
          <p:nvPr/>
        </p:nvSpPr>
        <p:spPr>
          <a:xfrm>
            <a:off x="4621427" y="2111635"/>
            <a:ext cx="457200" cy="804560"/>
          </a:xfrm>
          <a:prstGeom prst="rightBrac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E2670-4206-D54E-A77C-C77EA35DF5E0}"/>
              </a:ext>
            </a:extLst>
          </p:cNvPr>
          <p:cNvSpPr txBox="1"/>
          <p:nvPr/>
        </p:nvSpPr>
        <p:spPr>
          <a:xfrm>
            <a:off x="5492879" y="363975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n/2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038C1AF-017D-E24E-B12D-8C624E72914E}"/>
              </a:ext>
            </a:extLst>
          </p:cNvPr>
          <p:cNvSpPr/>
          <p:nvPr/>
        </p:nvSpPr>
        <p:spPr>
          <a:xfrm>
            <a:off x="5035679" y="3422137"/>
            <a:ext cx="457200" cy="804560"/>
          </a:xfrm>
          <a:prstGeom prst="rightBrac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8647D3-BF59-3844-A68B-27AD6B71DBC7}"/>
              </a:ext>
            </a:extLst>
          </p:cNvPr>
          <p:cNvSpPr txBox="1"/>
          <p:nvPr/>
        </p:nvSpPr>
        <p:spPr>
          <a:xfrm>
            <a:off x="6580380" y="480719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n/2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C5489A3-750F-8E45-A31A-6AFBD49CF947}"/>
              </a:ext>
            </a:extLst>
          </p:cNvPr>
          <p:cNvSpPr/>
          <p:nvPr/>
        </p:nvSpPr>
        <p:spPr>
          <a:xfrm>
            <a:off x="6123180" y="4589583"/>
            <a:ext cx="457200" cy="804560"/>
          </a:xfrm>
          <a:prstGeom prst="rightBrac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E33694-8A73-3B45-B95B-1D626C4A1143}"/>
              </a:ext>
            </a:extLst>
          </p:cNvPr>
          <p:cNvSpPr txBox="1"/>
          <p:nvPr/>
        </p:nvSpPr>
        <p:spPr>
          <a:xfrm>
            <a:off x="4448326" y="363975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+26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8903C-1AD1-844D-883E-9841D2CAEE6D}"/>
              </a:ext>
            </a:extLst>
          </p:cNvPr>
          <p:cNvSpPr txBox="1"/>
          <p:nvPr/>
        </p:nvSpPr>
        <p:spPr>
          <a:xfrm>
            <a:off x="3200960" y="388660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+1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9D0A97-5E0D-1540-8B87-4DC7AB7DE1DE}"/>
              </a:ext>
            </a:extLst>
          </p:cNvPr>
          <p:cNvSpPr txBox="1"/>
          <p:nvPr/>
        </p:nvSpPr>
        <p:spPr>
          <a:xfrm>
            <a:off x="4448326" y="485936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1D8757-F30C-E94C-AF51-C2DBCB7ED69A}"/>
                  </a:ext>
                </a:extLst>
              </p:cNvPr>
              <p:cNvSpPr txBox="1"/>
              <p:nvPr/>
            </p:nvSpPr>
            <p:spPr>
              <a:xfrm>
                <a:off x="6987408" y="5624124"/>
                <a:ext cx="2834879" cy="489814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=4+26+27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1D8757-F30C-E94C-AF51-C2DBCB7ED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408" y="5624124"/>
                <a:ext cx="2834879" cy="4898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4C328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49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/>
      <p:bldP spid="18" grpId="0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AE38-BC29-40E3-B368-21552E69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 growth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FF030-7773-4F0E-86F9-11E45375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3A5F59-FDA0-41BE-817D-C75A00FEB161}"/>
              </a:ext>
            </a:extLst>
          </p:cNvPr>
          <p:cNvSpPr/>
          <p:nvPr/>
        </p:nvSpPr>
        <p:spPr>
          <a:xfrm>
            <a:off x="4381216" y="4992234"/>
            <a:ext cx="32552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…but since both are linear eventually look similar at large input sizes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DDEFA-2EBA-4DB5-9C89-A05ABCA096F7}"/>
              </a:ext>
            </a:extLst>
          </p:cNvPr>
          <p:cNvSpPr/>
          <p:nvPr/>
        </p:nvSpPr>
        <p:spPr>
          <a:xfrm>
            <a:off x="4376463" y="5947592"/>
            <a:ext cx="3255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whereas h(n) has a distinctly different growth rate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C54A9E-A41B-4A35-AAD6-06B77DB9BBC1}"/>
              </a:ext>
            </a:extLst>
          </p:cNvPr>
          <p:cNvSpPr/>
          <p:nvPr/>
        </p:nvSpPr>
        <p:spPr>
          <a:xfrm>
            <a:off x="840559" y="4992234"/>
            <a:ext cx="3059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growth rate for f(n) and g(n) looks very different for small numbers of input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95566C-EC38-4A87-8895-7250849DA9F7}"/>
              </a:ext>
            </a:extLst>
          </p:cNvPr>
          <p:cNvSpPr/>
          <p:nvPr/>
        </p:nvSpPr>
        <p:spPr>
          <a:xfrm>
            <a:off x="8040410" y="4992234"/>
            <a:ext cx="3550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But for very small input values h(n) actually has a slower growth rate than either f(n) or g(n)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8AAD6-30EC-B747-8A4E-D660A338AEC1}"/>
              </a:ext>
            </a:extLst>
          </p:cNvPr>
          <p:cNvSpPr txBox="1"/>
          <p:nvPr/>
        </p:nvSpPr>
        <p:spPr>
          <a:xfrm>
            <a:off x="530400" y="1480981"/>
            <a:ext cx="959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Imagine you have three possible algorithms to choose between. </a:t>
            </a:r>
          </a:p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Each has already been reduced to its mathematical model</a:t>
            </a:r>
          </a:p>
          <a:p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E9FE99-5238-3645-BB21-B371832DB4FA}"/>
                  </a:ext>
                </a:extLst>
              </p:cNvPr>
              <p:cNvSpPr txBox="1"/>
              <p:nvPr/>
            </p:nvSpPr>
            <p:spPr>
              <a:xfrm>
                <a:off x="7363379" y="1650617"/>
                <a:ext cx="1149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E9FE99-5238-3645-BB21-B371832DB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379" y="1650617"/>
                <a:ext cx="114916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8ED0F1-808A-7246-A0CF-42EC6FA29CA5}"/>
                  </a:ext>
                </a:extLst>
              </p:cNvPr>
              <p:cNvSpPr txBox="1"/>
              <p:nvPr/>
            </p:nvSpPr>
            <p:spPr>
              <a:xfrm>
                <a:off x="8672294" y="1647386"/>
                <a:ext cx="1289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8ED0F1-808A-7246-A0CF-42EC6FA29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94" y="1647386"/>
                <a:ext cx="1289071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2A87AE-3D00-5940-B358-3BDC0822FEE6}"/>
                  </a:ext>
                </a:extLst>
              </p:cNvPr>
              <p:cNvSpPr txBox="1"/>
              <p:nvPr/>
            </p:nvSpPr>
            <p:spPr>
              <a:xfrm>
                <a:off x="10121119" y="1648344"/>
                <a:ext cx="1255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2A87AE-3D00-5940-B358-3BDC0822F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119" y="1648344"/>
                <a:ext cx="12553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B0B585-E260-3D4A-A796-F4BC3F6E5EF1}"/>
              </a:ext>
            </a:extLst>
          </p:cNvPr>
          <p:cNvCxnSpPr/>
          <p:nvPr/>
        </p:nvCxnSpPr>
        <p:spPr>
          <a:xfrm>
            <a:off x="7445567" y="2016718"/>
            <a:ext cx="962212" cy="0"/>
          </a:xfrm>
          <a:prstGeom prst="line">
            <a:avLst/>
          </a:prstGeom>
          <a:ln w="19050">
            <a:solidFill>
              <a:srgbClr val="301D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FD7289-185F-FC44-A3BA-F0826CD7FD29}"/>
              </a:ext>
            </a:extLst>
          </p:cNvPr>
          <p:cNvCxnSpPr/>
          <p:nvPr/>
        </p:nvCxnSpPr>
        <p:spPr>
          <a:xfrm>
            <a:off x="8835723" y="2027062"/>
            <a:ext cx="962212" cy="0"/>
          </a:xfrm>
          <a:prstGeom prst="line">
            <a:avLst/>
          </a:prstGeom>
          <a:ln w="19050">
            <a:solidFill>
              <a:srgbClr val="FB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37454E-527F-1344-9D35-4B9D9C267257}"/>
              </a:ext>
            </a:extLst>
          </p:cNvPr>
          <p:cNvCxnSpPr/>
          <p:nvPr/>
        </p:nvCxnSpPr>
        <p:spPr>
          <a:xfrm>
            <a:off x="10251984" y="2027062"/>
            <a:ext cx="962212" cy="0"/>
          </a:xfrm>
          <a:prstGeom prst="line">
            <a:avLst/>
          </a:prstGeom>
          <a:ln w="19050">
            <a:solidFill>
              <a:srgbClr val="3CB5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59B099C-17E6-FF4C-93E3-5FBD2F86C432}"/>
              </a:ext>
            </a:extLst>
          </p:cNvPr>
          <p:cNvGrpSpPr/>
          <p:nvPr/>
        </p:nvGrpSpPr>
        <p:grpSpPr>
          <a:xfrm>
            <a:off x="530400" y="2576954"/>
            <a:ext cx="3510731" cy="2245295"/>
            <a:chOff x="523768" y="2943940"/>
            <a:chExt cx="3510731" cy="224529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AB39364-9777-054E-A98E-B296473F4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409" y="3162301"/>
              <a:ext cx="2843909" cy="1828799"/>
            </a:xfrm>
            <a:prstGeom prst="straightConnector1">
              <a:avLst/>
            </a:prstGeom>
            <a:ln>
              <a:solidFill>
                <a:srgbClr val="FB57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1DE804-AE59-024B-AE3E-0E59A5782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927" y="4587716"/>
              <a:ext cx="2789290" cy="403384"/>
            </a:xfrm>
            <a:prstGeom prst="straightConnector1">
              <a:avLst/>
            </a:prstGeom>
            <a:ln>
              <a:solidFill>
                <a:srgbClr val="301D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12FC7E9-B56E-AA43-BE47-8B8054C1D6F4}"/>
                </a:ext>
              </a:extLst>
            </p:cNvPr>
            <p:cNvGrpSpPr/>
            <p:nvPr/>
          </p:nvGrpSpPr>
          <p:grpSpPr>
            <a:xfrm>
              <a:off x="523768" y="2943940"/>
              <a:ext cx="3510731" cy="2245295"/>
              <a:chOff x="523768" y="2943940"/>
              <a:chExt cx="3510731" cy="2245295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DBFC57E-D1D4-B644-8B2F-61DB66D3D9A3}"/>
                  </a:ext>
                </a:extLst>
              </p:cNvPr>
              <p:cNvCxnSpPr/>
              <p:nvPr/>
            </p:nvCxnSpPr>
            <p:spPr>
              <a:xfrm>
                <a:off x="850900" y="4991100"/>
                <a:ext cx="28211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423A0EB-9070-F943-81A5-27806DA7C2E0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68" y="2943940"/>
                    <a:ext cx="7203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423A0EB-9070-F943-81A5-27806DA7C2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768" y="2943940"/>
                    <a:ext cx="72032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2D59C24-1076-9A49-949C-A2260089F6BB}"/>
                      </a:ext>
                    </a:extLst>
                  </p:cNvPr>
                  <p:cNvSpPr txBox="1"/>
                  <p:nvPr/>
                </p:nvSpPr>
                <p:spPr>
                  <a:xfrm>
                    <a:off x="3648689" y="4819903"/>
                    <a:ext cx="3858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2D59C24-1076-9A49-949C-A2260089F6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8689" y="4819903"/>
                    <a:ext cx="38581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8D003E0B-EA8A-804C-824C-F69FDE268D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3927" y="3313272"/>
                <a:ext cx="1" cy="16778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7DB3BEE-8EF2-5E48-8611-4DA6283568E0}"/>
              </a:ext>
            </a:extLst>
          </p:cNvPr>
          <p:cNvGrpSpPr/>
          <p:nvPr/>
        </p:nvGrpSpPr>
        <p:grpSpPr>
          <a:xfrm>
            <a:off x="4150444" y="2552945"/>
            <a:ext cx="3510731" cy="2245295"/>
            <a:chOff x="4131097" y="3067100"/>
            <a:chExt cx="3510731" cy="224529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17C2675-64D1-BF4D-A086-6C0967851634}"/>
                </a:ext>
              </a:extLst>
            </p:cNvPr>
            <p:cNvGrpSpPr/>
            <p:nvPr/>
          </p:nvGrpSpPr>
          <p:grpSpPr>
            <a:xfrm>
              <a:off x="4131097" y="3067100"/>
              <a:ext cx="3510731" cy="2245295"/>
              <a:chOff x="523768" y="2943940"/>
              <a:chExt cx="3510731" cy="224529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E866B16-F36F-9845-9387-19BADBD241AA}"/>
                  </a:ext>
                </a:extLst>
              </p:cNvPr>
              <p:cNvCxnSpPr/>
              <p:nvPr/>
            </p:nvCxnSpPr>
            <p:spPr>
              <a:xfrm>
                <a:off x="850900" y="4991100"/>
                <a:ext cx="28211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8207758-31F9-F649-86F9-AC04FD035320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68" y="2943940"/>
                    <a:ext cx="7203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8207758-31F9-F649-86F9-AC04FD0353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768" y="2943940"/>
                    <a:ext cx="72032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A9F4252-2EFE-E444-AD89-8E949353E4C7}"/>
                      </a:ext>
                    </a:extLst>
                  </p:cNvPr>
                  <p:cNvSpPr txBox="1"/>
                  <p:nvPr/>
                </p:nvSpPr>
                <p:spPr>
                  <a:xfrm>
                    <a:off x="3648689" y="4819903"/>
                    <a:ext cx="3858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A9F4252-2EFE-E444-AD89-8E949353E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8689" y="4819903"/>
                    <a:ext cx="38581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E03C864-A22D-9C4A-B1FC-C462663204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3927" y="3313272"/>
                <a:ext cx="1" cy="16778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02A2846-45CC-5D47-83F0-8A14D0923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3015" y="4968057"/>
              <a:ext cx="2882806" cy="147103"/>
            </a:xfrm>
            <a:prstGeom prst="straightConnector1">
              <a:avLst/>
            </a:prstGeom>
            <a:ln>
              <a:solidFill>
                <a:srgbClr val="301D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5AD3D80-36CA-684F-A769-2ACDF08284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3015" y="4910650"/>
              <a:ext cx="2883374" cy="204510"/>
            </a:xfrm>
            <a:prstGeom prst="straightConnector1">
              <a:avLst/>
            </a:prstGeom>
            <a:ln>
              <a:solidFill>
                <a:srgbClr val="FB57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67A4061E-F4B0-B64B-9AAF-54F8B3B016D1}"/>
                </a:ext>
              </a:extLst>
            </p:cNvPr>
            <p:cNvSpPr/>
            <p:nvPr/>
          </p:nvSpPr>
          <p:spPr>
            <a:xfrm>
              <a:off x="4483100" y="3708400"/>
              <a:ext cx="2832100" cy="1409700"/>
            </a:xfrm>
            <a:custGeom>
              <a:avLst/>
              <a:gdLst>
                <a:gd name="connsiteX0" fmla="*/ 0 w 2832100"/>
                <a:gd name="connsiteY0" fmla="*/ 1409700 h 1409700"/>
                <a:gd name="connsiteX1" fmla="*/ 1638300 w 2832100"/>
                <a:gd name="connsiteY1" fmla="*/ 939800 h 1409700"/>
                <a:gd name="connsiteX2" fmla="*/ 2832100 w 2832100"/>
                <a:gd name="connsiteY2" fmla="*/ 0 h 1409700"/>
                <a:gd name="connsiteX3" fmla="*/ 2832100 w 2832100"/>
                <a:gd name="connsiteY3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2100" h="1409700">
                  <a:moveTo>
                    <a:pt x="0" y="1409700"/>
                  </a:moveTo>
                  <a:cubicBezTo>
                    <a:pt x="583141" y="1292225"/>
                    <a:pt x="1166283" y="1174750"/>
                    <a:pt x="1638300" y="939800"/>
                  </a:cubicBezTo>
                  <a:cubicBezTo>
                    <a:pt x="2110317" y="704850"/>
                    <a:pt x="2832100" y="0"/>
                    <a:pt x="2832100" y="0"/>
                  </a:cubicBezTo>
                  <a:lnTo>
                    <a:pt x="2832100" y="0"/>
                  </a:lnTo>
                </a:path>
              </a:pathLst>
            </a:custGeom>
            <a:noFill/>
            <a:ln>
              <a:solidFill>
                <a:srgbClr val="3CB5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C4584C2-D7B8-5049-B43C-CBF97555B915}"/>
              </a:ext>
            </a:extLst>
          </p:cNvPr>
          <p:cNvGrpSpPr/>
          <p:nvPr/>
        </p:nvGrpSpPr>
        <p:grpSpPr>
          <a:xfrm>
            <a:off x="7872364" y="2546910"/>
            <a:ext cx="3510731" cy="2245295"/>
            <a:chOff x="7824722" y="3253441"/>
            <a:chExt cx="3510731" cy="224529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1408294-3B50-7145-898A-0E3FAD7DC1B9}"/>
                </a:ext>
              </a:extLst>
            </p:cNvPr>
            <p:cNvGrpSpPr/>
            <p:nvPr/>
          </p:nvGrpSpPr>
          <p:grpSpPr>
            <a:xfrm>
              <a:off x="7824722" y="3253441"/>
              <a:ext cx="3510731" cy="2245295"/>
              <a:chOff x="523768" y="2943940"/>
              <a:chExt cx="3510731" cy="2245295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D4A64A7-E178-2840-9E74-02721C6B11DA}"/>
                  </a:ext>
                </a:extLst>
              </p:cNvPr>
              <p:cNvCxnSpPr/>
              <p:nvPr/>
            </p:nvCxnSpPr>
            <p:spPr>
              <a:xfrm>
                <a:off x="850900" y="4991100"/>
                <a:ext cx="28211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F37E334-B4C3-7D4A-8F55-F9EF62A316AD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68" y="2943940"/>
                    <a:ext cx="7203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F37E334-B4C3-7D4A-8F55-F9EF62A316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768" y="2943940"/>
                    <a:ext cx="72032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805A20A8-2A5A-7A45-A782-7345251323E0}"/>
                      </a:ext>
                    </a:extLst>
                  </p:cNvPr>
                  <p:cNvSpPr txBox="1"/>
                  <p:nvPr/>
                </p:nvSpPr>
                <p:spPr>
                  <a:xfrm>
                    <a:off x="3648689" y="4819903"/>
                    <a:ext cx="3858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805A20A8-2A5A-7A45-A782-7345251323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8689" y="4819903"/>
                    <a:ext cx="38581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88BB91E-D7C3-E14D-9025-7B6D450D05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3927" y="3313272"/>
                <a:ext cx="1" cy="16778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D58A358-5119-9D48-983E-03CA84B24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6363" y="3707261"/>
              <a:ext cx="2855422" cy="1606811"/>
            </a:xfrm>
            <a:prstGeom prst="straightConnector1">
              <a:avLst/>
            </a:prstGeom>
            <a:ln>
              <a:solidFill>
                <a:srgbClr val="FB57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C7A338-21EA-9A4D-AEF2-4E6AB79B6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4881" y="4528860"/>
              <a:ext cx="2838090" cy="785212"/>
            </a:xfrm>
            <a:prstGeom prst="straightConnector1">
              <a:avLst/>
            </a:prstGeom>
            <a:ln>
              <a:solidFill>
                <a:srgbClr val="301D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DBA042E-6BDE-3C43-8AAC-E7B4D0B8C969}"/>
                </a:ext>
              </a:extLst>
            </p:cNvPr>
            <p:cNvSpPr/>
            <p:nvPr/>
          </p:nvSpPr>
          <p:spPr>
            <a:xfrm>
              <a:off x="8153400" y="4135532"/>
              <a:ext cx="2855423" cy="1187408"/>
            </a:xfrm>
            <a:custGeom>
              <a:avLst/>
              <a:gdLst>
                <a:gd name="connsiteX0" fmla="*/ 0 w 3251200"/>
                <a:gd name="connsiteY0" fmla="*/ 1282700 h 1284339"/>
                <a:gd name="connsiteX1" fmla="*/ 584200 w 3251200"/>
                <a:gd name="connsiteY1" fmla="*/ 1244600 h 1284339"/>
                <a:gd name="connsiteX2" fmla="*/ 1524000 w 3251200"/>
                <a:gd name="connsiteY2" fmla="*/ 1016000 h 1284339"/>
                <a:gd name="connsiteX3" fmla="*/ 2628900 w 3251200"/>
                <a:gd name="connsiteY3" fmla="*/ 431800 h 1284339"/>
                <a:gd name="connsiteX4" fmla="*/ 3251200 w 3251200"/>
                <a:gd name="connsiteY4" fmla="*/ 0 h 128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1200" h="1284339">
                  <a:moveTo>
                    <a:pt x="0" y="1282700"/>
                  </a:moveTo>
                  <a:cubicBezTo>
                    <a:pt x="165100" y="1285875"/>
                    <a:pt x="330200" y="1289050"/>
                    <a:pt x="584200" y="1244600"/>
                  </a:cubicBezTo>
                  <a:cubicBezTo>
                    <a:pt x="838200" y="1200150"/>
                    <a:pt x="1183217" y="1151467"/>
                    <a:pt x="1524000" y="1016000"/>
                  </a:cubicBezTo>
                  <a:cubicBezTo>
                    <a:pt x="1864783" y="880533"/>
                    <a:pt x="2341033" y="601133"/>
                    <a:pt x="2628900" y="431800"/>
                  </a:cubicBezTo>
                  <a:cubicBezTo>
                    <a:pt x="2916767" y="262467"/>
                    <a:pt x="3083983" y="131233"/>
                    <a:pt x="3251200" y="0"/>
                  </a:cubicBezTo>
                </a:path>
              </a:pathLst>
            </a:custGeom>
            <a:noFill/>
            <a:ln>
              <a:solidFill>
                <a:srgbClr val="3CB5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ooter Placeholder 5">
            <a:extLst>
              <a:ext uri="{FF2B5EF4-FFF2-40B4-BE49-F238E27FC236}">
                <a16:creationId xmlns:a16="http://schemas.microsoft.com/office/drawing/2014/main" id="{E6826832-4187-6241-8543-D33FA263F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19 Wi - Kasey Champion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5D28-5619-469A-A028-0FC2621A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O, </a:t>
            </a:r>
            <a:r>
              <a:rPr lang="el-GR" dirty="0"/>
              <a:t>Ω</a:t>
            </a:r>
            <a:r>
              <a:rPr lang="en-US" dirty="0"/>
              <a:t>,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Θ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D693-86D0-496F-AE40-849330DE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6172801" cy="5226310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4C32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2400" b="1" dirty="0">
                <a:solidFill>
                  <a:srgbClr val="4C32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(f(n))</a:t>
            </a:r>
            <a:r>
              <a:rPr lang="en-US" sz="2400" dirty="0">
                <a:solidFill>
                  <a:srgbClr val="4C32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the “family” or “set” of all functions that </a:t>
            </a:r>
            <a:r>
              <a:rPr lang="en-US" sz="2400" u="sng" dirty="0">
                <a:latin typeface="Segoe UI" panose="020B0502040204020203" pitchFamily="34" charset="0"/>
                <a:cs typeface="Segoe UI" panose="020B0502040204020203" pitchFamily="34" charset="0"/>
              </a:rPr>
              <a:t>are dominated by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f(n)</a:t>
            </a:r>
          </a:p>
          <a:p>
            <a:pPr lvl="1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f(n) </a:t>
            </a:r>
            <a:r>
              <a:rPr lang="en-US" sz="2000" dirty="0"/>
              <a:t>∈ O(g(n)) when f(n) &lt;= g(n)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000" dirty="0"/>
              <a:t>The upper bound of an algorithm’s function</a:t>
            </a:r>
          </a:p>
          <a:p>
            <a:r>
              <a:rPr lang="en-US" sz="2400" b="1" dirty="0">
                <a:solidFill>
                  <a:srgbClr val="4C32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Ω(f(n))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the family of all functions that </a:t>
            </a:r>
            <a:r>
              <a:rPr lang="en-US" sz="2400" u="sng" dirty="0">
                <a:latin typeface="Segoe UI" panose="020B0502040204020203" pitchFamily="34" charset="0"/>
                <a:cs typeface="Segoe UI" panose="020B0502040204020203" pitchFamily="34" charset="0"/>
              </a:rPr>
              <a:t>dominate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f(n)</a:t>
            </a:r>
          </a:p>
          <a:p>
            <a:pPr lvl="1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f(n) </a:t>
            </a:r>
            <a:r>
              <a:rPr lang="en-US" sz="2000" dirty="0"/>
              <a:t>∈ Ω(g(n)) when f(n) &gt;= g(n)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000" dirty="0"/>
              <a:t>The lower bound of an algorithm’s function</a:t>
            </a:r>
          </a:p>
          <a:p>
            <a:r>
              <a:rPr lang="el-GR" sz="2400" b="1" dirty="0">
                <a:solidFill>
                  <a:srgbClr val="4C32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Θ</a:t>
            </a:r>
            <a:r>
              <a:rPr lang="en-US" sz="2400" b="1" dirty="0">
                <a:solidFill>
                  <a:srgbClr val="4C32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(f(n)) </a:t>
            </a:r>
            <a:r>
              <a:rPr lang="en-US" sz="2400" dirty="0"/>
              <a:t>is the family of functions that are equivalent to f(n)</a:t>
            </a:r>
          </a:p>
          <a:p>
            <a:pPr lvl="1"/>
            <a:r>
              <a:rPr lang="en-US" sz="2000" dirty="0"/>
              <a:t>We say f(n) ∈ </a:t>
            </a:r>
            <a:r>
              <a:rPr lang="el-GR" sz="2000" dirty="0"/>
              <a:t>Θ</a:t>
            </a:r>
            <a:r>
              <a:rPr lang="en-US" sz="2000" dirty="0"/>
              <a:t>(g(n)) when both</a:t>
            </a:r>
          </a:p>
          <a:p>
            <a:pPr lvl="1"/>
            <a:r>
              <a:rPr lang="en-US" sz="2000" dirty="0"/>
              <a:t>f(n) ∈ O(g(n)) and f(n) ∈ </a:t>
            </a:r>
            <a:r>
              <a:rPr lang="el-GR" sz="2000" dirty="0"/>
              <a:t>Ω</a:t>
            </a:r>
            <a:r>
              <a:rPr lang="en-US" sz="2000" dirty="0"/>
              <a:t> (g(n)) are true</a:t>
            </a:r>
          </a:p>
          <a:p>
            <a:pPr lvl="1"/>
            <a:r>
              <a:rPr lang="en-US" sz="2000" dirty="0"/>
              <a:t>A direct fit of an algorithm’s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CF968-8C44-48F6-85C0-653F516B1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19 Wi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1AFAD-5246-4F64-86FA-2676E60E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88F2BB-E5BE-9A42-B900-89FEB31ED370}"/>
              </a:ext>
            </a:extLst>
          </p:cNvPr>
          <p:cNvGrpSpPr/>
          <p:nvPr/>
        </p:nvGrpSpPr>
        <p:grpSpPr>
          <a:xfrm>
            <a:off x="6852158" y="1463857"/>
            <a:ext cx="4114499" cy="1516921"/>
            <a:chOff x="677853" y="1580757"/>
            <a:chExt cx="4114499" cy="1516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C0D16F2-9912-AA4C-A8DB-1D86B6699C50}"/>
                    </a:ext>
                  </a:extLst>
                </p:cNvPr>
                <p:cNvSpPr/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if there exist positive constants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 such that for all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568C0A0-4260-BE49-8FA0-97B9BC1ACD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blipFill>
                  <a:blip r:embed="rId3"/>
                  <a:stretch>
                    <a:fillRect l="-1235" r="-12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C49D8C-AC2C-8D4E-97D2-4C0FF7DF4E1C}"/>
                </a:ext>
              </a:extLst>
            </p:cNvPr>
            <p:cNvSpPr/>
            <p:nvPr/>
          </p:nvSpPr>
          <p:spPr>
            <a:xfrm>
              <a:off x="677853" y="1580758"/>
              <a:ext cx="4114499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Big-O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801F5E-0E25-1241-A208-1A568340F59C}"/>
              </a:ext>
            </a:extLst>
          </p:cNvPr>
          <p:cNvGrpSpPr/>
          <p:nvPr/>
        </p:nvGrpSpPr>
        <p:grpSpPr>
          <a:xfrm>
            <a:off x="6852157" y="3118762"/>
            <a:ext cx="4114499" cy="1516921"/>
            <a:chOff x="1605747" y="1580757"/>
            <a:chExt cx="4114499" cy="1516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5410112-CFC0-0442-A9AE-CD5B9CE2BF1F}"/>
                    </a:ext>
                  </a:extLst>
                </p:cNvPr>
                <p:cNvSpPr/>
                <p:nvPr/>
              </p:nvSpPr>
              <p:spPr>
                <a:xfrm>
                  <a:off x="1605747" y="1580757"/>
                  <a:ext cx="4114499" cy="1516921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∈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if there exist positive constants </a:t>
                  </a:r>
                  <a14:m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𝑐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 such that for all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4342AB9-5956-C541-A0C6-622BF98BC9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747" y="1580757"/>
                  <a:ext cx="4114499" cy="1516921"/>
                </a:xfrm>
                <a:prstGeom prst="rect">
                  <a:avLst/>
                </a:prstGeom>
                <a:blipFill>
                  <a:blip r:embed="rId4"/>
                  <a:stretch>
                    <a:fillRect l="-12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B3BB12-1534-9045-B370-BC3CB384F133}"/>
                </a:ext>
              </a:extLst>
            </p:cNvPr>
            <p:cNvSpPr/>
            <p:nvPr/>
          </p:nvSpPr>
          <p:spPr>
            <a:xfrm>
              <a:off x="1605747" y="1580758"/>
              <a:ext cx="4114498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/>
                  </a:solidFill>
                  <a:latin typeface="Segoe UI Semilight" panose="020B0402040204020203" pitchFamily="34" charset="0"/>
                </a:rPr>
                <a:t>Big-Omega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86B417-6319-3640-84E3-4682B840F2E9}"/>
              </a:ext>
            </a:extLst>
          </p:cNvPr>
          <p:cNvGrpSpPr/>
          <p:nvPr/>
        </p:nvGrpSpPr>
        <p:grpSpPr>
          <a:xfrm>
            <a:off x="6852157" y="4729715"/>
            <a:ext cx="4114499" cy="1504515"/>
            <a:chOff x="1600801" y="5149727"/>
            <a:chExt cx="4114499" cy="1504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BFA3321-4309-CA42-BE33-D90EFBA9E704}"/>
                    </a:ext>
                  </a:extLst>
                </p:cNvPr>
                <p:cNvSpPr/>
                <p:nvPr/>
              </p:nvSpPr>
              <p:spPr>
                <a:xfrm>
                  <a:off x="1600801" y="5149727"/>
                  <a:ext cx="4114499" cy="1504515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if 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34857A6-0D10-4A49-9C67-46F744B7BC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801" y="5149727"/>
                  <a:ext cx="4114499" cy="1504515"/>
                </a:xfrm>
                <a:prstGeom prst="rect">
                  <a:avLst/>
                </a:prstGeom>
                <a:blipFill>
                  <a:blip r:embed="rId5"/>
                  <a:stretch>
                    <a:fillRect l="-3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58BF91-4660-1E4E-97E1-B14D1A1C5134}"/>
                </a:ext>
              </a:extLst>
            </p:cNvPr>
            <p:cNvSpPr/>
            <p:nvPr/>
          </p:nvSpPr>
          <p:spPr>
            <a:xfrm>
              <a:off x="1600802" y="5149728"/>
              <a:ext cx="4114497" cy="463844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 Semilight" panose="020B0402040204020203" pitchFamily="34" charset="0"/>
                </a:rPr>
                <a:t>Big-Theta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35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A8C0-B4BD-4816-8CB6-325E9E5D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Domination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2F9E-829D-4085-B352-560132B15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1516921"/>
          </a:xfrm>
        </p:spPr>
        <p:txBody>
          <a:bodyPr>
            <a:normAutofit/>
          </a:bodyPr>
          <a:lstStyle/>
          <a:p>
            <a:r>
              <a:rPr lang="en-US" dirty="0"/>
              <a:t>f(n) = 5(n + 2)</a:t>
            </a:r>
          </a:p>
          <a:p>
            <a:r>
              <a:rPr lang="en-US" dirty="0"/>
              <a:t>g(n) = 2n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r>
              <a:rPr lang="en-US" dirty="0"/>
              <a:t>Find a c and n</a:t>
            </a:r>
            <a:r>
              <a:rPr lang="en-US" baseline="-25000" dirty="0"/>
              <a:t>0</a:t>
            </a:r>
            <a:r>
              <a:rPr lang="en-US" dirty="0"/>
              <a:t> that show that f(n) ∈ O(g(n)).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574C6-2C2F-4F17-8795-A4FC5D94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FB1906-481C-4F20-B2B7-EE5EA4C27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273" y="2980778"/>
            <a:ext cx="5593225" cy="288200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6BFB3FB-B3CF-4E42-A2F1-01F043F8D0E1}"/>
              </a:ext>
            </a:extLst>
          </p:cNvPr>
          <p:cNvGrpSpPr/>
          <p:nvPr/>
        </p:nvGrpSpPr>
        <p:grpSpPr>
          <a:xfrm>
            <a:off x="7926091" y="182498"/>
            <a:ext cx="4114499" cy="1516921"/>
            <a:chOff x="677853" y="1580757"/>
            <a:chExt cx="4114499" cy="1516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3A5CDDA-AB83-0F42-BCCC-57BCB734FB63}"/>
                    </a:ext>
                  </a:extLst>
                </p:cNvPr>
                <p:cNvSpPr/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if there exist positive constants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 such that for all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568C0A0-4260-BE49-8FA0-97B9BC1ACD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blipFill>
                  <a:blip r:embed="rId3"/>
                  <a:stretch>
                    <a:fillRect l="-1235" r="-12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4BB5BF-550C-B24E-92A7-2D5996C1AEAF}"/>
                </a:ext>
              </a:extLst>
            </p:cNvPr>
            <p:cNvSpPr/>
            <p:nvPr/>
          </p:nvSpPr>
          <p:spPr>
            <a:xfrm>
              <a:off x="677853" y="1580758"/>
              <a:ext cx="4114499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Big-O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28DCB6-87AC-4940-B637-3E738CC3BF9C}"/>
                  </a:ext>
                </a:extLst>
              </p:cNvPr>
              <p:cNvSpPr txBox="1"/>
              <p:nvPr/>
            </p:nvSpPr>
            <p:spPr>
              <a:xfrm>
                <a:off x="665892" y="3114354"/>
                <a:ext cx="2775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28DCB6-87AC-4940-B637-3E738CC3B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92" y="3114354"/>
                <a:ext cx="2775888" cy="276999"/>
              </a:xfrm>
              <a:prstGeom prst="rect">
                <a:avLst/>
              </a:prstGeom>
              <a:blipFill>
                <a:blip r:embed="rId4"/>
                <a:stretch>
                  <a:fillRect l="-2273" r="-136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638627-F86C-8E4D-9B75-791E34EC9393}"/>
                  </a:ext>
                </a:extLst>
              </p:cNvPr>
              <p:cNvSpPr txBox="1"/>
              <p:nvPr/>
            </p:nvSpPr>
            <p:spPr>
              <a:xfrm>
                <a:off x="665892" y="4357584"/>
                <a:ext cx="3999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+5(2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638627-F86C-8E4D-9B75-791E34EC9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92" y="4357584"/>
                <a:ext cx="3999365" cy="276999"/>
              </a:xfrm>
              <a:prstGeom prst="rect">
                <a:avLst/>
              </a:prstGeom>
              <a:blipFill>
                <a:blip r:embed="rId5"/>
                <a:stretch>
                  <a:fillRect l="-1899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EA88BE-F2A2-AA46-AF8D-B69BC4A5281D}"/>
                  </a:ext>
                </a:extLst>
              </p:cNvPr>
              <p:cNvSpPr txBox="1"/>
              <p:nvPr/>
            </p:nvSpPr>
            <p:spPr>
              <a:xfrm>
                <a:off x="665892" y="3943174"/>
                <a:ext cx="3378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EA88BE-F2A2-AA46-AF8D-B69BC4A52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92" y="3943174"/>
                <a:ext cx="3378361" cy="276999"/>
              </a:xfrm>
              <a:prstGeom prst="rect">
                <a:avLst/>
              </a:prstGeom>
              <a:blipFill>
                <a:blip r:embed="rId6"/>
                <a:stretch>
                  <a:fillRect l="-1873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285F13-45DF-084F-B57F-30DAAE3B35B1}"/>
                  </a:ext>
                </a:extLst>
              </p:cNvPr>
              <p:cNvSpPr txBox="1"/>
              <p:nvPr/>
            </p:nvSpPr>
            <p:spPr>
              <a:xfrm>
                <a:off x="665892" y="3528764"/>
                <a:ext cx="3387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285F13-45DF-084F-B57F-30DAAE3B3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92" y="3528764"/>
                <a:ext cx="3387146" cy="276999"/>
              </a:xfrm>
              <a:prstGeom prst="rect">
                <a:avLst/>
              </a:prstGeom>
              <a:blipFill>
                <a:blip r:embed="rId7"/>
                <a:stretch>
                  <a:fillRect l="-2239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31B746-FC37-CD4F-9DD2-6F28E323284A}"/>
                  </a:ext>
                </a:extLst>
              </p:cNvPr>
              <p:cNvSpPr txBox="1"/>
              <p:nvPr/>
            </p:nvSpPr>
            <p:spPr>
              <a:xfrm>
                <a:off x="665892" y="4771994"/>
                <a:ext cx="3039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8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31B746-FC37-CD4F-9DD2-6F28E3232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92" y="4771994"/>
                <a:ext cx="3039230" cy="276999"/>
              </a:xfrm>
              <a:prstGeom prst="rect">
                <a:avLst/>
              </a:prstGeom>
              <a:blipFill>
                <a:blip r:embed="rId8"/>
                <a:stretch>
                  <a:fillRect l="-2490"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2B58DC-9D50-504B-970A-098DFFD3A137}"/>
                  </a:ext>
                </a:extLst>
              </p:cNvPr>
              <p:cNvSpPr txBox="1"/>
              <p:nvPr/>
            </p:nvSpPr>
            <p:spPr>
              <a:xfrm>
                <a:off x="665892" y="5186403"/>
                <a:ext cx="3960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2B58DC-9D50-504B-970A-098DFFD3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92" y="5186403"/>
                <a:ext cx="3960764" cy="276999"/>
              </a:xfrm>
              <a:prstGeom prst="rect">
                <a:avLst/>
              </a:prstGeom>
              <a:blipFill>
                <a:blip r:embed="rId9"/>
                <a:stretch>
                  <a:fillRect l="-958" t="-9091" r="-319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07F03673-4026-964E-8B1A-81F64CF61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19 Wi - Kasey Champion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318A-31B2-429F-A52A-2EB47B2B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O, </a:t>
            </a:r>
            <a:r>
              <a:rPr lang="el-GR" dirty="0"/>
              <a:t>Ω</a:t>
            </a:r>
            <a:r>
              <a:rPr lang="en-US" dirty="0"/>
              <a:t>,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Θ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C4F45-253E-4CB4-BF20-E1685915D4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For the following functions give the simplest tight O bound</a:t>
                </a:r>
              </a:p>
              <a:p>
                <a:r>
                  <a:rPr lang="en-US" dirty="0"/>
                  <a:t>a(n) = 10logn + 5</a:t>
                </a:r>
              </a:p>
              <a:p>
                <a:r>
                  <a:rPr lang="en-US" dirty="0"/>
                  <a:t>b(n) = 3</a:t>
                </a:r>
                <a:r>
                  <a:rPr lang="en-US" baseline="30000" dirty="0"/>
                  <a:t>n</a:t>
                </a:r>
                <a:r>
                  <a:rPr lang="en-US" dirty="0"/>
                  <a:t> – 4n</a:t>
                </a:r>
              </a:p>
              <a:p>
                <a:r>
                  <a:rPr lang="en-US" dirty="0"/>
                  <a:t>c(n)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the above functions indicate whether the following are true or false</a:t>
                </a:r>
              </a:p>
              <a:p>
                <a:r>
                  <a:rPr lang="en-US" dirty="0"/>
                  <a:t>a(n) ∈ O(b(n))</a:t>
                </a:r>
              </a:p>
              <a:p>
                <a:r>
                  <a:rPr lang="en-US" dirty="0"/>
                  <a:t>a(n) ∈ O(c(n))</a:t>
                </a:r>
              </a:p>
              <a:p>
                <a:r>
                  <a:rPr lang="en-US" dirty="0"/>
                  <a:t>a(n) ∈ </a:t>
                </a:r>
                <a:r>
                  <a:rPr lang="el-GR" dirty="0"/>
                  <a:t>Ω</a:t>
                </a:r>
                <a:r>
                  <a:rPr lang="en-US" dirty="0"/>
                  <a:t>(b(n))</a:t>
                </a:r>
              </a:p>
              <a:p>
                <a:r>
                  <a:rPr lang="en-US" dirty="0"/>
                  <a:t>a(n) ∈ </a:t>
                </a:r>
                <a:r>
                  <a:rPr lang="el-GR" dirty="0"/>
                  <a:t>Ω</a:t>
                </a:r>
                <a:r>
                  <a:rPr lang="en-US" dirty="0"/>
                  <a:t>(c(n))</a:t>
                </a:r>
              </a:p>
              <a:p>
                <a:r>
                  <a:rPr lang="en-US" dirty="0"/>
                  <a:t>a(n) ∈ </a:t>
                </a:r>
                <a:r>
                  <a:rPr lang="el-GR" dirty="0"/>
                  <a:t>Θ</a:t>
                </a:r>
                <a:r>
                  <a:rPr lang="en-US" dirty="0"/>
                  <a:t>(b(n))</a:t>
                </a:r>
              </a:p>
              <a:p>
                <a:r>
                  <a:rPr lang="en-US" dirty="0"/>
                  <a:t>a(n) ∈ </a:t>
                </a:r>
                <a:r>
                  <a:rPr lang="el-GR" dirty="0"/>
                  <a:t>Θ</a:t>
                </a:r>
                <a:r>
                  <a:rPr lang="en-US" dirty="0"/>
                  <a:t>(c(n))</a:t>
                </a:r>
              </a:p>
              <a:p>
                <a:r>
                  <a:rPr lang="en-US" dirty="0"/>
                  <a:t>a(n) ∈ </a:t>
                </a:r>
                <a:r>
                  <a:rPr lang="el-GR" dirty="0"/>
                  <a:t>Θ</a:t>
                </a:r>
                <a:r>
                  <a:rPr lang="en-US" dirty="0"/>
                  <a:t>(a(n))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C4F45-253E-4CB4-BF20-E1685915D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1ABCC-7099-46A7-8288-C2F0CA1E0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19 Wi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43F91-91BB-48A0-90F0-D3884E2E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5038E-4744-4CC6-8295-DFE57C1C7118}"/>
              </a:ext>
            </a:extLst>
          </p:cNvPr>
          <p:cNvSpPr txBox="1"/>
          <p:nvPr/>
        </p:nvSpPr>
        <p:spPr>
          <a:xfrm>
            <a:off x="2446528" y="1692916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C328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O(</a:t>
            </a:r>
            <a:r>
              <a:rPr lang="en-US" sz="1600" b="1" dirty="0" err="1">
                <a:solidFill>
                  <a:srgbClr val="4C328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logn</a:t>
            </a:r>
            <a:r>
              <a:rPr lang="en-US" sz="1600" b="1" dirty="0">
                <a:solidFill>
                  <a:srgbClr val="4C328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3D90E-FCFB-447F-A73B-F6DD1835DCD2}"/>
              </a:ext>
            </a:extLst>
          </p:cNvPr>
          <p:cNvSpPr txBox="1"/>
          <p:nvPr/>
        </p:nvSpPr>
        <p:spPr>
          <a:xfrm>
            <a:off x="2446528" y="2094273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C328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O(3</a:t>
            </a:r>
            <a:r>
              <a:rPr lang="en-US" sz="1600" b="1" baseline="30000" dirty="0">
                <a:solidFill>
                  <a:srgbClr val="4C328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</a:t>
            </a:r>
            <a:r>
              <a:rPr lang="en-US" sz="1600" b="1" dirty="0">
                <a:solidFill>
                  <a:srgbClr val="4C328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D8407-C210-46FD-B4A2-997170F46478}"/>
              </a:ext>
            </a:extLst>
          </p:cNvPr>
          <p:cNvSpPr txBox="1"/>
          <p:nvPr/>
        </p:nvSpPr>
        <p:spPr>
          <a:xfrm>
            <a:off x="2446528" y="2490607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C328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84B91-1BC5-493F-B4C2-FB67E6C9A728}"/>
              </a:ext>
            </a:extLst>
          </p:cNvPr>
          <p:cNvSpPr/>
          <p:nvPr/>
        </p:nvSpPr>
        <p:spPr>
          <a:xfrm>
            <a:off x="1928552" y="3647263"/>
            <a:ext cx="1745673" cy="253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solidFill>
                  <a:srgbClr val="00B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TRUE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solidFill>
                  <a:srgbClr val="00B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TRUE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FALSE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FALSE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FALSE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FALSE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solidFill>
                  <a:srgbClr val="00B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F59977-710D-4BD0-B327-02E3B6A2FB53}"/>
              </a:ext>
            </a:extLst>
          </p:cNvPr>
          <p:cNvSpPr/>
          <p:nvPr/>
        </p:nvSpPr>
        <p:spPr>
          <a:xfrm>
            <a:off x="3444239" y="3647262"/>
            <a:ext cx="1745673" cy="253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b(n) ∈ O(a(n))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b(n) ∈ O(c(n))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b(n) ∈ </a:t>
            </a:r>
            <a:r>
              <a:rPr lang="el-GR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Ω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(a(n))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b(n) ∈ </a:t>
            </a:r>
            <a:r>
              <a:rPr lang="el-GR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Ω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(c(n))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b(n) ∈ </a:t>
            </a:r>
            <a:r>
              <a:rPr lang="el-GR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Θ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(a(n))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b(n) ∈ </a:t>
            </a:r>
            <a:r>
              <a:rPr lang="el-GR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Θ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(c(n))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b(n) ∈ </a:t>
            </a:r>
            <a:r>
              <a:rPr lang="el-GR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Θ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(b(n))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70531-68E2-4C7F-9F4D-76C5EA48E6D1}"/>
              </a:ext>
            </a:extLst>
          </p:cNvPr>
          <p:cNvSpPr/>
          <p:nvPr/>
        </p:nvSpPr>
        <p:spPr>
          <a:xfrm>
            <a:off x="4842464" y="3647261"/>
            <a:ext cx="1745673" cy="253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FALSE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FALSE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solidFill>
                  <a:srgbClr val="00B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TRUE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solidFill>
                  <a:srgbClr val="00B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TRUE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FALSE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FALSE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solidFill>
                  <a:srgbClr val="00B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78F772-A531-4B23-9581-718122AA7ED6}"/>
              </a:ext>
            </a:extLst>
          </p:cNvPr>
          <p:cNvSpPr/>
          <p:nvPr/>
        </p:nvSpPr>
        <p:spPr>
          <a:xfrm>
            <a:off x="6358151" y="3647260"/>
            <a:ext cx="1745673" cy="253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c(n) ∈ O(b(n))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c(n) ∈ O(a(n))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c(n) ∈ </a:t>
            </a:r>
            <a:r>
              <a:rPr lang="el-GR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Ω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(b(n))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c(n) ∈ </a:t>
            </a:r>
            <a:r>
              <a:rPr lang="el-GR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Ω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(a(n))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c(n) ∈ </a:t>
            </a:r>
            <a:r>
              <a:rPr lang="el-GR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Θ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(b(n))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c(n) ∈ </a:t>
            </a:r>
            <a:r>
              <a:rPr lang="el-GR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Θ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(a(n))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c(n) ∈ </a:t>
            </a:r>
            <a:r>
              <a:rPr lang="el-GR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Θ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(c(n))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1DFA92-2221-4B14-A26D-6130BE21A9E9}"/>
              </a:ext>
            </a:extLst>
          </p:cNvPr>
          <p:cNvSpPr/>
          <p:nvPr/>
        </p:nvSpPr>
        <p:spPr>
          <a:xfrm>
            <a:off x="7793193" y="3647259"/>
            <a:ext cx="1745673" cy="253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solidFill>
                  <a:srgbClr val="00B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TRUE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FALSE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FALSE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solidFill>
                  <a:srgbClr val="00B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TRUE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FALSE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FALSE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700" dirty="0">
                <a:solidFill>
                  <a:srgbClr val="00B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00848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Priority Queue Operations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A0D0-3C56-2044-B98C-AB5F43F6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B6A479"/>
                </a:solidFill>
              </a:rPr>
              <a:t>Review: </a:t>
            </a:r>
            <a:r>
              <a:rPr lang="en-US" dirty="0"/>
              <a:t>Complexity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5751-EAED-DA4E-9D43-01292421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39" y="1462325"/>
            <a:ext cx="9660835" cy="4845504"/>
          </a:xfrm>
        </p:spPr>
        <p:txBody>
          <a:bodyPr/>
          <a:lstStyle/>
          <a:p>
            <a:r>
              <a:rPr lang="en-US" b="1" dirty="0">
                <a:solidFill>
                  <a:srgbClr val="4C3282"/>
                </a:solidFill>
              </a:rPr>
              <a:t>complexity class </a:t>
            </a:r>
            <a:r>
              <a:rPr lang="en-US" dirty="0"/>
              <a:t>– a category of algorithm efficiency based on the algorithm’s relationship to the input size 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D7A22-0B39-CC44-BD8B-BD0D534A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SP 18 - Kasey Champion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329FC-6B7D-2042-A570-BD79BF6C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FC6E27-BAC4-7D4E-A140-50D22E8E0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42179"/>
              </p:ext>
            </p:extLst>
          </p:nvPr>
        </p:nvGraphicFramePr>
        <p:xfrm>
          <a:off x="575239" y="2319195"/>
          <a:ext cx="5525810" cy="3728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544">
                  <a:extLst>
                    <a:ext uri="{9D8B030D-6E8A-4147-A177-3AD203B41FA5}">
                      <a16:colId xmlns:a16="http://schemas.microsoft.com/office/drawing/2014/main" val="2161967945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105475432"/>
                    </a:ext>
                  </a:extLst>
                </a:gridCol>
                <a:gridCol w="1563756">
                  <a:extLst>
                    <a:ext uri="{9D8B030D-6E8A-4147-A177-3AD203B41FA5}">
                      <a16:colId xmlns:a16="http://schemas.microsoft.com/office/drawing/2014/main" val="4137220164"/>
                    </a:ext>
                  </a:extLst>
                </a:gridCol>
                <a:gridCol w="1820597">
                  <a:extLst>
                    <a:ext uri="{9D8B030D-6E8A-4147-A177-3AD203B41FA5}">
                      <a16:colId xmlns:a16="http://schemas.microsoft.com/office/drawing/2014/main" val="3359711468"/>
                    </a:ext>
                  </a:extLst>
                </a:gridCol>
              </a:tblGrid>
              <a:tr h="33115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Big 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If you double 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Example 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961553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constant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unchanged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Add to front of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643563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logarithmic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O(log</a:t>
                      </a:r>
                      <a:r>
                        <a:rPr lang="en-US" sz="1400" baseline="-25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2</a:t>
                      </a:r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Increases slightly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Binary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916905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linear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doubles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Sequential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460521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“n log n”</a:t>
                      </a:r>
                      <a:endParaRPr lang="en-US" sz="1400" dirty="0"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O(nlog</a:t>
                      </a:r>
                      <a:r>
                        <a:rPr lang="en-US" sz="1400" baseline="-25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2</a:t>
                      </a:r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Slightly more than doubles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Merge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935419"/>
                  </a:ext>
                </a:extLst>
              </a:tr>
              <a:tr h="46271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quadratic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O(n</a:t>
                      </a:r>
                      <a:r>
                        <a:rPr lang="en-US" sz="1400" baseline="30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2</a:t>
                      </a:r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quadruples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Nested loops traversing a 2D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508639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cubic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O(n</a:t>
                      </a:r>
                      <a:r>
                        <a:rPr lang="en-US" sz="1400" baseline="30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3</a:t>
                      </a:r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Multiplies by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Triple nested loop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20396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polynomial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</a:t>
                      </a:r>
                      <a:r>
                        <a:rPr lang="en-US" sz="1400" dirty="0" err="1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n</a:t>
                      </a:r>
                      <a:r>
                        <a:rPr lang="en-US" sz="1400" baseline="30000" dirty="0" err="1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c</a:t>
                      </a:r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623907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exponential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</a:t>
                      </a:r>
                      <a:r>
                        <a:rPr lang="en-US" sz="1400" dirty="0" err="1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c</a:t>
                      </a:r>
                      <a:r>
                        <a:rPr lang="en-US" sz="1400" baseline="30000" dirty="0" err="1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n</a:t>
                      </a:r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Multiplies drastically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534139"/>
                  </a:ext>
                </a:extLst>
              </a:tr>
            </a:tbl>
          </a:graphicData>
        </a:graphic>
      </p:graphicFrame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C919F2-CFFE-524A-A994-E8D124D33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71" y="2435105"/>
            <a:ext cx="5493735" cy="34898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B021CF-4770-4D44-822F-1FC2864E552C}"/>
              </a:ext>
            </a:extLst>
          </p:cNvPr>
          <p:cNvSpPr/>
          <p:nvPr/>
        </p:nvSpPr>
        <p:spPr>
          <a:xfrm>
            <a:off x="575239" y="6521027"/>
            <a:ext cx="3646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3"/>
              </a:rPr>
              <a:t>http://bigocheatsheet.com/</a:t>
            </a:r>
            <a:r>
              <a:rPr lang="en-US" sz="1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7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0851-DF16-4B1A-8849-30E44B3B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Modeling Complex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85BE-C3A5-4069-A786-DE1B86FE0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213555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(“Hello!”);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2A411-464B-408F-B946-AA917562D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19 Wi - Kasey Champion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7FB01-E17B-4B13-BF65-33102FB2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66040" y="213545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+1</a:t>
            </a:r>
          </a:p>
        </p:txBody>
      </p:sp>
      <p:sp>
        <p:nvSpPr>
          <p:cNvPr id="7" name="Right Brace 6"/>
          <p:cNvSpPr/>
          <p:nvPr/>
        </p:nvSpPr>
        <p:spPr>
          <a:xfrm>
            <a:off x="7151712" y="1859609"/>
            <a:ext cx="442112" cy="861960"/>
          </a:xfrm>
          <a:prstGeom prst="rightBrac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93824" y="2135458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C3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 + 1 + 2 + 3 +…+ n-1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9313407" y="1667600"/>
            <a:ext cx="442112" cy="1296785"/>
          </a:xfrm>
          <a:prstGeom prst="rightBrac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755519" y="2162103"/>
            <a:ext cx="28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C3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331" y="3276245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Summation</a:t>
            </a:r>
          </a:p>
          <a:p>
            <a:r>
              <a:rPr lang="en-US" dirty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1 + 2 + 3 + 4 +… + n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115410" y="3074010"/>
                <a:ext cx="67428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410" y="3074010"/>
                <a:ext cx="674287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711924" y="4124811"/>
            <a:ext cx="6155545" cy="1313420"/>
            <a:chOff x="876301" y="4545991"/>
            <a:chExt cx="6155545" cy="13134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4C40C8-9DCB-4185-AD31-E7FA5700C66C}"/>
                </a:ext>
              </a:extLst>
            </p:cNvPr>
            <p:cNvSpPr/>
            <p:nvPr/>
          </p:nvSpPr>
          <p:spPr>
            <a:xfrm>
              <a:off x="876301" y="4969606"/>
              <a:ext cx="6155545" cy="889805"/>
            </a:xfrm>
            <a:prstGeom prst="rect">
              <a:avLst/>
            </a:prstGeom>
            <a:solidFill>
              <a:srgbClr val="D8D8D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= f(a) + f(a + 1) + f(a + 2) + … + f(b-2) + f(b-1) + f(b)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10B0BF-22B6-49F2-B5D2-75CA105FD29D}"/>
                </a:ext>
              </a:extLst>
            </p:cNvPr>
            <p:cNvSpPr/>
            <p:nvPr/>
          </p:nvSpPr>
          <p:spPr>
            <a:xfrm>
              <a:off x="876302" y="4545991"/>
              <a:ext cx="6155543" cy="4259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Definition: Summation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948663" y="4982504"/>
                  <a:ext cx="1000017" cy="8769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63" y="4982504"/>
                  <a:ext cx="1000017" cy="87690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673331" y="579496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T(n) 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50010" y="2135457"/>
            <a:ext cx="34977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C3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467138" y="5499729"/>
                <a:ext cx="1076320" cy="912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138" y="5499729"/>
                <a:ext cx="1076320" cy="9121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F4EC-B2D2-4F84-93E9-501DD447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Function Modeling: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44A5-4560-431B-91FE-171B2929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199456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(n == 0 || n == 1)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else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n * factorial(n – 1);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A9D22-A959-47A4-813D-D89EA0A88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19 Wi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3F59E-2B12-4DB7-A8B8-BD684347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32</a:t>
            </a:fld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726756" y="1839459"/>
            <a:ext cx="442112" cy="584869"/>
          </a:xfrm>
          <a:prstGeom prst="rightBrac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41776" y="1962662"/>
            <a:ext cx="39466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C3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1400" b="1" dirty="0">
                <a:solidFill>
                  <a:srgbClr val="4C3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1400" b="1" baseline="-25000" dirty="0">
              <a:solidFill>
                <a:srgbClr val="4C328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9260" y="2703518"/>
            <a:ext cx="7280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C3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+T(n-1)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08279" y="2991187"/>
            <a:ext cx="39466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C3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1400" b="1" dirty="0">
                <a:solidFill>
                  <a:srgbClr val="4C3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1400" b="1" baseline="-25000" dirty="0">
              <a:solidFill>
                <a:srgbClr val="4C328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41055" y="3897836"/>
            <a:ext cx="1199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 + T(n-1)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7624" y="403633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T(n) =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36998" y="3893628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when n = 0 or 1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otherwise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1723949" y="3893628"/>
            <a:ext cx="231600" cy="6463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37758" y="4760477"/>
            <a:ext cx="6155544" cy="1601089"/>
            <a:chOff x="876302" y="4545991"/>
            <a:chExt cx="6155544" cy="131342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4C40C8-9DCB-4185-AD31-E7FA5700C66C}"/>
                </a:ext>
              </a:extLst>
            </p:cNvPr>
            <p:cNvSpPr/>
            <p:nvPr/>
          </p:nvSpPr>
          <p:spPr>
            <a:xfrm>
              <a:off x="876302" y="4969606"/>
              <a:ext cx="6155544" cy="889805"/>
            </a:xfrm>
            <a:prstGeom prst="rect">
              <a:avLst/>
            </a:prstGeom>
            <a:solidFill>
              <a:srgbClr val="D8D8D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Mathematical equivalent of an if/else statement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f(n) = </a:t>
              </a:r>
            </a:p>
            <a:p>
              <a:endPara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10B0BF-22B6-49F2-B5D2-75CA105FD29D}"/>
                </a:ext>
              </a:extLst>
            </p:cNvPr>
            <p:cNvSpPr/>
            <p:nvPr/>
          </p:nvSpPr>
          <p:spPr>
            <a:xfrm>
              <a:off x="876302" y="4545991"/>
              <a:ext cx="6155543" cy="4259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Definition: Recurrence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E2F789-FBFE-4888-BAB9-84E6FA2A3FA1}"/>
                  </a:ext>
                </a:extLst>
              </p:cNvPr>
              <p:cNvSpPr/>
              <p:nvPr/>
            </p:nvSpPr>
            <p:spPr>
              <a:xfrm>
                <a:off x="1329150" y="5648214"/>
                <a:ext cx="441569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𝑟𝑢𝑛𝑡𝑖𝑚𝑒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𝑏𝑎𝑠𝑒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𝑐𝑎𝑠𝑒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𝑐𝑜𝑛𝑑𝑖𝑡𝑖𝑜𝑛𝑎𝑙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𝑟𝑢𝑛𝑡𝑖𝑚𝑒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𝑟𝑒𝑐𝑢𝑟𝑠𝑖𝑣𝑒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𝑐𝑎𝑠𝑒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E2F789-FBFE-4888-BAB9-84E6FA2A3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150" y="5648214"/>
                <a:ext cx="4415696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39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2519-66C8-4CCC-8A86-581C712D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4F3B-C9C2-479A-9039-2887696A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71" y="1309855"/>
            <a:ext cx="11187258" cy="48455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How much work is done by recursive levels (branch nodes)?</a:t>
            </a:r>
          </a:p>
          <a:p>
            <a:pPr marL="128016" lvl="1" indent="0">
              <a:buNone/>
            </a:pPr>
            <a:r>
              <a:rPr lang="en-US" dirty="0"/>
              <a:t>1. How many recursive calls are on the </a:t>
            </a:r>
            <a:r>
              <a:rPr lang="en-US" dirty="0" err="1"/>
              <a:t>i-th</a:t>
            </a:r>
            <a:r>
              <a:rPr lang="en-US" dirty="0"/>
              <a:t> level of the tree? </a:t>
            </a:r>
          </a:p>
          <a:p>
            <a:pPr lvl="2"/>
            <a:r>
              <a:rPr lang="en-US" dirty="0" err="1"/>
              <a:t>i</a:t>
            </a:r>
            <a:r>
              <a:rPr lang="en-US" dirty="0"/>
              <a:t> = 0 is overall root level</a:t>
            </a:r>
          </a:p>
          <a:p>
            <a:pPr marL="128016" lvl="1" indent="0">
              <a:buNone/>
            </a:pPr>
            <a:r>
              <a:rPr lang="en-US" dirty="0"/>
              <a:t>2. At each level </a:t>
            </a:r>
            <a:r>
              <a:rPr lang="en-US" dirty="0" err="1"/>
              <a:t>i</a:t>
            </a:r>
            <a:r>
              <a:rPr lang="en-US" dirty="0"/>
              <a:t>, how many inputs does a single node process? </a:t>
            </a:r>
          </a:p>
          <a:p>
            <a:pPr marL="128016" lvl="1" indent="0">
              <a:buNone/>
            </a:pPr>
            <a:r>
              <a:rPr lang="en-US" dirty="0"/>
              <a:t>3. </a:t>
            </a:r>
            <a:r>
              <a:rPr lang="en-US" dirty="0" smtClean="0"/>
              <a:t>What is the last level? </a:t>
            </a:r>
            <a:endParaRPr lang="en-US" dirty="0"/>
          </a:p>
          <a:p>
            <a:pPr lvl="2"/>
            <a:r>
              <a:rPr lang="en-US" dirty="0"/>
              <a:t>Based on the pattern of how we get down to base case</a:t>
            </a:r>
          </a:p>
          <a:p>
            <a:pPr lvl="2"/>
            <a:endParaRPr lang="en-US" dirty="0"/>
          </a:p>
          <a:p>
            <a:endParaRPr lang="en-US" b="1" dirty="0">
              <a:solidFill>
                <a:srgbClr val="4C3282"/>
              </a:solidFill>
            </a:endParaRPr>
          </a:p>
          <a:p>
            <a:r>
              <a:rPr lang="en-US" b="1" dirty="0">
                <a:solidFill>
                  <a:srgbClr val="4C3282"/>
                </a:solidFill>
              </a:rPr>
              <a:t>How much work is done by the base case level (leaf nodes)?</a:t>
            </a:r>
          </a:p>
          <a:p>
            <a:pPr marL="128016" lvl="1" indent="0">
              <a:buNone/>
            </a:pPr>
            <a:r>
              <a:rPr lang="en-US" dirty="0"/>
              <a:t>1. How much work is done by a single leaf node? </a:t>
            </a:r>
          </a:p>
          <a:p>
            <a:pPr marL="128016" lvl="1" indent="0">
              <a:buNone/>
            </a:pPr>
            <a:r>
              <a:rPr lang="en-US" dirty="0"/>
              <a:t>2. How many leaf nodes are there?</a:t>
            </a:r>
          </a:p>
          <a:p>
            <a:pPr marL="128016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98793-26DD-459E-B44B-FC839B5B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AF399-898B-4C45-9D5F-DE819445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4B470B-B7E8-4AB5-A1E7-F566572773ED}"/>
                  </a:ext>
                </a:extLst>
              </p:cNvPr>
              <p:cNvSpPr txBox="1"/>
              <p:nvPr/>
            </p:nvSpPr>
            <p:spPr>
              <a:xfrm>
                <a:off x="608810" y="3253177"/>
                <a:ext cx="5471177" cy="697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𝑅𝑒𝑐𝑢𝑟𝑠𝑖𝑣𝑒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𝑤𝑜𝑟𝑘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𝑙𝑎𝑠𝑡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𝑏𝑟𝑎𝑛𝑐h𝑁𝑢𝑚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𝑏𝑟𝑎𝑛𝑐h𝑊𝑜𝑟𝑘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4B470B-B7E8-4AB5-A1E7-F56657277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10" y="3253177"/>
                <a:ext cx="5471177" cy="697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0443F6-578E-4FE1-89A1-9F436521CB05}"/>
                  </a:ext>
                </a:extLst>
              </p:cNvPr>
              <p:cNvSpPr txBox="1"/>
              <p:nvPr/>
            </p:nvSpPr>
            <p:spPr>
              <a:xfrm>
                <a:off x="575239" y="5222250"/>
                <a:ext cx="8548046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𝑁𝑜𝑛𝑅𝑒𝑐𝑢𝑟𝑠𝑖𝑣𝑒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𝑤𝑜𝑟𝑘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𝑙𝑒𝑎𝑓𝑊𝑜𝑟𝑘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𝑙𝑒𝑎𝑓𝐶𝑜𝑢𝑛𝑡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𝑙𝑒𝑎𝑓𝑊𝑜𝑟𝑘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𝑏𝑟𝑎𝑛𝑐h𝑁𝑢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𝑛𝑢𝑚𝐿𝑒𝑣𝑒𝑙𝑠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0443F6-578E-4FE1-89A1-9F436521C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9" y="5222250"/>
                <a:ext cx="8548046" cy="281937"/>
              </a:xfrm>
              <a:prstGeom prst="rect">
                <a:avLst/>
              </a:prstGeom>
              <a:blipFill>
                <a:blip r:embed="rId3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DFD5B95-1DEC-470E-A09B-FA464EA8B7B4}"/>
              </a:ext>
            </a:extLst>
          </p:cNvPr>
          <p:cNvGrpSpPr/>
          <p:nvPr/>
        </p:nvGrpSpPr>
        <p:grpSpPr>
          <a:xfrm>
            <a:off x="8336331" y="217226"/>
            <a:ext cx="3693432" cy="975983"/>
            <a:chOff x="1686009" y="4199021"/>
            <a:chExt cx="3693432" cy="975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B41BFB9-B471-4EFD-8261-9CFA06AB2EA9}"/>
                    </a:ext>
                  </a:extLst>
                </p:cNvPr>
                <p:cNvSpPr txBox="1"/>
                <p:nvPr/>
              </p:nvSpPr>
              <p:spPr>
                <a:xfrm>
                  <a:off x="1686009" y="4461819"/>
                  <a:ext cx="10072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en-US" dirty="0">
                    <a:solidFill>
                      <a:srgbClr val="4C328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B41BFB9-B471-4EFD-8261-9CFA06AB2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009" y="4461819"/>
                  <a:ext cx="100726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6F5462-8533-43A0-8693-E74638A1D16D}"/>
                    </a:ext>
                  </a:extLst>
                </p:cNvPr>
                <p:cNvSpPr txBox="1"/>
                <p:nvPr/>
              </p:nvSpPr>
              <p:spPr>
                <a:xfrm>
                  <a:off x="2990695" y="4236425"/>
                  <a:ext cx="15936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  <m:t>𝑤h𝑒𝑛</m:t>
                        </m:r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lang="en-US" dirty="0">
                    <a:solidFill>
                      <a:srgbClr val="4C3282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6F5462-8533-43A0-8693-E74638A1D1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695" y="4236425"/>
                  <a:ext cx="159364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149B7D1-56A7-40E4-A44A-D57E3EC85B34}"/>
                    </a:ext>
                  </a:extLst>
                </p:cNvPr>
                <p:cNvSpPr txBox="1"/>
                <p:nvPr/>
              </p:nvSpPr>
              <p:spPr>
                <a:xfrm>
                  <a:off x="2957624" y="4592857"/>
                  <a:ext cx="2421817" cy="5821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4C328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4C328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4C328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en-US" dirty="0">
                    <a:solidFill>
                      <a:srgbClr val="4C3282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149B7D1-56A7-40E4-A44A-D57E3EC85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7624" y="4592857"/>
                  <a:ext cx="2421817" cy="582147"/>
                </a:xfrm>
                <a:prstGeom prst="rect">
                  <a:avLst/>
                </a:prstGeom>
                <a:blipFill>
                  <a:blip r:embed="rId6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41FC42F3-F6B3-40D0-9C15-E556C7531598}"/>
                </a:ext>
              </a:extLst>
            </p:cNvPr>
            <p:cNvSpPr/>
            <p:nvPr/>
          </p:nvSpPr>
          <p:spPr>
            <a:xfrm>
              <a:off x="2585024" y="4199021"/>
              <a:ext cx="609600" cy="917561"/>
            </a:xfrm>
            <a:prstGeom prst="leftBrac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B6A479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05F9394-45B0-4BF9-B2DD-9BE967C9AE61}"/>
              </a:ext>
            </a:extLst>
          </p:cNvPr>
          <p:cNvSpPr/>
          <p:nvPr/>
        </p:nvSpPr>
        <p:spPr>
          <a:xfrm>
            <a:off x="8336331" y="143546"/>
            <a:ext cx="3684258" cy="1134397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5C73FA-F326-4FF7-98B2-61ABA60F0D34}"/>
              </a:ext>
            </a:extLst>
          </p:cNvPr>
          <p:cNvSpPr txBox="1"/>
          <p:nvPr/>
        </p:nvSpPr>
        <p:spPr>
          <a:xfrm>
            <a:off x="6359594" y="1761553"/>
            <a:ext cx="3117841" cy="369332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numberNodesPerLevel</a:t>
            </a:r>
            <a:r>
              <a:rPr lang="en-US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</a:t>
            </a:r>
            <a:r>
              <a:rPr lang="en-US" dirty="0" err="1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 = 2</a:t>
            </a:r>
            <a:r>
              <a:rPr lang="en-US" baseline="30000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F64840-2FCC-4723-92A4-C1FC892C9F1E}"/>
              </a:ext>
            </a:extLst>
          </p:cNvPr>
          <p:cNvSpPr txBox="1"/>
          <p:nvPr/>
        </p:nvSpPr>
        <p:spPr>
          <a:xfrm>
            <a:off x="6623871" y="2319263"/>
            <a:ext cx="3520194" cy="369332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inputsPerRecursiveCall</a:t>
            </a:r>
            <a:r>
              <a:rPr lang="en-US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</a:t>
            </a:r>
            <a:r>
              <a:rPr lang="en-US" dirty="0" err="1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 = (n/ 2</a:t>
            </a:r>
            <a:r>
              <a:rPr lang="en-US" baseline="30000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A9E420-919B-4356-832C-7F278BA11525}"/>
              </a:ext>
            </a:extLst>
          </p:cNvPr>
          <p:cNvSpPr txBox="1"/>
          <p:nvPr/>
        </p:nvSpPr>
        <p:spPr>
          <a:xfrm>
            <a:off x="5277523" y="2752581"/>
            <a:ext cx="1064715" cy="369332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dirty="0" smtClean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= </a:t>
            </a:r>
            <a:r>
              <a:rPr lang="en-US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log</a:t>
            </a:r>
            <a:r>
              <a:rPr lang="en-US" baseline="-25000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</a:t>
            </a:r>
            <a:r>
              <a:rPr lang="en-US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2EA24B-0DA9-45B4-8EEA-5CC3DE69F8F9}"/>
                  </a:ext>
                </a:extLst>
              </p:cNvPr>
              <p:cNvSpPr txBox="1"/>
              <p:nvPr/>
            </p:nvSpPr>
            <p:spPr>
              <a:xfrm>
                <a:off x="6282286" y="3205888"/>
                <a:ext cx="2735108" cy="792140"/>
              </a:xfrm>
              <a:prstGeom prst="rect">
                <a:avLst/>
              </a:prstGeom>
              <a:noFill/>
              <a:ln>
                <a:solidFill>
                  <a:srgbClr val="B6A479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&gt;1)=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4C328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C328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4C328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2EA24B-0DA9-45B4-8EEA-5CC3DE69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86" y="3205888"/>
                <a:ext cx="2735108" cy="792140"/>
              </a:xfrm>
              <a:prstGeom prst="rect">
                <a:avLst/>
              </a:prstGeom>
              <a:blipFill>
                <a:blip r:embed="rId7"/>
                <a:stretch>
                  <a:fillRect l="-922" t="-106250" b="-165625"/>
                </a:stretch>
              </a:blipFill>
              <a:ln>
                <a:solidFill>
                  <a:srgbClr val="B6A47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DC3F653-C3B6-4511-9C27-BDFCC697AD6A}"/>
              </a:ext>
            </a:extLst>
          </p:cNvPr>
          <p:cNvSpPr txBox="1"/>
          <p:nvPr/>
        </p:nvSpPr>
        <p:spPr>
          <a:xfrm>
            <a:off x="5454120" y="4398487"/>
            <a:ext cx="1500026" cy="369332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leafWork</a:t>
            </a:r>
            <a:r>
              <a:rPr lang="en-US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2B02CB-1421-4CA7-B97C-4E26496FB12D}"/>
              </a:ext>
            </a:extLst>
          </p:cNvPr>
          <p:cNvSpPr txBox="1"/>
          <p:nvPr/>
        </p:nvSpPr>
        <p:spPr>
          <a:xfrm>
            <a:off x="7072414" y="4651879"/>
            <a:ext cx="2355132" cy="369332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leafCount</a:t>
            </a:r>
            <a:r>
              <a:rPr lang="en-US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2</a:t>
            </a:r>
            <a:r>
              <a:rPr lang="en-US" baseline="30000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log</a:t>
            </a:r>
            <a:r>
              <a:rPr lang="en-US" baseline="-25000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</a:t>
            </a:r>
            <a:r>
              <a:rPr lang="en-US" baseline="30000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 </a:t>
            </a:r>
            <a:r>
              <a:rPr lang="en-US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=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91A0C0-C81B-4842-BDF8-9D2340DC8F99}"/>
                  </a:ext>
                </a:extLst>
              </p:cNvPr>
              <p:cNvSpPr txBox="1"/>
              <p:nvPr/>
            </p:nvSpPr>
            <p:spPr>
              <a:xfrm>
                <a:off x="9123285" y="5206893"/>
                <a:ext cx="2708690" cy="312650"/>
              </a:xfrm>
              <a:prstGeom prst="rect">
                <a:avLst/>
              </a:prstGeom>
              <a:noFill/>
              <a:ln>
                <a:solidFill>
                  <a:srgbClr val="B6A479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b="0" i="1" baseline="-25000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91A0C0-C81B-4842-BDF8-9D2340DC8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285" y="5206893"/>
                <a:ext cx="2708690" cy="312650"/>
              </a:xfrm>
              <a:prstGeom prst="rect">
                <a:avLst/>
              </a:prstGeom>
              <a:blipFill>
                <a:blip r:embed="rId8"/>
                <a:stretch>
                  <a:fillRect b="-22222"/>
                </a:stretch>
              </a:blipFill>
              <a:ln>
                <a:solidFill>
                  <a:srgbClr val="B6A47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0CF494-60B0-4DC9-8A4C-E3AF2BA2CCA8}"/>
                  </a:ext>
                </a:extLst>
              </p:cNvPr>
              <p:cNvSpPr txBox="1"/>
              <p:nvPr/>
            </p:nvSpPr>
            <p:spPr>
              <a:xfrm>
                <a:off x="6359594" y="5759289"/>
                <a:ext cx="4197111" cy="792140"/>
              </a:xfrm>
              <a:prstGeom prst="rect">
                <a:avLst/>
              </a:prstGeom>
              <a:noFill/>
              <a:ln w="28575">
                <a:solidFill>
                  <a:srgbClr val="B6A479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4C328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4C328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4C328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0CF494-60B0-4DC9-8A4C-E3AF2BA2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594" y="5759289"/>
                <a:ext cx="4197111" cy="792140"/>
              </a:xfrm>
              <a:prstGeom prst="rect">
                <a:avLst/>
              </a:prstGeom>
              <a:blipFill>
                <a:blip r:embed="rId9"/>
                <a:stretch>
                  <a:fillRect l="-300" t="-100000" b="-160606"/>
                </a:stretch>
              </a:blipFill>
              <a:ln w="28575">
                <a:solidFill>
                  <a:srgbClr val="B6A47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5CF624-794F-4443-A84F-8710D545DAD1}"/>
                  </a:ext>
                </a:extLst>
              </p:cNvPr>
              <p:cNvSpPr txBox="1"/>
              <p:nvPr/>
            </p:nvSpPr>
            <p:spPr>
              <a:xfrm>
                <a:off x="608810" y="6043301"/>
                <a:ext cx="5534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𝑤𝑜𝑟𝑘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𝑟𝑒𝑐𝑢𝑟𝑠𝑖𝑣𝑒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𝑤𝑜𝑟𝑘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𝑛𝑜𝑛𝑟𝑒𝑐𝑢𝑟𝑠𝑖𝑣𝑒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𝑤𝑜𝑟𝑘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5CF624-794F-4443-A84F-8710D545D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10" y="6043301"/>
                <a:ext cx="5534336" cy="276999"/>
              </a:xfrm>
              <a:prstGeom prst="rect">
                <a:avLst/>
              </a:prstGeom>
              <a:blipFill>
                <a:blip r:embed="rId10"/>
                <a:stretch>
                  <a:fillRect l="-688" t="-43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0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7590-163E-D249-BC59-92476260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6A1D4-9DC5-B841-8FAC-74691DA2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E6AE-13AE-8049-8A06-73EDC495F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19 Wi - Kasey Champion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F88ECD-5533-1A4F-B38C-53C4FC867FEF}"/>
                  </a:ext>
                </a:extLst>
              </p:cNvPr>
              <p:cNvSpPr txBox="1"/>
              <p:nvPr/>
            </p:nvSpPr>
            <p:spPr>
              <a:xfrm>
                <a:off x="575239" y="1689251"/>
                <a:ext cx="1007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F88ECD-5533-1A4F-B38C-53C4FC867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9" y="1689251"/>
                <a:ext cx="1007263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93D1C4-DD93-7E46-AB10-BCC2605E5EE3}"/>
                  </a:ext>
                </a:extLst>
              </p:cNvPr>
              <p:cNvSpPr txBox="1"/>
              <p:nvPr/>
            </p:nvSpPr>
            <p:spPr>
              <a:xfrm>
                <a:off x="1879925" y="1463857"/>
                <a:ext cx="1584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93D1C4-DD93-7E46-AB10-BCC2605E5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925" y="1463857"/>
                <a:ext cx="1584023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121DB1-3C62-4B44-B75B-637F73212D2E}"/>
                  </a:ext>
                </a:extLst>
              </p:cNvPr>
              <p:cNvSpPr txBox="1"/>
              <p:nvPr/>
            </p:nvSpPr>
            <p:spPr>
              <a:xfrm>
                <a:off x="1846854" y="1820289"/>
                <a:ext cx="2421817" cy="582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121DB1-3C62-4B44-B75B-637F73212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854" y="1820289"/>
                <a:ext cx="2421817" cy="582147"/>
              </a:xfrm>
              <a:prstGeom prst="rect">
                <a:avLst/>
              </a:prstGeom>
              <a:blipFill>
                <a:blip r:embed="rId4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754BEDFC-F1B5-934A-B72F-FCF12C53005A}"/>
              </a:ext>
            </a:extLst>
          </p:cNvPr>
          <p:cNvSpPr/>
          <p:nvPr/>
        </p:nvSpPr>
        <p:spPr>
          <a:xfrm>
            <a:off x="1474254" y="1426453"/>
            <a:ext cx="609600" cy="917561"/>
          </a:xfrm>
          <a:prstGeom prst="leftBrace">
            <a:avLst/>
          </a:prstGeom>
          <a:ln w="12700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6A47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7DE85-9AAF-F147-924A-025F3EAB9E81}"/>
              </a:ext>
            </a:extLst>
          </p:cNvPr>
          <p:cNvSpPr txBox="1"/>
          <p:nvPr/>
        </p:nvSpPr>
        <p:spPr>
          <a:xfrm>
            <a:off x="638902" y="2796272"/>
            <a:ext cx="22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input at level </a:t>
            </a:r>
            <a:r>
              <a:rPr lang="en-US" dirty="0" err="1"/>
              <a:t>i</a:t>
            </a:r>
            <a:r>
              <a:rPr lang="en-US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5C53B-8CF9-4A4C-A8F6-7810BE885460}"/>
              </a:ext>
            </a:extLst>
          </p:cNvPr>
          <p:cNvSpPr txBox="1"/>
          <p:nvPr/>
        </p:nvSpPr>
        <p:spPr>
          <a:xfrm>
            <a:off x="638902" y="3507731"/>
            <a:ext cx="276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nodes at level </a:t>
            </a:r>
            <a:r>
              <a:rPr lang="en-US" dirty="0" err="1"/>
              <a:t>i</a:t>
            </a:r>
            <a:r>
              <a:rPr lang="en-US" dirty="0"/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9E79BC-9E9D-F24B-BBC3-E8CF1BD0FC67}"/>
              </a:ext>
            </a:extLst>
          </p:cNvPr>
          <p:cNvSpPr txBox="1"/>
          <p:nvPr/>
        </p:nvSpPr>
        <p:spPr>
          <a:xfrm>
            <a:off x="5905407" y="2796272"/>
            <a:ext cx="417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nodes are on the bottom level?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675641-9164-E444-AA1C-98B44EF33B4D}"/>
              </a:ext>
            </a:extLst>
          </p:cNvPr>
          <p:cNvSpPr txBox="1"/>
          <p:nvPr/>
        </p:nvSpPr>
        <p:spPr>
          <a:xfrm>
            <a:off x="575239" y="4222663"/>
            <a:ext cx="23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last level?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6C41C3-53D7-DA4C-B0A3-31D3E4B55593}"/>
              </a:ext>
            </a:extLst>
          </p:cNvPr>
          <p:cNvSpPr txBox="1"/>
          <p:nvPr/>
        </p:nvSpPr>
        <p:spPr>
          <a:xfrm>
            <a:off x="575239" y="4960352"/>
            <a:ext cx="20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recursive 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2C5BB1-A620-BD4F-AFDA-0C311C275D01}"/>
              </a:ext>
            </a:extLst>
          </p:cNvPr>
          <p:cNvSpPr txBox="1"/>
          <p:nvPr/>
        </p:nvSpPr>
        <p:spPr>
          <a:xfrm>
            <a:off x="5905407" y="3507731"/>
            <a:ext cx="353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much work done in base case?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F0B3F3-D09C-3E40-8EC3-32433295583D}"/>
                  </a:ext>
                </a:extLst>
              </p:cNvPr>
              <p:cNvSpPr txBox="1"/>
              <p:nvPr/>
            </p:nvSpPr>
            <p:spPr>
              <a:xfrm>
                <a:off x="3359945" y="3479817"/>
                <a:ext cx="255776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F0B3F3-D09C-3E40-8EC3-324332955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45" y="3479817"/>
                <a:ext cx="255776" cy="285912"/>
              </a:xfrm>
              <a:prstGeom prst="rect">
                <a:avLst/>
              </a:prstGeom>
              <a:blipFill>
                <a:blip r:embed="rId5"/>
                <a:stretch>
                  <a:fillRect l="-19048" r="-4762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546AA9-48A7-C14C-8DC6-D1CAE3E9D08A}"/>
                  </a:ext>
                </a:extLst>
              </p:cNvPr>
              <p:cNvSpPr txBox="1"/>
              <p:nvPr/>
            </p:nvSpPr>
            <p:spPr>
              <a:xfrm>
                <a:off x="3055866" y="2689127"/>
                <a:ext cx="255775" cy="476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546AA9-48A7-C14C-8DC6-D1CAE3E9D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866" y="2689127"/>
                <a:ext cx="255775" cy="476477"/>
              </a:xfrm>
              <a:prstGeom prst="rect">
                <a:avLst/>
              </a:prstGeom>
              <a:blipFill>
                <a:blip r:embed="rId6"/>
                <a:stretch>
                  <a:fillRect l="-19048" r="-476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4A0988-BF33-9341-8868-4C5E31338071}"/>
                  </a:ext>
                </a:extLst>
              </p:cNvPr>
              <p:cNvSpPr txBox="1"/>
              <p:nvPr/>
            </p:nvSpPr>
            <p:spPr>
              <a:xfrm>
                <a:off x="2720122" y="4822788"/>
                <a:ext cx="2504468" cy="792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func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4A0988-BF33-9341-8868-4C5E31338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22" y="4822788"/>
                <a:ext cx="2504468" cy="792140"/>
              </a:xfrm>
              <a:prstGeom prst="rect">
                <a:avLst/>
              </a:prstGeom>
              <a:blipFill>
                <a:blip r:embed="rId7"/>
                <a:stretch>
                  <a:fillRect l="-23737" t="-107937" r="-3030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354DBE-AC21-7949-AF83-48E9D073F18F}"/>
                  </a:ext>
                </a:extLst>
              </p:cNvPr>
              <p:cNvSpPr txBox="1"/>
              <p:nvPr/>
            </p:nvSpPr>
            <p:spPr>
              <a:xfrm>
                <a:off x="3540109" y="4268829"/>
                <a:ext cx="835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354DBE-AC21-7949-AF83-48E9D073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09" y="4268829"/>
                <a:ext cx="835293" cy="276999"/>
              </a:xfrm>
              <a:prstGeom prst="rect">
                <a:avLst/>
              </a:prstGeom>
              <a:blipFill>
                <a:blip r:embed="rId8"/>
                <a:stretch>
                  <a:fillRect l="-8955" t="-4545" r="-7463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2FA098-9CAF-C649-B75D-A457C0093FAC}"/>
                  </a:ext>
                </a:extLst>
              </p:cNvPr>
              <p:cNvSpPr txBox="1"/>
              <p:nvPr/>
            </p:nvSpPr>
            <p:spPr>
              <a:xfrm>
                <a:off x="9594653" y="3523733"/>
                <a:ext cx="318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2FA098-9CAF-C649-B75D-A457C009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653" y="3523733"/>
                <a:ext cx="318164" cy="276999"/>
              </a:xfrm>
              <a:prstGeom prst="rect">
                <a:avLst/>
              </a:prstGeom>
              <a:blipFill>
                <a:blip r:embed="rId9"/>
                <a:stretch>
                  <a:fillRect l="-11111" r="-1111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566F66-B7FD-F243-9A8E-14D03FAF66D8}"/>
                  </a:ext>
                </a:extLst>
              </p:cNvPr>
              <p:cNvSpPr txBox="1"/>
              <p:nvPr/>
            </p:nvSpPr>
            <p:spPr>
              <a:xfrm>
                <a:off x="10082062" y="2810999"/>
                <a:ext cx="1257717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566F66-B7FD-F243-9A8E-14D03FAF6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062" y="2810999"/>
                <a:ext cx="1257717" cy="289310"/>
              </a:xfrm>
              <a:prstGeom prst="rect">
                <a:avLst/>
              </a:prstGeom>
              <a:blipFill>
                <a:blip r:embed="rId10"/>
                <a:stretch>
                  <a:fillRect l="-3000" t="-4167" r="-1000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5CC8E2-E931-6A49-8765-CF89F9E120F1}"/>
                  </a:ext>
                </a:extLst>
              </p:cNvPr>
              <p:cNvSpPr txBox="1"/>
              <p:nvPr/>
            </p:nvSpPr>
            <p:spPr>
              <a:xfrm>
                <a:off x="7159772" y="4942846"/>
                <a:ext cx="2299027" cy="276999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5CC8E2-E931-6A49-8765-CF89F9E12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72" y="4942846"/>
                <a:ext cx="2299027" cy="276999"/>
              </a:xfrm>
              <a:prstGeom prst="rect">
                <a:avLst/>
              </a:prstGeom>
              <a:blipFill>
                <a:blip r:embed="rId11"/>
                <a:stretch>
                  <a:fillRect l="-1099" b="-29167"/>
                </a:stretch>
              </a:blipFill>
              <a:ln>
                <a:solidFill>
                  <a:srgbClr val="4C328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1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2EDA-0F52-574A-B7AD-6AB0BD4B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&amp; AVL Trees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BDA2F-2BB5-E147-BB63-65339658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94CF1-B8A2-FA45-AFC8-1EBB0FA3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6AADA-EE47-174F-ABF2-DE1224E61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184E-5A4F-47B7-99CF-1088843E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55FF2-ED6D-4661-9649-05094913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4C3282"/>
                </a:solidFill>
              </a:rPr>
              <a:t>binary search tree </a:t>
            </a:r>
            <a:r>
              <a:rPr lang="en-US" dirty="0"/>
              <a:t>is a </a:t>
            </a:r>
            <a:r>
              <a:rPr lang="en-US" u="sng" dirty="0"/>
              <a:t>binary tree</a:t>
            </a:r>
            <a:r>
              <a:rPr lang="en-US" dirty="0"/>
              <a:t> that contains comparable items such that for every node, </a:t>
            </a:r>
            <a:r>
              <a:rPr lang="en-US" u="sng" dirty="0"/>
              <a:t>all children to the left contain smaller data </a:t>
            </a:r>
            <a:r>
              <a:rPr lang="en-US" dirty="0"/>
              <a:t>and </a:t>
            </a:r>
            <a:r>
              <a:rPr lang="en-US" u="sng" dirty="0"/>
              <a:t>all children to the right contain larger data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679FC-200C-41F4-A7EC-343A7EA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3C3B0-1C2C-4E56-ADCE-A59354F5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9D1835-C3EE-45CE-B55C-2A791CF4B9BB}"/>
              </a:ext>
            </a:extLst>
          </p:cNvPr>
          <p:cNvGrpSpPr/>
          <p:nvPr/>
        </p:nvGrpSpPr>
        <p:grpSpPr>
          <a:xfrm>
            <a:off x="5274400" y="2326487"/>
            <a:ext cx="1313520" cy="1102513"/>
            <a:chOff x="8178965" y="3174615"/>
            <a:chExt cx="1313520" cy="110251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384400-2993-4A48-A958-9569E0FAA0FE}"/>
                </a:ext>
              </a:extLst>
            </p:cNvPr>
            <p:cNvSpPr/>
            <p:nvPr/>
          </p:nvSpPr>
          <p:spPr>
            <a:xfrm>
              <a:off x="8434647" y="3174615"/>
              <a:ext cx="809522" cy="798022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10D73B-C53F-4E53-9141-53AA19C7234E}"/>
                </a:ext>
              </a:extLst>
            </p:cNvPr>
            <p:cNvSpPr/>
            <p:nvPr/>
          </p:nvSpPr>
          <p:spPr>
            <a:xfrm>
              <a:off x="8434647" y="3567668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FA5626-10CB-471B-94D0-D13138866A43}"/>
                </a:ext>
              </a:extLst>
            </p:cNvPr>
            <p:cNvSpPr/>
            <p:nvPr/>
          </p:nvSpPr>
          <p:spPr>
            <a:xfrm>
              <a:off x="8839616" y="3567804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1B24E9-CC24-4071-ABE4-FED950170100}"/>
                </a:ext>
              </a:extLst>
            </p:cNvPr>
            <p:cNvSpPr txBox="1"/>
            <p:nvPr/>
          </p:nvSpPr>
          <p:spPr>
            <a:xfrm>
              <a:off x="8677938" y="318951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CC67D64-B9C9-4432-90BF-E26DDA8881EB}"/>
                </a:ext>
              </a:extLst>
            </p:cNvPr>
            <p:cNvCxnSpPr/>
            <p:nvPr/>
          </p:nvCxnSpPr>
          <p:spPr>
            <a:xfrm flipH="1">
              <a:off x="8178965" y="3769944"/>
              <a:ext cx="457958" cy="507184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88F35CA-D945-4D03-8A43-9BB457F08BDA}"/>
                </a:ext>
              </a:extLst>
            </p:cNvPr>
            <p:cNvCxnSpPr/>
            <p:nvPr/>
          </p:nvCxnSpPr>
          <p:spPr>
            <a:xfrm>
              <a:off x="9041892" y="3769944"/>
              <a:ext cx="450593" cy="480378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09B093-C29E-4F20-921F-253707B838C5}"/>
              </a:ext>
            </a:extLst>
          </p:cNvPr>
          <p:cNvGrpSpPr/>
          <p:nvPr/>
        </p:nvGrpSpPr>
        <p:grpSpPr>
          <a:xfrm>
            <a:off x="4566188" y="3512395"/>
            <a:ext cx="1065204" cy="1102513"/>
            <a:chOff x="8178965" y="3174615"/>
            <a:chExt cx="1065204" cy="110251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6E056F-5391-460A-9FB5-9A3AAA377066}"/>
                </a:ext>
              </a:extLst>
            </p:cNvPr>
            <p:cNvSpPr/>
            <p:nvPr/>
          </p:nvSpPr>
          <p:spPr>
            <a:xfrm>
              <a:off x="8434647" y="3174615"/>
              <a:ext cx="809522" cy="798022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6DDCAB-999E-4B33-B11F-60FB3F5DFDDB}"/>
                </a:ext>
              </a:extLst>
            </p:cNvPr>
            <p:cNvSpPr/>
            <p:nvPr/>
          </p:nvSpPr>
          <p:spPr>
            <a:xfrm>
              <a:off x="8434647" y="3567668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4DBE81-289E-4C0A-8EB5-9D8740E95BCC}"/>
                </a:ext>
              </a:extLst>
            </p:cNvPr>
            <p:cNvSpPr/>
            <p:nvPr/>
          </p:nvSpPr>
          <p:spPr>
            <a:xfrm>
              <a:off x="8839616" y="3567804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A9761A-86D1-4BF3-85F6-6D60E8E95353}"/>
                </a:ext>
              </a:extLst>
            </p:cNvPr>
            <p:cNvSpPr txBox="1"/>
            <p:nvPr/>
          </p:nvSpPr>
          <p:spPr>
            <a:xfrm>
              <a:off x="8677938" y="31895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ECE52F-0F2E-473A-911A-EFB727865EBF}"/>
                </a:ext>
              </a:extLst>
            </p:cNvPr>
            <p:cNvCxnSpPr/>
            <p:nvPr/>
          </p:nvCxnSpPr>
          <p:spPr>
            <a:xfrm flipH="1">
              <a:off x="8178965" y="3769944"/>
              <a:ext cx="457958" cy="507184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3CAE09-C46D-4F5B-8A61-69BED8BEDE9C}"/>
              </a:ext>
            </a:extLst>
          </p:cNvPr>
          <p:cNvGrpSpPr/>
          <p:nvPr/>
        </p:nvGrpSpPr>
        <p:grpSpPr>
          <a:xfrm>
            <a:off x="6362623" y="3543639"/>
            <a:ext cx="1313520" cy="1102513"/>
            <a:chOff x="8178965" y="3174615"/>
            <a:chExt cx="1313520" cy="110251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D2027F-C84B-4B37-A578-C709B4A10B56}"/>
                </a:ext>
              </a:extLst>
            </p:cNvPr>
            <p:cNvSpPr/>
            <p:nvPr/>
          </p:nvSpPr>
          <p:spPr>
            <a:xfrm>
              <a:off x="8434647" y="3174615"/>
              <a:ext cx="809522" cy="798022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C09BB0-41E9-4CA1-8FE4-BFD2E48DCA2C}"/>
                </a:ext>
              </a:extLst>
            </p:cNvPr>
            <p:cNvSpPr/>
            <p:nvPr/>
          </p:nvSpPr>
          <p:spPr>
            <a:xfrm>
              <a:off x="8434647" y="3567668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BFF74A-B58F-47C0-AB50-9ADCB7B7F599}"/>
                </a:ext>
              </a:extLst>
            </p:cNvPr>
            <p:cNvSpPr/>
            <p:nvPr/>
          </p:nvSpPr>
          <p:spPr>
            <a:xfrm>
              <a:off x="8839616" y="3567804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997138-6AA2-4B76-8933-0F513705D91A}"/>
                </a:ext>
              </a:extLst>
            </p:cNvPr>
            <p:cNvSpPr txBox="1"/>
            <p:nvPr/>
          </p:nvSpPr>
          <p:spPr>
            <a:xfrm>
              <a:off x="8677938" y="318951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27E8FC9-AA5F-4871-9D0D-5FCC9F279FD5}"/>
                </a:ext>
              </a:extLst>
            </p:cNvPr>
            <p:cNvCxnSpPr/>
            <p:nvPr/>
          </p:nvCxnSpPr>
          <p:spPr>
            <a:xfrm flipH="1">
              <a:off x="8178965" y="3769944"/>
              <a:ext cx="457958" cy="507184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EDC545-06C4-453E-9661-FBE232F72311}"/>
                </a:ext>
              </a:extLst>
            </p:cNvPr>
            <p:cNvCxnSpPr/>
            <p:nvPr/>
          </p:nvCxnSpPr>
          <p:spPr>
            <a:xfrm>
              <a:off x="9041892" y="3769944"/>
              <a:ext cx="450593" cy="480378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374B0A-3476-46D1-BD24-5B6AE35CDA22}"/>
              </a:ext>
            </a:extLst>
          </p:cNvPr>
          <p:cNvGrpSpPr/>
          <p:nvPr/>
        </p:nvGrpSpPr>
        <p:grpSpPr>
          <a:xfrm>
            <a:off x="3864581" y="4698710"/>
            <a:ext cx="1057838" cy="1075707"/>
            <a:chOff x="8434647" y="3174615"/>
            <a:chExt cx="1057838" cy="10757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CE37083-C31C-40CD-97B5-5A844B5D721C}"/>
                </a:ext>
              </a:extLst>
            </p:cNvPr>
            <p:cNvSpPr/>
            <p:nvPr/>
          </p:nvSpPr>
          <p:spPr>
            <a:xfrm>
              <a:off x="8434647" y="3174615"/>
              <a:ext cx="809522" cy="798022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E278824-B5CD-490C-8593-8D0314DEE2AF}"/>
                </a:ext>
              </a:extLst>
            </p:cNvPr>
            <p:cNvSpPr/>
            <p:nvPr/>
          </p:nvSpPr>
          <p:spPr>
            <a:xfrm>
              <a:off x="8434647" y="3567668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9A8F0B9-8F4B-4ACA-8696-27833C61DE8F}"/>
                </a:ext>
              </a:extLst>
            </p:cNvPr>
            <p:cNvSpPr/>
            <p:nvPr/>
          </p:nvSpPr>
          <p:spPr>
            <a:xfrm>
              <a:off x="8839616" y="3567804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BE2F6D-0224-4C57-A944-6010C6964472}"/>
                </a:ext>
              </a:extLst>
            </p:cNvPr>
            <p:cNvSpPr txBox="1"/>
            <p:nvPr/>
          </p:nvSpPr>
          <p:spPr>
            <a:xfrm>
              <a:off x="8677938" y="31895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94E643D-54AB-4C96-A09D-2DAC164A76BE}"/>
                </a:ext>
              </a:extLst>
            </p:cNvPr>
            <p:cNvCxnSpPr/>
            <p:nvPr/>
          </p:nvCxnSpPr>
          <p:spPr>
            <a:xfrm>
              <a:off x="9041892" y="3769944"/>
              <a:ext cx="450593" cy="480378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C192848-88EB-4CD4-9984-2A0EB09548E6}"/>
              </a:ext>
            </a:extLst>
          </p:cNvPr>
          <p:cNvGrpSpPr/>
          <p:nvPr/>
        </p:nvGrpSpPr>
        <p:grpSpPr>
          <a:xfrm>
            <a:off x="5887074" y="4773203"/>
            <a:ext cx="809522" cy="798022"/>
            <a:chOff x="8434647" y="3174615"/>
            <a:chExt cx="809522" cy="79802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5789FBD-6CAE-4BF3-B48C-363F2CB9D0D0}"/>
                </a:ext>
              </a:extLst>
            </p:cNvPr>
            <p:cNvSpPr/>
            <p:nvPr/>
          </p:nvSpPr>
          <p:spPr>
            <a:xfrm>
              <a:off x="8434647" y="3174615"/>
              <a:ext cx="809522" cy="798022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67EC03D-626E-462E-99E0-FFE147046E30}"/>
                </a:ext>
              </a:extLst>
            </p:cNvPr>
            <p:cNvSpPr/>
            <p:nvPr/>
          </p:nvSpPr>
          <p:spPr>
            <a:xfrm>
              <a:off x="8434647" y="3567668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23290C-CD34-4B15-9B4A-F0A3B7D1C347}"/>
                </a:ext>
              </a:extLst>
            </p:cNvPr>
            <p:cNvSpPr/>
            <p:nvPr/>
          </p:nvSpPr>
          <p:spPr>
            <a:xfrm>
              <a:off x="8839616" y="3567804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633E80-AD7D-4F5A-811B-B4520C06965A}"/>
                </a:ext>
              </a:extLst>
            </p:cNvPr>
            <p:cNvSpPr txBox="1"/>
            <p:nvPr/>
          </p:nvSpPr>
          <p:spPr>
            <a:xfrm>
              <a:off x="8677938" y="318951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6084EF-C0AB-47D5-97A0-4BB763FCA0C8}"/>
              </a:ext>
            </a:extLst>
          </p:cNvPr>
          <p:cNvGrpSpPr/>
          <p:nvPr/>
        </p:nvGrpSpPr>
        <p:grpSpPr>
          <a:xfrm>
            <a:off x="7222120" y="4753563"/>
            <a:ext cx="1065204" cy="1102513"/>
            <a:chOff x="8178965" y="3174615"/>
            <a:chExt cx="1065204" cy="110251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D91134-9971-4976-954D-FCFC2E1E0C86}"/>
                </a:ext>
              </a:extLst>
            </p:cNvPr>
            <p:cNvSpPr/>
            <p:nvPr/>
          </p:nvSpPr>
          <p:spPr>
            <a:xfrm>
              <a:off x="8434647" y="3174615"/>
              <a:ext cx="809522" cy="798022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497F931-0079-4311-9CE0-AC645E71B986}"/>
                </a:ext>
              </a:extLst>
            </p:cNvPr>
            <p:cNvSpPr/>
            <p:nvPr/>
          </p:nvSpPr>
          <p:spPr>
            <a:xfrm>
              <a:off x="8434647" y="3567668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3E6099-8516-4D7B-AEF4-1DCF2D0D1DC2}"/>
                </a:ext>
              </a:extLst>
            </p:cNvPr>
            <p:cNvSpPr/>
            <p:nvPr/>
          </p:nvSpPr>
          <p:spPr>
            <a:xfrm>
              <a:off x="8839616" y="3567804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FD7A12-2016-4FEF-B255-38F3C1ADCF97}"/>
                </a:ext>
              </a:extLst>
            </p:cNvPr>
            <p:cNvSpPr txBox="1"/>
            <p:nvPr/>
          </p:nvSpPr>
          <p:spPr>
            <a:xfrm>
              <a:off x="8677938" y="318951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8DC7432-91F3-4BA8-841E-BEBEDB65277B}"/>
                </a:ext>
              </a:extLst>
            </p:cNvPr>
            <p:cNvCxnSpPr/>
            <p:nvPr/>
          </p:nvCxnSpPr>
          <p:spPr>
            <a:xfrm flipH="1">
              <a:off x="8178965" y="3769944"/>
              <a:ext cx="457958" cy="507184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D94832-F3E3-4876-A45B-254B12FD3F9F}"/>
              </a:ext>
            </a:extLst>
          </p:cNvPr>
          <p:cNvGrpSpPr/>
          <p:nvPr/>
        </p:nvGrpSpPr>
        <p:grpSpPr>
          <a:xfrm>
            <a:off x="4491602" y="5902291"/>
            <a:ext cx="809522" cy="798022"/>
            <a:chOff x="8434647" y="3174615"/>
            <a:chExt cx="809522" cy="79802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B9C4834-4747-442D-B884-6E14E04E2697}"/>
                </a:ext>
              </a:extLst>
            </p:cNvPr>
            <p:cNvSpPr/>
            <p:nvPr/>
          </p:nvSpPr>
          <p:spPr>
            <a:xfrm>
              <a:off x="8434647" y="3174615"/>
              <a:ext cx="809522" cy="798022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7C5A677-069C-431E-8874-E3745A5BA738}"/>
                </a:ext>
              </a:extLst>
            </p:cNvPr>
            <p:cNvSpPr/>
            <p:nvPr/>
          </p:nvSpPr>
          <p:spPr>
            <a:xfrm>
              <a:off x="8434647" y="3567668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BF9679-586A-4D5D-A98D-53B63C5C0877}"/>
                </a:ext>
              </a:extLst>
            </p:cNvPr>
            <p:cNvSpPr/>
            <p:nvPr/>
          </p:nvSpPr>
          <p:spPr>
            <a:xfrm>
              <a:off x="8839616" y="3567804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64B5EBC-1C87-4E5C-9680-F5FA5FD00EA0}"/>
                </a:ext>
              </a:extLst>
            </p:cNvPr>
            <p:cNvSpPr txBox="1"/>
            <p:nvPr/>
          </p:nvSpPr>
          <p:spPr>
            <a:xfrm>
              <a:off x="8677938" y="31895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EA25DFC-086F-4714-86FB-6DD3B1F09E35}"/>
              </a:ext>
            </a:extLst>
          </p:cNvPr>
          <p:cNvGrpSpPr/>
          <p:nvPr/>
        </p:nvGrpSpPr>
        <p:grpSpPr>
          <a:xfrm>
            <a:off x="6636337" y="5932719"/>
            <a:ext cx="809522" cy="798022"/>
            <a:chOff x="8434647" y="3174615"/>
            <a:chExt cx="809522" cy="79802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17B1CC1-9C3A-4701-93D5-377AFDF6FFDD}"/>
                </a:ext>
              </a:extLst>
            </p:cNvPr>
            <p:cNvSpPr/>
            <p:nvPr/>
          </p:nvSpPr>
          <p:spPr>
            <a:xfrm>
              <a:off x="8434647" y="3174615"/>
              <a:ext cx="809522" cy="798022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BDF834-B161-4A8B-92A7-302A8BFF5B47}"/>
                </a:ext>
              </a:extLst>
            </p:cNvPr>
            <p:cNvSpPr/>
            <p:nvPr/>
          </p:nvSpPr>
          <p:spPr>
            <a:xfrm>
              <a:off x="8434647" y="3567668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AAFC95C-6F7B-4306-B51C-88020C2DB27D}"/>
                </a:ext>
              </a:extLst>
            </p:cNvPr>
            <p:cNvSpPr/>
            <p:nvPr/>
          </p:nvSpPr>
          <p:spPr>
            <a:xfrm>
              <a:off x="8839616" y="3567804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24A9DA6-01DB-4841-935E-EC9E857937FB}"/>
                </a:ext>
              </a:extLst>
            </p:cNvPr>
            <p:cNvSpPr txBox="1"/>
            <p:nvPr/>
          </p:nvSpPr>
          <p:spPr>
            <a:xfrm>
              <a:off x="8677938" y="318951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95942F9-2124-429D-AB05-5EBDB28BA627}"/>
              </a:ext>
            </a:extLst>
          </p:cNvPr>
          <p:cNvCxnSpPr>
            <a:cxnSpLocks/>
          </p:cNvCxnSpPr>
          <p:nvPr/>
        </p:nvCxnSpPr>
        <p:spPr>
          <a:xfrm flipH="1">
            <a:off x="3934092" y="5128070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310B54-9290-46ED-95CB-11F7B66D0E0F}"/>
              </a:ext>
            </a:extLst>
          </p:cNvPr>
          <p:cNvCxnSpPr>
            <a:cxnSpLocks/>
          </p:cNvCxnSpPr>
          <p:nvPr/>
        </p:nvCxnSpPr>
        <p:spPr>
          <a:xfrm flipH="1">
            <a:off x="5275996" y="3962936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88D950D-09DC-46EE-8499-B03D6CB59FD3}"/>
              </a:ext>
            </a:extLst>
          </p:cNvPr>
          <p:cNvCxnSpPr>
            <a:cxnSpLocks/>
          </p:cNvCxnSpPr>
          <p:nvPr/>
        </p:nvCxnSpPr>
        <p:spPr>
          <a:xfrm flipH="1">
            <a:off x="5950626" y="5204645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6B11A4-8FAF-49D3-96A9-3EA9CDC116B7}"/>
              </a:ext>
            </a:extLst>
          </p:cNvPr>
          <p:cNvCxnSpPr>
            <a:cxnSpLocks/>
          </p:cNvCxnSpPr>
          <p:nvPr/>
        </p:nvCxnSpPr>
        <p:spPr>
          <a:xfrm flipH="1">
            <a:off x="6367426" y="5205321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21D469-7C83-4F49-AFEE-7D7095E1555E}"/>
              </a:ext>
            </a:extLst>
          </p:cNvPr>
          <p:cNvCxnSpPr>
            <a:cxnSpLocks/>
          </p:cNvCxnSpPr>
          <p:nvPr/>
        </p:nvCxnSpPr>
        <p:spPr>
          <a:xfrm flipH="1">
            <a:off x="4555127" y="6337938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B127707-0C39-42BD-A416-4C56413BE69C}"/>
              </a:ext>
            </a:extLst>
          </p:cNvPr>
          <p:cNvCxnSpPr>
            <a:cxnSpLocks/>
          </p:cNvCxnSpPr>
          <p:nvPr/>
        </p:nvCxnSpPr>
        <p:spPr>
          <a:xfrm flipH="1">
            <a:off x="4959680" y="6331730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AED563A-0360-499D-B1D8-20EB6C177E49}"/>
              </a:ext>
            </a:extLst>
          </p:cNvPr>
          <p:cNvCxnSpPr>
            <a:cxnSpLocks/>
          </p:cNvCxnSpPr>
          <p:nvPr/>
        </p:nvCxnSpPr>
        <p:spPr>
          <a:xfrm flipH="1">
            <a:off x="6684547" y="6375137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ABF8C20-0831-4B2A-9D62-6C41A9D27FE3}"/>
              </a:ext>
            </a:extLst>
          </p:cNvPr>
          <p:cNvCxnSpPr>
            <a:cxnSpLocks/>
          </p:cNvCxnSpPr>
          <p:nvPr/>
        </p:nvCxnSpPr>
        <p:spPr>
          <a:xfrm flipH="1">
            <a:off x="7102416" y="6375137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B420093-0DAC-4CD1-B887-1DB7C063D59C}"/>
              </a:ext>
            </a:extLst>
          </p:cNvPr>
          <p:cNvCxnSpPr>
            <a:cxnSpLocks/>
          </p:cNvCxnSpPr>
          <p:nvPr/>
        </p:nvCxnSpPr>
        <p:spPr>
          <a:xfrm flipH="1">
            <a:off x="7938378" y="5189210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AVL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solidFill>
                      <a:srgbClr val="4C3282"/>
                    </a:solidFill>
                  </a:rPr>
                  <a:t>AVL Trees </a:t>
                </a:r>
                <a:r>
                  <a:rPr lang="en-US" dirty="0"/>
                  <a:t>must satisfy the following properties: </a:t>
                </a:r>
              </a:p>
              <a:p>
                <a:pPr lvl="1"/>
                <a:r>
                  <a:rPr lang="en-US" dirty="0" smtClean="0">
                    <a:solidFill>
                      <a:srgbClr val="4C3282"/>
                    </a:solidFill>
                  </a:rPr>
                  <a:t>binary </a:t>
                </a:r>
                <a:r>
                  <a:rPr lang="en-US" dirty="0">
                    <a:solidFill>
                      <a:srgbClr val="4C3282"/>
                    </a:solidFill>
                  </a:rPr>
                  <a:t>search tree</a:t>
                </a:r>
                <a:r>
                  <a:rPr lang="en-US" dirty="0"/>
                  <a:t>: for all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, all </a:t>
                </a:r>
                <a:r>
                  <a:rPr lang="en-US" dirty="0"/>
                  <a:t>keys in the left subtree must be smaller </a:t>
                </a:r>
                <a:r>
                  <a:rPr lang="en-US" dirty="0" smtClean="0"/>
                  <a:t>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’s key and </a:t>
                </a:r>
                <a:r>
                  <a:rPr lang="en-US" dirty="0"/>
                  <a:t>all keys in the right subtree must be larger </a:t>
                </a:r>
                <a:r>
                  <a:rPr lang="en-US" dirty="0" smtClean="0"/>
                  <a:t>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’s key.</a:t>
                </a:r>
                <a:endParaRPr lang="en-US" dirty="0"/>
              </a:p>
              <a:p>
                <a:pPr lvl="1"/>
                <a:r>
                  <a:rPr lang="en-US" dirty="0">
                    <a:solidFill>
                      <a:srgbClr val="4C3282"/>
                    </a:solidFill>
                  </a:rPr>
                  <a:t>AVL condition: </a:t>
                </a:r>
                <a:r>
                  <a:rPr lang="en-US" dirty="0"/>
                  <a:t>for all nodes, the difference between the height of the left subtree and the right subtree is at most one. </a:t>
                </a:r>
                <a:r>
                  <a:rPr lang="en-US" dirty="0" smtClean="0"/>
                  <a:t>i.e. </a:t>
                </a:r>
                <a:r>
                  <a:rPr lang="en-US" dirty="0" err="1" smtClean="0"/>
                  <a:t>Math.abs</a:t>
                </a:r>
                <a:r>
                  <a:rPr lang="en-US" dirty="0" smtClean="0"/>
                  <a:t>(height(left </a:t>
                </a:r>
                <a:r>
                  <a:rPr lang="en-US" dirty="0"/>
                  <a:t>subtree) – height(right subtree)) ≤ 1</a:t>
                </a:r>
              </a:p>
              <a:p>
                <a:pPr lvl="1"/>
                <a:endParaRPr lang="en-US" dirty="0"/>
              </a:p>
              <a:p>
                <a:pPr marL="128016" lvl="1" indent="0">
                  <a:buNone/>
                </a:pPr>
                <a:r>
                  <a:rPr lang="en-US" dirty="0"/>
                  <a:t>AVL stands for </a:t>
                </a:r>
                <a:r>
                  <a:rPr lang="en-US" b="1" dirty="0"/>
                  <a:t>A</a:t>
                </a:r>
                <a:r>
                  <a:rPr lang="en-US" dirty="0"/>
                  <a:t>delson-</a:t>
                </a:r>
                <a:r>
                  <a:rPr lang="en-US" b="1" dirty="0" err="1"/>
                  <a:t>V</a:t>
                </a:r>
                <a:r>
                  <a:rPr lang="en-US" dirty="0" err="1"/>
                  <a:t>elsky</a:t>
                </a:r>
                <a:r>
                  <a:rPr lang="en-US" dirty="0"/>
                  <a:t> and </a:t>
                </a:r>
                <a:r>
                  <a:rPr lang="en-US" b="1" dirty="0"/>
                  <a:t>L</a:t>
                </a:r>
                <a:r>
                  <a:rPr lang="en-US" dirty="0"/>
                  <a:t>andis (the inventors of the data structure)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Cases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945137-C80D-4211-BEE5-2ADB0AA6820B}"/>
              </a:ext>
            </a:extLst>
          </p:cNvPr>
          <p:cNvGrpSpPr/>
          <p:nvPr/>
        </p:nvGrpSpPr>
        <p:grpSpPr>
          <a:xfrm>
            <a:off x="7960529" y="2140369"/>
            <a:ext cx="809522" cy="798022"/>
            <a:chOff x="8434647" y="3174615"/>
            <a:chExt cx="809522" cy="7980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A92E32-C322-4524-A759-6C909B29B090}"/>
                </a:ext>
              </a:extLst>
            </p:cNvPr>
            <p:cNvSpPr/>
            <p:nvPr/>
          </p:nvSpPr>
          <p:spPr>
            <a:xfrm>
              <a:off x="8434647" y="3174615"/>
              <a:ext cx="809522" cy="798022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29D90D-728D-468E-AD4A-A09486533FCE}"/>
                </a:ext>
              </a:extLst>
            </p:cNvPr>
            <p:cNvSpPr/>
            <p:nvPr/>
          </p:nvSpPr>
          <p:spPr>
            <a:xfrm>
              <a:off x="8434647" y="3567668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F0C501-DF61-4658-9091-CE54BFD87313}"/>
                </a:ext>
              </a:extLst>
            </p:cNvPr>
            <p:cNvSpPr/>
            <p:nvPr/>
          </p:nvSpPr>
          <p:spPr>
            <a:xfrm>
              <a:off x="8839616" y="3567804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AAB201-CC70-44FE-80CB-85A05B50677E}"/>
                </a:ext>
              </a:extLst>
            </p:cNvPr>
            <p:cNvSpPr txBox="1"/>
            <p:nvPr/>
          </p:nvSpPr>
          <p:spPr>
            <a:xfrm>
              <a:off x="8677938" y="31895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2C59C5-382F-4B73-BB0B-E799650E010B}"/>
              </a:ext>
            </a:extLst>
          </p:cNvPr>
          <p:cNvCxnSpPr>
            <a:cxnSpLocks/>
          </p:cNvCxnSpPr>
          <p:nvPr/>
        </p:nvCxnSpPr>
        <p:spPr>
          <a:xfrm flipH="1">
            <a:off x="8015425" y="2571811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945137-C80D-4211-BEE5-2ADB0AA6820B}"/>
              </a:ext>
            </a:extLst>
          </p:cNvPr>
          <p:cNvGrpSpPr/>
          <p:nvPr/>
        </p:nvGrpSpPr>
        <p:grpSpPr>
          <a:xfrm>
            <a:off x="8639582" y="3136390"/>
            <a:ext cx="809522" cy="798022"/>
            <a:chOff x="8434647" y="3174615"/>
            <a:chExt cx="809522" cy="7980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A92E32-C322-4524-A759-6C909B29B090}"/>
                </a:ext>
              </a:extLst>
            </p:cNvPr>
            <p:cNvSpPr/>
            <p:nvPr/>
          </p:nvSpPr>
          <p:spPr>
            <a:xfrm>
              <a:off x="8434647" y="3174615"/>
              <a:ext cx="809522" cy="798022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829D90D-728D-468E-AD4A-A09486533FCE}"/>
                </a:ext>
              </a:extLst>
            </p:cNvPr>
            <p:cNvSpPr/>
            <p:nvPr/>
          </p:nvSpPr>
          <p:spPr>
            <a:xfrm>
              <a:off x="8434647" y="3567668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F0C501-DF61-4658-9091-CE54BFD87313}"/>
                </a:ext>
              </a:extLst>
            </p:cNvPr>
            <p:cNvSpPr/>
            <p:nvPr/>
          </p:nvSpPr>
          <p:spPr>
            <a:xfrm>
              <a:off x="8839616" y="3567804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AAB201-CC70-44FE-80CB-85A05B50677E}"/>
                </a:ext>
              </a:extLst>
            </p:cNvPr>
            <p:cNvSpPr txBox="1"/>
            <p:nvPr/>
          </p:nvSpPr>
          <p:spPr>
            <a:xfrm>
              <a:off x="8677938" y="31895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945137-C80D-4211-BEE5-2ADB0AA6820B}"/>
              </a:ext>
            </a:extLst>
          </p:cNvPr>
          <p:cNvGrpSpPr/>
          <p:nvPr/>
        </p:nvGrpSpPr>
        <p:grpSpPr>
          <a:xfrm>
            <a:off x="8073351" y="4217310"/>
            <a:ext cx="809522" cy="798022"/>
            <a:chOff x="8434647" y="3174615"/>
            <a:chExt cx="809522" cy="79802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A92E32-C322-4524-A759-6C909B29B090}"/>
                </a:ext>
              </a:extLst>
            </p:cNvPr>
            <p:cNvSpPr/>
            <p:nvPr/>
          </p:nvSpPr>
          <p:spPr>
            <a:xfrm>
              <a:off x="8434647" y="3174615"/>
              <a:ext cx="809522" cy="798022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29D90D-728D-468E-AD4A-A09486533FCE}"/>
                </a:ext>
              </a:extLst>
            </p:cNvPr>
            <p:cNvSpPr/>
            <p:nvPr/>
          </p:nvSpPr>
          <p:spPr>
            <a:xfrm>
              <a:off x="8434647" y="3567668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F0C501-DF61-4658-9091-CE54BFD87313}"/>
                </a:ext>
              </a:extLst>
            </p:cNvPr>
            <p:cNvSpPr/>
            <p:nvPr/>
          </p:nvSpPr>
          <p:spPr>
            <a:xfrm>
              <a:off x="8839616" y="3567804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AAB201-CC70-44FE-80CB-85A05B50677E}"/>
                </a:ext>
              </a:extLst>
            </p:cNvPr>
            <p:cNvSpPr txBox="1"/>
            <p:nvPr/>
          </p:nvSpPr>
          <p:spPr>
            <a:xfrm>
              <a:off x="8677938" y="31895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C6F562-4A3E-45E4-9F8A-37B5A281E98C}"/>
              </a:ext>
            </a:extLst>
          </p:cNvPr>
          <p:cNvCxnSpPr>
            <a:cxnSpLocks/>
          </p:cNvCxnSpPr>
          <p:nvPr/>
        </p:nvCxnSpPr>
        <p:spPr>
          <a:xfrm flipH="1">
            <a:off x="9103129" y="3572037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2C59C5-382F-4B73-BB0B-E799650E010B}"/>
              </a:ext>
            </a:extLst>
          </p:cNvPr>
          <p:cNvCxnSpPr>
            <a:cxnSpLocks/>
          </p:cNvCxnSpPr>
          <p:nvPr/>
        </p:nvCxnSpPr>
        <p:spPr>
          <a:xfrm flipH="1">
            <a:off x="8104160" y="4647111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2C59C5-382F-4B73-BB0B-E799650E010B}"/>
              </a:ext>
            </a:extLst>
          </p:cNvPr>
          <p:cNvCxnSpPr>
            <a:cxnSpLocks/>
          </p:cNvCxnSpPr>
          <p:nvPr/>
        </p:nvCxnSpPr>
        <p:spPr>
          <a:xfrm flipH="1">
            <a:off x="8528324" y="4639854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D848C-56B5-4E13-B684-9E3FE4C00E09}"/>
              </a:ext>
            </a:extLst>
          </p:cNvPr>
          <p:cNvCxnSpPr/>
          <p:nvPr/>
        </p:nvCxnSpPr>
        <p:spPr>
          <a:xfrm>
            <a:off x="8553476" y="2714570"/>
            <a:ext cx="450593" cy="48037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1D848C-56B5-4E13-B684-9E3FE4C00E09}"/>
              </a:ext>
            </a:extLst>
          </p:cNvPr>
          <p:cNvCxnSpPr>
            <a:endCxn id="18" idx="0"/>
          </p:cNvCxnSpPr>
          <p:nvPr/>
        </p:nvCxnSpPr>
        <p:spPr>
          <a:xfrm flipH="1">
            <a:off x="8478112" y="3762119"/>
            <a:ext cx="385078" cy="45519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B945137-C80D-4211-BEE5-2ADB0AA6820B}"/>
              </a:ext>
            </a:extLst>
          </p:cNvPr>
          <p:cNvGrpSpPr/>
          <p:nvPr/>
        </p:nvGrpSpPr>
        <p:grpSpPr>
          <a:xfrm>
            <a:off x="3782104" y="2143113"/>
            <a:ext cx="809522" cy="798022"/>
            <a:chOff x="8434647" y="3174615"/>
            <a:chExt cx="809522" cy="7980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AA92E32-C322-4524-A759-6C909B29B090}"/>
                </a:ext>
              </a:extLst>
            </p:cNvPr>
            <p:cNvSpPr/>
            <p:nvPr/>
          </p:nvSpPr>
          <p:spPr>
            <a:xfrm>
              <a:off x="8434647" y="3174615"/>
              <a:ext cx="809522" cy="798022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29D90D-728D-468E-AD4A-A09486533FCE}"/>
                </a:ext>
              </a:extLst>
            </p:cNvPr>
            <p:cNvSpPr/>
            <p:nvPr/>
          </p:nvSpPr>
          <p:spPr>
            <a:xfrm>
              <a:off x="8434647" y="3567668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CF0C501-DF61-4658-9091-CE54BFD87313}"/>
                </a:ext>
              </a:extLst>
            </p:cNvPr>
            <p:cNvSpPr/>
            <p:nvPr/>
          </p:nvSpPr>
          <p:spPr>
            <a:xfrm>
              <a:off x="8839616" y="3567804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AAB201-CC70-44FE-80CB-85A05B50677E}"/>
                </a:ext>
              </a:extLst>
            </p:cNvPr>
            <p:cNvSpPr txBox="1"/>
            <p:nvPr/>
          </p:nvSpPr>
          <p:spPr>
            <a:xfrm>
              <a:off x="8677938" y="31895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2C59C5-382F-4B73-BB0B-E799650E010B}"/>
              </a:ext>
            </a:extLst>
          </p:cNvPr>
          <p:cNvCxnSpPr>
            <a:cxnSpLocks/>
          </p:cNvCxnSpPr>
          <p:nvPr/>
        </p:nvCxnSpPr>
        <p:spPr>
          <a:xfrm flipH="1">
            <a:off x="3837000" y="2574555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945137-C80D-4211-BEE5-2ADB0AA6820B}"/>
              </a:ext>
            </a:extLst>
          </p:cNvPr>
          <p:cNvGrpSpPr/>
          <p:nvPr/>
        </p:nvGrpSpPr>
        <p:grpSpPr>
          <a:xfrm>
            <a:off x="4461157" y="3139134"/>
            <a:ext cx="809522" cy="798022"/>
            <a:chOff x="8434647" y="3174615"/>
            <a:chExt cx="809522" cy="79802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A92E32-C322-4524-A759-6C909B29B090}"/>
                </a:ext>
              </a:extLst>
            </p:cNvPr>
            <p:cNvSpPr/>
            <p:nvPr/>
          </p:nvSpPr>
          <p:spPr>
            <a:xfrm>
              <a:off x="8434647" y="3174615"/>
              <a:ext cx="809522" cy="798022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829D90D-728D-468E-AD4A-A09486533FCE}"/>
                </a:ext>
              </a:extLst>
            </p:cNvPr>
            <p:cNvSpPr/>
            <p:nvPr/>
          </p:nvSpPr>
          <p:spPr>
            <a:xfrm>
              <a:off x="8434647" y="3567668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CF0C501-DF61-4658-9091-CE54BFD87313}"/>
                </a:ext>
              </a:extLst>
            </p:cNvPr>
            <p:cNvSpPr/>
            <p:nvPr/>
          </p:nvSpPr>
          <p:spPr>
            <a:xfrm>
              <a:off x="8839616" y="3567804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7AAB201-CC70-44FE-80CB-85A05B50677E}"/>
                </a:ext>
              </a:extLst>
            </p:cNvPr>
            <p:cNvSpPr txBox="1"/>
            <p:nvPr/>
          </p:nvSpPr>
          <p:spPr>
            <a:xfrm>
              <a:off x="8677938" y="31895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945137-C80D-4211-BEE5-2ADB0AA6820B}"/>
              </a:ext>
            </a:extLst>
          </p:cNvPr>
          <p:cNvGrpSpPr/>
          <p:nvPr/>
        </p:nvGrpSpPr>
        <p:grpSpPr>
          <a:xfrm>
            <a:off x="5146544" y="4078570"/>
            <a:ext cx="809522" cy="798022"/>
            <a:chOff x="8434647" y="3174615"/>
            <a:chExt cx="809522" cy="79802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AA92E32-C322-4524-A759-6C909B29B090}"/>
                </a:ext>
              </a:extLst>
            </p:cNvPr>
            <p:cNvSpPr/>
            <p:nvPr/>
          </p:nvSpPr>
          <p:spPr>
            <a:xfrm>
              <a:off x="8434647" y="3174615"/>
              <a:ext cx="809522" cy="798022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829D90D-728D-468E-AD4A-A09486533FCE}"/>
                </a:ext>
              </a:extLst>
            </p:cNvPr>
            <p:cNvSpPr/>
            <p:nvPr/>
          </p:nvSpPr>
          <p:spPr>
            <a:xfrm>
              <a:off x="8434647" y="3567668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CF0C501-DF61-4658-9091-CE54BFD87313}"/>
                </a:ext>
              </a:extLst>
            </p:cNvPr>
            <p:cNvSpPr/>
            <p:nvPr/>
          </p:nvSpPr>
          <p:spPr>
            <a:xfrm>
              <a:off x="8839616" y="3567804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AAB201-CC70-44FE-80CB-85A05B50677E}"/>
                </a:ext>
              </a:extLst>
            </p:cNvPr>
            <p:cNvSpPr txBox="1"/>
            <p:nvPr/>
          </p:nvSpPr>
          <p:spPr>
            <a:xfrm>
              <a:off x="8677938" y="31895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C6F562-4A3E-45E4-9F8A-37B5A281E98C}"/>
              </a:ext>
            </a:extLst>
          </p:cNvPr>
          <p:cNvCxnSpPr>
            <a:cxnSpLocks/>
          </p:cNvCxnSpPr>
          <p:nvPr/>
        </p:nvCxnSpPr>
        <p:spPr>
          <a:xfrm flipH="1">
            <a:off x="4516053" y="3597050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2C59C5-382F-4B73-BB0B-E799650E010B}"/>
              </a:ext>
            </a:extLst>
          </p:cNvPr>
          <p:cNvCxnSpPr>
            <a:cxnSpLocks/>
          </p:cNvCxnSpPr>
          <p:nvPr/>
        </p:nvCxnSpPr>
        <p:spPr>
          <a:xfrm flipH="1">
            <a:off x="5191843" y="4521474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2C59C5-382F-4B73-BB0B-E799650E010B}"/>
              </a:ext>
            </a:extLst>
          </p:cNvPr>
          <p:cNvCxnSpPr>
            <a:cxnSpLocks/>
          </p:cNvCxnSpPr>
          <p:nvPr/>
        </p:nvCxnSpPr>
        <p:spPr>
          <a:xfrm flipH="1">
            <a:off x="5616007" y="4514217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1D848C-56B5-4E13-B684-9E3FE4C00E09}"/>
              </a:ext>
            </a:extLst>
          </p:cNvPr>
          <p:cNvCxnSpPr/>
          <p:nvPr/>
        </p:nvCxnSpPr>
        <p:spPr>
          <a:xfrm>
            <a:off x="4375051" y="2717314"/>
            <a:ext cx="450593" cy="48037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1D848C-56B5-4E13-B684-9E3FE4C00E09}"/>
              </a:ext>
            </a:extLst>
          </p:cNvPr>
          <p:cNvCxnSpPr/>
          <p:nvPr/>
        </p:nvCxnSpPr>
        <p:spPr>
          <a:xfrm>
            <a:off x="5008480" y="3736304"/>
            <a:ext cx="450593" cy="48037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4340" y="1380161"/>
            <a:ext cx="2344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4C3282"/>
                </a:solidFill>
                <a:latin typeface="Segoe UI "/>
              </a:rPr>
              <a:t>Line Case</a:t>
            </a:r>
          </a:p>
          <a:p>
            <a:r>
              <a:rPr lang="en-US" sz="2000" dirty="0">
                <a:latin typeface="Segoe UI "/>
              </a:rPr>
              <a:t>Solve with </a:t>
            </a:r>
            <a:r>
              <a:rPr lang="en-US" sz="2000" b="1" dirty="0">
                <a:solidFill>
                  <a:srgbClr val="4C3282"/>
                </a:solidFill>
                <a:latin typeface="Segoe UI "/>
              </a:rPr>
              <a:t>1</a:t>
            </a:r>
            <a:r>
              <a:rPr lang="en-US" sz="2000" dirty="0">
                <a:latin typeface="Segoe UI "/>
              </a:rPr>
              <a:t> rotation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710779" y="1324618"/>
            <a:ext cx="2445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4C3282"/>
                </a:solidFill>
                <a:latin typeface="Segoe UI "/>
              </a:rPr>
              <a:t>Kink Case</a:t>
            </a:r>
          </a:p>
          <a:p>
            <a:r>
              <a:rPr lang="en-US" sz="2000" dirty="0">
                <a:latin typeface="Segoe UI "/>
              </a:rPr>
              <a:t>Solve with </a:t>
            </a:r>
            <a:r>
              <a:rPr lang="en-US" sz="2000" b="1" dirty="0">
                <a:solidFill>
                  <a:srgbClr val="4C3282"/>
                </a:solidFill>
                <a:latin typeface="Segoe UI "/>
              </a:rPr>
              <a:t>2</a:t>
            </a:r>
            <a:r>
              <a:rPr lang="en-US" sz="2000" dirty="0">
                <a:latin typeface="Segoe UI "/>
              </a:rPr>
              <a:t> rotations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B945137-C80D-4211-BEE5-2ADB0AA6820B}"/>
              </a:ext>
            </a:extLst>
          </p:cNvPr>
          <p:cNvGrpSpPr/>
          <p:nvPr/>
        </p:nvGrpSpPr>
        <p:grpSpPr>
          <a:xfrm>
            <a:off x="1650534" y="2158008"/>
            <a:ext cx="809522" cy="798022"/>
            <a:chOff x="8434647" y="3174615"/>
            <a:chExt cx="809522" cy="79802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AA92E32-C322-4524-A759-6C909B29B090}"/>
                </a:ext>
              </a:extLst>
            </p:cNvPr>
            <p:cNvSpPr/>
            <p:nvPr/>
          </p:nvSpPr>
          <p:spPr>
            <a:xfrm>
              <a:off x="8434647" y="3174615"/>
              <a:ext cx="809522" cy="798022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829D90D-728D-468E-AD4A-A09486533FCE}"/>
                </a:ext>
              </a:extLst>
            </p:cNvPr>
            <p:cNvSpPr/>
            <p:nvPr/>
          </p:nvSpPr>
          <p:spPr>
            <a:xfrm>
              <a:off x="8434647" y="3567668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CF0C501-DF61-4658-9091-CE54BFD87313}"/>
                </a:ext>
              </a:extLst>
            </p:cNvPr>
            <p:cNvSpPr/>
            <p:nvPr/>
          </p:nvSpPr>
          <p:spPr>
            <a:xfrm>
              <a:off x="8839616" y="3567804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7AAB201-CC70-44FE-80CB-85A05B50677E}"/>
                </a:ext>
              </a:extLst>
            </p:cNvPr>
            <p:cNvSpPr txBox="1"/>
            <p:nvPr/>
          </p:nvSpPr>
          <p:spPr>
            <a:xfrm>
              <a:off x="8677938" y="31895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2C59C5-382F-4B73-BB0B-E799650E010B}"/>
              </a:ext>
            </a:extLst>
          </p:cNvPr>
          <p:cNvCxnSpPr>
            <a:cxnSpLocks/>
          </p:cNvCxnSpPr>
          <p:nvPr/>
        </p:nvCxnSpPr>
        <p:spPr>
          <a:xfrm flipH="1">
            <a:off x="2095685" y="2589450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B945137-C80D-4211-BEE5-2ADB0AA6820B}"/>
              </a:ext>
            </a:extLst>
          </p:cNvPr>
          <p:cNvGrpSpPr/>
          <p:nvPr/>
        </p:nvGrpSpPr>
        <p:grpSpPr>
          <a:xfrm>
            <a:off x="1043289" y="3098860"/>
            <a:ext cx="809522" cy="798022"/>
            <a:chOff x="8434647" y="3174615"/>
            <a:chExt cx="809522" cy="79802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AA92E32-C322-4524-A759-6C909B29B090}"/>
                </a:ext>
              </a:extLst>
            </p:cNvPr>
            <p:cNvSpPr/>
            <p:nvPr/>
          </p:nvSpPr>
          <p:spPr>
            <a:xfrm>
              <a:off x="8434647" y="3174615"/>
              <a:ext cx="809522" cy="798022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29D90D-728D-468E-AD4A-A09486533FCE}"/>
                </a:ext>
              </a:extLst>
            </p:cNvPr>
            <p:cNvSpPr/>
            <p:nvPr/>
          </p:nvSpPr>
          <p:spPr>
            <a:xfrm>
              <a:off x="8434647" y="3567668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CF0C501-DF61-4658-9091-CE54BFD87313}"/>
                </a:ext>
              </a:extLst>
            </p:cNvPr>
            <p:cNvSpPr/>
            <p:nvPr/>
          </p:nvSpPr>
          <p:spPr>
            <a:xfrm>
              <a:off x="8839616" y="3567804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7AAB201-CC70-44FE-80CB-85A05B50677E}"/>
                </a:ext>
              </a:extLst>
            </p:cNvPr>
            <p:cNvSpPr txBox="1"/>
            <p:nvPr/>
          </p:nvSpPr>
          <p:spPr>
            <a:xfrm>
              <a:off x="8677938" y="31895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B945137-C80D-4211-BEE5-2ADB0AA6820B}"/>
              </a:ext>
            </a:extLst>
          </p:cNvPr>
          <p:cNvGrpSpPr/>
          <p:nvPr/>
        </p:nvGrpSpPr>
        <p:grpSpPr>
          <a:xfrm>
            <a:off x="653108" y="4048681"/>
            <a:ext cx="809522" cy="798022"/>
            <a:chOff x="8434647" y="3174615"/>
            <a:chExt cx="809522" cy="79802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AA92E32-C322-4524-A759-6C909B29B090}"/>
                </a:ext>
              </a:extLst>
            </p:cNvPr>
            <p:cNvSpPr/>
            <p:nvPr/>
          </p:nvSpPr>
          <p:spPr>
            <a:xfrm>
              <a:off x="8434647" y="3174615"/>
              <a:ext cx="809522" cy="798022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29D90D-728D-468E-AD4A-A09486533FCE}"/>
                </a:ext>
              </a:extLst>
            </p:cNvPr>
            <p:cNvSpPr/>
            <p:nvPr/>
          </p:nvSpPr>
          <p:spPr>
            <a:xfrm>
              <a:off x="8434647" y="3567668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CF0C501-DF61-4658-9091-CE54BFD87313}"/>
                </a:ext>
              </a:extLst>
            </p:cNvPr>
            <p:cNvSpPr/>
            <p:nvPr/>
          </p:nvSpPr>
          <p:spPr>
            <a:xfrm>
              <a:off x="8839616" y="3567804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7AAB201-CC70-44FE-80CB-85A05B50677E}"/>
                </a:ext>
              </a:extLst>
            </p:cNvPr>
            <p:cNvSpPr txBox="1"/>
            <p:nvPr/>
          </p:nvSpPr>
          <p:spPr>
            <a:xfrm>
              <a:off x="8677938" y="31895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3C6F562-4A3E-45E4-9F8A-37B5A281E98C}"/>
              </a:ext>
            </a:extLst>
          </p:cNvPr>
          <p:cNvCxnSpPr>
            <a:cxnSpLocks/>
          </p:cNvCxnSpPr>
          <p:nvPr/>
        </p:nvCxnSpPr>
        <p:spPr>
          <a:xfrm flipH="1">
            <a:off x="1502738" y="3548234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B2C59C5-382F-4B73-BB0B-E799650E010B}"/>
              </a:ext>
            </a:extLst>
          </p:cNvPr>
          <p:cNvCxnSpPr>
            <a:cxnSpLocks/>
          </p:cNvCxnSpPr>
          <p:nvPr/>
        </p:nvCxnSpPr>
        <p:spPr>
          <a:xfrm flipH="1">
            <a:off x="698407" y="4491585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2C59C5-382F-4B73-BB0B-E799650E010B}"/>
              </a:ext>
            </a:extLst>
          </p:cNvPr>
          <p:cNvCxnSpPr>
            <a:cxnSpLocks/>
          </p:cNvCxnSpPr>
          <p:nvPr/>
        </p:nvCxnSpPr>
        <p:spPr>
          <a:xfrm flipH="1">
            <a:off x="1122571" y="4484328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1D848C-56B5-4E13-B684-9E3FE4C00E09}"/>
              </a:ext>
            </a:extLst>
          </p:cNvPr>
          <p:cNvCxnSpPr/>
          <p:nvPr/>
        </p:nvCxnSpPr>
        <p:spPr>
          <a:xfrm flipH="1">
            <a:off x="1578085" y="2749132"/>
            <a:ext cx="279154" cy="26887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E1D848C-56B5-4E13-B684-9E3FE4C00E09}"/>
              </a:ext>
            </a:extLst>
          </p:cNvPr>
          <p:cNvCxnSpPr/>
          <p:nvPr/>
        </p:nvCxnSpPr>
        <p:spPr>
          <a:xfrm flipH="1">
            <a:off x="951265" y="3686722"/>
            <a:ext cx="294509" cy="28977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68264" y="5197215"/>
            <a:ext cx="3654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  <a:latin typeface="Segoe UI "/>
              </a:rPr>
              <a:t>Rotate Right</a:t>
            </a:r>
          </a:p>
          <a:p>
            <a:r>
              <a:rPr lang="en-US" dirty="0">
                <a:latin typeface="Segoe UI "/>
              </a:rPr>
              <a:t>Parent’s left becomes child’s right</a:t>
            </a:r>
          </a:p>
          <a:p>
            <a:r>
              <a:rPr lang="en-US" dirty="0">
                <a:latin typeface="Segoe UI "/>
              </a:rPr>
              <a:t>Child’s right becomes its parent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680299" y="5210584"/>
            <a:ext cx="37333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  <a:latin typeface="Segoe UI "/>
              </a:rPr>
              <a:t>Rotate Left</a:t>
            </a:r>
          </a:p>
          <a:p>
            <a:r>
              <a:rPr lang="en-US" dirty="0">
                <a:latin typeface="Segoe UI "/>
              </a:rPr>
              <a:t>Parent’s right becomes child’s left</a:t>
            </a:r>
          </a:p>
          <a:p>
            <a:r>
              <a:rPr lang="en-US" dirty="0">
                <a:latin typeface="Segoe UI "/>
              </a:rPr>
              <a:t>Child’s left becomes its parent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B945137-C80D-4211-BEE5-2ADB0AA6820B}"/>
              </a:ext>
            </a:extLst>
          </p:cNvPr>
          <p:cNvGrpSpPr/>
          <p:nvPr/>
        </p:nvGrpSpPr>
        <p:grpSpPr>
          <a:xfrm>
            <a:off x="10800929" y="2152050"/>
            <a:ext cx="809522" cy="798022"/>
            <a:chOff x="8434647" y="3174615"/>
            <a:chExt cx="809522" cy="798022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AA92E32-C322-4524-A759-6C909B29B090}"/>
                </a:ext>
              </a:extLst>
            </p:cNvPr>
            <p:cNvSpPr/>
            <p:nvPr/>
          </p:nvSpPr>
          <p:spPr>
            <a:xfrm>
              <a:off x="8434647" y="3174615"/>
              <a:ext cx="809522" cy="798022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829D90D-728D-468E-AD4A-A09486533FCE}"/>
                </a:ext>
              </a:extLst>
            </p:cNvPr>
            <p:cNvSpPr/>
            <p:nvPr/>
          </p:nvSpPr>
          <p:spPr>
            <a:xfrm>
              <a:off x="8434647" y="3567668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CF0C501-DF61-4658-9091-CE54BFD87313}"/>
                </a:ext>
              </a:extLst>
            </p:cNvPr>
            <p:cNvSpPr/>
            <p:nvPr/>
          </p:nvSpPr>
          <p:spPr>
            <a:xfrm>
              <a:off x="8839616" y="3567804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7AAB201-CC70-44FE-80CB-85A05B50677E}"/>
                </a:ext>
              </a:extLst>
            </p:cNvPr>
            <p:cNvSpPr txBox="1"/>
            <p:nvPr/>
          </p:nvSpPr>
          <p:spPr>
            <a:xfrm>
              <a:off x="8677938" y="31895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B2C59C5-382F-4B73-BB0B-E799650E010B}"/>
              </a:ext>
            </a:extLst>
          </p:cNvPr>
          <p:cNvCxnSpPr>
            <a:cxnSpLocks/>
          </p:cNvCxnSpPr>
          <p:nvPr/>
        </p:nvCxnSpPr>
        <p:spPr>
          <a:xfrm flipH="1">
            <a:off x="11241399" y="2593785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B945137-C80D-4211-BEE5-2ADB0AA6820B}"/>
              </a:ext>
            </a:extLst>
          </p:cNvPr>
          <p:cNvGrpSpPr/>
          <p:nvPr/>
        </p:nvGrpSpPr>
        <p:grpSpPr>
          <a:xfrm>
            <a:off x="10265283" y="3102073"/>
            <a:ext cx="809522" cy="798022"/>
            <a:chOff x="8434647" y="3174615"/>
            <a:chExt cx="809522" cy="79802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AA92E32-C322-4524-A759-6C909B29B090}"/>
                </a:ext>
              </a:extLst>
            </p:cNvPr>
            <p:cNvSpPr/>
            <p:nvPr/>
          </p:nvSpPr>
          <p:spPr>
            <a:xfrm>
              <a:off x="8434647" y="3174615"/>
              <a:ext cx="809522" cy="798022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829D90D-728D-468E-AD4A-A09486533FCE}"/>
                </a:ext>
              </a:extLst>
            </p:cNvPr>
            <p:cNvSpPr/>
            <p:nvPr/>
          </p:nvSpPr>
          <p:spPr>
            <a:xfrm>
              <a:off x="8434647" y="3567668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CF0C501-DF61-4658-9091-CE54BFD87313}"/>
                </a:ext>
              </a:extLst>
            </p:cNvPr>
            <p:cNvSpPr/>
            <p:nvPr/>
          </p:nvSpPr>
          <p:spPr>
            <a:xfrm>
              <a:off x="8839616" y="3567804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7AAB201-CC70-44FE-80CB-85A05B50677E}"/>
                </a:ext>
              </a:extLst>
            </p:cNvPr>
            <p:cNvSpPr txBox="1"/>
            <p:nvPr/>
          </p:nvSpPr>
          <p:spPr>
            <a:xfrm>
              <a:off x="8677938" y="31895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B945137-C80D-4211-BEE5-2ADB0AA6820B}"/>
              </a:ext>
            </a:extLst>
          </p:cNvPr>
          <p:cNvGrpSpPr/>
          <p:nvPr/>
        </p:nvGrpSpPr>
        <p:grpSpPr>
          <a:xfrm>
            <a:off x="10913751" y="4228991"/>
            <a:ext cx="809522" cy="798022"/>
            <a:chOff x="8434647" y="3174615"/>
            <a:chExt cx="809522" cy="79802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AA92E32-C322-4524-A759-6C909B29B090}"/>
                </a:ext>
              </a:extLst>
            </p:cNvPr>
            <p:cNvSpPr/>
            <p:nvPr/>
          </p:nvSpPr>
          <p:spPr>
            <a:xfrm>
              <a:off x="8434647" y="3174615"/>
              <a:ext cx="809522" cy="798022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829D90D-728D-468E-AD4A-A09486533FCE}"/>
                </a:ext>
              </a:extLst>
            </p:cNvPr>
            <p:cNvSpPr/>
            <p:nvPr/>
          </p:nvSpPr>
          <p:spPr>
            <a:xfrm>
              <a:off x="8434647" y="3567668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CF0C501-DF61-4658-9091-CE54BFD87313}"/>
                </a:ext>
              </a:extLst>
            </p:cNvPr>
            <p:cNvSpPr/>
            <p:nvPr/>
          </p:nvSpPr>
          <p:spPr>
            <a:xfrm>
              <a:off x="8839616" y="3567804"/>
              <a:ext cx="404553" cy="404553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7AAB201-CC70-44FE-80CB-85A05B50677E}"/>
                </a:ext>
              </a:extLst>
            </p:cNvPr>
            <p:cNvSpPr txBox="1"/>
            <p:nvPr/>
          </p:nvSpPr>
          <p:spPr>
            <a:xfrm>
              <a:off x="8677938" y="31895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3C6F562-4A3E-45E4-9F8A-37B5A281E98C}"/>
              </a:ext>
            </a:extLst>
          </p:cNvPr>
          <p:cNvCxnSpPr>
            <a:cxnSpLocks/>
          </p:cNvCxnSpPr>
          <p:nvPr/>
        </p:nvCxnSpPr>
        <p:spPr>
          <a:xfrm flipH="1">
            <a:off x="10305349" y="3538145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B2C59C5-382F-4B73-BB0B-E799650E010B}"/>
              </a:ext>
            </a:extLst>
          </p:cNvPr>
          <p:cNvCxnSpPr>
            <a:cxnSpLocks/>
          </p:cNvCxnSpPr>
          <p:nvPr/>
        </p:nvCxnSpPr>
        <p:spPr>
          <a:xfrm flipH="1">
            <a:off x="10944560" y="4658792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B2C59C5-382F-4B73-BB0B-E799650E010B}"/>
              </a:ext>
            </a:extLst>
          </p:cNvPr>
          <p:cNvCxnSpPr>
            <a:cxnSpLocks/>
          </p:cNvCxnSpPr>
          <p:nvPr/>
        </p:nvCxnSpPr>
        <p:spPr>
          <a:xfrm flipH="1">
            <a:off x="11368724" y="4651535"/>
            <a:ext cx="294760" cy="319364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E1D848C-56B5-4E13-B684-9E3FE4C00E09}"/>
              </a:ext>
            </a:extLst>
          </p:cNvPr>
          <p:cNvCxnSpPr/>
          <p:nvPr/>
        </p:nvCxnSpPr>
        <p:spPr>
          <a:xfrm>
            <a:off x="10892867" y="3767529"/>
            <a:ext cx="450593" cy="48037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E1D848C-56B5-4E13-B684-9E3FE4C00E09}"/>
              </a:ext>
            </a:extLst>
          </p:cNvPr>
          <p:cNvCxnSpPr/>
          <p:nvPr/>
        </p:nvCxnSpPr>
        <p:spPr>
          <a:xfrm flipH="1">
            <a:off x="10656643" y="2705847"/>
            <a:ext cx="385078" cy="45519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335141" y="5485223"/>
            <a:ext cx="2293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  <a:latin typeface="Segoe UI "/>
              </a:rPr>
              <a:t>Right Kink Resolution</a:t>
            </a:r>
          </a:p>
          <a:p>
            <a:r>
              <a:rPr lang="en-US" dirty="0">
                <a:latin typeface="Segoe UI "/>
              </a:rPr>
              <a:t>Rotate subtree right</a:t>
            </a:r>
          </a:p>
          <a:p>
            <a:r>
              <a:rPr lang="en-US" dirty="0">
                <a:latin typeface="Segoe UI "/>
              </a:rPr>
              <a:t>Rotate root tree left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753600" y="5485223"/>
            <a:ext cx="25500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  <a:latin typeface="Segoe UI "/>
              </a:rPr>
              <a:t>Left Kink Resolution</a:t>
            </a:r>
          </a:p>
          <a:p>
            <a:r>
              <a:rPr lang="en-US" dirty="0">
                <a:latin typeface="Segoe UI "/>
              </a:rPr>
              <a:t>Rotate subtree left</a:t>
            </a:r>
          </a:p>
          <a:p>
            <a:r>
              <a:rPr lang="en-US" dirty="0">
                <a:latin typeface="Segoe UI "/>
              </a:rPr>
              <a:t>Rotate root tree right</a:t>
            </a:r>
          </a:p>
        </p:txBody>
      </p:sp>
    </p:spTree>
    <p:extLst>
      <p:ext uri="{BB962C8B-B14F-4D97-AF65-F5344CB8AC3E}">
        <p14:creationId xmlns:p14="http://schemas.microsoft.com/office/powerpoint/2010/main" val="26255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B8C6-4A8C-4AA1-8EAC-C36C7861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E524A-3620-4CE8-9479-B18F9040B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1. Recurse up the tree until you find the </a:t>
                </a:r>
                <a:r>
                  <a:rPr lang="en-US" b="1" dirty="0"/>
                  <a:t>lowest</a:t>
                </a:r>
                <a:r>
                  <a:rPr lang="en-US" dirty="0"/>
                  <a:t> imbalanced node,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2.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take two steps toward where the insertion happened.</a:t>
                </a:r>
              </a:p>
              <a:p>
                <a:pPr lvl="1"/>
                <a:r>
                  <a:rPr lang="en-US" dirty="0"/>
                  <a:t>i.e. toward the tallest subtree.</a:t>
                </a:r>
              </a:p>
              <a:p>
                <a:pPr lvl="1"/>
                <a:r>
                  <a:rPr lang="en-US" dirty="0"/>
                  <a:t>Call the two nodes you visited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3. Both steps same direction?</a:t>
                </a:r>
              </a:p>
              <a:p>
                <a:pPr lvl="1"/>
                <a:r>
                  <a:rPr lang="en-US" dirty="0"/>
                  <a:t>Single rotation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4. steps going different directions?</a:t>
                </a:r>
              </a:p>
              <a:p>
                <a:pPr lvl="1"/>
                <a:r>
                  <a:rPr lang="en-US" dirty="0"/>
                  <a:t>Double rotation!</a:t>
                </a:r>
              </a:p>
              <a:p>
                <a:pPr lvl="1"/>
                <a:r>
                  <a:rPr lang="en-US" dirty="0"/>
                  <a:t>Start by rotating,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the child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in a line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 Rotate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are in a line</a:t>
                </a:r>
              </a:p>
              <a:p>
                <a:pPr lvl="1"/>
                <a:r>
                  <a:rPr lang="en-US" dirty="0"/>
                  <a:t>Now rotate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the other way to create balance.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Remember to reconnect orphaned subtrees in BST order.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E524A-3620-4CE8-9479-B18F9040B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5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said the height of a heap is always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Let’s argue why:</a:t>
                </a:r>
              </a:p>
              <a:p>
                <a:endParaRPr lang="en-US" dirty="0"/>
              </a:p>
              <a:p>
                <a:r>
                  <a:rPr lang="en-US" dirty="0" smtClean="0"/>
                  <a:t>How many nodes are there in a </a:t>
                </a:r>
                <a:r>
                  <a:rPr lang="en-US" b="1" dirty="0" smtClean="0"/>
                  <a:t>complete</a:t>
                </a:r>
                <a:r>
                  <a:rPr lang="en-US" dirty="0" smtClean="0"/>
                  <a:t> binary tree of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If 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nodes in a heap, what can you say about the height?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42682" y="3442447"/>
                <a:ext cx="3657600" cy="66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Above the last level: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At the last level: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82" y="3442447"/>
                <a:ext cx="3657600" cy="668773"/>
              </a:xfrm>
              <a:prstGeom prst="rect">
                <a:avLst/>
              </a:prstGeom>
              <a:blipFill>
                <a:blip r:embed="rId3"/>
                <a:stretch>
                  <a:fillRect l="-1333" t="-63303" b="-6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767724" y="3442446"/>
                <a:ext cx="6822142" cy="70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Total? Min: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Max: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724" y="3442446"/>
                <a:ext cx="6822142" cy="700000"/>
              </a:xfrm>
              <a:prstGeom prst="rect">
                <a:avLst/>
              </a:prstGeom>
              <a:blipFill>
                <a:blip r:embed="rId4"/>
                <a:stretch>
                  <a:fillRect l="-715" t="-60000" b="-9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42682" y="4858871"/>
                <a:ext cx="7557247" cy="1205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We can actually write something more specific: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82" y="4858871"/>
                <a:ext cx="7557247" cy="1205266"/>
              </a:xfrm>
              <a:prstGeom prst="rect">
                <a:avLst/>
              </a:prstGeom>
              <a:blipFill>
                <a:blip r:embed="rId5"/>
                <a:stretch>
                  <a:fillRect l="-645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6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BST/AVL true/false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true for BSTs and for AVL trees?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128937"/>
                  </p:ext>
                </p:extLst>
              </p:nvPr>
            </p:nvGraphicFramePr>
            <p:xfrm>
              <a:off x="575239" y="2512607"/>
              <a:ext cx="11285067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7726">
                      <a:extLst>
                        <a:ext uri="{9D8B030D-6E8A-4147-A177-3AD203B41FA5}">
                          <a16:colId xmlns:a16="http://schemas.microsoft.com/office/drawing/2014/main" val="1890229373"/>
                        </a:ext>
                      </a:extLst>
                    </a:gridCol>
                    <a:gridCol w="1506070">
                      <a:extLst>
                        <a:ext uri="{9D8B030D-6E8A-4147-A177-3AD203B41FA5}">
                          <a16:colId xmlns:a16="http://schemas.microsoft.com/office/drawing/2014/main" val="3432991677"/>
                        </a:ext>
                      </a:extLst>
                    </a:gridCol>
                    <a:gridCol w="5011271">
                      <a:extLst>
                        <a:ext uri="{9D8B030D-6E8A-4147-A177-3AD203B41FA5}">
                          <a16:colId xmlns:a16="http://schemas.microsoft.com/office/drawing/2014/main" val="38383563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BSTs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031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All leaves are distance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from the root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347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Traversal takes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/>
                            <a:t>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3037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containsKey </a:t>
                          </a:r>
                          <a:r>
                            <a:rPr lang="en-US" dirty="0" smtClean="0"/>
                            <a:t>is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/>
                            <a:t> worst case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(only technically – it’s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baseline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baseline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3022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128937"/>
                  </p:ext>
                </p:extLst>
              </p:nvPr>
            </p:nvGraphicFramePr>
            <p:xfrm>
              <a:off x="575239" y="2512607"/>
              <a:ext cx="11285067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7726">
                      <a:extLst>
                        <a:ext uri="{9D8B030D-6E8A-4147-A177-3AD203B41FA5}">
                          <a16:colId xmlns:a16="http://schemas.microsoft.com/office/drawing/2014/main" val="1890229373"/>
                        </a:ext>
                      </a:extLst>
                    </a:gridCol>
                    <a:gridCol w="1506070">
                      <a:extLst>
                        <a:ext uri="{9D8B030D-6E8A-4147-A177-3AD203B41FA5}">
                          <a16:colId xmlns:a16="http://schemas.microsoft.com/office/drawing/2014/main" val="3432991677"/>
                        </a:ext>
                      </a:extLst>
                    </a:gridCol>
                    <a:gridCol w="5011271">
                      <a:extLst>
                        <a:ext uri="{9D8B030D-6E8A-4147-A177-3AD203B41FA5}">
                          <a16:colId xmlns:a16="http://schemas.microsoft.com/office/drawing/2014/main" val="38383563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BSTs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031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8" t="-106557" r="-137340" b="-2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347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8" t="-206557" r="-137340" b="-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30376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8" t="-178095" r="-13734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426" t="-178095" r="-487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83022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05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BAD5-B57A-3645-882B-0BEC92CB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C8351-BD16-1943-BE3D-9B6B9D72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A9822-910A-8648-B44A-77735B80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672FA-F298-684E-ACE9-CF3D7AAF4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4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981D-905B-415B-AC1D-DF0A021E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Implement First 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55E6F-BEDF-4EB2-830D-99A0064F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 get(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key) {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this.ensureIndexNotNull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(key);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[key].value;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put(int key,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value) {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value;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remove(int key) {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this.entureIndexNotNull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(key);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[key] = null;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value) {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value %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this.data.length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C9E0F-5FA1-45C2-8C95-DD27CA4E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42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CC7E70-F15C-CE46-9DD2-217C763779EA}"/>
              </a:ext>
            </a:extLst>
          </p:cNvPr>
          <p:cNvGrpSpPr/>
          <p:nvPr/>
        </p:nvGrpSpPr>
        <p:grpSpPr>
          <a:xfrm>
            <a:off x="7813963" y="1463857"/>
            <a:ext cx="3802798" cy="3398826"/>
            <a:chOff x="-248860" y="1530095"/>
            <a:chExt cx="3802798" cy="33988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83A506-581A-2C44-8331-1B9AFC8C688D}"/>
                </a:ext>
              </a:extLst>
            </p:cNvPr>
            <p:cNvSpPr/>
            <p:nvPr/>
          </p:nvSpPr>
          <p:spPr>
            <a:xfrm>
              <a:off x="-248858" y="2061557"/>
              <a:ext cx="3802796" cy="28673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700950-3195-194A-B396-DD206D142C1D}"/>
                </a:ext>
              </a:extLst>
            </p:cNvPr>
            <p:cNvSpPr/>
            <p:nvPr/>
          </p:nvSpPr>
          <p:spPr>
            <a:xfrm>
              <a:off x="-248859" y="1530095"/>
              <a:ext cx="3802796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SimpleHashMap</a:t>
              </a:r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&lt;Integer&gt;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D39EFD-FEA5-8348-8C4A-E6E4B271E0F1}"/>
                </a:ext>
              </a:extLst>
            </p:cNvPr>
            <p:cNvSpPr txBox="1"/>
            <p:nvPr/>
          </p:nvSpPr>
          <p:spPr>
            <a:xfrm>
              <a:off x="-155859" y="2867915"/>
              <a:ext cx="370979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mod key by table size, put item at result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mod key by table size, get item at result</a:t>
              </a:r>
            </a:p>
            <a:p>
              <a:r>
                <a:rPr lang="en-US" sz="1200" u="sn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containsKey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mod key by table size, return data[result] == null </a:t>
              </a:r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remove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mod key by table size, nullify element at result 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return count of items in dictionary</a:t>
              </a:r>
              <a:endParaRPr lang="en-US" sz="12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168DE8-D9E1-864C-B19A-FB2111D0DA35}"/>
                </a:ext>
              </a:extLst>
            </p:cNvPr>
            <p:cNvSpPr txBox="1"/>
            <p:nvPr/>
          </p:nvSpPr>
          <p:spPr>
            <a:xfrm>
              <a:off x="-248860" y="2061556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195085-4677-D548-A91C-6B85D87BEF93}"/>
                </a:ext>
              </a:extLst>
            </p:cNvPr>
            <p:cNvSpPr txBox="1"/>
            <p:nvPr/>
          </p:nvSpPr>
          <p:spPr>
            <a:xfrm>
              <a:off x="-155859" y="2677325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FA48F4-CD80-1D45-AB59-E878DF8D43ED}"/>
                </a:ext>
              </a:extLst>
            </p:cNvPr>
            <p:cNvSpPr txBox="1"/>
            <p:nvPr/>
          </p:nvSpPr>
          <p:spPr>
            <a:xfrm>
              <a:off x="-155477" y="2279104"/>
              <a:ext cx="203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Data[]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</a:p>
          </p:txBody>
        </p:sp>
      </p:grp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B776FA23-7D35-0345-AB7F-FB07D54D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SP 18 - Kasey Champion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AFB3-3EFE-41A9-BAAC-E7AACB5B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First Hash Function: % table size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E8F372-322D-4A9E-B4EE-228FD511D4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42825" y="1512346"/>
          <a:ext cx="9120133" cy="1322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103">
                  <a:extLst>
                    <a:ext uri="{9D8B030D-6E8A-4147-A177-3AD203B41FA5}">
                      <a16:colId xmlns:a16="http://schemas.microsoft.com/office/drawing/2014/main" val="1211657181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4230675971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1458140727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3599932406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3940880356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1288671970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4260191458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2227390682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3130129428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3865511510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1890471166"/>
                    </a:ext>
                  </a:extLst>
                </a:gridCol>
              </a:tblGrid>
              <a:tr h="6932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B6A479"/>
                          </a:solidFill>
                        </a:rPr>
                        <a:t>indices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061894"/>
                  </a:ext>
                </a:extLst>
              </a:tr>
              <a:tr h="6292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C3282"/>
                          </a:solidFill>
                        </a:rPr>
                        <a:t>elements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18142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1241D-B3DD-4A34-A464-09E0D93C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5B7B6-FEEE-4D88-A4C7-ED1496E27AF7}"/>
              </a:ext>
            </a:extLst>
          </p:cNvPr>
          <p:cNvSpPr txBox="1"/>
          <p:nvPr/>
        </p:nvSpPr>
        <p:spPr>
          <a:xfrm>
            <a:off x="775855" y="3574473"/>
            <a:ext cx="2252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put(0, “foo”);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put(5, “bar”);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put(11, “biz”)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put(18, “bop”);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put(20, “:(”);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8500F2A-4FD1-4352-82E1-8F89C63290D7}"/>
              </a:ext>
            </a:extLst>
          </p:cNvPr>
          <p:cNvSpPr/>
          <p:nvPr/>
        </p:nvSpPr>
        <p:spPr>
          <a:xfrm>
            <a:off x="4770421" y="4755536"/>
            <a:ext cx="1889760" cy="205047"/>
          </a:xfrm>
          <a:prstGeom prst="rightArrow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1BF6B-10B0-4E01-998D-14FBB4D0EC12}"/>
              </a:ext>
            </a:extLst>
          </p:cNvPr>
          <p:cNvSpPr txBox="1"/>
          <p:nvPr/>
        </p:nvSpPr>
        <p:spPr>
          <a:xfrm>
            <a:off x="6732410" y="467339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Collision!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67611-AD34-4460-BAC7-829788B11B03}"/>
              </a:ext>
            </a:extLst>
          </p:cNvPr>
          <p:cNvSpPr txBox="1"/>
          <p:nvPr/>
        </p:nvSpPr>
        <p:spPr>
          <a:xfrm>
            <a:off x="2154438" y="233646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“foo”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384A6-6E93-44FD-AD5B-1BACBEDC6EDC}"/>
              </a:ext>
            </a:extLst>
          </p:cNvPr>
          <p:cNvSpPr txBox="1"/>
          <p:nvPr/>
        </p:nvSpPr>
        <p:spPr>
          <a:xfrm>
            <a:off x="2925786" y="359173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0 % 10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8AA69-F7F5-4A22-A6A6-E327DB8077C9}"/>
              </a:ext>
            </a:extLst>
          </p:cNvPr>
          <p:cNvSpPr txBox="1"/>
          <p:nvPr/>
        </p:nvSpPr>
        <p:spPr>
          <a:xfrm>
            <a:off x="2925786" y="388267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5 % 10 =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4F2BA5-3D7E-45AC-91BF-3FA5CD324EEB}"/>
              </a:ext>
            </a:extLst>
          </p:cNvPr>
          <p:cNvSpPr txBox="1"/>
          <p:nvPr/>
        </p:nvSpPr>
        <p:spPr>
          <a:xfrm>
            <a:off x="2925786" y="413752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11 % 10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743581-BEE4-4234-9582-21331F0940EE}"/>
              </a:ext>
            </a:extLst>
          </p:cNvPr>
          <p:cNvSpPr txBox="1"/>
          <p:nvPr/>
        </p:nvSpPr>
        <p:spPr>
          <a:xfrm>
            <a:off x="2925786" y="440999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18 % 10 = 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621B84-0D0F-49E1-A42C-CF6F3735099D}"/>
              </a:ext>
            </a:extLst>
          </p:cNvPr>
          <p:cNvSpPr txBox="1"/>
          <p:nvPr/>
        </p:nvSpPr>
        <p:spPr>
          <a:xfrm>
            <a:off x="2925786" y="468331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20 % 10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AF548-1F17-49B8-9511-D574BE63D0A3}"/>
              </a:ext>
            </a:extLst>
          </p:cNvPr>
          <p:cNvSpPr txBox="1"/>
          <p:nvPr/>
        </p:nvSpPr>
        <p:spPr>
          <a:xfrm>
            <a:off x="8798349" y="233646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“bop”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A5F4F6-49C1-4D11-BC79-B138D0D5703B}"/>
              </a:ext>
            </a:extLst>
          </p:cNvPr>
          <p:cNvSpPr txBox="1"/>
          <p:nvPr/>
        </p:nvSpPr>
        <p:spPr>
          <a:xfrm>
            <a:off x="6295432" y="233646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“bar”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DBAA69-FE2A-4EC9-9C39-793E4193AEC3}"/>
              </a:ext>
            </a:extLst>
          </p:cNvPr>
          <p:cNvSpPr txBox="1"/>
          <p:nvPr/>
        </p:nvSpPr>
        <p:spPr>
          <a:xfrm>
            <a:off x="2968613" y="233646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“biz”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331E8F-B314-4AD9-BF24-F024B195E0FF}"/>
              </a:ext>
            </a:extLst>
          </p:cNvPr>
          <p:cNvSpPr txBox="1"/>
          <p:nvPr/>
        </p:nvSpPr>
        <p:spPr>
          <a:xfrm>
            <a:off x="2193624" y="2340476"/>
            <a:ext cx="67839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AD57E233-3AD9-A840-8BD8-108C458C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SP 18 - Kasey Champion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2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5" grpId="0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1095-F92F-4AFE-915E-088363F2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Handling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ED5BF-027C-4EBD-A1D5-7A13454DC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6773211" cy="4845504"/>
          </a:xfrm>
        </p:spPr>
        <p:txBody>
          <a:bodyPr/>
          <a:lstStyle/>
          <a:p>
            <a:r>
              <a:rPr lang="en-US" b="1" dirty="0">
                <a:solidFill>
                  <a:srgbClr val="B6A479"/>
                </a:solidFill>
              </a:rPr>
              <a:t>Solution 1: Chaining</a:t>
            </a:r>
          </a:p>
          <a:p>
            <a:r>
              <a:rPr lang="en-US" dirty="0"/>
              <a:t>Each space holds a “</a:t>
            </a:r>
            <a:r>
              <a:rPr lang="en-US" dirty="0">
                <a:solidFill>
                  <a:srgbClr val="4C3282"/>
                </a:solidFill>
              </a:rPr>
              <a:t>bucket</a:t>
            </a:r>
            <a:r>
              <a:rPr lang="en-US" dirty="0"/>
              <a:t>” that can store multiple values. Bucket is often implemented with a LinkedList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3C981-E460-4F30-B585-C4F5D42E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9889DE-A159-4BD0-8E10-56D345950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475379"/>
              </p:ext>
            </p:extLst>
          </p:nvPr>
        </p:nvGraphicFramePr>
        <p:xfrm>
          <a:off x="575239" y="2962358"/>
          <a:ext cx="6485601" cy="31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867">
                  <a:extLst>
                    <a:ext uri="{9D8B030D-6E8A-4147-A177-3AD203B41FA5}">
                      <a16:colId xmlns:a16="http://schemas.microsoft.com/office/drawing/2014/main" val="1834949419"/>
                    </a:ext>
                  </a:extLst>
                </a:gridCol>
                <a:gridCol w="2161867">
                  <a:extLst>
                    <a:ext uri="{9D8B030D-6E8A-4147-A177-3AD203B41FA5}">
                      <a16:colId xmlns:a16="http://schemas.microsoft.com/office/drawing/2014/main" val="567650449"/>
                    </a:ext>
                  </a:extLst>
                </a:gridCol>
                <a:gridCol w="2161867">
                  <a:extLst>
                    <a:ext uri="{9D8B030D-6E8A-4147-A177-3AD203B41FA5}">
                      <a16:colId xmlns:a16="http://schemas.microsoft.com/office/drawing/2014/main" val="541583742"/>
                    </a:ext>
                  </a:extLst>
                </a:gridCol>
              </a:tblGrid>
              <a:tr h="3180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 w/ indices as keys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868693"/>
                  </a:ext>
                </a:extLst>
              </a:tr>
              <a:tr h="31804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put(</a:t>
                      </a:r>
                      <a:r>
                        <a:rPr lang="en-US" sz="1400" dirty="0" err="1"/>
                        <a:t>key,value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268534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In-practice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 + λ)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786758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321291"/>
                  </a:ext>
                </a:extLst>
              </a:tr>
              <a:tr h="31804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get(key)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781465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In-practice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O(1 + λ)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155150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480964"/>
                  </a:ext>
                </a:extLst>
              </a:tr>
              <a:tr h="31804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remove(key)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179476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In-practice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O(1 + λ)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15040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4831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4FAB69-203D-4C4C-9002-3AD1CFA87D7D}"/>
                  </a:ext>
                </a:extLst>
              </p:cNvPr>
              <p:cNvSpPr txBox="1"/>
              <p:nvPr/>
            </p:nvSpPr>
            <p:spPr>
              <a:xfrm>
                <a:off x="7348451" y="3661210"/>
                <a:ext cx="3380509" cy="267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4C3282"/>
                    </a:solidFill>
                  </a:rPr>
                  <a:t>In-Practice Case:</a:t>
                </a:r>
              </a:p>
              <a:p>
                <a:r>
                  <a:rPr lang="en-US" dirty="0"/>
                  <a:t>Depends on average number of elements per chain</a:t>
                </a:r>
              </a:p>
              <a:p>
                <a:endParaRPr lang="en-US" dirty="0"/>
              </a:p>
              <a:p>
                <a:r>
                  <a:rPr lang="en-US" dirty="0"/>
                  <a:t>Load Factor λ</a:t>
                </a:r>
              </a:p>
              <a:p>
                <a:r>
                  <a:rPr lang="en-US" dirty="0"/>
                  <a:t>If n is the total number of key-value pairs</a:t>
                </a:r>
              </a:p>
              <a:p>
                <a:r>
                  <a:rPr lang="en-US" dirty="0"/>
                  <a:t>Let c be the capacity of array</a:t>
                </a:r>
              </a:p>
              <a:p>
                <a:r>
                  <a:rPr lang="en-US" dirty="0"/>
                  <a:t>Load Factor λ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4FAB69-203D-4C4C-9002-3AD1CFA87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451" y="3661210"/>
                <a:ext cx="3380509" cy="2678938"/>
              </a:xfrm>
              <a:prstGeom prst="rect">
                <a:avLst/>
              </a:prstGeom>
              <a:blipFill>
                <a:blip r:embed="rId5"/>
                <a:stretch>
                  <a:fillRect l="-1441" t="-1139" r="-1081" b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D29046E-D2EB-4558-9BE3-1BFB644E833D}"/>
              </a:ext>
            </a:extLst>
          </p:cNvPr>
          <p:cNvSpPr/>
          <p:nvPr/>
        </p:nvSpPr>
        <p:spPr>
          <a:xfrm>
            <a:off x="7348451" y="4743873"/>
            <a:ext cx="3380509" cy="32004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7121F3-26D3-4DF9-8ED2-C5DEE9D86E62}"/>
              </a:ext>
            </a:extLst>
          </p:cNvPr>
          <p:cNvSpPr/>
          <p:nvPr/>
        </p:nvSpPr>
        <p:spPr>
          <a:xfrm>
            <a:off x="7348451" y="5063913"/>
            <a:ext cx="3380509" cy="129322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AC021D-61D9-C541-943A-5AB68C1AB8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0840" y="90652"/>
            <a:ext cx="3581635" cy="3474720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105BF16F-6AFF-FE4F-B19A-BD0E5873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SP 18 - Kasey Champion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8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176B-04E4-4630-AAA4-4DFAD0A8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Handling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A31F-50D1-41BF-9C35-457531CDC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111729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B6A479"/>
                </a:solidFill>
              </a:rPr>
              <a:t>Solution 2: Open Addressing</a:t>
            </a:r>
          </a:p>
          <a:p>
            <a:r>
              <a:rPr lang="en-US" dirty="0"/>
              <a:t>Resolves collisions by choosing a different location to tore a value if natural choice is already full.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16F2F-EFD2-41EB-8673-476524E6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34812-5DE7-4EA3-82A0-91121E5D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45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8FEF0C-9CBE-6D40-BAA3-B61813DA4131}"/>
              </a:ext>
            </a:extLst>
          </p:cNvPr>
          <p:cNvSpPr txBox="1">
            <a:spLocks/>
          </p:cNvSpPr>
          <p:nvPr/>
        </p:nvSpPr>
        <p:spPr>
          <a:xfrm>
            <a:off x="575239" y="2737773"/>
            <a:ext cx="5520761" cy="3078147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4C3282"/>
                </a:solidFill>
              </a:rPr>
              <a:t>Type 1: Linear Probing</a:t>
            </a:r>
          </a:p>
          <a:p>
            <a:r>
              <a:rPr lang="en-US" sz="1800" dirty="0"/>
              <a:t>If there is a collision, keep checking the next element until we find an open spot.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s)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naturalHash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this.getHash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if(natural hash in use) {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 (index in use) {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try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naturalHash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EE545A-380A-174B-BFFC-6850D5CC68DB}"/>
              </a:ext>
            </a:extLst>
          </p:cNvPr>
          <p:cNvSpPr txBox="1">
            <a:spLocks/>
          </p:cNvSpPr>
          <p:nvPr/>
        </p:nvSpPr>
        <p:spPr>
          <a:xfrm>
            <a:off x="5863829" y="2737773"/>
            <a:ext cx="5604402" cy="289507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4C3282"/>
                </a:solidFill>
              </a:rPr>
              <a:t>Type 2: Quadratic Probing</a:t>
            </a:r>
          </a:p>
          <a:p>
            <a:r>
              <a:rPr lang="en-US" sz="1800" dirty="0"/>
              <a:t>If we collide instead try the next i</a:t>
            </a:r>
            <a:r>
              <a:rPr lang="en-US" sz="1800" baseline="30000" dirty="0"/>
              <a:t>2 </a:t>
            </a:r>
            <a:r>
              <a:rPr lang="en-US" sz="1800" dirty="0"/>
              <a:t>space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s)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naturalHash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this.getHash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if(natural hash in use) {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 (index in use) {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try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naturalHash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30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9621-A4FC-4395-B467-CF12E301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Linear Probing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B4C265D-3F7C-4D99-A4EB-3B7BD0B939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25550" y="2921667"/>
          <a:ext cx="7312030" cy="101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203">
                  <a:extLst>
                    <a:ext uri="{9D8B030D-6E8A-4147-A177-3AD203B41FA5}">
                      <a16:colId xmlns:a16="http://schemas.microsoft.com/office/drawing/2014/main" val="1989371629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2867448017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875946851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3851203263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3803878375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779547808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372866105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323556715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274682193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635599697"/>
                    </a:ext>
                  </a:extLst>
                </a:gridCol>
              </a:tblGrid>
              <a:tr h="4344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100196"/>
                  </a:ext>
                </a:extLst>
              </a:tr>
              <a:tr h="5802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548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28775-4EC6-4F7A-8993-EF3FD4E0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FD862-F85B-48E1-9B70-C3CA8D53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43C20-45A4-4691-811E-D48113AEEE14}"/>
              </a:ext>
            </a:extLst>
          </p:cNvPr>
          <p:cNvSpPr txBox="1"/>
          <p:nvPr/>
        </p:nvSpPr>
        <p:spPr>
          <a:xfrm>
            <a:off x="575239" y="1730472"/>
            <a:ext cx="8469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the following values into the Hash Table using a </a:t>
            </a:r>
            <a:r>
              <a:rPr lang="en-US" dirty="0" err="1"/>
              <a:t>hashFunction</a:t>
            </a:r>
            <a:r>
              <a:rPr lang="en-US" dirty="0"/>
              <a:t> of % table size and linear probing to resolve collisions</a:t>
            </a:r>
          </a:p>
          <a:p>
            <a:r>
              <a:rPr lang="en-US" dirty="0"/>
              <a:t>1, 5, 11, 7, 12, 17, 6, 25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5FCB40-D3DC-48B7-B99B-6CE332ED9B23}"/>
              </a:ext>
            </a:extLst>
          </p:cNvPr>
          <p:cNvSpPr txBox="1"/>
          <p:nvPr/>
        </p:nvSpPr>
        <p:spPr>
          <a:xfrm>
            <a:off x="3274240" y="3429000"/>
            <a:ext cx="3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6A3E5-416F-4AD3-B5DF-468D54AF8755}"/>
              </a:ext>
            </a:extLst>
          </p:cNvPr>
          <p:cNvSpPr txBox="1"/>
          <p:nvPr/>
        </p:nvSpPr>
        <p:spPr>
          <a:xfrm>
            <a:off x="6155828" y="34290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1CA93-AC6B-4C24-BD0C-F7DFDA0B0FAC}"/>
              </a:ext>
            </a:extLst>
          </p:cNvPr>
          <p:cNvSpPr txBox="1"/>
          <p:nvPr/>
        </p:nvSpPr>
        <p:spPr>
          <a:xfrm>
            <a:off x="3158824" y="3437819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6D7AF4-682F-43EC-89C4-42DF2093818B}"/>
              </a:ext>
            </a:extLst>
          </p:cNvPr>
          <p:cNvSpPr txBox="1"/>
          <p:nvPr/>
        </p:nvSpPr>
        <p:spPr>
          <a:xfrm>
            <a:off x="7639942" y="34009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C98980-64C2-47CD-B7B7-547C7996690B}"/>
              </a:ext>
            </a:extLst>
          </p:cNvPr>
          <p:cNvSpPr txBox="1"/>
          <p:nvPr/>
        </p:nvSpPr>
        <p:spPr>
          <a:xfrm>
            <a:off x="3871641" y="3428999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EFB15-3B31-41FD-8D9D-BD12E2D2CAC6}"/>
              </a:ext>
            </a:extLst>
          </p:cNvPr>
          <p:cNvSpPr txBox="1"/>
          <p:nvPr/>
        </p:nvSpPr>
        <p:spPr>
          <a:xfrm>
            <a:off x="7524526" y="3400971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7A7B4-0469-40F1-955D-F35DF213E130}"/>
              </a:ext>
            </a:extLst>
          </p:cNvPr>
          <p:cNvSpPr txBox="1"/>
          <p:nvPr/>
        </p:nvSpPr>
        <p:spPr>
          <a:xfrm>
            <a:off x="6897885" y="340097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59F3DD-AC69-4F34-B820-E1D8269BF077}"/>
              </a:ext>
            </a:extLst>
          </p:cNvPr>
          <p:cNvSpPr txBox="1"/>
          <p:nvPr/>
        </p:nvSpPr>
        <p:spPr>
          <a:xfrm>
            <a:off x="5993925" y="3428998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7320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0.06602 -0.0032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0638 -0.0018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0664 0.0039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24974 -0.000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0" grpId="1"/>
      <p:bldP spid="11" grpId="0"/>
      <p:bldP spid="12" grpId="0"/>
      <p:bldP spid="12" grpId="1"/>
      <p:bldP spid="13" grpId="0"/>
      <p:bldP spid="13" grpId="1"/>
      <p:bldP spid="14" grpId="0"/>
      <p:bldP spid="15" grpId="0"/>
      <p:bldP spid="15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2791-7423-428A-9F0C-CAA9CC26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Quadratic Probing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D28B3-7074-4CAE-B9D2-04A88C61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B61B2-CF87-4C16-A69C-94DD03C7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C9892A4-C8B6-498F-8D74-1E5BC6B4A007}"/>
              </a:ext>
            </a:extLst>
          </p:cNvPr>
          <p:cNvGraphicFramePr>
            <a:graphicFrameLocks/>
          </p:cNvGraphicFramePr>
          <p:nvPr/>
        </p:nvGraphicFramePr>
        <p:xfrm>
          <a:off x="1998979" y="2631153"/>
          <a:ext cx="7312030" cy="101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203">
                  <a:extLst>
                    <a:ext uri="{9D8B030D-6E8A-4147-A177-3AD203B41FA5}">
                      <a16:colId xmlns:a16="http://schemas.microsoft.com/office/drawing/2014/main" val="1989371629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2867448017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875946851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3851203263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3803878375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779547808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372866105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323556715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274682193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635599697"/>
                    </a:ext>
                  </a:extLst>
                </a:gridCol>
              </a:tblGrid>
              <a:tr h="4344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100196"/>
                  </a:ext>
                </a:extLst>
              </a:tr>
              <a:tr h="5802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548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A1020B5-B2F4-432B-A210-B67ABEC94076}"/>
              </a:ext>
            </a:extLst>
          </p:cNvPr>
          <p:cNvSpPr txBox="1"/>
          <p:nvPr/>
        </p:nvSpPr>
        <p:spPr>
          <a:xfrm>
            <a:off x="537281" y="4028166"/>
            <a:ext cx="2825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(49 % 10 + 0 * 0) % 10 = 9</a:t>
            </a:r>
          </a:p>
          <a:p>
            <a:r>
              <a:rPr lang="en-US" dirty="0"/>
              <a:t>(49 % 10 + 1 * 1) % 10 = 0</a:t>
            </a:r>
          </a:p>
          <a:p>
            <a:endParaRPr lang="en-US" dirty="0"/>
          </a:p>
          <a:p>
            <a:r>
              <a:rPr lang="en-US" dirty="0"/>
              <a:t>(58 % 10 + 0 * 0) % 10 = 8</a:t>
            </a:r>
          </a:p>
          <a:p>
            <a:r>
              <a:rPr lang="en-US" dirty="0"/>
              <a:t>(58 % 10 + 1 * 1) % 10 = 9</a:t>
            </a:r>
          </a:p>
          <a:p>
            <a:r>
              <a:rPr lang="en-US" dirty="0"/>
              <a:t>(58 % 10 + 2 * 2) % 10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A2626-3B2E-45D2-A2D3-B3E60FB3C274}"/>
              </a:ext>
            </a:extLst>
          </p:cNvPr>
          <p:cNvSpPr txBox="1"/>
          <p:nvPr/>
        </p:nvSpPr>
        <p:spPr>
          <a:xfrm>
            <a:off x="8718298" y="3138486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89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58747-23CC-4633-83DD-752F67707F13}"/>
              </a:ext>
            </a:extLst>
          </p:cNvPr>
          <p:cNvSpPr txBox="1"/>
          <p:nvPr/>
        </p:nvSpPr>
        <p:spPr>
          <a:xfrm>
            <a:off x="7972995" y="3110458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5891A-90D7-42A8-B9D6-3108696C2FB7}"/>
              </a:ext>
            </a:extLst>
          </p:cNvPr>
          <p:cNvSpPr txBox="1"/>
          <p:nvPr/>
        </p:nvSpPr>
        <p:spPr>
          <a:xfrm>
            <a:off x="8680340" y="3138485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49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267C66-3C1A-44F9-9838-AA58A6703D43}"/>
              </a:ext>
            </a:extLst>
          </p:cNvPr>
          <p:cNvSpPr txBox="1"/>
          <p:nvPr/>
        </p:nvSpPr>
        <p:spPr>
          <a:xfrm>
            <a:off x="537281" y="1638140"/>
            <a:ext cx="8469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the following values into the Hash Table using a </a:t>
            </a:r>
            <a:r>
              <a:rPr lang="en-US" dirty="0" err="1"/>
              <a:t>hashFunction</a:t>
            </a:r>
            <a:r>
              <a:rPr lang="en-US" dirty="0"/>
              <a:t> of % table size and quadratic probing to resolve collisions</a:t>
            </a:r>
          </a:p>
          <a:p>
            <a:r>
              <a:rPr lang="en-US" dirty="0"/>
              <a:t>89, 18, 49, 58, 79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E47DD6-814E-470D-A068-AB65F9BDA4A0}"/>
              </a:ext>
            </a:extLst>
          </p:cNvPr>
          <p:cNvSpPr txBox="1"/>
          <p:nvPr/>
        </p:nvSpPr>
        <p:spPr>
          <a:xfrm>
            <a:off x="3565864" y="3110458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58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99F14-BEFA-426F-85A7-EBCCC98053D0}"/>
              </a:ext>
            </a:extLst>
          </p:cNvPr>
          <p:cNvSpPr txBox="1"/>
          <p:nvPr/>
        </p:nvSpPr>
        <p:spPr>
          <a:xfrm>
            <a:off x="4319696" y="3138484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79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C4E27A-E950-4398-AE4C-48AEBDB388F3}"/>
              </a:ext>
            </a:extLst>
          </p:cNvPr>
          <p:cNvSpPr txBox="1"/>
          <p:nvPr/>
        </p:nvSpPr>
        <p:spPr>
          <a:xfrm>
            <a:off x="537281" y="5872017"/>
            <a:ext cx="2825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(79 % 10 + 0 * 0) % 10 = 9</a:t>
            </a:r>
          </a:p>
          <a:p>
            <a:r>
              <a:rPr lang="en-US" dirty="0"/>
              <a:t>(79 % 10 + 1 * 1) % 10 = 0</a:t>
            </a:r>
          </a:p>
          <a:p>
            <a:r>
              <a:rPr lang="en-US" dirty="0"/>
              <a:t>(79 % 10 + 2 * 2) % 10 =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17FF7-31BD-4D9E-9A7B-1EDD474958C7}"/>
              </a:ext>
            </a:extLst>
          </p:cNvPr>
          <p:cNvSpPr txBox="1"/>
          <p:nvPr/>
        </p:nvSpPr>
        <p:spPr>
          <a:xfrm>
            <a:off x="4413566" y="4051428"/>
            <a:ext cx="4415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Problems:</a:t>
            </a:r>
          </a:p>
          <a:p>
            <a:r>
              <a:rPr lang="en-US" dirty="0"/>
              <a:t>If λ≥ ½ we might never find an empty spot</a:t>
            </a:r>
          </a:p>
          <a:p>
            <a:pPr lvl="1"/>
            <a:r>
              <a:rPr lang="en-US" dirty="0"/>
              <a:t>Infinite loop!</a:t>
            </a:r>
          </a:p>
          <a:p>
            <a:r>
              <a:rPr lang="en-US" dirty="0"/>
              <a:t>Can still get clusters</a:t>
            </a:r>
          </a:p>
        </p:txBody>
      </p:sp>
    </p:spTree>
    <p:extLst>
      <p:ext uri="{BB962C8B-B14F-4D97-AF65-F5344CB8AC3E}">
        <p14:creationId xmlns:p14="http://schemas.microsoft.com/office/powerpoint/2010/main" val="322579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1342 L -0.14518 0.03658 C -0.17526 0.04769 -0.2207 0.05394 -0.26823 0.05394 C -0.32239 0.05394 -0.36575 0.04769 -0.39583 0.03658 L -0.54088 -0.01342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44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0" grpId="1"/>
      <p:bldP spid="12" grpId="0"/>
      <p:bldP spid="13" grpId="0"/>
      <p:bldP spid="14" grpId="0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A4B9-7A12-4173-8E08-74A78582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Handling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02B7-DAFD-4B2E-8A16-C503DAEC1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39" y="2895984"/>
            <a:ext cx="11187258" cy="2863938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s) 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naturalHash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this.getHash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if(natural hash in use) {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 (index in use) {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try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naturalHash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jump_Hash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(key));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9755F-0635-4C26-910C-70725648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1EB03-97FE-4AB6-AA86-DA3FC80A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48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E63A4E-244E-B340-AFFE-C91D08BFD650}"/>
              </a:ext>
            </a:extLst>
          </p:cNvPr>
          <p:cNvSpPr txBox="1">
            <a:spLocks/>
          </p:cNvSpPr>
          <p:nvPr/>
        </p:nvSpPr>
        <p:spPr>
          <a:xfrm>
            <a:off x="575239" y="1528315"/>
            <a:ext cx="11187258" cy="1117297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B6A479"/>
                </a:solidFill>
              </a:rPr>
              <a:t>Solution 3: Double Hashing</a:t>
            </a:r>
          </a:p>
          <a:p>
            <a:r>
              <a:rPr lang="en-US" dirty="0"/>
              <a:t>If the natural hash location is taken, apply a second and separate hash function to find a new location. h’(k, </a:t>
            </a:r>
            <a:r>
              <a:rPr lang="en-US" dirty="0" err="1"/>
              <a:t>i</a:t>
            </a:r>
            <a:r>
              <a:rPr lang="en-US" dirty="0"/>
              <a:t>) = (h(k) + </a:t>
            </a:r>
            <a:r>
              <a:rPr lang="en-US" dirty="0" err="1"/>
              <a:t>i</a:t>
            </a:r>
            <a:r>
              <a:rPr lang="en-US" dirty="0"/>
              <a:t> * g(k)) % 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1AFF-3584-B348-8CFE-56E4806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80AFA-3251-5142-BCF7-634AD9EF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D36F0-F949-1641-8560-918D3757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91AD4-06F4-A04F-960F-A11AD5949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558616" y="1463857"/>
                <a:ext cx="6203881" cy="4845504"/>
              </a:xfrm>
            </p:spPr>
            <p:txBody>
              <a:bodyPr/>
              <a:lstStyle/>
              <a:p>
                <a:r>
                  <a:rPr lang="en-US" sz="2400" dirty="0"/>
                  <a:t>We’ll use priority queues for lots of things later in the quarter. </a:t>
                </a:r>
              </a:p>
              <a:p>
                <a:r>
                  <a:rPr lang="en-US" sz="2400" dirty="0"/>
                  <a:t>Let’s add them to our ADT now.</a:t>
                </a:r>
              </a:p>
              <a:p>
                <a:r>
                  <a:rPr lang="en-US" sz="2400" dirty="0"/>
                  <a:t>Some of these will be </a:t>
                </a:r>
                <a:r>
                  <a:rPr lang="en-US" sz="2400" b="1" dirty="0"/>
                  <a:t>asymptotically </a:t>
                </a:r>
                <a:r>
                  <a:rPr lang="en-US" sz="2400" dirty="0"/>
                  <a:t>faster for a heap than an AVL tree!</a:t>
                </a:r>
              </a:p>
              <a:p>
                <a:endParaRPr lang="en-US" dirty="0"/>
              </a:p>
              <a:p>
                <a:r>
                  <a:rPr lang="en-US" sz="2400" b="1" dirty="0"/>
                  <a:t>BuildHeap(</a:t>
                </a:r>
                <a:r>
                  <a:rPr lang="en-US" sz="2400" dirty="0"/>
                  <a:t>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)  </a:t>
                </a:r>
                <a:br>
                  <a:rPr lang="en-US" sz="2400" b="1" dirty="0"/>
                </a:br>
                <a:r>
                  <a:rPr lang="en-US" sz="2800" dirty="0"/>
                  <a:t>Given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elements, create a heap containing exactly those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elements.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8616" y="1463857"/>
                <a:ext cx="6203881" cy="4845504"/>
              </a:xfrm>
              <a:blipFill>
                <a:blip r:embed="rId2"/>
                <a:stretch>
                  <a:fillRect l="-1277" t="-1635" r="-3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C1D9856-F184-49E2-A458-EC95C5F48620}"/>
              </a:ext>
            </a:extLst>
          </p:cNvPr>
          <p:cNvGrpSpPr/>
          <p:nvPr/>
        </p:nvGrpSpPr>
        <p:grpSpPr>
          <a:xfrm>
            <a:off x="654806" y="1418253"/>
            <a:ext cx="4683261" cy="5243926"/>
            <a:chOff x="908857" y="1530095"/>
            <a:chExt cx="4683261" cy="40966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C242AB-DC0A-4CCD-9CFA-377C2DAFF4E2}"/>
                </a:ext>
              </a:extLst>
            </p:cNvPr>
            <p:cNvSpPr/>
            <p:nvPr/>
          </p:nvSpPr>
          <p:spPr>
            <a:xfrm>
              <a:off x="908857" y="2061556"/>
              <a:ext cx="4683261" cy="3565208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49237B-A02C-43D2-AE06-B4567DAC8A52}"/>
                </a:ext>
              </a:extLst>
            </p:cNvPr>
            <p:cNvSpPr/>
            <p:nvPr/>
          </p:nvSpPr>
          <p:spPr>
            <a:xfrm>
              <a:off x="908858" y="1530095"/>
              <a:ext cx="4683260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/>
                <a:t>Min Priority Queue ADT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9D6FA6F6-9B7E-47D6-BDE8-696163B1195E}"/>
                </a:ext>
              </a:extLst>
            </p:cNvPr>
            <p:cNvSpPr txBox="1"/>
            <p:nvPr/>
          </p:nvSpPr>
          <p:spPr>
            <a:xfrm>
              <a:off x="1129407" y="3937116"/>
              <a:ext cx="4354615" cy="86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dirty="0" err="1"/>
                <a:t>removeMin</a:t>
              </a:r>
              <a:r>
                <a:rPr lang="en-US" sz="2200" b="1" dirty="0"/>
                <a:t>()</a:t>
              </a:r>
              <a:r>
                <a:rPr lang="en-US" sz="2200" dirty="0"/>
                <a:t> – returns the element with the </a:t>
              </a:r>
              <a:r>
                <a:rPr lang="en-US" sz="2200" u="sng" dirty="0"/>
                <a:t>smallest</a:t>
              </a:r>
              <a:r>
                <a:rPr lang="en-US" sz="2200" dirty="0"/>
                <a:t> priority, removes it from the collection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2B4A1B-DE6B-488B-8450-1A3E832986C6}"/>
                </a:ext>
              </a:extLst>
            </p:cNvPr>
            <p:cNvSpPr txBox="1"/>
            <p:nvPr/>
          </p:nvSpPr>
          <p:spPr>
            <a:xfrm>
              <a:off x="928946" y="2078637"/>
              <a:ext cx="2035232" cy="360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4C3282"/>
                  </a:solidFill>
                </a:rPr>
                <a:t>state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8851FA-61FB-4346-B2D1-FA02D3ECB40A}"/>
                </a:ext>
              </a:extLst>
            </p:cNvPr>
            <p:cNvSpPr txBox="1"/>
            <p:nvPr/>
          </p:nvSpPr>
          <p:spPr>
            <a:xfrm>
              <a:off x="928946" y="2979430"/>
              <a:ext cx="2035232" cy="360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4C3282"/>
                  </a:solidFill>
                </a:rPr>
                <a:t>behavior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02A8D9-90E4-4668-8B17-1A0C7F3ED625}"/>
                </a:ext>
              </a:extLst>
            </p:cNvPr>
            <p:cNvSpPr txBox="1"/>
            <p:nvPr/>
          </p:nvSpPr>
          <p:spPr>
            <a:xfrm>
              <a:off x="1098580" y="2386738"/>
              <a:ext cx="4212184" cy="60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dirty="0"/>
                <a:t>Set of comparable values</a:t>
              </a:r>
            </a:p>
            <a:p>
              <a:r>
                <a:rPr lang="en-US" sz="2200" dirty="0"/>
                <a:t>- Ordered based on “priority”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E3E202-03EC-4175-95D5-D54431F389D3}"/>
                </a:ext>
              </a:extLst>
            </p:cNvPr>
            <p:cNvSpPr txBox="1"/>
            <p:nvPr/>
          </p:nvSpPr>
          <p:spPr>
            <a:xfrm>
              <a:off x="1098580" y="4708463"/>
              <a:ext cx="4385442" cy="86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dirty="0" err="1"/>
                <a:t>peekMin</a:t>
              </a:r>
              <a:r>
                <a:rPr lang="en-US" sz="2200" b="1" dirty="0"/>
                <a:t>()</a:t>
              </a:r>
              <a:r>
                <a:rPr lang="en-US" sz="2200" dirty="0"/>
                <a:t> – find, but do not remove the element with the </a:t>
              </a:r>
              <a:r>
                <a:rPr lang="en-US" sz="2200" u="sng" dirty="0"/>
                <a:t>smallest</a:t>
              </a:r>
              <a:r>
                <a:rPr lang="en-US" sz="2200" dirty="0"/>
                <a:t> priority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07495C-41D3-4217-8A2C-7645F04D65C0}"/>
                </a:ext>
              </a:extLst>
            </p:cNvPr>
            <p:cNvSpPr txBox="1"/>
            <p:nvPr/>
          </p:nvSpPr>
          <p:spPr>
            <a:xfrm>
              <a:off x="1129406" y="3366314"/>
              <a:ext cx="4181362" cy="60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dirty="0"/>
                <a:t>insert(value) </a:t>
              </a:r>
              <a:r>
                <a:rPr lang="en-US" sz="2200" dirty="0"/>
                <a:t>– add a new element to the collection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4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86AF-0E5F-2D42-8C50-F75128CE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83F-73A2-164A-BFC7-6245026F6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93" y="1888999"/>
            <a:ext cx="2909365" cy="575008"/>
          </a:xfrm>
        </p:spPr>
        <p:txBody>
          <a:bodyPr>
            <a:normAutofit/>
          </a:bodyPr>
          <a:lstStyle/>
          <a:p>
            <a:r>
              <a:rPr lang="en-US" dirty="0" err="1"/>
              <a:t>ArrayDictionary</a:t>
            </a:r>
            <a:r>
              <a:rPr lang="en-US" dirty="0"/>
              <a:t>&lt;K, V&gt;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4651-AED5-1D48-B4B6-D0C62A2A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50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9CA6-F7C9-774D-AFD7-D26B30F64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 373 19 Wi - Kasey Champion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8FB850-1FDA-EE46-A2D4-5FCB56876806}"/>
              </a:ext>
            </a:extLst>
          </p:cNvPr>
          <p:cNvGraphicFramePr>
            <a:graphicFrameLocks noGrp="1"/>
          </p:cNvGraphicFramePr>
          <p:nvPr/>
        </p:nvGraphicFramePr>
        <p:xfrm>
          <a:off x="369294" y="2373322"/>
          <a:ext cx="572670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487">
                  <a:extLst>
                    <a:ext uri="{9D8B030D-6E8A-4147-A177-3AD203B41FA5}">
                      <a16:colId xmlns:a16="http://schemas.microsoft.com/office/drawing/2014/main" val="3223872943"/>
                    </a:ext>
                  </a:extLst>
                </a:gridCol>
                <a:gridCol w="2196317">
                  <a:extLst>
                    <a:ext uri="{9D8B030D-6E8A-4147-A177-3AD203B41FA5}">
                      <a16:colId xmlns:a16="http://schemas.microsoft.com/office/drawing/2014/main" val="3213465426"/>
                    </a:ext>
                  </a:extLst>
                </a:gridCol>
                <a:gridCol w="1908902">
                  <a:extLst>
                    <a:ext uri="{9D8B030D-6E8A-4147-A177-3AD203B41FA5}">
                      <a16:colId xmlns:a16="http://schemas.microsoft.com/office/drawing/2014/main" val="3184272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22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get(K key)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O(1)</a:t>
                      </a:r>
                    </a:p>
                    <a:p>
                      <a:r>
                        <a:rPr lang="en-US" sz="1400" dirty="0"/>
                        <a:t>Key is first item looked 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O(n)</a:t>
                      </a:r>
                    </a:p>
                    <a:p>
                      <a:r>
                        <a:rPr lang="en-US" sz="1400" dirty="0"/>
                        <a:t>Key is not found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16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put(K key, V value)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O(1)</a:t>
                      </a:r>
                    </a:p>
                    <a:p>
                      <a:r>
                        <a:rPr lang="en-US" sz="1400" dirty="0"/>
                        <a:t>Key is first item looked 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2n -&gt; O(n)</a:t>
                      </a:r>
                    </a:p>
                    <a:p>
                      <a:r>
                        <a:rPr lang="en-US" sz="1400" dirty="0"/>
                        <a:t>N search, N resizing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3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remove(K key)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O(1)</a:t>
                      </a:r>
                    </a:p>
                    <a:p>
                      <a:r>
                        <a:rPr lang="en-US" sz="1400" dirty="0"/>
                        <a:t>Key is first item looked 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O(n)</a:t>
                      </a:r>
                    </a:p>
                    <a:p>
                      <a:r>
                        <a:rPr lang="en-US" sz="1400" dirty="0"/>
                        <a:t>N search, C swapping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12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containsKey</a:t>
                      </a:r>
                      <a:r>
                        <a:rPr lang="en-US" sz="1400" dirty="0"/>
                        <a:t>(K key)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O(1)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Key is first item looked 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O(n)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Key is not found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73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size()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O(1)</a:t>
                      </a:r>
                    </a:p>
                    <a:p>
                      <a:r>
                        <a:rPr lang="en-US" sz="1400" dirty="0"/>
                        <a:t>Return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O(1)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Return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27132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D60DBE-D98E-E942-B583-294671B7E60C}"/>
              </a:ext>
            </a:extLst>
          </p:cNvPr>
          <p:cNvSpPr txBox="1">
            <a:spLocks/>
          </p:cNvSpPr>
          <p:nvPr/>
        </p:nvSpPr>
        <p:spPr>
          <a:xfrm>
            <a:off x="6301947" y="1888999"/>
            <a:ext cx="2909365" cy="57500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DoubleLinkedList</a:t>
            </a:r>
            <a:r>
              <a:rPr lang="en-US" dirty="0"/>
              <a:t>&lt;T&gt;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64C3BC2-9A18-3246-BF98-226BE1EF5782}"/>
              </a:ext>
            </a:extLst>
          </p:cNvPr>
          <p:cNvGraphicFramePr>
            <a:graphicFrameLocks noGrp="1"/>
          </p:cNvGraphicFramePr>
          <p:nvPr/>
        </p:nvGraphicFramePr>
        <p:xfrm>
          <a:off x="6301948" y="2373322"/>
          <a:ext cx="5726706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487">
                  <a:extLst>
                    <a:ext uri="{9D8B030D-6E8A-4147-A177-3AD203B41FA5}">
                      <a16:colId xmlns:a16="http://schemas.microsoft.com/office/drawing/2014/main" val="3223872943"/>
                    </a:ext>
                  </a:extLst>
                </a:gridCol>
                <a:gridCol w="2196317">
                  <a:extLst>
                    <a:ext uri="{9D8B030D-6E8A-4147-A177-3AD203B41FA5}">
                      <a16:colId xmlns:a16="http://schemas.microsoft.com/office/drawing/2014/main" val="3213465426"/>
                    </a:ext>
                  </a:extLst>
                </a:gridCol>
                <a:gridCol w="1908902">
                  <a:extLst>
                    <a:ext uri="{9D8B030D-6E8A-4147-A177-3AD203B41FA5}">
                      <a16:colId xmlns:a16="http://schemas.microsoft.com/office/drawing/2014/main" val="3184272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22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get(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O(1)</a:t>
                      </a:r>
                    </a:p>
                    <a:p>
                      <a:r>
                        <a:rPr lang="en-US" sz="1400" dirty="0"/>
                        <a:t>Index is 0 or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n/2 -&gt; O(n)</a:t>
                      </a:r>
                    </a:p>
                    <a:p>
                      <a:r>
                        <a:rPr lang="en-US" sz="1400" dirty="0"/>
                        <a:t>Index is size/2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16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add(T item)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O(1)</a:t>
                      </a:r>
                    </a:p>
                    <a:p>
                      <a:r>
                        <a:rPr lang="en-US" sz="1400" dirty="0"/>
                        <a:t>Item added to 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O(1)</a:t>
                      </a:r>
                    </a:p>
                    <a:p>
                      <a:r>
                        <a:rPr lang="en-US" sz="1400" dirty="0"/>
                        <a:t>Item added to 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3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remove()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O(1)</a:t>
                      </a:r>
                    </a:p>
                    <a:p>
                      <a:r>
                        <a:rPr lang="en-US" sz="1400" dirty="0"/>
                        <a:t>Item removed from 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O(1)</a:t>
                      </a:r>
                    </a:p>
                    <a:p>
                      <a:r>
                        <a:rPr lang="en-US" sz="1400" dirty="0"/>
                        <a:t>Item removed from 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12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delete(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O(1)</a:t>
                      </a:r>
                    </a:p>
                    <a:p>
                      <a:r>
                        <a:rPr lang="en-US" sz="1400" dirty="0"/>
                        <a:t>Index is 0 or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n/2 -&gt; O(n)</a:t>
                      </a:r>
                    </a:p>
                    <a:p>
                      <a:r>
                        <a:rPr lang="en-US" sz="1400" dirty="0"/>
                        <a:t>Index is size/2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2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set(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index, T item)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O(1)</a:t>
                      </a:r>
                    </a:p>
                    <a:p>
                      <a:r>
                        <a:rPr lang="en-US" sz="1400" dirty="0"/>
                        <a:t>Index is 0 or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n/2 -&gt; O(n)</a:t>
                      </a:r>
                    </a:p>
                    <a:p>
                      <a:r>
                        <a:rPr lang="en-US" sz="1400" dirty="0"/>
                        <a:t>Index is size/2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73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insert(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index, T item)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O(1)</a:t>
                      </a:r>
                    </a:p>
                    <a:p>
                      <a:r>
                        <a:rPr lang="en-US" sz="1400" dirty="0"/>
                        <a:t>Index is 0 or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n/2 -&gt; O(n)</a:t>
                      </a:r>
                    </a:p>
                    <a:p>
                      <a:r>
                        <a:rPr lang="en-US" sz="1400" dirty="0"/>
                        <a:t>Index is size/2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27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8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b="1" dirty="0"/>
                  <a:t>BuildHeap(</a:t>
                </a:r>
                <a:r>
                  <a:rPr lang="en-US" sz="2800" dirty="0"/>
                  <a:t>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/>
                  <a:t>) – </a:t>
                </a:r>
                <a:r>
                  <a:rPr lang="en-US" sz="2800" dirty="0"/>
                  <a:t>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elements, create a heap containing exactly those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elements.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Try 1: Just call insert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times.</a:t>
                </a:r>
              </a:p>
              <a:p>
                <a:r>
                  <a:rPr lang="en-US" sz="2800" dirty="0"/>
                  <a:t>Worst case running time?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calls, each worst 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 So it’s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right?</a:t>
                </a:r>
              </a:p>
              <a:p>
                <a:r>
                  <a:rPr lang="en-US" sz="2800" dirty="0"/>
                  <a:t>That proof isn’t valid. There’s no guarantee that we’re getting the worst case every time!</a:t>
                </a:r>
              </a:p>
              <a:p>
                <a:r>
                  <a:rPr lang="en-US" sz="2800" dirty="0"/>
                  <a:t>Proof is right if we just want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800" dirty="0"/>
                  <a:t> bound</a:t>
                </a:r>
              </a:p>
              <a:p>
                <a:pPr lvl="1"/>
                <a:r>
                  <a:rPr lang="en-US" sz="2400" dirty="0"/>
                  <a:t>But it’s not clear if it’s tight.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8" t="-3019" r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332 - SU 18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4D91-6951-4247-8A71-3C3C7BB0A6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3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Running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Let’s try again for a Theta bound. </a:t>
                </a:r>
              </a:p>
              <a:p>
                <a:r>
                  <a:rPr lang="en-US" sz="2800" dirty="0"/>
                  <a:t>The problem last time was making sure we always hit the worst case.</a:t>
                </a:r>
              </a:p>
              <a:p>
                <a:r>
                  <a:rPr lang="en-US" sz="2800" dirty="0"/>
                  <a:t>Suppose our priorities are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1,2,3,…,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what is the worst-case order?</a:t>
                </a:r>
              </a:p>
              <a:p>
                <a:r>
                  <a:rPr lang="en-US" sz="2800" dirty="0"/>
                  <a:t>I</a:t>
                </a:r>
                <a:r>
                  <a:rPr lang="en-US" sz="2800" dirty="0" smtClean="0"/>
                  <a:t>nsert </a:t>
                </a:r>
                <a:r>
                  <a:rPr lang="en-US" sz="2800" dirty="0"/>
                  <a:t>the elements in decreasing order </a:t>
                </a:r>
                <a:r>
                  <a:rPr lang="en-US" sz="2800" dirty="0" smtClean="0"/>
                  <a:t>to hit the worst case each time!</a:t>
                </a:r>
                <a:endParaRPr lang="en-US" sz="2800" dirty="0"/>
              </a:p>
              <a:p>
                <a:pPr lvl="1"/>
                <a:r>
                  <a:rPr lang="en-US" sz="2400" dirty="0"/>
                  <a:t>Every node will have to percolate all the way up to the root.</a:t>
                </a:r>
              </a:p>
              <a:p>
                <a:r>
                  <a:rPr lang="en-US" sz="2800" dirty="0"/>
                  <a:t>So we really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operations. </a:t>
                </a:r>
                <a:r>
                  <a:rPr lang="en-US" sz="2800" dirty="0" smtClean="0"/>
                  <a:t>Done? </a:t>
                </a:r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There’s still a bug with this proof!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4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332 - SU 18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4D91-6951-4247-8A71-3C3C7BB0A60F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3233A7-343E-4E8E-970D-19C5DDDD9210}"/>
              </a:ext>
            </a:extLst>
          </p:cNvPr>
          <p:cNvSpPr/>
          <p:nvPr/>
        </p:nvSpPr>
        <p:spPr>
          <a:xfrm>
            <a:off x="7980897" y="757964"/>
            <a:ext cx="3458453" cy="1251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pollEV.com/cse373su19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What </a:t>
            </a:r>
            <a:r>
              <a:rPr lang="en-US" sz="24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order produces the worst </a:t>
            </a:r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case?</a:t>
            </a:r>
            <a:endParaRPr lang="en-US" sz="2400" dirty="0">
              <a:latin typeface="Courier New" panose="02070309020205020404" pitchFamily="49" charset="0"/>
              <a:ea typeface="Segoe UI Historic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72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Running Time (again)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Let’s try once more.</a:t>
                </a:r>
              </a:p>
              <a:p>
                <a:r>
                  <a:rPr lang="en-US" sz="2800" dirty="0"/>
                  <a:t>Saying the worst case was decreasing order was a good start.</a:t>
                </a:r>
              </a:p>
              <a:p>
                <a:r>
                  <a:rPr lang="en-US" sz="2800" dirty="0"/>
                  <a:t>What are the actual running times?</a:t>
                </a:r>
              </a:p>
              <a:p>
                <a:r>
                  <a:rPr lang="en-US" sz="2800" dirty="0"/>
                  <a:t>It’s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/>
                  <a:t> is the </a:t>
                </a:r>
                <a:r>
                  <a:rPr lang="en-US" sz="2800" b="1" dirty="0"/>
                  <a:t>current </a:t>
                </a:r>
                <a:r>
                  <a:rPr lang="en-US" sz="2800" dirty="0"/>
                  <a:t>height.</a:t>
                </a:r>
              </a:p>
              <a:p>
                <a:pPr lvl="1"/>
                <a:r>
                  <a:rPr lang="en-US" sz="2400" dirty="0"/>
                  <a:t>The tree isn’t height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at the beginning.</a:t>
                </a:r>
              </a:p>
              <a:p>
                <a:r>
                  <a:rPr lang="en-US" sz="2800" dirty="0"/>
                  <a:t>But most nodes are inserted in the last two levels of the tree.</a:t>
                </a:r>
              </a:p>
              <a:p>
                <a:pPr lvl="1"/>
                <a:r>
                  <a:rPr lang="en-US" sz="2600" dirty="0"/>
                  <a:t>For most nodes,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600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600" dirty="0"/>
                  <a:t>. </a:t>
                </a:r>
              </a:p>
              <a:p>
                <a:r>
                  <a:rPr lang="en-US" sz="2800" dirty="0"/>
                  <a:t>The number of operations is at least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54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332 - SU 18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4D91-6951-4247-8A71-3C3C7BB0A6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9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Were We?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We were trying to design an algorithm for:</a:t>
                </a:r>
              </a:p>
              <a:p>
                <a:r>
                  <a:rPr lang="en-US" sz="2800" b="1" dirty="0"/>
                  <a:t>BuildHeap(</a:t>
                </a:r>
                <a:r>
                  <a:rPr lang="en-US" sz="2800" dirty="0"/>
                  <a:t>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/>
                  <a:t>) – </a:t>
                </a:r>
                <a:r>
                  <a:rPr lang="en-US" sz="2800" dirty="0"/>
                  <a:t>Given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elements, create a heap containing exactly those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elements. </a:t>
                </a:r>
              </a:p>
              <a:p>
                <a:r>
                  <a:rPr lang="en-US" sz="2800" dirty="0"/>
                  <a:t>Just inserting leads to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algorithm in the worst case. </a:t>
                </a:r>
              </a:p>
              <a:p>
                <a:r>
                  <a:rPr lang="en-US" sz="2800" dirty="0"/>
                  <a:t>Can we do better?</a:t>
                </a:r>
              </a:p>
              <a:p>
                <a:r>
                  <a:rPr lang="en-US" sz="2800" dirty="0"/>
                  <a:t> 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8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332 - SU 18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4D91-6951-4247-8A71-3C3C7BB0A6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Kasey">
      <a:majorFont>
        <a:latin typeface="Georgia"/>
        <a:ea typeface=""/>
        <a:cs typeface=""/>
      </a:majorFont>
      <a:minorFont>
        <a:latin typeface="Segoe UI Semiligh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lecture16_Kasey</Template>
  <TotalTime>984</TotalTime>
  <Words>4264</Words>
  <Application>Microsoft Office PowerPoint</Application>
  <PresentationFormat>Widescreen</PresentationFormat>
  <Paragraphs>1087</Paragraphs>
  <Slides>50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Arial</vt:lpstr>
      <vt:lpstr>Calibri</vt:lpstr>
      <vt:lpstr>Cambria Math</vt:lpstr>
      <vt:lpstr>Courier New</vt:lpstr>
      <vt:lpstr>Segoe UI</vt:lpstr>
      <vt:lpstr>Segoe UI </vt:lpstr>
      <vt:lpstr>Segoe UI Historic</vt:lpstr>
      <vt:lpstr>Segoe UI Light</vt:lpstr>
      <vt:lpstr>Segoe UI Semibold</vt:lpstr>
      <vt:lpstr>Segoe UI Semilight</vt:lpstr>
      <vt:lpstr>Tw Cen MT</vt:lpstr>
      <vt:lpstr>Wingdings 3</vt:lpstr>
      <vt:lpstr>Integral</vt:lpstr>
      <vt:lpstr>Lecture 14: buildHeap and Midterm Review</vt:lpstr>
      <vt:lpstr>Administrivia</vt:lpstr>
      <vt:lpstr>More Priority Queue Operations</vt:lpstr>
      <vt:lpstr>Warm up</vt:lpstr>
      <vt:lpstr>More Operations</vt:lpstr>
      <vt:lpstr>Even More Operations</vt:lpstr>
      <vt:lpstr>BuildHeap Running Time</vt:lpstr>
      <vt:lpstr>BuildHeap Running Time (again)</vt:lpstr>
      <vt:lpstr>Where Were We?</vt:lpstr>
      <vt:lpstr>Can We Do Better?</vt:lpstr>
      <vt:lpstr>Is It Really Faster?</vt:lpstr>
      <vt:lpstr>Closed form Floyd’s buildHeap</vt:lpstr>
      <vt:lpstr>Floyd’s BuildHeap</vt:lpstr>
      <vt:lpstr>Floyd’s buildHeap algorithm</vt:lpstr>
      <vt:lpstr>Floyd’s buildHeap algorithm</vt:lpstr>
      <vt:lpstr>Floyd’s buildHeap algorithm</vt:lpstr>
      <vt:lpstr>Floyd’s buildHeap algorithm</vt:lpstr>
      <vt:lpstr>Floyd’s buildHeap algorithm</vt:lpstr>
      <vt:lpstr>Even More Operations</vt:lpstr>
      <vt:lpstr>Midterm Review</vt:lpstr>
      <vt:lpstr>Midterm Logistics</vt:lpstr>
      <vt:lpstr>Asymptotic Analysis</vt:lpstr>
      <vt:lpstr>Asymptotic Analysis</vt:lpstr>
      <vt:lpstr>Code Modeling</vt:lpstr>
      <vt:lpstr>Code Modeling Example</vt:lpstr>
      <vt:lpstr>Function growth</vt:lpstr>
      <vt:lpstr>O, Ω, Θ Definitions</vt:lpstr>
      <vt:lpstr>Proving Domination</vt:lpstr>
      <vt:lpstr>O, Ω, Θ Examples</vt:lpstr>
      <vt:lpstr>Review: Complexity Classes</vt:lpstr>
      <vt:lpstr>Modeling Complex Loops</vt:lpstr>
      <vt:lpstr>Function Modeling: Recursion</vt:lpstr>
      <vt:lpstr>Tree Method Formulas</vt:lpstr>
      <vt:lpstr>Tree Method Example</vt:lpstr>
      <vt:lpstr>BST &amp; AVL Trees</vt:lpstr>
      <vt:lpstr>Binary Search Trees</vt:lpstr>
      <vt:lpstr>Meet AVL Trees</vt:lpstr>
      <vt:lpstr>AVL Cases</vt:lpstr>
      <vt:lpstr>Rebalancing Steps</vt:lpstr>
      <vt:lpstr>BST/AVL true/false</vt:lpstr>
      <vt:lpstr>Hashing</vt:lpstr>
      <vt:lpstr>Implement First Hash Function</vt:lpstr>
      <vt:lpstr>First Hash Function: % table size</vt:lpstr>
      <vt:lpstr>Handling Collisions</vt:lpstr>
      <vt:lpstr>Handling Collisions</vt:lpstr>
      <vt:lpstr>Linear Probing</vt:lpstr>
      <vt:lpstr>Quadratic Probing</vt:lpstr>
      <vt:lpstr>Handling Collisions</vt:lpstr>
      <vt:lpstr>Homework</vt:lpstr>
      <vt:lpstr>Homework 2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15: Intro to Heaps</dc:title>
  <dc:creator>rtweber2</dc:creator>
  <cp:lastModifiedBy>rtweber2</cp:lastModifiedBy>
  <cp:revision>47</cp:revision>
  <dcterms:created xsi:type="dcterms:W3CDTF">2019-07-22T15:15:44Z</dcterms:created>
  <dcterms:modified xsi:type="dcterms:W3CDTF">2019-07-24T19:32:23Z</dcterms:modified>
</cp:coreProperties>
</file>