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03" r:id="rId3"/>
    <p:sldId id="305" r:id="rId4"/>
    <p:sldId id="310" r:id="rId5"/>
    <p:sldId id="271" r:id="rId6"/>
    <p:sldId id="272" r:id="rId7"/>
    <p:sldId id="273" r:id="rId8"/>
    <p:sldId id="311" r:id="rId9"/>
    <p:sldId id="312" r:id="rId10"/>
    <p:sldId id="313" r:id="rId11"/>
    <p:sldId id="274" r:id="rId12"/>
    <p:sldId id="275" r:id="rId13"/>
    <p:sldId id="314" r:id="rId14"/>
    <p:sldId id="276" r:id="rId15"/>
    <p:sldId id="278" r:id="rId16"/>
    <p:sldId id="315" r:id="rId17"/>
    <p:sldId id="279" r:id="rId18"/>
    <p:sldId id="280" r:id="rId19"/>
    <p:sldId id="281" r:id="rId20"/>
    <p:sldId id="283" r:id="rId21"/>
    <p:sldId id="284" r:id="rId22"/>
    <p:sldId id="285" r:id="rId23"/>
    <p:sldId id="316" r:id="rId24"/>
    <p:sldId id="287" r:id="rId25"/>
    <p:sldId id="288" r:id="rId26"/>
    <p:sldId id="302" r:id="rId27"/>
    <p:sldId id="307" r:id="rId28"/>
    <p:sldId id="301" r:id="rId29"/>
    <p:sldId id="31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Weber" initials="RW" lastIdx="1" clrIdx="0">
    <p:extLst>
      <p:ext uri="{19B8F6BF-5375-455C-9EA6-DF929625EA0E}">
        <p15:presenceInfo xmlns:p15="http://schemas.microsoft.com/office/powerpoint/2012/main" userId="363b1c9749eee9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3D"/>
    <a:srgbClr val="816098"/>
    <a:srgbClr val="B6A479"/>
    <a:srgbClr val="4C3282"/>
    <a:srgbClr val="CCFFCC"/>
    <a:srgbClr val="FFFFCC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02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2DB0-ED42-4BA9-97D4-3103DF41532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336D0-BB87-4158-9DDA-BA914A234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0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336D0-BB87-4158-9DDA-BA914A234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7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F2D72F8-6EE0-4F87-9390-D7CE52FEE0DD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herry blossoms on Grant Lane">
            <a:extLst>
              <a:ext uri="{FF2B5EF4-FFF2-40B4-BE49-F238E27FC236}">
                <a16:creationId xmlns:a16="http://schemas.microsoft.com/office/drawing/2014/main" id="{E196A663-22E9-46AF-AE76-3031B2F2C7B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4" b="13442"/>
          <a:stretch/>
        </p:blipFill>
        <p:spPr bwMode="auto">
          <a:xfrm>
            <a:off x="-3" y="-1"/>
            <a:ext cx="12192002" cy="459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01CC624-0437-43EF-99D3-4B5E545BF210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BE18-A94F-4CF8-8975-BC720F07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A0C0-16E1-4EA0-A5A3-728C3E24110A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EFF45-D87C-45A5-8A43-AA51E832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72C5-2DDD-45C4-966C-970A137A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7B5817-8D3A-4DD3-92FF-32BBC5F91560}"/>
              </a:ext>
            </a:extLst>
          </p:cNvPr>
          <p:cNvCxnSpPr/>
          <p:nvPr userDrawn="1"/>
        </p:nvCxnSpPr>
        <p:spPr>
          <a:xfrm>
            <a:off x="61415" y="753975"/>
            <a:ext cx="12008609" cy="0"/>
          </a:xfrm>
          <a:prstGeom prst="line">
            <a:avLst/>
          </a:prstGeom>
          <a:ln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2B1C59-33FF-4FB4-BDD7-F61C64008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134" y="263276"/>
            <a:ext cx="10334364" cy="1014667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754F48-B758-43EB-980F-1E2884C8E2A7}"/>
              </a:ext>
            </a:extLst>
          </p:cNvPr>
          <p:cNvGrpSpPr/>
          <p:nvPr userDrawn="1"/>
        </p:nvGrpSpPr>
        <p:grpSpPr>
          <a:xfrm>
            <a:off x="575239" y="475151"/>
            <a:ext cx="631298" cy="631298"/>
            <a:chOff x="1530939" y="2405329"/>
            <a:chExt cx="631298" cy="63129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BADBD9-302C-40D9-A763-C65CCFE16FDE}"/>
                </a:ext>
              </a:extLst>
            </p:cNvPr>
            <p:cNvSpPr/>
            <p:nvPr userDrawn="1"/>
          </p:nvSpPr>
          <p:spPr>
            <a:xfrm>
              <a:off x="1530939" y="2405329"/>
              <a:ext cx="631298" cy="631298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Shape 490">
              <a:extLst>
                <a:ext uri="{FF2B5EF4-FFF2-40B4-BE49-F238E27FC236}">
                  <a16:creationId xmlns:a16="http://schemas.microsoft.com/office/drawing/2014/main" id="{ABC713E7-D704-4682-B292-907313F269C9}"/>
                </a:ext>
              </a:extLst>
            </p:cNvPr>
            <p:cNvGrpSpPr/>
            <p:nvPr userDrawn="1"/>
          </p:nvGrpSpPr>
          <p:grpSpPr>
            <a:xfrm>
              <a:off x="1661835" y="2536225"/>
              <a:ext cx="369505" cy="369505"/>
              <a:chOff x="2594050" y="1631825"/>
              <a:chExt cx="439625" cy="439625"/>
            </a:xfrm>
          </p:grpSpPr>
          <p:sp>
            <p:nvSpPr>
              <p:cNvPr id="9" name="Shape 491">
                <a:extLst>
                  <a:ext uri="{FF2B5EF4-FFF2-40B4-BE49-F238E27FC236}">
                    <a16:creationId xmlns:a16="http://schemas.microsoft.com/office/drawing/2014/main" id="{5701E159-D011-460A-BF32-22B3BFF6328B}"/>
                  </a:ext>
                </a:extLst>
              </p:cNvPr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0" t="0" r="0" b="0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492">
                <a:extLst>
                  <a:ext uri="{FF2B5EF4-FFF2-40B4-BE49-F238E27FC236}">
                    <a16:creationId xmlns:a16="http://schemas.microsoft.com/office/drawing/2014/main" id="{CA3D8659-8AB7-48FB-9131-98E6A18A0B20}"/>
                  </a:ext>
                </a:extLst>
              </p:cNvPr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0" t="0" r="0" b="0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493">
                <a:extLst>
                  <a:ext uri="{FF2B5EF4-FFF2-40B4-BE49-F238E27FC236}">
                    <a16:creationId xmlns:a16="http://schemas.microsoft.com/office/drawing/2014/main" id="{A811AE90-64AA-41C3-9DE9-62A86028AA6C}"/>
                  </a:ext>
                </a:extLst>
              </p:cNvPr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0" t="0" r="0" b="0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494">
                <a:extLst>
                  <a:ext uri="{FF2B5EF4-FFF2-40B4-BE49-F238E27FC236}">
                    <a16:creationId xmlns:a16="http://schemas.microsoft.com/office/drawing/2014/main" id="{0551D70B-4457-48F5-81B9-3A38F6B661D9}"/>
                  </a:ext>
                </a:extLst>
              </p:cNvPr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0" t="0" r="0" b="0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2BD7EC-0D21-433C-A8B8-B34982C0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134" y="1463857"/>
            <a:ext cx="10334364" cy="4845504"/>
          </a:xfrm>
        </p:spPr>
        <p:txBody>
          <a:bodyPr/>
          <a:lstStyle>
            <a:lvl1pPr marL="91440" indent="-91440">
              <a:buClr>
                <a:srgbClr val="4C3282"/>
              </a:buClr>
              <a:buFont typeface="Segoe UI Semilight" panose="020B0402040204020203" pitchFamily="34" charset="0"/>
              <a:buChar char="-"/>
              <a:defRPr/>
            </a:lvl1pPr>
            <a:lvl2pPr>
              <a:buClr>
                <a:srgbClr val="4C3282"/>
              </a:buClr>
              <a:defRPr/>
            </a:lvl2pPr>
            <a:lvl3pPr>
              <a:buClr>
                <a:srgbClr val="4C3282"/>
              </a:buClr>
              <a:defRPr/>
            </a:lvl3pPr>
            <a:lvl4pPr>
              <a:buClr>
                <a:srgbClr val="4C3282"/>
              </a:buClr>
              <a:defRPr/>
            </a:lvl4pPr>
            <a:lvl5pPr>
              <a:buClr>
                <a:srgbClr val="4C328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277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56FD08-8E43-4554-8ACC-11234BCBCF4E}"/>
              </a:ext>
            </a:extLst>
          </p:cNvPr>
          <p:cNvCxnSpPr/>
          <p:nvPr userDrawn="1"/>
        </p:nvCxnSpPr>
        <p:spPr>
          <a:xfrm>
            <a:off x="127669" y="3557888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77F25E-8269-472E-9791-7EB74F79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775" y="3262680"/>
            <a:ext cx="6504161" cy="590415"/>
          </a:xfrm>
          <a:solidFill>
            <a:schemeClr val="bg1"/>
          </a:solidFill>
        </p:spPr>
        <p:txBody>
          <a:bodyPr>
            <a:noAutofit/>
          </a:bodyPr>
          <a:lstStyle>
            <a:lvl1pPr>
              <a:defRPr sz="32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D8F82-27EF-4582-903A-FAC77926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EF91-6C16-45AA-BCF7-707841F67328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6C1EE-E506-47FA-A188-0DF16D49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0F48F-87DE-4815-AD70-D0F2CA55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6714E5-EBF9-4569-A5F7-79EC8ADBC566}"/>
              </a:ext>
            </a:extLst>
          </p:cNvPr>
          <p:cNvSpPr/>
          <p:nvPr userDrawn="1"/>
        </p:nvSpPr>
        <p:spPr>
          <a:xfrm>
            <a:off x="743453" y="3050554"/>
            <a:ext cx="897775" cy="897775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A67AF-FC3C-498E-9019-5526D4E35E56}"/>
              </a:ext>
            </a:extLst>
          </p:cNvPr>
          <p:cNvSpPr/>
          <p:nvPr userDrawn="1"/>
        </p:nvSpPr>
        <p:spPr>
          <a:xfrm>
            <a:off x="321425" y="60960"/>
            <a:ext cx="171797" cy="1474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Shape 496">
            <a:extLst>
              <a:ext uri="{FF2B5EF4-FFF2-40B4-BE49-F238E27FC236}">
                <a16:creationId xmlns:a16="http://schemas.microsoft.com/office/drawing/2014/main" id="{A9D83950-EFA8-45B6-9842-F0E75D62D1E4}"/>
              </a:ext>
            </a:extLst>
          </p:cNvPr>
          <p:cNvGrpSpPr/>
          <p:nvPr userDrawn="1"/>
        </p:nvGrpSpPr>
        <p:grpSpPr>
          <a:xfrm>
            <a:off x="1042384" y="3287057"/>
            <a:ext cx="299911" cy="424768"/>
            <a:chOff x="3979850" y="1598950"/>
            <a:chExt cx="356825" cy="505375"/>
          </a:xfrm>
        </p:grpSpPr>
        <p:sp>
          <p:nvSpPr>
            <p:cNvPr id="11" name="Shape 497">
              <a:extLst>
                <a:ext uri="{FF2B5EF4-FFF2-40B4-BE49-F238E27FC236}">
                  <a16:creationId xmlns:a16="http://schemas.microsoft.com/office/drawing/2014/main" id="{5AC1FC31-D74E-4136-9F49-9396640AE6A7}"/>
                </a:ext>
              </a:extLst>
            </p:cNvPr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498">
              <a:extLst>
                <a:ext uri="{FF2B5EF4-FFF2-40B4-BE49-F238E27FC236}">
                  <a16:creationId xmlns:a16="http://schemas.microsoft.com/office/drawing/2014/main" id="{55224696-5DAC-453B-AD17-A914F23CD917}"/>
                </a:ext>
              </a:extLst>
            </p:cNvPr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FA472A-7AFD-46BC-8C3E-7439952E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2775" y="3931493"/>
            <a:ext cx="6504161" cy="506283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50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F108-A835-42BD-AD07-AC3E10CB88F9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6BFD-1872-4B01-924A-4207308A9ED8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UW building">
            <a:extLst>
              <a:ext uri="{FF2B5EF4-FFF2-40B4-BE49-F238E27FC236}">
                <a16:creationId xmlns:a16="http://schemas.microsoft.com/office/drawing/2014/main" id="{8DB080C4-5F0D-47C3-B99E-D2AD3B91FD7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85" b="5565"/>
          <a:stretch/>
        </p:blipFill>
        <p:spPr bwMode="auto">
          <a:xfrm>
            <a:off x="3" y="0"/>
            <a:ext cx="12191997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5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4620" y="1512985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809" y="1512984"/>
            <a:ext cx="5397689" cy="4796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F-CA7D-4C74-91C6-C5E8183137FA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5E9297-2ED3-49ED-918C-68275E6E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666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39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B3B9-0CF8-4FF3-B61B-8FBE8E5BE69B}" type="datetime1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2F29-FDCB-4CD4-A706-8477E063ED4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4218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6C8EDAC-3655-4870-AA43-44830ED94DF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5830" y="1531279"/>
            <a:ext cx="5397688" cy="447646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800" b="0" kern="1200" cap="all" baseline="0" dirty="0" smtClean="0">
                <a:solidFill>
                  <a:srgbClr val="4C328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DFFB8E-9225-4B12-B4C6-960DAE3BDB9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364809" y="2096446"/>
            <a:ext cx="5397689" cy="4330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4686-1F66-49B7-871C-C143E2F0AE1D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A5B7-C245-47A7-87E3-6608994B344F}" type="datetime1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59B43-7B4F-4C3A-B17E-4BC7EEB96228}" type="datetime1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9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B2A4-11AD-445D-9449-ECE97BF72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5881" y="3446573"/>
            <a:ext cx="5590283" cy="1014667"/>
          </a:xfrm>
        </p:spPr>
        <p:txBody>
          <a:bodyPr/>
          <a:lstStyle>
            <a:lvl1pPr algn="ctr">
              <a:defRPr cap="none" baseline="0"/>
            </a:lvl1pPr>
          </a:lstStyle>
          <a:p>
            <a:r>
              <a:rPr lang="en-US" dirty="0"/>
              <a:t>Big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E7B94-0CB0-48FD-9BA2-0BCEF75A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C2E4-0E10-4F0A-ABD1-E6493DBFBAF0}" type="datetime1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A529F-BA16-4C50-8761-34379098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8C27-C210-4D9C-AB83-9BF54E32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7791F-5EAB-433C-8512-E3D8B5FEA33C}"/>
              </a:ext>
            </a:extLst>
          </p:cNvPr>
          <p:cNvCxnSpPr/>
          <p:nvPr userDrawn="1"/>
        </p:nvCxnSpPr>
        <p:spPr>
          <a:xfrm>
            <a:off x="138752" y="1917510"/>
            <a:ext cx="11914495" cy="0"/>
          </a:xfrm>
          <a:prstGeom prst="line">
            <a:avLst/>
          </a:prstGeom>
          <a:ln w="19050">
            <a:solidFill>
              <a:srgbClr val="D8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C5ADD-7CD5-4855-8137-142378EFA26D}"/>
              </a:ext>
            </a:extLst>
          </p:cNvPr>
          <p:cNvGrpSpPr/>
          <p:nvPr userDrawn="1"/>
        </p:nvGrpSpPr>
        <p:grpSpPr>
          <a:xfrm>
            <a:off x="4736398" y="555634"/>
            <a:ext cx="2723751" cy="2723751"/>
            <a:chOff x="4360460" y="449353"/>
            <a:chExt cx="3282287" cy="328228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61030CC-581E-4D1E-9ACA-A92F5BB6C0CB}"/>
                </a:ext>
              </a:extLst>
            </p:cNvPr>
            <p:cNvSpPr/>
            <p:nvPr userDrawn="1"/>
          </p:nvSpPr>
          <p:spPr>
            <a:xfrm>
              <a:off x="4360460" y="449353"/>
              <a:ext cx="3282287" cy="3282287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Shape 822">
              <a:extLst>
                <a:ext uri="{FF2B5EF4-FFF2-40B4-BE49-F238E27FC236}">
                  <a16:creationId xmlns:a16="http://schemas.microsoft.com/office/drawing/2014/main" id="{9662AC8F-8502-4CF6-87AC-2CB7EFEBC5CD}"/>
                </a:ext>
              </a:extLst>
            </p:cNvPr>
            <p:cNvGrpSpPr/>
            <p:nvPr userDrawn="1"/>
          </p:nvGrpSpPr>
          <p:grpSpPr>
            <a:xfrm>
              <a:off x="4868910" y="1003939"/>
              <a:ext cx="2265387" cy="2173113"/>
              <a:chOff x="5233525" y="4954450"/>
              <a:chExt cx="538275" cy="516350"/>
            </a:xfrm>
          </p:grpSpPr>
          <p:sp>
            <p:nvSpPr>
              <p:cNvPr id="8" name="Shape 823">
                <a:extLst>
                  <a:ext uri="{FF2B5EF4-FFF2-40B4-BE49-F238E27FC236}">
                    <a16:creationId xmlns:a16="http://schemas.microsoft.com/office/drawing/2014/main" id="{915C32CE-F54C-4A91-A795-5F6EE0E2C310}"/>
                  </a:ext>
                </a:extLst>
              </p:cNvPr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Shape 824">
                <a:extLst>
                  <a:ext uri="{FF2B5EF4-FFF2-40B4-BE49-F238E27FC236}">
                    <a16:creationId xmlns:a16="http://schemas.microsoft.com/office/drawing/2014/main" id="{25663F7D-C889-439B-A68E-97D8B29147A8}"/>
                  </a:ext>
                </a:extLst>
              </p:cNvPr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Shape 825">
                <a:extLst>
                  <a:ext uri="{FF2B5EF4-FFF2-40B4-BE49-F238E27FC236}">
                    <a16:creationId xmlns:a16="http://schemas.microsoft.com/office/drawing/2014/main" id="{5C225417-5386-4CF0-A050-D547324972FC}"/>
                  </a:ext>
                </a:extLst>
              </p:cNvPr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Shape 826">
                <a:extLst>
                  <a:ext uri="{FF2B5EF4-FFF2-40B4-BE49-F238E27FC236}">
                    <a16:creationId xmlns:a16="http://schemas.microsoft.com/office/drawing/2014/main" id="{F2B2177A-3C1C-4737-A983-B5086B44BAC9}"/>
                  </a:ext>
                </a:extLst>
              </p:cNvPr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Shape 827">
                <a:extLst>
                  <a:ext uri="{FF2B5EF4-FFF2-40B4-BE49-F238E27FC236}">
                    <a16:creationId xmlns:a16="http://schemas.microsoft.com/office/drawing/2014/main" id="{065E0883-FD56-4990-A3BA-7394FB6E3D9D}"/>
                  </a:ext>
                </a:extLst>
              </p:cNvPr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0" t="0" r="0" b="0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Shape 828">
                <a:extLst>
                  <a:ext uri="{FF2B5EF4-FFF2-40B4-BE49-F238E27FC236}">
                    <a16:creationId xmlns:a16="http://schemas.microsoft.com/office/drawing/2014/main" id="{C497A5ED-CCEE-4F09-A7B4-7079C57F1DC1}"/>
                  </a:ext>
                </a:extLst>
              </p:cNvPr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0" t="0" r="0" b="0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Shape 829">
                <a:extLst>
                  <a:ext uri="{FF2B5EF4-FFF2-40B4-BE49-F238E27FC236}">
                    <a16:creationId xmlns:a16="http://schemas.microsoft.com/office/drawing/2014/main" id="{D8CBE5C1-1916-4EF1-B9E9-DC5E58DE62C4}"/>
                  </a:ext>
                </a:extLst>
              </p:cNvPr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0" t="0" r="0" b="0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Shape 830">
                <a:extLst>
                  <a:ext uri="{FF2B5EF4-FFF2-40B4-BE49-F238E27FC236}">
                    <a16:creationId xmlns:a16="http://schemas.microsoft.com/office/drawing/2014/main" id="{BB37530B-08B3-4205-8A08-E876EE3F9FBE}"/>
                  </a:ext>
                </a:extLst>
              </p:cNvPr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0" t="0" r="0" b="0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Shape 831">
                <a:extLst>
                  <a:ext uri="{FF2B5EF4-FFF2-40B4-BE49-F238E27FC236}">
                    <a16:creationId xmlns:a16="http://schemas.microsoft.com/office/drawing/2014/main" id="{14DEB002-C856-4D51-9E3F-42951B8C7A10}"/>
                  </a:ext>
                </a:extLst>
              </p:cNvPr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0" t="0" r="0" b="0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Shape 832">
                <a:extLst>
                  <a:ext uri="{FF2B5EF4-FFF2-40B4-BE49-F238E27FC236}">
                    <a16:creationId xmlns:a16="http://schemas.microsoft.com/office/drawing/2014/main" id="{5B5D5E96-C594-4AB6-9DF5-2ED8F56CCF52}"/>
                  </a:ext>
                </a:extLst>
              </p:cNvPr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0" t="0" r="0" b="0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Shape 833">
                <a:extLst>
                  <a:ext uri="{FF2B5EF4-FFF2-40B4-BE49-F238E27FC236}">
                    <a16:creationId xmlns:a16="http://schemas.microsoft.com/office/drawing/2014/main" id="{3FC3F998-CA08-40F4-81A5-CEC994EBBF42}"/>
                  </a:ext>
                </a:extLst>
              </p:cNvPr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0" t="0" r="0" b="0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C05CDBC-229D-45E2-B2F9-9037D7DF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5880" y="4628428"/>
            <a:ext cx="5590283" cy="1463040"/>
          </a:xfrm>
        </p:spPr>
        <p:txBody>
          <a:bodyPr l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812236-1A32-4FE2-AB5A-F8F998D835F3}"/>
              </a:ext>
            </a:extLst>
          </p:cNvPr>
          <p:cNvSpPr/>
          <p:nvPr userDrawn="1"/>
        </p:nvSpPr>
        <p:spPr>
          <a:xfrm>
            <a:off x="272955" y="0"/>
            <a:ext cx="423081" cy="1562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B8EB76-3B7A-4486-95E5-0316680FFD7E}"/>
              </a:ext>
            </a:extLst>
          </p:cNvPr>
          <p:cNvCxnSpPr>
            <a:cxnSpLocks/>
          </p:cNvCxnSpPr>
          <p:nvPr userDrawn="1"/>
        </p:nvCxnSpPr>
        <p:spPr>
          <a:xfrm>
            <a:off x="3315880" y="4545974"/>
            <a:ext cx="5590283" cy="0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53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240" y="1463857"/>
            <a:ext cx="11187258" cy="48455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240" y="6544402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D79CBD00-FD37-4AFB-9A1D-44325D264609}" type="datetime1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301" y="6521027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1670" y="6521027"/>
            <a:ext cx="42192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59665DE-58FC-41F4-AC58-2C90A5E0052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29491" y="172390"/>
            <a:ext cx="0" cy="1196439"/>
          </a:xfrm>
          <a:prstGeom prst="line">
            <a:avLst/>
          </a:prstGeom>
          <a:ln w="19050">
            <a:solidFill>
              <a:srgbClr val="4C32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1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none" spc="100" baseline="0">
          <a:solidFill>
            <a:schemeClr val="tx1">
              <a:lumMod val="95000"/>
              <a:lumOff val="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8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B6A479"/>
        </a:buClr>
        <a:buFont typeface="Segoe UI Semilight" panose="020B0402040204020203" pitchFamily="34" charset="0"/>
        <a:buChar char="-"/>
        <a:defRPr sz="140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OalU379l3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s4TPTC8wh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Xw2D9aJRBY4" TargetMode="Externa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aqR3G_NVo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wWBy6J5gz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674C-AD1D-4C9D-88D4-76616DF5B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14: </a:t>
            </a:r>
            <a:r>
              <a:rPr lang="en-US" dirty="0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73D0-155C-4A49-BE31-7C26918C8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CSE 373: Data Structures and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660B4-D96C-4E54-B1D6-38FFCDBB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DF771-CBF5-4810-A04A-36DE8C4C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2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C668-1064-4B55-B89F-AB59AC7F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43114-685B-4A48-9455-211F9BC43C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Invariants/Iterative improvement</a:t>
                </a:r>
              </a:p>
              <a:p>
                <a:pPr lvl="1"/>
                <a:r>
                  <a:rPr lang="en-US" dirty="0"/>
                  <a:t>Step-by-step make one more part of the input your desired output.</a:t>
                </a:r>
              </a:p>
              <a:p>
                <a:endParaRPr lang="en-US" dirty="0"/>
              </a:p>
              <a:p>
                <a:r>
                  <a:rPr lang="en-US" dirty="0"/>
                  <a:t>We’ll write iterative algorithms to satisfy the following invariant:</a:t>
                </a:r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iterations of the loop,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of the array will be sorted.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43114-685B-4A48-9455-211F9BC43C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A4D71-A7F5-4F21-A802-3B754ED4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85FB-2DFD-48E1-A1BC-4FC155D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E10-9AB4-4E99-8122-AB322E95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498EDF-5CFD-4E0F-9719-EFD70619BB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0928" y="1475460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8DA13-8A2C-489C-B126-9CD7EA39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11</a:t>
            </a:fld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A04B0B8-8457-4430-9947-5A9819C438A0}"/>
              </a:ext>
            </a:extLst>
          </p:cNvPr>
          <p:cNvSpPr/>
          <p:nvPr/>
        </p:nvSpPr>
        <p:spPr>
          <a:xfrm rot="16200000">
            <a:off x="3005680" y="483694"/>
            <a:ext cx="338260" cy="4027759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B16E83E-0D84-457D-A86B-86BBFBA3F63F}"/>
              </a:ext>
            </a:extLst>
          </p:cNvPr>
          <p:cNvSpPr/>
          <p:nvPr/>
        </p:nvSpPr>
        <p:spPr>
          <a:xfrm rot="16200000">
            <a:off x="8551553" y="-22345"/>
            <a:ext cx="338260" cy="5039835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9B9085-4182-4459-8489-707FB51AFC81}"/>
              </a:ext>
            </a:extLst>
          </p:cNvPr>
          <p:cNvSpPr/>
          <p:nvPr/>
        </p:nvSpPr>
        <p:spPr>
          <a:xfrm rot="10800000">
            <a:off x="5550193" y="2328441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5BAF2-8B91-49EC-A049-80EE6E9D378D}"/>
              </a:ext>
            </a:extLst>
          </p:cNvPr>
          <p:cNvSpPr txBox="1"/>
          <p:nvPr/>
        </p:nvSpPr>
        <p:spPr>
          <a:xfrm>
            <a:off x="2452561" y="2778007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C223E-BC0F-4FDB-B6C8-E3E52CA1D613}"/>
              </a:ext>
            </a:extLst>
          </p:cNvPr>
          <p:cNvSpPr txBox="1"/>
          <p:nvPr/>
        </p:nvSpPr>
        <p:spPr>
          <a:xfrm>
            <a:off x="7870194" y="2772916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55260-DC7B-457F-89FD-96A6264673A0}"/>
              </a:ext>
            </a:extLst>
          </p:cNvPr>
          <p:cNvSpPr txBox="1"/>
          <p:nvPr/>
        </p:nvSpPr>
        <p:spPr>
          <a:xfrm>
            <a:off x="4993780" y="289196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F1BD0247-7355-49FA-961F-96A157483B14}"/>
              </a:ext>
            </a:extLst>
          </p:cNvPr>
          <p:cNvGraphicFramePr>
            <a:graphicFrameLocks/>
          </p:cNvGraphicFramePr>
          <p:nvPr/>
        </p:nvGraphicFramePr>
        <p:xfrm>
          <a:off x="1160930" y="3283085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DA83ED5B-16A8-4D31-AB11-4934A192C80E}"/>
              </a:ext>
            </a:extLst>
          </p:cNvPr>
          <p:cNvSpPr/>
          <p:nvPr/>
        </p:nvSpPr>
        <p:spPr>
          <a:xfrm rot="16200000">
            <a:off x="3511720" y="1785282"/>
            <a:ext cx="338260" cy="5039834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58F8320-C59C-46F5-AD35-C5E041EAE75B}"/>
              </a:ext>
            </a:extLst>
          </p:cNvPr>
          <p:cNvSpPr/>
          <p:nvPr/>
        </p:nvSpPr>
        <p:spPr>
          <a:xfrm rot="16200000">
            <a:off x="9066242" y="2299966"/>
            <a:ext cx="338260" cy="4010463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C729AB3-0AA3-4B52-999F-38020A086FB9}"/>
              </a:ext>
            </a:extLst>
          </p:cNvPr>
          <p:cNvSpPr/>
          <p:nvPr/>
        </p:nvSpPr>
        <p:spPr>
          <a:xfrm rot="10800000">
            <a:off x="5550193" y="4148917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3845-D8B0-4054-A793-4F959F9C0E9A}"/>
              </a:ext>
            </a:extLst>
          </p:cNvPr>
          <p:cNvSpPr txBox="1"/>
          <p:nvPr/>
        </p:nvSpPr>
        <p:spPr>
          <a:xfrm>
            <a:off x="2989276" y="4514927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7F3CA-DA2A-4F7B-A27E-7EE1F750CAED}"/>
              </a:ext>
            </a:extLst>
          </p:cNvPr>
          <p:cNvSpPr txBox="1"/>
          <p:nvPr/>
        </p:nvSpPr>
        <p:spPr>
          <a:xfrm>
            <a:off x="8384883" y="4514927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FE323-1F43-473A-9B5D-9DED69DB4D8F}"/>
              </a:ext>
            </a:extLst>
          </p:cNvPr>
          <p:cNvSpPr txBox="1"/>
          <p:nvPr/>
        </p:nvSpPr>
        <p:spPr>
          <a:xfrm>
            <a:off x="4993780" y="471244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3A99DE67-644A-481C-96BC-48C8D59C0128}"/>
              </a:ext>
            </a:extLst>
          </p:cNvPr>
          <p:cNvSpPr/>
          <p:nvPr/>
        </p:nvSpPr>
        <p:spPr>
          <a:xfrm rot="10800000">
            <a:off x="3157867" y="1024932"/>
            <a:ext cx="2551814" cy="423574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345C6182-F373-4911-8B55-E2D72660E84D}"/>
              </a:ext>
            </a:extLst>
          </p:cNvPr>
          <p:cNvGraphicFramePr>
            <a:graphicFrameLocks/>
          </p:cNvGraphicFramePr>
          <p:nvPr/>
        </p:nvGraphicFramePr>
        <p:xfrm>
          <a:off x="1160928" y="5111015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4" name="Left Brace 23">
            <a:extLst>
              <a:ext uri="{FF2B5EF4-FFF2-40B4-BE49-F238E27FC236}">
                <a16:creationId xmlns:a16="http://schemas.microsoft.com/office/drawing/2014/main" id="{06BC2F27-2692-4C3B-93BC-FCCAE3A26F28}"/>
              </a:ext>
            </a:extLst>
          </p:cNvPr>
          <p:cNvSpPr/>
          <p:nvPr/>
        </p:nvSpPr>
        <p:spPr>
          <a:xfrm rot="16200000">
            <a:off x="4026405" y="3098524"/>
            <a:ext cx="338260" cy="6069209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83B56CC-34A0-458D-80B5-FB391386C071}"/>
              </a:ext>
            </a:extLst>
          </p:cNvPr>
          <p:cNvSpPr/>
          <p:nvPr/>
        </p:nvSpPr>
        <p:spPr>
          <a:xfrm rot="16200000">
            <a:off x="9581922" y="4643577"/>
            <a:ext cx="338260" cy="2979101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A035A95-5E3E-44A8-A951-28674B76EF36}"/>
              </a:ext>
            </a:extLst>
          </p:cNvPr>
          <p:cNvSpPr/>
          <p:nvPr/>
        </p:nvSpPr>
        <p:spPr>
          <a:xfrm rot="10800000">
            <a:off x="7552019" y="5923985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CAF16-1BBA-42F7-AE2B-917B1B508080}"/>
              </a:ext>
            </a:extLst>
          </p:cNvPr>
          <p:cNvSpPr txBox="1"/>
          <p:nvPr/>
        </p:nvSpPr>
        <p:spPr>
          <a:xfrm>
            <a:off x="3473286" y="6342857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89C8B-6C73-4FA9-A6CB-4F5111C618BF}"/>
              </a:ext>
            </a:extLst>
          </p:cNvPr>
          <p:cNvSpPr txBox="1"/>
          <p:nvPr/>
        </p:nvSpPr>
        <p:spPr>
          <a:xfrm>
            <a:off x="8900563" y="6342857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20979-EC1E-47A5-9EC0-1C7DE318FC7E}"/>
              </a:ext>
            </a:extLst>
          </p:cNvPr>
          <p:cNvSpPr txBox="1"/>
          <p:nvPr/>
        </p:nvSpPr>
        <p:spPr>
          <a:xfrm>
            <a:off x="6995606" y="648751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34136A-8795-4C08-9384-CDB45587C00C}"/>
              </a:ext>
            </a:extLst>
          </p:cNvPr>
          <p:cNvSpPr/>
          <p:nvPr/>
        </p:nvSpPr>
        <p:spPr>
          <a:xfrm>
            <a:off x="6995606" y="191986"/>
            <a:ext cx="507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https://www.youtube.com/watch?v=ROalU379l3U</a:t>
            </a:r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9D6008A-F28E-49F6-866F-4DB7B0A971A8}"/>
              </a:ext>
            </a:extLst>
          </p:cNvPr>
          <p:cNvSpPr/>
          <p:nvPr/>
        </p:nvSpPr>
        <p:spPr>
          <a:xfrm rot="10800000">
            <a:off x="5040765" y="2269995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6C26FD1E-0B91-4932-B554-CC01C23F50C0}"/>
              </a:ext>
            </a:extLst>
          </p:cNvPr>
          <p:cNvSpPr/>
          <p:nvPr/>
        </p:nvSpPr>
        <p:spPr>
          <a:xfrm rot="10800000">
            <a:off x="5987887" y="4293094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F5190-B078-4106-85E0-61CF453A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7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7.40741E-7 L -0.16745 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7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0.07943 -0.0053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7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8021 -0.0018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1.47451E-17 4.8148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8" grpId="1" animBg="1"/>
      <p:bldP spid="19" grpId="0"/>
      <p:bldP spid="20" grpId="0"/>
      <p:bldP spid="21" grpId="0"/>
      <p:bldP spid="21" grpId="1"/>
      <p:bldP spid="22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2" grpId="0" animBg="1"/>
      <p:bldP spid="32" grpId="1" animBg="1"/>
      <p:bldP spid="33" grpId="0" animBg="1"/>
      <p:bldP spid="3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43FC-E569-4EF2-9343-9FE0EB09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26CF3-5A14-4E67-8F15-22D404F5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A6D34-BDBA-4254-94F8-0D4A7648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B6BAB59D-1C5B-4F02-8B41-44F76D70280C}"/>
              </a:ext>
            </a:extLst>
          </p:cNvPr>
          <p:cNvGraphicFramePr>
            <a:graphicFrameLocks/>
          </p:cNvGraphicFramePr>
          <p:nvPr/>
        </p:nvGraphicFramePr>
        <p:xfrm>
          <a:off x="575239" y="1166336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BDFA85BA-452E-4D69-A435-9F0938479D2C}"/>
              </a:ext>
            </a:extLst>
          </p:cNvPr>
          <p:cNvSpPr/>
          <p:nvPr/>
        </p:nvSpPr>
        <p:spPr>
          <a:xfrm rot="16200000">
            <a:off x="3440716" y="-846155"/>
            <a:ext cx="338260" cy="6069209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EE6B448-2738-4F25-984A-19024461ED84}"/>
              </a:ext>
            </a:extLst>
          </p:cNvPr>
          <p:cNvSpPr/>
          <p:nvPr/>
        </p:nvSpPr>
        <p:spPr>
          <a:xfrm rot="16200000">
            <a:off x="8996233" y="698898"/>
            <a:ext cx="338260" cy="2979101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858FE4F-50A2-4043-8895-746EABCAB0AF}"/>
              </a:ext>
            </a:extLst>
          </p:cNvPr>
          <p:cNvSpPr/>
          <p:nvPr/>
        </p:nvSpPr>
        <p:spPr>
          <a:xfrm rot="10800000">
            <a:off x="6966330" y="1979306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0DECC-BCFB-4A20-8907-BD8D9F08628D}"/>
              </a:ext>
            </a:extLst>
          </p:cNvPr>
          <p:cNvSpPr txBox="1"/>
          <p:nvPr/>
        </p:nvSpPr>
        <p:spPr>
          <a:xfrm>
            <a:off x="2887597" y="2398178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4FFCD-14B9-44F3-8D7A-DC87732E0C18}"/>
              </a:ext>
            </a:extLst>
          </p:cNvPr>
          <p:cNvSpPr txBox="1"/>
          <p:nvPr/>
        </p:nvSpPr>
        <p:spPr>
          <a:xfrm>
            <a:off x="8314874" y="2398178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6A7F8-8D10-433B-B5D2-65E60DD61D1C}"/>
              </a:ext>
            </a:extLst>
          </p:cNvPr>
          <p:cNvSpPr txBox="1"/>
          <p:nvPr/>
        </p:nvSpPr>
        <p:spPr>
          <a:xfrm>
            <a:off x="6409917" y="254283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0CC08-46FF-48ED-8026-59D6404521FB}"/>
              </a:ext>
            </a:extLst>
          </p:cNvPr>
          <p:cNvSpPr txBox="1"/>
          <p:nvPr/>
        </p:nvSpPr>
        <p:spPr>
          <a:xfrm>
            <a:off x="575239" y="3156440"/>
            <a:ext cx="5876930" cy="3323987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(entire list)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smaller than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largestSorted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findSpot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shift(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findSpot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(sorted list going backwards)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(spot found)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shift(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item[i+1] = item[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item[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A98CE-F8C0-45B4-8DEA-06128719451C}"/>
              </a:ext>
            </a:extLst>
          </p:cNvPr>
          <p:cNvSpPr txBox="1"/>
          <p:nvPr/>
        </p:nvSpPr>
        <p:spPr>
          <a:xfrm>
            <a:off x="6409917" y="3525773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 smtClean="0"/>
              <a:t>In-practice </a:t>
            </a:r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F33E82-977C-4C03-8F82-944AF7FE8FD7}"/>
                  </a:ext>
                </a:extLst>
              </p:cNvPr>
              <p:cNvSpPr txBox="1"/>
              <p:nvPr/>
            </p:nvSpPr>
            <p:spPr>
              <a:xfrm>
                <a:off x="8610456" y="3530153"/>
                <a:ext cx="81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F33E82-977C-4C03-8F82-944AF7FE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456" y="3530153"/>
                <a:ext cx="818686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EC140-0563-439A-8939-D552FA3A50B8}"/>
                  </a:ext>
                </a:extLst>
              </p:cNvPr>
              <p:cNvSpPr txBox="1"/>
              <p:nvPr/>
            </p:nvSpPr>
            <p:spPr>
              <a:xfrm>
                <a:off x="8651332" y="4064864"/>
                <a:ext cx="737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EC140-0563-439A-8939-D552FA3A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32" y="4064864"/>
                <a:ext cx="737702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80C4975-3DB9-4215-AAD9-ADC9E0963064}"/>
              </a:ext>
            </a:extLst>
          </p:cNvPr>
          <p:cNvSpPr txBox="1"/>
          <p:nvPr/>
        </p:nvSpPr>
        <p:spPr>
          <a:xfrm>
            <a:off x="8651331" y="5147546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DB73B-8BF6-4F01-9CC2-7C62C39666B4}"/>
              </a:ext>
            </a:extLst>
          </p:cNvPr>
          <p:cNvSpPr txBox="1"/>
          <p:nvPr/>
        </p:nvSpPr>
        <p:spPr>
          <a:xfrm>
            <a:off x="8666030" y="5682257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A7999-D386-4DF1-A268-357EDCFF006E}"/>
                  </a:ext>
                </a:extLst>
              </p:cNvPr>
              <p:cNvSpPr txBox="1"/>
              <p:nvPr/>
            </p:nvSpPr>
            <p:spPr>
              <a:xfrm>
                <a:off x="8607572" y="4626185"/>
                <a:ext cx="81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A7999-D386-4DF1-A268-357EDCFF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72" y="4626185"/>
                <a:ext cx="81868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4B1CEDB2-101C-4B97-BB39-2F6C1A390BF7}"/>
              </a:ext>
            </a:extLst>
          </p:cNvPr>
          <p:cNvSpPr/>
          <p:nvPr/>
        </p:nvSpPr>
        <p:spPr>
          <a:xfrm rot="10800000">
            <a:off x="4574004" y="662881"/>
            <a:ext cx="2551814" cy="423574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3233A7-343E-4E8E-970D-19C5DDDD9210}"/>
              </a:ext>
            </a:extLst>
          </p:cNvPr>
          <p:cNvSpPr/>
          <p:nvPr/>
        </p:nvSpPr>
        <p:spPr>
          <a:xfrm>
            <a:off x="8607572" y="3271421"/>
            <a:ext cx="3458453" cy="1251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solidFill>
                  <a:srgbClr val="4C328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pollEV.com/cse373su19</a:t>
            </a:r>
          </a:p>
          <a:p>
            <a:pPr marL="0" lvl="1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What </a:t>
            </a:r>
            <a:r>
              <a:rPr lang="en-US" sz="2400" dirty="0" smtClean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are the best case and worst case times?</a:t>
            </a:r>
            <a:endParaRPr lang="en-US" sz="2400" dirty="0">
              <a:latin typeface="Courier New" panose="02070309020205020404" pitchFamily="49" charset="0"/>
              <a:ea typeface="Segoe UI Historic" panose="020B0502040204020203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4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AC5D-5F93-43C6-8F72-8CEB9061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Satisfying the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12969-4057-4D9E-9661-B9B2557F8D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said this would be our invariant:</a:t>
                </a:r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iterations of the loop,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of the array will be sorted.</a:t>
                </a:r>
              </a:p>
              <a:p>
                <a:endParaRPr lang="en-US" dirty="0"/>
              </a:p>
              <a:p>
                <a:r>
                  <a:rPr lang="en-US" dirty="0"/>
                  <a:t>But that wasn’t a full description of what happens</a:t>
                </a:r>
              </a:p>
              <a:p>
                <a:r>
                  <a:rPr lang="en-US" dirty="0"/>
                  <a:t>Insertion sort:</a:t>
                </a:r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iterations of the loop, the elements that started in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are now sorted</a:t>
                </a:r>
              </a:p>
              <a:p>
                <a:endParaRPr lang="en-US" dirty="0"/>
              </a:p>
              <a:p>
                <a:r>
                  <a:rPr lang="en-US" dirty="0"/>
                  <a:t>Selection sort:</a:t>
                </a:r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iterations of the loop,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elements of the array are (sorted) in indices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712969-4057-4D9E-9661-B9B2557F8D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2" t="-1509" r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D53D8-EDFF-4D15-823A-1A32F955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78C8C-CAA9-4295-9F53-BF303CEE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EE10-9AB4-4E99-8122-AB322E95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9498EDF-5CFD-4E0F-9719-EFD70619BB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0928" y="1475460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8DA13-8A2C-489C-B126-9CD7EA39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14</a:t>
            </a:fld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A04B0B8-8457-4430-9947-5A9819C438A0}"/>
              </a:ext>
            </a:extLst>
          </p:cNvPr>
          <p:cNvSpPr/>
          <p:nvPr/>
        </p:nvSpPr>
        <p:spPr>
          <a:xfrm rot="16200000">
            <a:off x="3005680" y="483694"/>
            <a:ext cx="338260" cy="4027759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B16E83E-0D84-457D-A86B-86BBFBA3F63F}"/>
              </a:ext>
            </a:extLst>
          </p:cNvPr>
          <p:cNvSpPr/>
          <p:nvPr/>
        </p:nvSpPr>
        <p:spPr>
          <a:xfrm rot="16200000">
            <a:off x="8551553" y="-22345"/>
            <a:ext cx="338260" cy="5039835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29B9085-4182-4459-8489-707FB51AFC81}"/>
              </a:ext>
            </a:extLst>
          </p:cNvPr>
          <p:cNvSpPr/>
          <p:nvPr/>
        </p:nvSpPr>
        <p:spPr>
          <a:xfrm rot="10800000">
            <a:off x="5550193" y="2328441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5BAF2-8B91-49EC-A049-80EE6E9D378D}"/>
              </a:ext>
            </a:extLst>
          </p:cNvPr>
          <p:cNvSpPr txBox="1"/>
          <p:nvPr/>
        </p:nvSpPr>
        <p:spPr>
          <a:xfrm>
            <a:off x="2452561" y="2778007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C223E-BC0F-4FDB-B6C8-E3E52CA1D613}"/>
              </a:ext>
            </a:extLst>
          </p:cNvPr>
          <p:cNvSpPr txBox="1"/>
          <p:nvPr/>
        </p:nvSpPr>
        <p:spPr>
          <a:xfrm>
            <a:off x="7870194" y="2772916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55260-DC7B-457F-89FD-96A6264673A0}"/>
              </a:ext>
            </a:extLst>
          </p:cNvPr>
          <p:cNvSpPr txBox="1"/>
          <p:nvPr/>
        </p:nvSpPr>
        <p:spPr>
          <a:xfrm>
            <a:off x="4993780" y="289196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F1BD0247-7355-49FA-961F-96A157483B14}"/>
              </a:ext>
            </a:extLst>
          </p:cNvPr>
          <p:cNvGraphicFramePr>
            <a:graphicFrameLocks/>
          </p:cNvGraphicFramePr>
          <p:nvPr/>
        </p:nvGraphicFramePr>
        <p:xfrm>
          <a:off x="1160930" y="3283085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DA83ED5B-16A8-4D31-AB11-4934A192C80E}"/>
              </a:ext>
            </a:extLst>
          </p:cNvPr>
          <p:cNvSpPr/>
          <p:nvPr/>
        </p:nvSpPr>
        <p:spPr>
          <a:xfrm rot="16200000">
            <a:off x="3511720" y="1785282"/>
            <a:ext cx="338260" cy="5039834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558F8320-C59C-46F5-AD35-C5E041EAE75B}"/>
              </a:ext>
            </a:extLst>
          </p:cNvPr>
          <p:cNvSpPr/>
          <p:nvPr/>
        </p:nvSpPr>
        <p:spPr>
          <a:xfrm rot="16200000">
            <a:off x="9066242" y="2299966"/>
            <a:ext cx="338260" cy="4010463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C729AB3-0AA3-4B52-999F-38020A086FB9}"/>
              </a:ext>
            </a:extLst>
          </p:cNvPr>
          <p:cNvSpPr/>
          <p:nvPr/>
        </p:nvSpPr>
        <p:spPr>
          <a:xfrm rot="10800000">
            <a:off x="6526376" y="4081059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63845-D8B0-4054-A793-4F959F9C0E9A}"/>
              </a:ext>
            </a:extLst>
          </p:cNvPr>
          <p:cNvSpPr txBox="1"/>
          <p:nvPr/>
        </p:nvSpPr>
        <p:spPr>
          <a:xfrm>
            <a:off x="2989276" y="4514927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7F3CA-DA2A-4F7B-A27E-7EE1F750CAED}"/>
              </a:ext>
            </a:extLst>
          </p:cNvPr>
          <p:cNvSpPr txBox="1"/>
          <p:nvPr/>
        </p:nvSpPr>
        <p:spPr>
          <a:xfrm>
            <a:off x="8384883" y="4514927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3FE323-1F43-473A-9B5D-9DED69DB4D8F}"/>
              </a:ext>
            </a:extLst>
          </p:cNvPr>
          <p:cNvSpPr txBox="1"/>
          <p:nvPr/>
        </p:nvSpPr>
        <p:spPr>
          <a:xfrm>
            <a:off x="5969963" y="4644586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3A99DE67-644A-481C-96BC-48C8D59C0128}"/>
              </a:ext>
            </a:extLst>
          </p:cNvPr>
          <p:cNvSpPr/>
          <p:nvPr/>
        </p:nvSpPr>
        <p:spPr>
          <a:xfrm rot="10800000">
            <a:off x="5550192" y="1053922"/>
            <a:ext cx="3213013" cy="423574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345C6182-F373-4911-8B55-E2D72660E84D}"/>
              </a:ext>
            </a:extLst>
          </p:cNvPr>
          <p:cNvGraphicFramePr>
            <a:graphicFrameLocks/>
          </p:cNvGraphicFramePr>
          <p:nvPr/>
        </p:nvGraphicFramePr>
        <p:xfrm>
          <a:off x="1160928" y="5111015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4" name="Left Brace 23">
            <a:extLst>
              <a:ext uri="{FF2B5EF4-FFF2-40B4-BE49-F238E27FC236}">
                <a16:creationId xmlns:a16="http://schemas.microsoft.com/office/drawing/2014/main" id="{06BC2F27-2692-4C3B-93BC-FCCAE3A26F28}"/>
              </a:ext>
            </a:extLst>
          </p:cNvPr>
          <p:cNvSpPr/>
          <p:nvPr/>
        </p:nvSpPr>
        <p:spPr>
          <a:xfrm rot="16200000">
            <a:off x="4026405" y="3098524"/>
            <a:ext cx="338260" cy="6069209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83B56CC-34A0-458D-80B5-FB391386C071}"/>
              </a:ext>
            </a:extLst>
          </p:cNvPr>
          <p:cNvSpPr/>
          <p:nvPr/>
        </p:nvSpPr>
        <p:spPr>
          <a:xfrm rot="16200000">
            <a:off x="9581922" y="4643577"/>
            <a:ext cx="338260" cy="2979101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BA035A95-5E3E-44A8-A951-28674B76EF36}"/>
              </a:ext>
            </a:extLst>
          </p:cNvPr>
          <p:cNvSpPr/>
          <p:nvPr/>
        </p:nvSpPr>
        <p:spPr>
          <a:xfrm rot="10800000">
            <a:off x="7552019" y="5923985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CAF16-1BBA-42F7-AE2B-917B1B508080}"/>
              </a:ext>
            </a:extLst>
          </p:cNvPr>
          <p:cNvSpPr txBox="1"/>
          <p:nvPr/>
        </p:nvSpPr>
        <p:spPr>
          <a:xfrm>
            <a:off x="3473286" y="6342857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89C8B-6C73-4FA9-A6CB-4F5111C618BF}"/>
              </a:ext>
            </a:extLst>
          </p:cNvPr>
          <p:cNvSpPr txBox="1"/>
          <p:nvPr/>
        </p:nvSpPr>
        <p:spPr>
          <a:xfrm>
            <a:off x="8900563" y="6342857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F20979-EC1E-47A5-9EC0-1C7DE318FC7E}"/>
              </a:ext>
            </a:extLst>
          </p:cNvPr>
          <p:cNvSpPr txBox="1"/>
          <p:nvPr/>
        </p:nvSpPr>
        <p:spPr>
          <a:xfrm>
            <a:off x="6995606" y="648751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2E7E84-1767-479F-9DA4-4D841640B8B5}"/>
              </a:ext>
            </a:extLst>
          </p:cNvPr>
          <p:cNvSpPr/>
          <p:nvPr/>
        </p:nvSpPr>
        <p:spPr>
          <a:xfrm>
            <a:off x="6845352" y="94136"/>
            <a:ext cx="522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https://www.youtube.com/watch?v=Ns4TPTC8whw</a:t>
            </a:r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D0B7501-187B-4B65-8CFF-AC4BBA66B62D}"/>
              </a:ext>
            </a:extLst>
          </p:cNvPr>
          <p:cNvSpPr/>
          <p:nvPr/>
        </p:nvSpPr>
        <p:spPr>
          <a:xfrm rot="10800000">
            <a:off x="5550193" y="2323713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87652FB1-AF01-421C-AD66-BAA76F35853A}"/>
              </a:ext>
            </a:extLst>
          </p:cNvPr>
          <p:cNvSpPr/>
          <p:nvPr/>
        </p:nvSpPr>
        <p:spPr>
          <a:xfrm rot="10800000" flipH="1">
            <a:off x="5569850" y="749507"/>
            <a:ext cx="3213013" cy="423574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42F32CB0-F8C5-4B75-A499-6F18AEF0A1CE}"/>
              </a:ext>
            </a:extLst>
          </p:cNvPr>
          <p:cNvSpPr/>
          <p:nvPr/>
        </p:nvSpPr>
        <p:spPr>
          <a:xfrm rot="10800000">
            <a:off x="6532838" y="4081059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F23A8-50B2-467C-8F10-80501ECE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0.41341 -0.002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6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41 -0.00255 L 0.25052 -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37318 0.008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59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0" grpId="1" animBg="1"/>
      <p:bldP spid="30" grpId="2" animBg="1"/>
      <p:bldP spid="31" grpId="0" animBg="1"/>
      <p:bldP spid="32" grpId="0" animBg="1"/>
      <p:bldP spid="3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43FC-E569-4EF2-9343-9FE0EB09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26CF3-5A14-4E67-8F15-22D404F5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A6D34-BDBA-4254-94F8-0D4A7648A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30CC08-46FF-48ED-8026-59D6404521FB}"/>
              </a:ext>
            </a:extLst>
          </p:cNvPr>
          <p:cNvSpPr txBox="1"/>
          <p:nvPr/>
        </p:nvSpPr>
        <p:spPr>
          <a:xfrm>
            <a:off x="188543" y="3009275"/>
            <a:ext cx="5125121" cy="3754874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(entire list)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findNextMin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swap(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findNextMin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min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(unsorted list)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(item &lt; min)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min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min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swap(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temp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newIndex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currentItem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CA98CE-F8C0-45B4-8DEA-06128719451C}"/>
              </a:ext>
            </a:extLst>
          </p:cNvPr>
          <p:cNvSpPr txBox="1"/>
          <p:nvPr/>
        </p:nvSpPr>
        <p:spPr>
          <a:xfrm>
            <a:off x="6409917" y="3525773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 smtClean="0"/>
              <a:t>In-practice </a:t>
            </a:r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F33E82-977C-4C03-8F82-944AF7FE8FD7}"/>
                  </a:ext>
                </a:extLst>
              </p:cNvPr>
              <p:cNvSpPr txBox="1"/>
              <p:nvPr/>
            </p:nvSpPr>
            <p:spPr>
              <a:xfrm>
                <a:off x="8610456" y="3530153"/>
                <a:ext cx="81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F33E82-977C-4C03-8F82-944AF7FE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456" y="3530153"/>
                <a:ext cx="818686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EC140-0563-439A-8939-D552FA3A50B8}"/>
                  </a:ext>
                </a:extLst>
              </p:cNvPr>
              <p:cNvSpPr txBox="1"/>
              <p:nvPr/>
            </p:nvSpPr>
            <p:spPr>
              <a:xfrm>
                <a:off x="8651332" y="4064864"/>
                <a:ext cx="81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CEC140-0563-439A-8939-D552FA3A5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32" y="4064864"/>
                <a:ext cx="818686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80C4975-3DB9-4215-AAD9-ADC9E0963064}"/>
              </a:ext>
            </a:extLst>
          </p:cNvPr>
          <p:cNvSpPr txBox="1"/>
          <p:nvPr/>
        </p:nvSpPr>
        <p:spPr>
          <a:xfrm>
            <a:off x="8651331" y="51475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3DB73B-8BF6-4F01-9CC2-7C62C39666B4}"/>
              </a:ext>
            </a:extLst>
          </p:cNvPr>
          <p:cNvSpPr txBox="1"/>
          <p:nvPr/>
        </p:nvSpPr>
        <p:spPr>
          <a:xfrm>
            <a:off x="8666030" y="5682257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A7999-D386-4DF1-A268-357EDCFF006E}"/>
                  </a:ext>
                </a:extLst>
              </p:cNvPr>
              <p:cNvSpPr txBox="1"/>
              <p:nvPr/>
            </p:nvSpPr>
            <p:spPr>
              <a:xfrm>
                <a:off x="8607572" y="4626185"/>
                <a:ext cx="818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6A7999-D386-4DF1-A268-357EDCFF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72" y="4626185"/>
                <a:ext cx="818686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001EBE68-CF92-4BA6-97FF-BCB91AA630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788" y="1093995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4" name="Left Brace 23">
            <a:extLst>
              <a:ext uri="{FF2B5EF4-FFF2-40B4-BE49-F238E27FC236}">
                <a16:creationId xmlns:a16="http://schemas.microsoft.com/office/drawing/2014/main" id="{F981AEC0-CB78-41C5-B888-EF4ED37C6140}"/>
              </a:ext>
            </a:extLst>
          </p:cNvPr>
          <p:cNvSpPr/>
          <p:nvPr/>
        </p:nvSpPr>
        <p:spPr>
          <a:xfrm rot="16200000">
            <a:off x="2633540" y="102229"/>
            <a:ext cx="338260" cy="4027759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B16C0A6F-0DC7-4648-882D-F333D49F7386}"/>
              </a:ext>
            </a:extLst>
          </p:cNvPr>
          <p:cNvSpPr/>
          <p:nvPr/>
        </p:nvSpPr>
        <p:spPr>
          <a:xfrm rot="16200000">
            <a:off x="8179413" y="-403810"/>
            <a:ext cx="338260" cy="5039835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1DD6BB-784B-42E9-9365-484072D624B9}"/>
              </a:ext>
            </a:extLst>
          </p:cNvPr>
          <p:cNvSpPr txBox="1"/>
          <p:nvPr/>
        </p:nvSpPr>
        <p:spPr>
          <a:xfrm>
            <a:off x="2080421" y="2396542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BCA8A6-546A-4A0A-B577-E41887B35BDE}"/>
              </a:ext>
            </a:extLst>
          </p:cNvPr>
          <p:cNvSpPr txBox="1"/>
          <p:nvPr/>
        </p:nvSpPr>
        <p:spPr>
          <a:xfrm>
            <a:off x="7498054" y="2391451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Items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72A565-B496-4676-8740-440E765989DE}"/>
              </a:ext>
            </a:extLst>
          </p:cNvPr>
          <p:cNvSpPr txBox="1"/>
          <p:nvPr/>
        </p:nvSpPr>
        <p:spPr>
          <a:xfrm>
            <a:off x="4606686" y="2414042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C7AB7919-B88B-40F8-979F-195322B67CF1}"/>
              </a:ext>
            </a:extLst>
          </p:cNvPr>
          <p:cNvSpPr/>
          <p:nvPr/>
        </p:nvSpPr>
        <p:spPr>
          <a:xfrm rot="10800000">
            <a:off x="5264722" y="672457"/>
            <a:ext cx="3126343" cy="423574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A304B3AB-4AF7-4DEE-BAF6-5D82464962FF}"/>
              </a:ext>
            </a:extLst>
          </p:cNvPr>
          <p:cNvSpPr/>
          <p:nvPr/>
        </p:nvSpPr>
        <p:spPr>
          <a:xfrm rot="10800000" flipH="1">
            <a:off x="5284380" y="368042"/>
            <a:ext cx="3126343" cy="423574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A162F57-CF31-4E51-ACC8-9C8E3092F2C3}"/>
              </a:ext>
            </a:extLst>
          </p:cNvPr>
          <p:cNvSpPr/>
          <p:nvPr/>
        </p:nvSpPr>
        <p:spPr>
          <a:xfrm rot="10800000">
            <a:off x="5163099" y="1867381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FB44-018C-4614-8F8E-31C7D1E9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A8BF7-19E7-4D28-8EF3-4E83892B5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Selection sort:</a:t>
                </a:r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iterations of the loop,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elements of the array are (sorted) in indices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Runs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no matter what.</a:t>
                </a:r>
              </a:p>
              <a:p>
                <a:endParaRPr lang="en-US" dirty="0"/>
              </a:p>
              <a:p>
                <a:r>
                  <a:rPr lang="en-US" sz="2400" dirty="0"/>
                  <a:t>Using data structures</a:t>
                </a:r>
              </a:p>
              <a:p>
                <a:pPr lvl="1"/>
                <a:r>
                  <a:rPr lang="en-US" sz="2400" dirty="0"/>
                  <a:t>Speed up our existing ideas</a:t>
                </a:r>
              </a:p>
              <a:p>
                <a:r>
                  <a:rPr lang="en-US" sz="2400" dirty="0"/>
                  <a:t>If only we had a data structure that was good at getting the smallest item remaining in our dataset…</a:t>
                </a:r>
              </a:p>
              <a:p>
                <a:pPr lvl="1"/>
                <a:r>
                  <a:rPr lang="en-US" sz="2400" dirty="0"/>
                  <a:t>We do!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9A8BF7-19E7-4D28-8EF3-4E83892B5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6" t="-1509" r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23D-5573-431D-B281-1713ED12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55F28-B357-46D5-A16F-3DE15FD7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6401-DF88-4DF2-B6DD-B0DA27E5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E7ECC-00D1-42C0-BE22-0F7BB6CD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run Floyd’s </a:t>
            </a:r>
            <a:r>
              <a:rPr lang="en-US" dirty="0" err="1"/>
              <a:t>buildHeap</a:t>
            </a:r>
            <a:r>
              <a:rPr lang="en-US" dirty="0"/>
              <a:t> on your data</a:t>
            </a:r>
          </a:p>
          <a:p>
            <a:r>
              <a:rPr lang="en-US" dirty="0"/>
              <a:t>2. call </a:t>
            </a:r>
            <a:r>
              <a:rPr lang="en-US" dirty="0" err="1"/>
              <a:t>removeMin</a:t>
            </a:r>
            <a:r>
              <a:rPr lang="en-US" dirty="0"/>
              <a:t> n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5C0AD-BC9B-48AC-9983-04E0CEED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42B36-D062-4A4A-A20E-ECE59701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806DE-EC7F-4942-98B0-5E2097C57B59}"/>
              </a:ext>
            </a:extLst>
          </p:cNvPr>
          <p:cNvSpPr txBox="1"/>
          <p:nvPr/>
        </p:nvSpPr>
        <p:spPr>
          <a:xfrm>
            <a:off x="677641" y="2894236"/>
            <a:ext cx="3943708" cy="138499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E[] heap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buildHeap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E[] output = new E[n]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(n)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output[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11CE6-C834-4EBB-AEA5-088709F835EF}"/>
              </a:ext>
            </a:extLst>
          </p:cNvPr>
          <p:cNvSpPr txBox="1"/>
          <p:nvPr/>
        </p:nvSpPr>
        <p:spPr>
          <a:xfrm>
            <a:off x="7483806" y="2808820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 smtClean="0"/>
              <a:t>In-practice </a:t>
            </a:r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A5B99-44B7-4F6C-9749-D45F4EB7A17D}"/>
                  </a:ext>
                </a:extLst>
              </p:cNvPr>
              <p:cNvSpPr txBox="1"/>
              <p:nvPr/>
            </p:nvSpPr>
            <p:spPr>
              <a:xfrm>
                <a:off x="9684345" y="2813200"/>
                <a:ext cx="1249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4A5B99-44B7-4F6C-9749-D45F4EB7A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345" y="2813200"/>
                <a:ext cx="124982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C7182-E058-4D40-82E8-612BE1AE19C6}"/>
                  </a:ext>
                </a:extLst>
              </p:cNvPr>
              <p:cNvSpPr txBox="1"/>
              <p:nvPr/>
            </p:nvSpPr>
            <p:spPr>
              <a:xfrm>
                <a:off x="9725221" y="3347911"/>
                <a:ext cx="1249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1C7182-E058-4D40-82E8-612BE1AE1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221" y="3347911"/>
                <a:ext cx="1249829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0C4077E-2C6D-4E0C-863B-262D6B219BA1}"/>
              </a:ext>
            </a:extLst>
          </p:cNvPr>
          <p:cNvSpPr txBox="1"/>
          <p:nvPr/>
        </p:nvSpPr>
        <p:spPr>
          <a:xfrm>
            <a:off x="9725220" y="4430593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C42AB-6E93-4FC0-99CD-D45CB44A7F1A}"/>
                  </a:ext>
                </a:extLst>
              </p:cNvPr>
              <p:cNvSpPr txBox="1"/>
              <p:nvPr/>
            </p:nvSpPr>
            <p:spPr>
              <a:xfrm>
                <a:off x="9681461" y="3909232"/>
                <a:ext cx="1249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C42AB-6E93-4FC0-99CD-D45CB44A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461" y="3909232"/>
                <a:ext cx="1249829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4852793-B87D-48BE-8189-485C9D303F95}"/>
              </a:ext>
            </a:extLst>
          </p:cNvPr>
          <p:cNvSpPr/>
          <p:nvPr/>
        </p:nvSpPr>
        <p:spPr>
          <a:xfrm>
            <a:off x="6729679" y="263276"/>
            <a:ext cx="5162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https://www.youtube.com/watch?v=Xw2D9aJRBY4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2762-3C91-4F48-9AD7-3FB899C0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8D4A9-F504-49BB-BE2A-5F921D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466CF-C5C1-4A89-AA49-FBABEA77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6C76A5A9-04E5-44CC-8B3C-45E4D1E825F1}"/>
              </a:ext>
            </a:extLst>
          </p:cNvPr>
          <p:cNvGraphicFramePr>
            <a:graphicFrameLocks/>
          </p:cNvGraphicFramePr>
          <p:nvPr/>
        </p:nvGraphicFramePr>
        <p:xfrm>
          <a:off x="1056165" y="1195188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72919F19-BC94-4FAB-8754-22E5B00C09FE}"/>
              </a:ext>
            </a:extLst>
          </p:cNvPr>
          <p:cNvSpPr/>
          <p:nvPr/>
        </p:nvSpPr>
        <p:spPr>
          <a:xfrm rot="16200000">
            <a:off x="5926870" y="-2822538"/>
            <a:ext cx="338260" cy="10079677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C292C45-92F1-4A13-A765-5E0E9E6025B3}"/>
              </a:ext>
            </a:extLst>
          </p:cNvPr>
          <p:cNvSpPr/>
          <p:nvPr/>
        </p:nvSpPr>
        <p:spPr>
          <a:xfrm rot="16200000">
            <a:off x="10943849" y="2194441"/>
            <a:ext cx="338260" cy="45719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62F6ED-44EA-45BE-920D-9A73E299606B}"/>
              </a:ext>
            </a:extLst>
          </p:cNvPr>
          <p:cNvSpPr txBox="1"/>
          <p:nvPr/>
        </p:nvSpPr>
        <p:spPr>
          <a:xfrm>
            <a:off x="5812841" y="236541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DBE4D-863B-40F9-AB64-EC62B71D4E21}"/>
              </a:ext>
            </a:extLst>
          </p:cNvPr>
          <p:cNvSpPr txBox="1"/>
          <p:nvPr/>
        </p:nvSpPr>
        <p:spPr>
          <a:xfrm>
            <a:off x="10367870" y="2370124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9EF7A3-59DF-4217-9DEB-9855F1A1DAD5}"/>
              </a:ext>
            </a:extLst>
          </p:cNvPr>
          <p:cNvSpPr txBox="1"/>
          <p:nvPr/>
        </p:nvSpPr>
        <p:spPr>
          <a:xfrm>
            <a:off x="834447" y="258785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D4CD201-B4C9-4B4D-8DC3-0B67BB6F4520}"/>
              </a:ext>
            </a:extLst>
          </p:cNvPr>
          <p:cNvSpPr/>
          <p:nvPr/>
        </p:nvSpPr>
        <p:spPr>
          <a:xfrm rot="10800000">
            <a:off x="1390861" y="1992519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19943E0-75D9-4458-9232-3EF1FD7AFC34}"/>
              </a:ext>
            </a:extLst>
          </p:cNvPr>
          <p:cNvSpPr/>
          <p:nvPr/>
        </p:nvSpPr>
        <p:spPr>
          <a:xfrm rot="10800000" flipH="1">
            <a:off x="1658138" y="577267"/>
            <a:ext cx="9102011" cy="685320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A0853AEA-92F1-4EA4-B08B-40E5BBBF202E}"/>
              </a:ext>
            </a:extLst>
          </p:cNvPr>
          <p:cNvSpPr/>
          <p:nvPr/>
        </p:nvSpPr>
        <p:spPr>
          <a:xfrm rot="10800000">
            <a:off x="1498649" y="207625"/>
            <a:ext cx="9102011" cy="811978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" name="Content Placeholder 6">
            <a:extLst>
              <a:ext uri="{FF2B5EF4-FFF2-40B4-BE49-F238E27FC236}">
                <a16:creationId xmlns:a16="http://schemas.microsoft.com/office/drawing/2014/main" id="{2F03078E-4338-46D2-B2F9-F59DD9B10983}"/>
              </a:ext>
            </a:extLst>
          </p:cNvPr>
          <p:cNvGraphicFramePr>
            <a:graphicFrameLocks/>
          </p:cNvGraphicFramePr>
          <p:nvPr/>
        </p:nvGraphicFramePr>
        <p:xfrm>
          <a:off x="1056165" y="3049078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2007D5E0-31AA-4208-8E5B-83DD3D196BF9}"/>
              </a:ext>
            </a:extLst>
          </p:cNvPr>
          <p:cNvSpPr/>
          <p:nvPr/>
        </p:nvSpPr>
        <p:spPr>
          <a:xfrm rot="16200000">
            <a:off x="5402509" y="-444286"/>
            <a:ext cx="338260" cy="9030954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996DF560-680F-45C7-AEA7-4C3F1D5204AF}"/>
              </a:ext>
            </a:extLst>
          </p:cNvPr>
          <p:cNvSpPr/>
          <p:nvPr/>
        </p:nvSpPr>
        <p:spPr>
          <a:xfrm rot="16200000">
            <a:off x="10442349" y="3546830"/>
            <a:ext cx="338260" cy="1048721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902DD5-2C02-4833-8C9D-3A045DA68B6C}"/>
              </a:ext>
            </a:extLst>
          </p:cNvPr>
          <p:cNvSpPr txBox="1"/>
          <p:nvPr/>
        </p:nvSpPr>
        <p:spPr>
          <a:xfrm>
            <a:off x="5287864" y="422042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637F1C-C2DB-4540-A6F3-464DAC9B88BD}"/>
              </a:ext>
            </a:extLst>
          </p:cNvPr>
          <p:cNvSpPr txBox="1"/>
          <p:nvPr/>
        </p:nvSpPr>
        <p:spPr>
          <a:xfrm>
            <a:off x="9889230" y="4240321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986AB5-7C36-4768-9637-A4DA3D5154AD}"/>
              </a:ext>
            </a:extLst>
          </p:cNvPr>
          <p:cNvSpPr txBox="1"/>
          <p:nvPr/>
        </p:nvSpPr>
        <p:spPr>
          <a:xfrm>
            <a:off x="834447" y="444174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258A13B5-4531-4D7A-AAB2-C9DC3C787D99}"/>
              </a:ext>
            </a:extLst>
          </p:cNvPr>
          <p:cNvSpPr/>
          <p:nvPr/>
        </p:nvSpPr>
        <p:spPr>
          <a:xfrm rot="10800000">
            <a:off x="1390861" y="3846409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Content Placeholder 6">
            <a:extLst>
              <a:ext uri="{FF2B5EF4-FFF2-40B4-BE49-F238E27FC236}">
                <a16:creationId xmlns:a16="http://schemas.microsoft.com/office/drawing/2014/main" id="{1B39B718-5B45-4CB9-A205-CC460E30F5CE}"/>
              </a:ext>
            </a:extLst>
          </p:cNvPr>
          <p:cNvGraphicFramePr>
            <a:graphicFrameLocks/>
          </p:cNvGraphicFramePr>
          <p:nvPr/>
        </p:nvGraphicFramePr>
        <p:xfrm>
          <a:off x="960083" y="4929036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35" name="Left Brace 34">
            <a:extLst>
              <a:ext uri="{FF2B5EF4-FFF2-40B4-BE49-F238E27FC236}">
                <a16:creationId xmlns:a16="http://schemas.microsoft.com/office/drawing/2014/main" id="{97A06DB9-3838-4BDE-A051-D18C44E8C1BA}"/>
              </a:ext>
            </a:extLst>
          </p:cNvPr>
          <p:cNvSpPr/>
          <p:nvPr/>
        </p:nvSpPr>
        <p:spPr>
          <a:xfrm rot="16200000">
            <a:off x="5306427" y="1435672"/>
            <a:ext cx="338260" cy="9030954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14C15E5F-20FF-40A1-A1E6-45AB574C17C8}"/>
              </a:ext>
            </a:extLst>
          </p:cNvPr>
          <p:cNvSpPr/>
          <p:nvPr/>
        </p:nvSpPr>
        <p:spPr>
          <a:xfrm rot="16200000">
            <a:off x="10346267" y="5426788"/>
            <a:ext cx="338260" cy="1048721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9DBC93-0983-4018-9DD9-0903B0AEADDB}"/>
              </a:ext>
            </a:extLst>
          </p:cNvPr>
          <p:cNvSpPr txBox="1"/>
          <p:nvPr/>
        </p:nvSpPr>
        <p:spPr>
          <a:xfrm>
            <a:off x="5191782" y="610038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8D2C25-DA16-44FE-9262-BF05336B293E}"/>
              </a:ext>
            </a:extLst>
          </p:cNvPr>
          <p:cNvSpPr txBox="1"/>
          <p:nvPr/>
        </p:nvSpPr>
        <p:spPr>
          <a:xfrm>
            <a:off x="9793148" y="6120279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AEB6FB-3E8C-494F-90D9-B0E97BF1EF0E}"/>
              </a:ext>
            </a:extLst>
          </p:cNvPr>
          <p:cNvSpPr txBox="1"/>
          <p:nvPr/>
        </p:nvSpPr>
        <p:spPr>
          <a:xfrm>
            <a:off x="738365" y="632170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F46088C-B255-4EA8-A7C1-873A79EF16DD}"/>
              </a:ext>
            </a:extLst>
          </p:cNvPr>
          <p:cNvSpPr/>
          <p:nvPr/>
        </p:nvSpPr>
        <p:spPr>
          <a:xfrm rot="10800000">
            <a:off x="1294779" y="5726367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5BB014BA-DC18-4094-B0C6-C722A6862DFC}"/>
              </a:ext>
            </a:extLst>
          </p:cNvPr>
          <p:cNvSpPr/>
          <p:nvPr/>
        </p:nvSpPr>
        <p:spPr>
          <a:xfrm rot="10800000">
            <a:off x="1390318" y="3861461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D0CDF1-D6FA-412F-9A76-3DA4EEE69728}"/>
              </a:ext>
            </a:extLst>
          </p:cNvPr>
          <p:cNvSpPr txBox="1"/>
          <p:nvPr/>
        </p:nvSpPr>
        <p:spPr>
          <a:xfrm>
            <a:off x="1731684" y="4105264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percolateDown</a:t>
            </a:r>
            <a:r>
              <a:rPr lang="en-US" dirty="0">
                <a:solidFill>
                  <a:srgbClr val="00B050"/>
                </a:solidFill>
              </a:rPr>
              <a:t>(22)</a:t>
            </a:r>
          </a:p>
        </p:txBody>
      </p:sp>
      <p:sp>
        <p:nvSpPr>
          <p:cNvPr id="43" name="Arrow: Curved Up 42">
            <a:extLst>
              <a:ext uri="{FF2B5EF4-FFF2-40B4-BE49-F238E27FC236}">
                <a16:creationId xmlns:a16="http://schemas.microsoft.com/office/drawing/2014/main" id="{2AD1EC18-D35F-46C9-8F24-AB3C9580B812}"/>
              </a:ext>
            </a:extLst>
          </p:cNvPr>
          <p:cNvSpPr/>
          <p:nvPr/>
        </p:nvSpPr>
        <p:spPr>
          <a:xfrm rot="10800000" flipH="1">
            <a:off x="1390318" y="4472579"/>
            <a:ext cx="8402830" cy="685320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D2218815-7235-4890-B2D3-0621DC4101A5}"/>
              </a:ext>
            </a:extLst>
          </p:cNvPr>
          <p:cNvSpPr/>
          <p:nvPr/>
        </p:nvSpPr>
        <p:spPr>
          <a:xfrm rot="10800000">
            <a:off x="1230828" y="4102937"/>
            <a:ext cx="8460513" cy="811978"/>
          </a:xfrm>
          <a:prstGeom prst="curvedUp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2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49584 -0.0027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5" grpId="0" animBg="1"/>
      <p:bldP spid="36" grpId="0" animBg="1"/>
      <p:bldP spid="37" grpId="0"/>
      <p:bldP spid="38" grpId="0"/>
      <p:bldP spid="39" grpId="0"/>
      <p:bldP spid="40" grpId="0" animBg="1"/>
      <p:bldP spid="41" grpId="0" animBg="1"/>
      <p:bldP spid="41" grpId="1" animBg="1"/>
      <p:bldP spid="42" grpId="0"/>
      <p:bldP spid="43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FAFA-C8B6-48E1-ADF6-87808657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Place Heap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BEA05-9994-4092-908C-4DEAE054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87E0B-323E-4663-A2D8-3C6A7296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665A7-F99A-4040-973E-D470BF2313BB}"/>
              </a:ext>
            </a:extLst>
          </p:cNvPr>
          <p:cNvSpPr txBox="1"/>
          <p:nvPr/>
        </p:nvSpPr>
        <p:spPr>
          <a:xfrm>
            <a:off x="575239" y="3429000"/>
            <a:ext cx="4588115" cy="1169551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inPlaceHeapSort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E[] heap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buildHeap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(n)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output[n –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- 1]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removeMin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(heap)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69169-CEC4-4D01-A85C-DB056A3C1880}"/>
              </a:ext>
            </a:extLst>
          </p:cNvPr>
          <p:cNvSpPr txBox="1"/>
          <p:nvPr/>
        </p:nvSpPr>
        <p:spPr>
          <a:xfrm>
            <a:off x="6409917" y="3525773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 smtClean="0"/>
              <a:t>In-practice </a:t>
            </a:r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F9BD4-CA90-456C-B31C-9D53826E6039}"/>
                  </a:ext>
                </a:extLst>
              </p:cNvPr>
              <p:cNvSpPr txBox="1"/>
              <p:nvPr/>
            </p:nvSpPr>
            <p:spPr>
              <a:xfrm>
                <a:off x="8610456" y="3530153"/>
                <a:ext cx="1249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F9BD4-CA90-456C-B31C-9D53826E6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456" y="3530153"/>
                <a:ext cx="1249829" cy="369332"/>
              </a:xfrm>
              <a:prstGeom prst="rect">
                <a:avLst/>
              </a:prstGeom>
              <a:blipFill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00D85D-6E3E-42D8-9E39-716B958E8A97}"/>
                  </a:ext>
                </a:extLst>
              </p:cNvPr>
              <p:cNvSpPr txBox="1"/>
              <p:nvPr/>
            </p:nvSpPr>
            <p:spPr>
              <a:xfrm>
                <a:off x="8651332" y="4064864"/>
                <a:ext cx="1249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00D85D-6E3E-42D8-9E39-716B958E8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332" y="4064864"/>
                <a:ext cx="124982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5F6A918-0214-4C53-B700-AFA9598C93F6}"/>
              </a:ext>
            </a:extLst>
          </p:cNvPr>
          <p:cNvSpPr txBox="1"/>
          <p:nvPr/>
        </p:nvSpPr>
        <p:spPr>
          <a:xfrm>
            <a:off x="8651331" y="51475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027566-4906-4CF1-B7CA-4E51B3A17EE7}"/>
              </a:ext>
            </a:extLst>
          </p:cNvPr>
          <p:cNvSpPr txBox="1"/>
          <p:nvPr/>
        </p:nvSpPr>
        <p:spPr>
          <a:xfrm>
            <a:off x="8666030" y="5682257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FF5FB-5B47-42FE-AFB7-04053BE29B6A}"/>
                  </a:ext>
                </a:extLst>
              </p:cNvPr>
              <p:cNvSpPr txBox="1"/>
              <p:nvPr/>
            </p:nvSpPr>
            <p:spPr>
              <a:xfrm>
                <a:off x="8607572" y="4626185"/>
                <a:ext cx="1249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CFF5FB-5B47-42FE-AFB7-04053BE29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572" y="4626185"/>
                <a:ext cx="124982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91C0835D-6A00-43A3-8B76-4623CC23CCA2}"/>
              </a:ext>
            </a:extLst>
          </p:cNvPr>
          <p:cNvGraphicFramePr>
            <a:graphicFrameLocks/>
          </p:cNvGraphicFramePr>
          <p:nvPr/>
        </p:nvGraphicFramePr>
        <p:xfrm>
          <a:off x="1056165" y="1092191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0FE45832-F0B5-47D7-9D02-39DE1526345C}"/>
              </a:ext>
            </a:extLst>
          </p:cNvPr>
          <p:cNvSpPr/>
          <p:nvPr/>
        </p:nvSpPr>
        <p:spPr>
          <a:xfrm rot="16200000">
            <a:off x="3920858" y="-919522"/>
            <a:ext cx="338260" cy="6067652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C96F005-A853-4881-9EDF-D9B15C965820}"/>
              </a:ext>
            </a:extLst>
          </p:cNvPr>
          <p:cNvSpPr/>
          <p:nvPr/>
        </p:nvSpPr>
        <p:spPr>
          <a:xfrm rot="16200000">
            <a:off x="8960698" y="108290"/>
            <a:ext cx="338260" cy="4012027"/>
          </a:xfrm>
          <a:prstGeom prst="leftBrace">
            <a:avLst>
              <a:gd name="adj1" fmla="val 8333"/>
              <a:gd name="adj2" fmla="val 5079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FCCF9F-8EAF-4094-85A2-2D2C3DB8D035}"/>
              </a:ext>
            </a:extLst>
          </p:cNvPr>
          <p:cNvSpPr txBox="1"/>
          <p:nvPr/>
        </p:nvSpPr>
        <p:spPr>
          <a:xfrm>
            <a:off x="3758678" y="226000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1AA4B-6BDA-423D-A530-693631DAEB65}"/>
              </a:ext>
            </a:extLst>
          </p:cNvPr>
          <p:cNvSpPr txBox="1"/>
          <p:nvPr/>
        </p:nvSpPr>
        <p:spPr>
          <a:xfrm>
            <a:off x="8433323" y="2270374"/>
            <a:ext cx="14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Items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EA0D5D-F8CF-4A3E-8C2A-6A5C6F4D8EFA}"/>
              </a:ext>
            </a:extLst>
          </p:cNvPr>
          <p:cNvSpPr txBox="1"/>
          <p:nvPr/>
        </p:nvSpPr>
        <p:spPr>
          <a:xfrm>
            <a:off x="834447" y="248485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Item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1EACBCD-974B-481E-B530-EACA55BB6AC1}"/>
              </a:ext>
            </a:extLst>
          </p:cNvPr>
          <p:cNvSpPr/>
          <p:nvPr/>
        </p:nvSpPr>
        <p:spPr>
          <a:xfrm rot="10800000">
            <a:off x="1390861" y="1889522"/>
            <a:ext cx="318976" cy="56352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6FC92D-18F0-423D-B631-F8A8817DD713}"/>
                  </a:ext>
                </a:extLst>
              </p:cNvPr>
              <p:cNvSpPr txBox="1"/>
              <p:nvPr/>
            </p:nvSpPr>
            <p:spPr>
              <a:xfrm>
                <a:off x="559359" y="4988695"/>
                <a:ext cx="519751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Complication: final array is reversed! Lots of fixes: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Run reverse afterwards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Use a max heap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Reverse compare function to emulate max heap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6FC92D-18F0-423D-B631-F8A8817DD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59" y="4988695"/>
                <a:ext cx="5197513" cy="1200329"/>
              </a:xfrm>
              <a:prstGeom prst="rect">
                <a:avLst/>
              </a:prstGeom>
              <a:blipFill>
                <a:blip r:embed="rId5"/>
                <a:stretch>
                  <a:fillRect l="-1291" t="-2030" r="-235" b="-9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B078-EE48-F741-886D-4122BCCB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CBC1-D5D6-114D-B1BC-2FADC59C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Robbie’s office hours today are cancelled (we have to grade your midterms)</a:t>
            </a:r>
          </a:p>
          <a:p>
            <a:endParaRPr lang="en-US" dirty="0"/>
          </a:p>
          <a:p>
            <a:r>
              <a:rPr lang="en-US" dirty="0"/>
              <a:t>Project 3 Partner form is due tomorrow (P3 will be released Wednesday)</a:t>
            </a:r>
          </a:p>
          <a:p>
            <a:endParaRPr lang="en-US" dirty="0"/>
          </a:p>
          <a:p>
            <a:r>
              <a:rPr lang="en-US" dirty="0"/>
              <a:t>Project 2 due Wednesday</a:t>
            </a:r>
          </a:p>
          <a:p>
            <a:r>
              <a:rPr lang="en-US" dirty="0"/>
              <a:t>Exercise 3 due Friday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D5FE2-E3D5-384F-8CBD-DAE4D612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AAF1F-2699-8440-8AC6-780AE569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6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0DC-7DD1-475C-8857-2356256B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3: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B7EF3-2D97-4870-9C3B-DD02B66C1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Divide your work into smaller pieces recursively</a:t>
            </a:r>
          </a:p>
          <a:p>
            <a:pPr lvl="1"/>
            <a:r>
              <a:rPr lang="en-US" dirty="0"/>
              <a:t>Pieces should be smaller versions of the larger problem</a:t>
            </a:r>
          </a:p>
          <a:p>
            <a:r>
              <a:rPr lang="en-US" dirty="0"/>
              <a:t>2. Conquer the individual pieces</a:t>
            </a:r>
          </a:p>
          <a:p>
            <a:pPr lvl="1"/>
            <a:r>
              <a:rPr lang="en-US" dirty="0"/>
              <a:t>Recursion!</a:t>
            </a:r>
          </a:p>
          <a:p>
            <a:pPr lvl="1"/>
            <a:r>
              <a:rPr lang="en-US" dirty="0"/>
              <a:t>Until you hit the base case</a:t>
            </a:r>
          </a:p>
          <a:p>
            <a:r>
              <a:rPr lang="en-US" dirty="0"/>
              <a:t>3. Combine the results of your recursive calls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5E19A-95C0-49D6-A87F-1D16F9C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13A4F-6E02-4448-9CB9-31819E92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F2C6E-15E2-4610-BA73-B9EF62BEEACC}"/>
              </a:ext>
            </a:extLst>
          </p:cNvPr>
          <p:cNvSpPr txBox="1"/>
          <p:nvPr/>
        </p:nvSpPr>
        <p:spPr>
          <a:xfrm>
            <a:off x="692197" y="3892334"/>
            <a:ext cx="4480714" cy="1815882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divideAndConquer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(small enough to solve)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conquer, solve, return results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divide input into a smaller pieces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recurse on smaller piece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combine results and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46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7CFA-F5E4-4AF0-A192-70884741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75A7E-0D52-4A2C-B6F1-BD0EDE04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05C7B-69F2-40E0-8033-AFD4339A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187AD-AD67-4065-B972-B3FCD8477816}"/>
              </a:ext>
            </a:extLst>
          </p:cNvPr>
          <p:cNvSpPr/>
          <p:nvPr/>
        </p:nvSpPr>
        <p:spPr>
          <a:xfrm>
            <a:off x="6679088" y="401277"/>
            <a:ext cx="5213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https://www.youtube.com/watch?v=XaqR3G_NVoo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558B984-31D8-457C-A225-F6688A1F80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6165" y="1425952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8E1364-6594-4321-81E9-E31ACFC907E3}"/>
              </a:ext>
            </a:extLst>
          </p:cNvPr>
          <p:cNvSpPr txBox="1"/>
          <p:nvPr/>
        </p:nvSpPr>
        <p:spPr>
          <a:xfrm>
            <a:off x="329609" y="142595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Divide</a:t>
            </a:r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78FB6CDE-E90A-4DA2-BFF8-13E3B6148CC6}"/>
              </a:ext>
            </a:extLst>
          </p:cNvPr>
          <p:cNvGraphicFramePr>
            <a:graphicFrameLocks/>
          </p:cNvGraphicFramePr>
          <p:nvPr/>
        </p:nvGraphicFramePr>
        <p:xfrm>
          <a:off x="509709" y="2323263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C82347A2-3207-43E3-89D0-EE3912B5C305}"/>
              </a:ext>
            </a:extLst>
          </p:cNvPr>
          <p:cNvGraphicFramePr>
            <a:graphicFrameLocks/>
          </p:cNvGraphicFramePr>
          <p:nvPr/>
        </p:nvGraphicFramePr>
        <p:xfrm>
          <a:off x="6576925" y="2285616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100F61E7-ADAD-4FBA-892F-51EE0BC098F9}"/>
              </a:ext>
            </a:extLst>
          </p:cNvPr>
          <p:cNvGraphicFramePr>
            <a:graphicFrameLocks/>
          </p:cNvGraphicFramePr>
          <p:nvPr/>
        </p:nvGraphicFramePr>
        <p:xfrm>
          <a:off x="509710" y="4956266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8A9A7C2C-E4E7-4044-9983-45BC24348B3E}"/>
              </a:ext>
            </a:extLst>
          </p:cNvPr>
          <p:cNvGraphicFramePr>
            <a:graphicFrameLocks/>
          </p:cNvGraphicFramePr>
          <p:nvPr/>
        </p:nvGraphicFramePr>
        <p:xfrm>
          <a:off x="6722663" y="4944580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ECBAF41D-1C61-4994-B38C-02A6CCF9595D}"/>
              </a:ext>
            </a:extLst>
          </p:cNvPr>
          <p:cNvGraphicFramePr>
            <a:graphicFrameLocks/>
          </p:cNvGraphicFramePr>
          <p:nvPr/>
        </p:nvGraphicFramePr>
        <p:xfrm>
          <a:off x="1134638" y="5815930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A251D6E-503E-45BB-8BD9-8C1BD2D14854}"/>
              </a:ext>
            </a:extLst>
          </p:cNvPr>
          <p:cNvSpPr txBox="1"/>
          <p:nvPr/>
        </p:nvSpPr>
        <p:spPr>
          <a:xfrm>
            <a:off x="358461" y="465361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1B5C08-6070-4763-AF6A-3F152C4464E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15076" y="2167632"/>
            <a:ext cx="480924" cy="415318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75E889-2AD1-4664-A900-863ED52F1CA6}"/>
              </a:ext>
            </a:extLst>
          </p:cNvPr>
          <p:cNvCxnSpPr>
            <a:cxnSpLocks/>
          </p:cNvCxnSpPr>
          <p:nvPr/>
        </p:nvCxnSpPr>
        <p:spPr>
          <a:xfrm>
            <a:off x="6117266" y="2188898"/>
            <a:ext cx="422635" cy="367922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5BBDDF-DD25-4DA2-81E7-A40BAB6F848C}"/>
              </a:ext>
            </a:extLst>
          </p:cNvPr>
          <p:cNvCxnSpPr>
            <a:cxnSpLocks/>
          </p:cNvCxnSpPr>
          <p:nvPr/>
        </p:nvCxnSpPr>
        <p:spPr>
          <a:xfrm>
            <a:off x="5549545" y="5691584"/>
            <a:ext cx="494488" cy="316737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079924-DE0C-4B93-8068-BF2A6A06176A}"/>
              </a:ext>
            </a:extLst>
          </p:cNvPr>
          <p:cNvCxnSpPr>
            <a:cxnSpLocks/>
          </p:cNvCxnSpPr>
          <p:nvPr/>
        </p:nvCxnSpPr>
        <p:spPr>
          <a:xfrm flipH="1">
            <a:off x="6314607" y="5679898"/>
            <a:ext cx="408056" cy="323785"/>
          </a:xfrm>
          <a:prstGeom prst="straightConnector1">
            <a:avLst/>
          </a:prstGeom>
          <a:ln w="28575"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AD7FFE-E68F-4173-9AE0-BF2C968E4F39}"/>
              </a:ext>
            </a:extLst>
          </p:cNvPr>
          <p:cNvSpPr txBox="1"/>
          <p:nvPr/>
        </p:nvSpPr>
        <p:spPr>
          <a:xfrm>
            <a:off x="575239" y="3429000"/>
            <a:ext cx="1110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Sort the pieces through the magic of recursion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04F0A1-D8A2-4951-B05A-243CE75CC5FF}"/>
              </a:ext>
            </a:extLst>
          </p:cNvPr>
          <p:cNvSpPr txBox="1"/>
          <p:nvPr/>
        </p:nvSpPr>
        <p:spPr>
          <a:xfrm>
            <a:off x="6827520" y="3429000"/>
            <a:ext cx="127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2697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2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8" grpId="0"/>
      <p:bldP spid="20" grpId="0"/>
      <p:bldP spid="2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CF495-9E14-4122-A0ED-C7A1ADA6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39" y="263276"/>
            <a:ext cx="11187259" cy="1014667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EEFFE-E5E3-4825-88B3-B3C34FA7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93FD1-A746-4AB4-A204-7F7DD96F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81670" y="6521027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52EB5-0A41-45B7-B5EE-8E116BAB5D86}"/>
              </a:ext>
            </a:extLst>
          </p:cNvPr>
          <p:cNvSpPr txBox="1"/>
          <p:nvPr/>
        </p:nvSpPr>
        <p:spPr>
          <a:xfrm>
            <a:off x="273254" y="1613118"/>
            <a:ext cx="5339923" cy="1815882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[0, ..., mid])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(new [mid + 1, ...])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merge(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8174B43-31A6-47E5-AFAB-F079B8BEE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038687"/>
              </p:ext>
            </p:extLst>
          </p:nvPr>
        </p:nvGraphicFramePr>
        <p:xfrm>
          <a:off x="6556124" y="222121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E403E739-CDCE-44DE-9C10-42F935C23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73352"/>
              </p:ext>
            </p:extLst>
          </p:nvPr>
        </p:nvGraphicFramePr>
        <p:xfrm>
          <a:off x="6408023" y="1033826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F0EBC669-74E3-4148-BD3C-5E41E9A76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996106"/>
              </p:ext>
            </p:extLst>
          </p:nvPr>
        </p:nvGraphicFramePr>
        <p:xfrm>
          <a:off x="8765561" y="1033826"/>
          <a:ext cx="3023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C86ED36-5120-4DD4-AEF6-CB9B1D3889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216021"/>
              </p:ext>
            </p:extLst>
          </p:nvPr>
        </p:nvGraphicFramePr>
        <p:xfrm>
          <a:off x="6229012" y="1919032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EACA4B13-CCF5-4176-B7AC-B978DFDEF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9756105"/>
              </p:ext>
            </p:extLst>
          </p:nvPr>
        </p:nvGraphicFramePr>
        <p:xfrm>
          <a:off x="7528258" y="1900404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73FCC405-1093-4F4A-93E0-9157BF5C2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583221"/>
              </p:ext>
            </p:extLst>
          </p:nvPr>
        </p:nvGraphicFramePr>
        <p:xfrm>
          <a:off x="8765561" y="1900404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A9178E1D-EF25-4DD6-8786-6D40F0173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244890"/>
              </p:ext>
            </p:extLst>
          </p:nvPr>
        </p:nvGraphicFramePr>
        <p:xfrm>
          <a:off x="10002864" y="1888369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61918E08-6FFD-41A8-A06B-DA86CF2FF8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293101"/>
              </p:ext>
            </p:extLst>
          </p:nvPr>
        </p:nvGraphicFramePr>
        <p:xfrm>
          <a:off x="9873968" y="2753291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0C9E8D24-1CAC-415D-9C57-A4F7144B2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1253453"/>
              </p:ext>
            </p:extLst>
          </p:nvPr>
        </p:nvGraphicFramePr>
        <p:xfrm>
          <a:off x="10958040" y="2752062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32282FC2-2F6F-498E-A812-79F22589D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253931"/>
              </p:ext>
            </p:extLst>
          </p:nvPr>
        </p:nvGraphicFramePr>
        <p:xfrm>
          <a:off x="10002864" y="3607834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07A2E78D-2F90-47D7-9FE0-5B88214133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499682"/>
              </p:ext>
            </p:extLst>
          </p:nvPr>
        </p:nvGraphicFramePr>
        <p:xfrm>
          <a:off x="8765560" y="4443105"/>
          <a:ext cx="30239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75C3C787-8274-44CC-ADC4-0AE3EA754E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2338134"/>
              </p:ext>
            </p:extLst>
          </p:nvPr>
        </p:nvGraphicFramePr>
        <p:xfrm>
          <a:off x="6408023" y="4443105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52E49F57-AA20-49F4-84A5-B640209D0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049649"/>
              </p:ext>
            </p:extLst>
          </p:nvPr>
        </p:nvGraphicFramePr>
        <p:xfrm>
          <a:off x="6500824" y="5420890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7AC5295-3B0D-4228-9694-033CE3E848A8}"/>
              </a:ext>
            </a:extLst>
          </p:cNvPr>
          <p:cNvSpPr txBox="1"/>
          <p:nvPr/>
        </p:nvSpPr>
        <p:spPr>
          <a:xfrm>
            <a:off x="273254" y="3764175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/>
              <a:t>Average 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6F683-720E-42BA-B67C-19A0055C05DA}"/>
              </a:ext>
            </a:extLst>
          </p:cNvPr>
          <p:cNvSpPr txBox="1"/>
          <p:nvPr/>
        </p:nvSpPr>
        <p:spPr>
          <a:xfrm>
            <a:off x="3501730" y="3699033"/>
            <a:ext cx="2330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2T(n/2) + n otherwise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6B793-BA17-4E94-A316-08FA7480F8A0}"/>
              </a:ext>
            </a:extLst>
          </p:cNvPr>
          <p:cNvSpPr txBox="1"/>
          <p:nvPr/>
        </p:nvSpPr>
        <p:spPr>
          <a:xfrm>
            <a:off x="2514668" y="5385948"/>
            <a:ext cx="50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CBFC1B-2A91-4F60-82D2-BB7374523CDE}"/>
              </a:ext>
            </a:extLst>
          </p:cNvPr>
          <p:cNvSpPr txBox="1"/>
          <p:nvPr/>
        </p:nvSpPr>
        <p:spPr>
          <a:xfrm>
            <a:off x="2529367" y="5920659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581F8-037B-427B-8341-9C6AEE17A7BF}"/>
              </a:ext>
            </a:extLst>
          </p:cNvPr>
          <p:cNvSpPr txBox="1"/>
          <p:nvPr/>
        </p:nvSpPr>
        <p:spPr>
          <a:xfrm>
            <a:off x="2306126" y="3767099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5EEF3E21-0742-4B3A-9E8E-998B70F99C4C}"/>
              </a:ext>
            </a:extLst>
          </p:cNvPr>
          <p:cNvSpPr/>
          <p:nvPr/>
        </p:nvSpPr>
        <p:spPr>
          <a:xfrm>
            <a:off x="3015397" y="3680962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092705-8FDF-485C-B9A4-8D9C488D5236}"/>
              </a:ext>
            </a:extLst>
          </p:cNvPr>
          <p:cNvCxnSpPr>
            <a:cxnSpLocks/>
          </p:cNvCxnSpPr>
          <p:nvPr/>
        </p:nvCxnSpPr>
        <p:spPr>
          <a:xfrm flipH="1">
            <a:off x="8403288" y="963972"/>
            <a:ext cx="112268" cy="44912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2F49E3-8FB3-437C-B938-889301BFF80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536225" y="955544"/>
            <a:ext cx="229336" cy="449122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5BEAC1-BE43-4B56-B320-463ACE8646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415990" y="1763150"/>
            <a:ext cx="112268" cy="50809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5ECAD5-0139-47AF-8623-8C060B76EB59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flipH="1">
            <a:off x="7236979" y="1775506"/>
            <a:ext cx="179011" cy="51436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23F4B6F-73BC-411C-87D6-8CEBFDEE99A7}"/>
              </a:ext>
            </a:extLst>
          </p:cNvPr>
          <p:cNvCxnSpPr>
            <a:cxnSpLocks/>
          </p:cNvCxnSpPr>
          <p:nvPr/>
        </p:nvCxnSpPr>
        <p:spPr>
          <a:xfrm>
            <a:off x="9939664" y="1750211"/>
            <a:ext cx="112268" cy="50809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2520E2-9C5F-437A-9A6C-C2BBC1A78E0D}"/>
              </a:ext>
            </a:extLst>
          </p:cNvPr>
          <p:cNvCxnSpPr>
            <a:cxnSpLocks/>
          </p:cNvCxnSpPr>
          <p:nvPr/>
        </p:nvCxnSpPr>
        <p:spPr>
          <a:xfrm flipH="1">
            <a:off x="9742557" y="1764579"/>
            <a:ext cx="179011" cy="51436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0A1DCF-7DA4-43A1-A7B6-91E0C2F8F574}"/>
              </a:ext>
            </a:extLst>
          </p:cNvPr>
          <p:cNvCxnSpPr>
            <a:cxnSpLocks/>
          </p:cNvCxnSpPr>
          <p:nvPr/>
        </p:nvCxnSpPr>
        <p:spPr>
          <a:xfrm>
            <a:off x="11055137" y="2608563"/>
            <a:ext cx="112268" cy="508094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8BFFDA-F7A1-47ED-93A7-2273D3B31BBA}"/>
              </a:ext>
            </a:extLst>
          </p:cNvPr>
          <p:cNvCxnSpPr>
            <a:cxnSpLocks/>
          </p:cNvCxnSpPr>
          <p:nvPr/>
        </p:nvCxnSpPr>
        <p:spPr>
          <a:xfrm flipH="1">
            <a:off x="10876126" y="2620919"/>
            <a:ext cx="179011" cy="514366"/>
          </a:xfrm>
          <a:prstGeom prst="straightConnector1">
            <a:avLst/>
          </a:prstGeom>
          <a:ln>
            <a:solidFill>
              <a:srgbClr val="B6A47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D2D3A0-097D-4B0C-9023-C2521E2535C6}"/>
              </a:ext>
            </a:extLst>
          </p:cNvPr>
          <p:cNvCxnSpPr>
            <a:cxnSpLocks/>
          </p:cNvCxnSpPr>
          <p:nvPr/>
        </p:nvCxnSpPr>
        <p:spPr>
          <a:xfrm>
            <a:off x="10747343" y="3484592"/>
            <a:ext cx="210697" cy="46334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F6E4E19-136A-4A0E-A2EB-2B5A6706EA62}"/>
              </a:ext>
            </a:extLst>
          </p:cNvPr>
          <p:cNvCxnSpPr>
            <a:cxnSpLocks/>
          </p:cNvCxnSpPr>
          <p:nvPr/>
        </p:nvCxnSpPr>
        <p:spPr>
          <a:xfrm flipH="1">
            <a:off x="10989840" y="3463047"/>
            <a:ext cx="218402" cy="47863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C70EF5-5679-4C95-B7C0-969C6265F06B}"/>
              </a:ext>
            </a:extLst>
          </p:cNvPr>
          <p:cNvCxnSpPr>
            <a:cxnSpLocks/>
          </p:cNvCxnSpPr>
          <p:nvPr/>
        </p:nvCxnSpPr>
        <p:spPr>
          <a:xfrm>
            <a:off x="8354074" y="5206330"/>
            <a:ext cx="210697" cy="463345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3D5D2BB-73A1-4262-9167-60F0849BAEBC}"/>
              </a:ext>
            </a:extLst>
          </p:cNvPr>
          <p:cNvCxnSpPr>
            <a:cxnSpLocks/>
          </p:cNvCxnSpPr>
          <p:nvPr/>
        </p:nvCxnSpPr>
        <p:spPr>
          <a:xfrm flipH="1">
            <a:off x="8596571" y="5184785"/>
            <a:ext cx="218402" cy="47863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919609-8A03-4666-AC03-347BC70B8846}"/>
              </a:ext>
            </a:extLst>
          </p:cNvPr>
          <p:cNvCxnSpPr>
            <a:cxnSpLocks/>
          </p:cNvCxnSpPr>
          <p:nvPr/>
        </p:nvCxnSpPr>
        <p:spPr>
          <a:xfrm>
            <a:off x="7134908" y="2665144"/>
            <a:ext cx="272873" cy="214880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FFF60E-9413-41BF-86B1-BDBFA489B123}"/>
              </a:ext>
            </a:extLst>
          </p:cNvPr>
          <p:cNvCxnSpPr>
            <a:cxnSpLocks/>
          </p:cNvCxnSpPr>
          <p:nvPr/>
        </p:nvCxnSpPr>
        <p:spPr>
          <a:xfrm flipH="1">
            <a:off x="7471380" y="2651033"/>
            <a:ext cx="316243" cy="2162912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5FDE0BD-E55A-440D-B589-417A57B2B9CC}"/>
              </a:ext>
            </a:extLst>
          </p:cNvPr>
          <p:cNvCxnSpPr>
            <a:cxnSpLocks/>
          </p:cNvCxnSpPr>
          <p:nvPr/>
        </p:nvCxnSpPr>
        <p:spPr>
          <a:xfrm>
            <a:off x="9090098" y="2648815"/>
            <a:ext cx="696518" cy="2133374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025E27-A669-40A7-85E8-DF0B18271445}"/>
              </a:ext>
            </a:extLst>
          </p:cNvPr>
          <p:cNvCxnSpPr>
            <a:cxnSpLocks/>
          </p:cNvCxnSpPr>
          <p:nvPr/>
        </p:nvCxnSpPr>
        <p:spPr>
          <a:xfrm flipH="1">
            <a:off x="9939664" y="4345364"/>
            <a:ext cx="849018" cy="441881"/>
          </a:xfrm>
          <a:prstGeom prst="straightConnector1">
            <a:avLst/>
          </a:prstGeom>
          <a:ln>
            <a:solidFill>
              <a:srgbClr val="4C3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432CEB-0433-9044-83FB-BFD3B22A36CC}"/>
                  </a:ext>
                </a:extLst>
              </p:cNvPr>
              <p:cNvSpPr txBox="1"/>
              <p:nvPr/>
            </p:nvSpPr>
            <p:spPr>
              <a:xfrm>
                <a:off x="5599712" y="3757012"/>
                <a:ext cx="1403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432CEB-0433-9044-83FB-BFD3B22A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12" y="3757012"/>
                <a:ext cx="1403718" cy="369332"/>
              </a:xfrm>
              <a:prstGeom prst="rect">
                <a:avLst/>
              </a:prstGeom>
              <a:blipFill>
                <a:blip r:embed="rId2"/>
                <a:stretch>
                  <a:fillRect l="-3913" t="-6557" r="-87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06C68F0-7267-9843-ADF4-D85B1C0715F6}"/>
              </a:ext>
            </a:extLst>
          </p:cNvPr>
          <p:cNvSpPr txBox="1"/>
          <p:nvPr/>
        </p:nvSpPr>
        <p:spPr>
          <a:xfrm>
            <a:off x="2436358" y="44126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CFF2D-6A36-204A-882C-DE5B28BF35D8}"/>
              </a:ext>
            </a:extLst>
          </p:cNvPr>
          <p:cNvSpPr txBox="1"/>
          <p:nvPr/>
        </p:nvSpPr>
        <p:spPr>
          <a:xfrm>
            <a:off x="2428751" y="488773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7028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28" grpId="0"/>
      <p:bldP spid="29" grpId="0" animBg="1"/>
      <p:bldP spid="3" grpId="0"/>
      <p:bldP spid="18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A547-C972-46CD-8018-1CD28D95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879B-191D-4A9D-B3BB-CB94A4FC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more than one way to divide!</a:t>
            </a:r>
          </a:p>
          <a:p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r>
              <a:rPr lang="en-US" dirty="0"/>
              <a:t>Split into two arrays. </a:t>
            </a:r>
          </a:p>
          <a:p>
            <a:pPr lvl="1"/>
            <a:r>
              <a:rPr lang="en-US" dirty="0"/>
              <a:t>Elements that just happened to be on the left and that happened to be on the right.</a:t>
            </a:r>
          </a:p>
          <a:p>
            <a:endParaRPr lang="en-US" dirty="0"/>
          </a:p>
          <a:p>
            <a:r>
              <a:rPr lang="en-US" dirty="0"/>
              <a:t>Quicksort:</a:t>
            </a:r>
          </a:p>
          <a:p>
            <a:r>
              <a:rPr lang="en-US" dirty="0"/>
              <a:t>Split into two arrays.</a:t>
            </a:r>
          </a:p>
          <a:p>
            <a:pPr lvl="1"/>
            <a:r>
              <a:rPr lang="en-US" dirty="0"/>
              <a:t>Elements that are “small” and elements that are “large”</a:t>
            </a:r>
          </a:p>
          <a:p>
            <a:pPr lvl="1"/>
            <a:r>
              <a:rPr lang="en-US" dirty="0"/>
              <a:t>What do I mean by “small” and “large” ?</a:t>
            </a:r>
          </a:p>
          <a:p>
            <a:r>
              <a:rPr lang="en-US" dirty="0"/>
              <a:t>Choose a “pivot” value (an element of the array)</a:t>
            </a:r>
          </a:p>
          <a:p>
            <a:r>
              <a:rPr lang="en-US" dirty="0"/>
              <a:t>One array has elements smaller than pivot, other has elements larger than pivot.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67AE7-B1AE-4128-883E-73C1E9CF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F0A7A-47CC-45A3-B1B2-A9C638AD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1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698FE-B477-4DE5-B7DD-A5BADADF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FD6F6-1C3A-4156-A09A-B81F1932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Combine (no extra work if in-place)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437F5-73A6-4190-A472-29A1E078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93882-F747-4FEB-A592-B4165E18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729FE523-CCC3-41E9-AE6D-345A0BC828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1257973"/>
              </p:ext>
            </p:extLst>
          </p:nvPr>
        </p:nvGraphicFramePr>
        <p:xfrm>
          <a:off x="1682828" y="1463857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237C59A-B38D-46C6-8124-C84124635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432955"/>
              </p:ext>
            </p:extLst>
          </p:nvPr>
        </p:nvGraphicFramePr>
        <p:xfrm>
          <a:off x="429502" y="2391451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D4A320F4-AB42-48DD-951E-3FB424A7A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668378"/>
              </p:ext>
            </p:extLst>
          </p:nvPr>
        </p:nvGraphicFramePr>
        <p:xfrm>
          <a:off x="6968022" y="2417203"/>
          <a:ext cx="40318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79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43355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BF026A-A449-4846-9664-445151826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56236"/>
              </p:ext>
            </p:extLst>
          </p:nvPr>
        </p:nvGraphicFramePr>
        <p:xfrm>
          <a:off x="5714696" y="2396531"/>
          <a:ext cx="10079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3646319566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7164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549A9DB5-8668-45E9-A1DE-B96427355292}"/>
              </a:ext>
            </a:extLst>
          </p:cNvPr>
          <p:cNvGraphicFramePr>
            <a:graphicFrameLocks/>
          </p:cNvGraphicFramePr>
          <p:nvPr/>
        </p:nvGraphicFramePr>
        <p:xfrm>
          <a:off x="1134638" y="5815930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7032228A-3DC8-413C-9121-F5B1DCDB4D41}"/>
              </a:ext>
            </a:extLst>
          </p:cNvPr>
          <p:cNvSpPr/>
          <p:nvPr/>
        </p:nvSpPr>
        <p:spPr>
          <a:xfrm>
            <a:off x="1682828" y="1835069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0B9725-550E-40EA-BDDD-E161A78453E2}"/>
              </a:ext>
            </a:extLst>
          </p:cNvPr>
          <p:cNvSpPr/>
          <p:nvPr/>
        </p:nvSpPr>
        <p:spPr>
          <a:xfrm>
            <a:off x="6965505" y="242675"/>
            <a:ext cx="522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https://www.youtube.com/watch?v=ywWBy6J5gz8</a:t>
            </a:r>
            <a:r>
              <a:rPr lang="en-US" dirty="0"/>
              <a:t> </a:t>
            </a:r>
          </a:p>
        </p:txBody>
      </p:sp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D4D634F8-3D96-4D2D-A906-3D0CDB346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678937"/>
              </p:ext>
            </p:extLst>
          </p:nvPr>
        </p:nvGraphicFramePr>
        <p:xfrm>
          <a:off x="399022" y="4301531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58A7D202-EDE2-449E-8012-7BAB4E37F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28148"/>
              </p:ext>
            </p:extLst>
          </p:nvPr>
        </p:nvGraphicFramePr>
        <p:xfrm>
          <a:off x="6937542" y="4327283"/>
          <a:ext cx="403186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579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43355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3B20505-6578-4BD1-A42E-F6FC70515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225203"/>
              </p:ext>
            </p:extLst>
          </p:nvPr>
        </p:nvGraphicFramePr>
        <p:xfrm>
          <a:off x="5684216" y="4306611"/>
          <a:ext cx="1007967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3646319566"/>
                    </a:ext>
                  </a:extLst>
                </a:gridCol>
              </a:tblGrid>
              <a:tr h="29712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71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71644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3C6D51F-7BC5-4622-9C4F-1B9838BB3688}"/>
              </a:ext>
            </a:extLst>
          </p:cNvPr>
          <p:cNvSpPr txBox="1"/>
          <p:nvPr/>
        </p:nvSpPr>
        <p:spPr>
          <a:xfrm>
            <a:off x="544759" y="3429000"/>
            <a:ext cx="111064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Sort the pieces through the magic of recursion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2FB88-EBC7-4BC3-BF01-768C24869D8D}"/>
              </a:ext>
            </a:extLst>
          </p:cNvPr>
          <p:cNvSpPr txBox="1"/>
          <p:nvPr/>
        </p:nvSpPr>
        <p:spPr>
          <a:xfrm>
            <a:off x="6797040" y="3429000"/>
            <a:ext cx="127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magic</a:t>
            </a:r>
          </a:p>
        </p:txBody>
      </p:sp>
    </p:spTree>
    <p:extLst>
      <p:ext uri="{BB962C8B-B14F-4D97-AF65-F5344CB8AC3E}">
        <p14:creationId xmlns:p14="http://schemas.microsoft.com/office/powerpoint/2010/main" val="141950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3" grpId="0"/>
      <p:bldP spid="2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B5B3-5BAC-481F-9044-F9EAD37E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50AF6-9BF6-4262-B8CC-F076B71B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9611" y="6280997"/>
            <a:ext cx="5901459" cy="274320"/>
          </a:xfrm>
        </p:spPr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9A712-CB48-4EC7-AA43-9FBB0FD5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75980" y="6280997"/>
            <a:ext cx="421923" cy="274320"/>
          </a:xfrm>
        </p:spPr>
        <p:txBody>
          <a:bodyPr/>
          <a:lstStyle/>
          <a:p>
            <a:fld id="{659665DE-58FC-41F4-AC58-2C90A5E00527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AB4227CF-A3F1-4E62-A88E-8D1A015315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885520"/>
              </p:ext>
            </p:extLst>
          </p:nvPr>
        </p:nvGraphicFramePr>
        <p:xfrm>
          <a:off x="4901039" y="159739"/>
          <a:ext cx="70557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59D4F318-8ADF-41BD-899C-410A0E7E99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03793"/>
              </p:ext>
            </p:extLst>
          </p:nvPr>
        </p:nvGraphicFramePr>
        <p:xfrm>
          <a:off x="7079763" y="1006436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950134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65800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D73D5B-C24D-4322-90BD-D96DFD9A2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476944"/>
              </p:ext>
            </p:extLst>
          </p:nvPr>
        </p:nvGraphicFramePr>
        <p:xfrm>
          <a:off x="4768483" y="934840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3AB48C55-AFDE-40AD-8BC0-991001194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06695"/>
              </p:ext>
            </p:extLst>
          </p:nvPr>
        </p:nvGraphicFramePr>
        <p:xfrm>
          <a:off x="7159962" y="1830543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D7D2F0B3-E08F-4040-913D-FBB4F4F31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2798774"/>
              </p:ext>
            </p:extLst>
          </p:nvPr>
        </p:nvGraphicFramePr>
        <p:xfrm>
          <a:off x="9599075" y="1835731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6" name="Content Placeholder 6">
            <a:extLst>
              <a:ext uri="{FF2B5EF4-FFF2-40B4-BE49-F238E27FC236}">
                <a16:creationId xmlns:a16="http://schemas.microsoft.com/office/drawing/2014/main" id="{43C8E46C-C16D-469B-9811-A67B9CC06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112368"/>
              </p:ext>
            </p:extLst>
          </p:nvPr>
        </p:nvGraphicFramePr>
        <p:xfrm>
          <a:off x="7658032" y="2625170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04E68941-62BA-4E3B-A30A-2C97630F7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221584"/>
              </p:ext>
            </p:extLst>
          </p:nvPr>
        </p:nvGraphicFramePr>
        <p:xfrm>
          <a:off x="10103663" y="2626002"/>
          <a:ext cx="100796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FC4A0D0-F7C9-4200-89DE-9D45A0A3F359}"/>
              </a:ext>
            </a:extLst>
          </p:cNvPr>
          <p:cNvSpPr/>
          <p:nvPr/>
        </p:nvSpPr>
        <p:spPr>
          <a:xfrm>
            <a:off x="4901039" y="530579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0FCAF-B24A-4695-BD08-C02A83621C25}"/>
              </a:ext>
            </a:extLst>
          </p:cNvPr>
          <p:cNvSpPr/>
          <p:nvPr/>
        </p:nvSpPr>
        <p:spPr>
          <a:xfrm>
            <a:off x="7085181" y="1377276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F7B9C9-4E18-41F4-B7C8-8D4BC4D7B086}"/>
              </a:ext>
            </a:extLst>
          </p:cNvPr>
          <p:cNvSpPr/>
          <p:nvPr/>
        </p:nvSpPr>
        <p:spPr>
          <a:xfrm>
            <a:off x="7165888" y="2206571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405A2C-1029-4082-AD66-D4C12900B47D}"/>
              </a:ext>
            </a:extLst>
          </p:cNvPr>
          <p:cNvSpPr/>
          <p:nvPr/>
        </p:nvSpPr>
        <p:spPr>
          <a:xfrm>
            <a:off x="9599075" y="2209724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6">
            <a:extLst>
              <a:ext uri="{FF2B5EF4-FFF2-40B4-BE49-F238E27FC236}">
                <a16:creationId xmlns:a16="http://schemas.microsoft.com/office/drawing/2014/main" id="{BE003835-B9E4-49FA-9110-2FC6882F71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465406"/>
              </p:ext>
            </p:extLst>
          </p:nvPr>
        </p:nvGraphicFramePr>
        <p:xfrm>
          <a:off x="6897516" y="3527496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6">
            <a:extLst>
              <a:ext uri="{FF2B5EF4-FFF2-40B4-BE49-F238E27FC236}">
                <a16:creationId xmlns:a16="http://schemas.microsoft.com/office/drawing/2014/main" id="{9D1D14F6-240F-4A22-8850-8B5C9898F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381959"/>
              </p:ext>
            </p:extLst>
          </p:nvPr>
        </p:nvGraphicFramePr>
        <p:xfrm>
          <a:off x="9712779" y="3524343"/>
          <a:ext cx="20159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4" name="Content Placeholder 6">
            <a:extLst>
              <a:ext uri="{FF2B5EF4-FFF2-40B4-BE49-F238E27FC236}">
                <a16:creationId xmlns:a16="http://schemas.microsoft.com/office/drawing/2014/main" id="{2B693BE1-9D64-4AE6-A6A6-70225C4CB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12483"/>
              </p:ext>
            </p:extLst>
          </p:nvPr>
        </p:nvGraphicFramePr>
        <p:xfrm>
          <a:off x="6758606" y="4375159"/>
          <a:ext cx="503983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950134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65800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graphicFrame>
        <p:nvGraphicFramePr>
          <p:cNvPr id="25" name="Content Placeholder 6">
            <a:extLst>
              <a:ext uri="{FF2B5EF4-FFF2-40B4-BE49-F238E27FC236}">
                <a16:creationId xmlns:a16="http://schemas.microsoft.com/office/drawing/2014/main" id="{A7C5C58C-0750-4D0B-902C-B2E4E99947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718569"/>
              </p:ext>
            </p:extLst>
          </p:nvPr>
        </p:nvGraphicFramePr>
        <p:xfrm>
          <a:off x="4901039" y="5306940"/>
          <a:ext cx="70557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277FBA20-6FA9-49E1-B4B7-08992F111564}"/>
              </a:ext>
            </a:extLst>
          </p:cNvPr>
          <p:cNvSpPr/>
          <p:nvPr/>
        </p:nvSpPr>
        <p:spPr>
          <a:xfrm>
            <a:off x="7904878" y="3895183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9DADD-5EF0-4D2B-BD6E-3283736662D5}"/>
              </a:ext>
            </a:extLst>
          </p:cNvPr>
          <p:cNvSpPr/>
          <p:nvPr/>
        </p:nvSpPr>
        <p:spPr>
          <a:xfrm>
            <a:off x="10720141" y="3895183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18AD-7166-41DC-B77B-136A3F807856}"/>
              </a:ext>
            </a:extLst>
          </p:cNvPr>
          <p:cNvSpPr/>
          <p:nvPr/>
        </p:nvSpPr>
        <p:spPr>
          <a:xfrm>
            <a:off x="8721062" y="4752168"/>
            <a:ext cx="1061746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F6D24D-194C-4AE3-892B-63F49E0FB4B7}"/>
              </a:ext>
            </a:extLst>
          </p:cNvPr>
          <p:cNvSpPr/>
          <p:nvPr/>
        </p:nvSpPr>
        <p:spPr>
          <a:xfrm>
            <a:off x="5909007" y="5690844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E8EE2-BE51-4540-9628-5D8368A6D12F}"/>
              </a:ext>
            </a:extLst>
          </p:cNvPr>
          <p:cNvSpPr txBox="1"/>
          <p:nvPr/>
        </p:nvSpPr>
        <p:spPr>
          <a:xfrm>
            <a:off x="452464" y="1747179"/>
            <a:ext cx="6091732" cy="203132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pivot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getSmaller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pivot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D2395C-2A66-4941-BA02-476FDFA3AE8F}"/>
              </a:ext>
            </a:extLst>
          </p:cNvPr>
          <p:cNvSpPr txBox="1"/>
          <p:nvPr/>
        </p:nvSpPr>
        <p:spPr>
          <a:xfrm>
            <a:off x="367641" y="4075231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 smtClean="0"/>
              <a:t>In-practice </a:t>
            </a:r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142034-B701-48F3-9EBA-4C3151D4E9BD}"/>
              </a:ext>
            </a:extLst>
          </p:cNvPr>
          <p:cNvSpPr txBox="1"/>
          <p:nvPr/>
        </p:nvSpPr>
        <p:spPr>
          <a:xfrm>
            <a:off x="3764443" y="3792907"/>
            <a:ext cx="2282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T(n - 1) otherwise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BE106C-0C4B-4467-A18D-3F2F9E90CD34}"/>
              </a:ext>
            </a:extLst>
          </p:cNvPr>
          <p:cNvSpPr txBox="1"/>
          <p:nvPr/>
        </p:nvSpPr>
        <p:spPr>
          <a:xfrm>
            <a:off x="2578349" y="391875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18852BA-1CA1-4BB5-AFF3-1C500F5EC0D3}"/>
              </a:ext>
            </a:extLst>
          </p:cNvPr>
          <p:cNvSpPr/>
          <p:nvPr/>
        </p:nvSpPr>
        <p:spPr>
          <a:xfrm>
            <a:off x="3262383" y="3821166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8F63A4-491B-479B-AF35-0E9E7EE444C4}"/>
              </a:ext>
            </a:extLst>
          </p:cNvPr>
          <p:cNvSpPr txBox="1"/>
          <p:nvPr/>
        </p:nvSpPr>
        <p:spPr>
          <a:xfrm>
            <a:off x="3677935" y="4565558"/>
            <a:ext cx="236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+ 2T(n/2) otherwise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F61F8B-9D9C-4F8A-9068-F36783B78F76}"/>
              </a:ext>
            </a:extLst>
          </p:cNvPr>
          <p:cNvSpPr txBox="1"/>
          <p:nvPr/>
        </p:nvSpPr>
        <p:spPr>
          <a:xfrm>
            <a:off x="2455964" y="463300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0DA834AA-3987-4F30-82E9-132B8C9F13D2}"/>
              </a:ext>
            </a:extLst>
          </p:cNvPr>
          <p:cNvSpPr/>
          <p:nvPr/>
        </p:nvSpPr>
        <p:spPr>
          <a:xfrm>
            <a:off x="3157638" y="4576203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39CC2B-FEA7-4E24-A3A2-2BB72EE60354}"/>
              </a:ext>
            </a:extLst>
          </p:cNvPr>
          <p:cNvSpPr txBox="1"/>
          <p:nvPr/>
        </p:nvSpPr>
        <p:spPr>
          <a:xfrm>
            <a:off x="1849542" y="56908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15E38E-B1ED-4A40-B121-8ED03D82F97F}"/>
              </a:ext>
            </a:extLst>
          </p:cNvPr>
          <p:cNvSpPr txBox="1"/>
          <p:nvPr/>
        </p:nvSpPr>
        <p:spPr>
          <a:xfrm>
            <a:off x="1864241" y="6280997"/>
            <a:ext cx="155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195178-D309-E843-8C4F-7F7A8686744E}"/>
                  </a:ext>
                </a:extLst>
              </p:cNvPr>
              <p:cNvSpPr txBox="1"/>
              <p:nvPr/>
            </p:nvSpPr>
            <p:spPr>
              <a:xfrm>
                <a:off x="5614455" y="3886597"/>
                <a:ext cx="998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195178-D309-E843-8C4F-7F7A86867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455" y="3886597"/>
                <a:ext cx="998928" cy="369332"/>
              </a:xfrm>
              <a:prstGeom prst="rect">
                <a:avLst/>
              </a:prstGeom>
              <a:blipFill>
                <a:blip r:embed="rId2"/>
                <a:stretch>
                  <a:fillRect l="-487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9433F7-342B-6A4A-A638-E7284B9E90F6}"/>
                  </a:ext>
                </a:extLst>
              </p:cNvPr>
              <p:cNvSpPr txBox="1"/>
              <p:nvPr/>
            </p:nvSpPr>
            <p:spPr>
              <a:xfrm>
                <a:off x="5556554" y="4605039"/>
                <a:ext cx="134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9433F7-342B-6A4A-A638-E7284B9E9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554" y="4605039"/>
                <a:ext cx="1341201" cy="369332"/>
              </a:xfrm>
              <a:prstGeom prst="rect">
                <a:avLst/>
              </a:prstGeom>
              <a:blipFill>
                <a:blip r:embed="rId3"/>
                <a:stretch>
                  <a:fillRect l="-4091" t="-6557" r="-45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85A35-5813-4DE1-BD86-0D75F48D5E26}"/>
                  </a:ext>
                </a:extLst>
              </p:cNvPr>
              <p:cNvSpPr txBox="1"/>
              <p:nvPr/>
            </p:nvSpPr>
            <p:spPr>
              <a:xfrm>
                <a:off x="2159967" y="5170892"/>
                <a:ext cx="3749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Just trust 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185A35-5813-4DE1-BD86-0D75F48D5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67" y="5170892"/>
                <a:ext cx="3749040" cy="369332"/>
              </a:xfrm>
              <a:prstGeom prst="rect">
                <a:avLst/>
              </a:prstGeom>
              <a:blipFill>
                <a:blip r:embed="rId4"/>
                <a:stretch>
                  <a:fillRect l="-1301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1" grpId="0"/>
      <p:bldP spid="3" grpId="0"/>
      <p:bldP spid="7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CC84-B9D0-4EB2-A26E-F40D77E5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v2 (in-place)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7F00F-EC1E-4143-B238-04ACFE2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3BB3F-34F7-4D83-8ADE-4A2A5554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7D73BC6-B332-4345-BCBB-215D692437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135939"/>
              </p:ext>
            </p:extLst>
          </p:nvPr>
        </p:nvGraphicFramePr>
        <p:xfrm>
          <a:off x="845172" y="1094831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E73073C-4255-4307-B9B7-EE45EADA3CD4}"/>
              </a:ext>
            </a:extLst>
          </p:cNvPr>
          <p:cNvSpPr/>
          <p:nvPr/>
        </p:nvSpPr>
        <p:spPr>
          <a:xfrm>
            <a:off x="845172" y="1465671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8BAB0-8CE1-409A-9E7D-2C690B83D460}"/>
              </a:ext>
            </a:extLst>
          </p:cNvPr>
          <p:cNvSpPr/>
          <p:nvPr/>
        </p:nvSpPr>
        <p:spPr>
          <a:xfrm>
            <a:off x="4876435" y="1465671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41B72-182A-4368-BE87-C172C59E6266}"/>
              </a:ext>
            </a:extLst>
          </p:cNvPr>
          <p:cNvSpPr/>
          <p:nvPr/>
        </p:nvSpPr>
        <p:spPr>
          <a:xfrm>
            <a:off x="9916270" y="1465671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87FC647-EFF0-4F61-8792-6988591B73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951101"/>
              </p:ext>
            </p:extLst>
          </p:nvPr>
        </p:nvGraphicFramePr>
        <p:xfrm>
          <a:off x="845172" y="2057012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587CF2E-0709-41DA-9001-377F05441923}"/>
              </a:ext>
            </a:extLst>
          </p:cNvPr>
          <p:cNvSpPr/>
          <p:nvPr/>
        </p:nvSpPr>
        <p:spPr>
          <a:xfrm>
            <a:off x="845172" y="2427852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FECF335-F41A-4931-95CA-CF86BCCCE5F9}"/>
              </a:ext>
            </a:extLst>
          </p:cNvPr>
          <p:cNvSpPr/>
          <p:nvPr/>
        </p:nvSpPr>
        <p:spPr>
          <a:xfrm rot="10800000">
            <a:off x="2180865" y="2932526"/>
            <a:ext cx="354330" cy="651510"/>
          </a:xfrm>
          <a:prstGeom prst="down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B97E8DD-9102-456C-9E1D-22F50C77D817}"/>
              </a:ext>
            </a:extLst>
          </p:cNvPr>
          <p:cNvSpPr/>
          <p:nvPr/>
        </p:nvSpPr>
        <p:spPr>
          <a:xfrm rot="10800000">
            <a:off x="10243391" y="2932527"/>
            <a:ext cx="354330" cy="651510"/>
          </a:xfrm>
          <a:prstGeom prst="down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D4E18-969F-4D92-A616-20398A1E7EC1}"/>
              </a:ext>
            </a:extLst>
          </p:cNvPr>
          <p:cNvSpPr txBox="1"/>
          <p:nvPr/>
        </p:nvSpPr>
        <p:spPr>
          <a:xfrm>
            <a:off x="1988097" y="3636596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X &lt;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7123A-5778-4937-B483-EB8DF73B0598}"/>
              </a:ext>
            </a:extLst>
          </p:cNvPr>
          <p:cNvSpPr txBox="1"/>
          <p:nvPr/>
        </p:nvSpPr>
        <p:spPr>
          <a:xfrm>
            <a:off x="9984378" y="3636595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</a:p>
          <a:p>
            <a:pPr algn="ctr"/>
            <a:r>
              <a:rPr lang="en-US" dirty="0"/>
              <a:t>X &gt;= 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AB5F8D-4A4C-4234-899B-1A262C94D112}"/>
              </a:ext>
            </a:extLst>
          </p:cNvPr>
          <p:cNvSpPr/>
          <p:nvPr/>
        </p:nvSpPr>
        <p:spPr>
          <a:xfrm>
            <a:off x="1853744" y="2427852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C55689-7752-4E2B-806D-374AC2ED7FAF}"/>
              </a:ext>
            </a:extLst>
          </p:cNvPr>
          <p:cNvSpPr/>
          <p:nvPr/>
        </p:nvSpPr>
        <p:spPr>
          <a:xfrm>
            <a:off x="9929894" y="2423572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5EAC84-A792-4C35-84AF-815227CB1E19}"/>
              </a:ext>
            </a:extLst>
          </p:cNvPr>
          <p:cNvSpPr/>
          <p:nvPr/>
        </p:nvSpPr>
        <p:spPr>
          <a:xfrm>
            <a:off x="2862316" y="2432358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5BD05D-9E41-422F-85AF-CEFF52D54791}"/>
              </a:ext>
            </a:extLst>
          </p:cNvPr>
          <p:cNvSpPr/>
          <p:nvPr/>
        </p:nvSpPr>
        <p:spPr>
          <a:xfrm>
            <a:off x="8907698" y="2417856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66827E1A-D3C7-4139-99A1-8CA8D1CA1E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31294"/>
              </p:ext>
            </p:extLst>
          </p:nvPr>
        </p:nvGraphicFramePr>
        <p:xfrm>
          <a:off x="845172" y="4282926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0513D66B-91C6-40E5-A3A0-83E1F2FFAE59}"/>
              </a:ext>
            </a:extLst>
          </p:cNvPr>
          <p:cNvSpPr/>
          <p:nvPr/>
        </p:nvSpPr>
        <p:spPr>
          <a:xfrm rot="5400000">
            <a:off x="6052927" y="-213828"/>
            <a:ext cx="624391" cy="4383079"/>
          </a:xfrm>
          <a:prstGeom prst="curvedRight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7ADB1D57-4CAD-467C-84B4-2741D1011DD9}"/>
              </a:ext>
            </a:extLst>
          </p:cNvPr>
          <p:cNvSpPr/>
          <p:nvPr/>
        </p:nvSpPr>
        <p:spPr>
          <a:xfrm rot="16200000" flipH="1">
            <a:off x="6052927" y="-526024"/>
            <a:ext cx="624391" cy="4383079"/>
          </a:xfrm>
          <a:prstGeom prst="curvedRight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5992D6-9E24-4BC0-9029-5921AE2B0083}"/>
              </a:ext>
            </a:extLst>
          </p:cNvPr>
          <p:cNvSpPr/>
          <p:nvPr/>
        </p:nvSpPr>
        <p:spPr>
          <a:xfrm>
            <a:off x="825773" y="4638423"/>
            <a:ext cx="1008572" cy="3708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29319E-AE23-418E-8A3B-572AC43AEC78}"/>
              </a:ext>
            </a:extLst>
          </p:cNvPr>
          <p:cNvSpPr/>
          <p:nvPr/>
        </p:nvSpPr>
        <p:spPr>
          <a:xfrm>
            <a:off x="1834345" y="4638423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4567D1-8321-43C7-BC69-67E42F9068BF}"/>
              </a:ext>
            </a:extLst>
          </p:cNvPr>
          <p:cNvSpPr/>
          <p:nvPr/>
        </p:nvSpPr>
        <p:spPr>
          <a:xfrm>
            <a:off x="9910495" y="4634143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AE41FF-AB08-497E-B407-4BA986A3AE3E}"/>
              </a:ext>
            </a:extLst>
          </p:cNvPr>
          <p:cNvSpPr/>
          <p:nvPr/>
        </p:nvSpPr>
        <p:spPr>
          <a:xfrm>
            <a:off x="2842917" y="4642929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381DC3-2B9F-47F5-8603-B01D4E946428}"/>
              </a:ext>
            </a:extLst>
          </p:cNvPr>
          <p:cNvSpPr/>
          <p:nvPr/>
        </p:nvSpPr>
        <p:spPr>
          <a:xfrm>
            <a:off x="8907698" y="4659073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54ACD5-4EFB-4124-9E72-7C1FB53738BF}"/>
              </a:ext>
            </a:extLst>
          </p:cNvPr>
          <p:cNvSpPr/>
          <p:nvPr/>
        </p:nvSpPr>
        <p:spPr>
          <a:xfrm>
            <a:off x="3870888" y="4638423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9A7EF4-E70B-4C74-B4B3-54EB0BE265B5}"/>
              </a:ext>
            </a:extLst>
          </p:cNvPr>
          <p:cNvSpPr/>
          <p:nvPr/>
        </p:nvSpPr>
        <p:spPr>
          <a:xfrm>
            <a:off x="7899126" y="4643152"/>
            <a:ext cx="1008572" cy="370840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CDE22C53-363E-4C22-AE8E-D2C922E1BD4C}"/>
              </a:ext>
            </a:extLst>
          </p:cNvPr>
          <p:cNvSpPr/>
          <p:nvPr/>
        </p:nvSpPr>
        <p:spPr>
          <a:xfrm rot="10800000">
            <a:off x="5203556" y="5178926"/>
            <a:ext cx="354330" cy="651510"/>
          </a:xfrm>
          <a:prstGeom prst="down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4638ED3-D452-47D6-9918-E7600BFDB099}"/>
              </a:ext>
            </a:extLst>
          </p:cNvPr>
          <p:cNvSpPr/>
          <p:nvPr/>
        </p:nvSpPr>
        <p:spPr>
          <a:xfrm rot="10800000">
            <a:off x="7235405" y="5105933"/>
            <a:ext cx="354330" cy="651510"/>
          </a:xfrm>
          <a:prstGeom prst="down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ED4480-1B6A-48BA-B1D7-335EAB7E352B}"/>
              </a:ext>
            </a:extLst>
          </p:cNvPr>
          <p:cNvSpPr txBox="1"/>
          <p:nvPr/>
        </p:nvSpPr>
        <p:spPr>
          <a:xfrm>
            <a:off x="5002087" y="5810912"/>
            <a:ext cx="718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</a:t>
            </a:r>
          </a:p>
          <a:p>
            <a:pPr algn="ctr"/>
            <a:r>
              <a:rPr lang="en-US" dirty="0"/>
              <a:t>X &lt; 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C8BADE-5341-4BF9-BCE2-C492FD0A0E34}"/>
              </a:ext>
            </a:extLst>
          </p:cNvPr>
          <p:cNvSpPr txBox="1"/>
          <p:nvPr/>
        </p:nvSpPr>
        <p:spPr>
          <a:xfrm>
            <a:off x="6976392" y="581000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</a:p>
          <a:p>
            <a:pPr algn="ctr"/>
            <a:r>
              <a:rPr lang="en-US" dirty="0"/>
              <a:t>X &gt;= 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975965-1F72-4A7E-B045-F4BE3D8575B0}"/>
              </a:ext>
            </a:extLst>
          </p:cNvPr>
          <p:cNvSpPr/>
          <p:nvPr/>
        </p:nvSpPr>
        <p:spPr>
          <a:xfrm>
            <a:off x="4898859" y="4634143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847956-D9E1-4D3A-9DA3-AF32D9BCDF36}"/>
              </a:ext>
            </a:extLst>
          </p:cNvPr>
          <p:cNvSpPr/>
          <p:nvPr/>
        </p:nvSpPr>
        <p:spPr>
          <a:xfrm>
            <a:off x="5875308" y="4642929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5CF649-E8A6-495A-9987-FC50DE55D637}"/>
              </a:ext>
            </a:extLst>
          </p:cNvPr>
          <p:cNvSpPr/>
          <p:nvPr/>
        </p:nvSpPr>
        <p:spPr>
          <a:xfrm>
            <a:off x="6892416" y="4651715"/>
            <a:ext cx="1008572" cy="370840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6">
            <a:extLst>
              <a:ext uri="{FF2B5EF4-FFF2-40B4-BE49-F238E27FC236}">
                <a16:creationId xmlns:a16="http://schemas.microsoft.com/office/drawing/2014/main" id="{E440AC99-17E4-4FC8-9D5B-127AF1ADF1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11342"/>
              </p:ext>
            </p:extLst>
          </p:nvPr>
        </p:nvGraphicFramePr>
        <p:xfrm>
          <a:off x="804532" y="6020286"/>
          <a:ext cx="100796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67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1007967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A47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3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60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60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6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8268 -0.0023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11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0.08268 -0.001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69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-0.08216 0.0034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16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07943 -0.0011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8 -0.00231 L 0.1694 -0.003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6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68 -0.00115 L 0.16315 0.00741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23" y="41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6 0.00347 L -0.16576 -0.0009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0" y="-23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43 -0.00115 L -0.16042 -0.003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6 L 0.08164 0.0002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8203 0.0046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64 0.00023 L 0.16679 -0.0164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833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3 0.00463 L 0.17097 -0.00023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/>
      <p:bldP spid="14" grpId="1"/>
      <p:bldP spid="14" grpId="2"/>
      <p:bldP spid="15" grpId="0"/>
      <p:bldP spid="15" grpId="1"/>
      <p:bldP spid="15" grpId="2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0" grpId="2" animBg="1"/>
      <p:bldP spid="31" grpId="0" animBg="1"/>
      <p:bldP spid="32" grpId="0"/>
      <p:bldP spid="32" grpId="1"/>
      <p:bldP spid="32" grpId="2"/>
      <p:bldP spid="33" grpId="0"/>
      <p:bldP spid="34" grpId="0" animBg="1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05AE-CEBD-9F41-871E-9710F924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v2 (in-place)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5D5FF-AA02-3A4F-A438-8287712D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925FE-AC2A-EA4E-A6BF-A3BA6FF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90D57-8BD3-8249-9EBF-B4264DE9A3C6}"/>
              </a:ext>
            </a:extLst>
          </p:cNvPr>
          <p:cNvSpPr txBox="1"/>
          <p:nvPr/>
        </p:nvSpPr>
        <p:spPr>
          <a:xfrm>
            <a:off x="452464" y="1747179"/>
            <a:ext cx="6091732" cy="2031325"/>
          </a:xfrm>
          <a:prstGeom prst="rect">
            <a:avLst/>
          </a:prstGeom>
          <a:noFill/>
          <a:ln>
            <a:solidFill>
              <a:srgbClr val="4C328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input.length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1)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pivot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getPivot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(input)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getSmaller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getBigger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(pivot, input))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smallerHalf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pivot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largerHalf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A2585-15FA-084F-8DDD-6E4ECC73275E}"/>
              </a:ext>
            </a:extLst>
          </p:cNvPr>
          <p:cNvSpPr txBox="1"/>
          <p:nvPr/>
        </p:nvSpPr>
        <p:spPr>
          <a:xfrm>
            <a:off x="367641" y="4075231"/>
            <a:ext cx="220053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runtime?</a:t>
            </a:r>
          </a:p>
          <a:p>
            <a:endParaRPr lang="en-US" dirty="0"/>
          </a:p>
          <a:p>
            <a:r>
              <a:rPr lang="en-US" dirty="0"/>
              <a:t>Best case runtime?</a:t>
            </a:r>
          </a:p>
          <a:p>
            <a:endParaRPr lang="en-US" dirty="0"/>
          </a:p>
          <a:p>
            <a:r>
              <a:rPr lang="en-US" dirty="0" smtClean="0"/>
              <a:t>In-practice </a:t>
            </a:r>
            <a:r>
              <a:rPr lang="en-US" dirty="0"/>
              <a:t>runtime?</a:t>
            </a:r>
          </a:p>
          <a:p>
            <a:endParaRPr lang="en-US" dirty="0"/>
          </a:p>
          <a:p>
            <a:r>
              <a:rPr lang="en-US" dirty="0"/>
              <a:t>Stable?</a:t>
            </a:r>
          </a:p>
          <a:p>
            <a:endParaRPr lang="en-US" dirty="0"/>
          </a:p>
          <a:p>
            <a:r>
              <a:rPr lang="en-US" dirty="0"/>
              <a:t>In-place?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80844C-3904-244C-A089-959D5B46ACDA}"/>
              </a:ext>
            </a:extLst>
          </p:cNvPr>
          <p:cNvSpPr txBox="1"/>
          <p:nvPr/>
        </p:nvSpPr>
        <p:spPr>
          <a:xfrm>
            <a:off x="3733237" y="4503434"/>
            <a:ext cx="2362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+ 2T(n/2) otherwise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5E161-B3AE-DD46-97A7-FA842D4E8DF6}"/>
              </a:ext>
            </a:extLst>
          </p:cNvPr>
          <p:cNvSpPr txBox="1"/>
          <p:nvPr/>
        </p:nvSpPr>
        <p:spPr>
          <a:xfrm>
            <a:off x="2533208" y="462988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3ACE117-C412-554E-9DAE-4BF07E4BF25D}"/>
              </a:ext>
            </a:extLst>
          </p:cNvPr>
          <p:cNvSpPr/>
          <p:nvPr/>
        </p:nvSpPr>
        <p:spPr>
          <a:xfrm>
            <a:off x="3263523" y="4516835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86BB2-7065-F148-B455-D983EAA2D953}"/>
              </a:ext>
            </a:extLst>
          </p:cNvPr>
          <p:cNvSpPr txBox="1"/>
          <p:nvPr/>
        </p:nvSpPr>
        <p:spPr>
          <a:xfrm>
            <a:off x="1849542" y="569084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C0709-35AE-484E-924E-ACE1C960D934}"/>
              </a:ext>
            </a:extLst>
          </p:cNvPr>
          <p:cNvSpPr txBox="1"/>
          <p:nvPr/>
        </p:nvSpPr>
        <p:spPr>
          <a:xfrm>
            <a:off x="1864241" y="6225555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graphicFrame>
        <p:nvGraphicFramePr>
          <p:cNvPr id="48" name="Content Placeholder 6">
            <a:extLst>
              <a:ext uri="{FF2B5EF4-FFF2-40B4-BE49-F238E27FC236}">
                <a16:creationId xmlns:a16="http://schemas.microsoft.com/office/drawing/2014/main" id="{8D65E4D3-C83D-7741-B3B5-3288D37BBF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6546385"/>
              </p:ext>
            </p:extLst>
          </p:nvPr>
        </p:nvGraphicFramePr>
        <p:xfrm>
          <a:off x="3522326" y="844992"/>
          <a:ext cx="8171530" cy="605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153">
                  <a:extLst>
                    <a:ext uri="{9D8B030D-6E8A-4147-A177-3AD203B41FA5}">
                      <a16:colId xmlns:a16="http://schemas.microsoft.com/office/drawing/2014/main" val="983350392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314353596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726848549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921703917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3051097305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2072861410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356923517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1527777151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2267190905"/>
                    </a:ext>
                  </a:extLst>
                </a:gridCol>
                <a:gridCol w="817153">
                  <a:extLst>
                    <a:ext uri="{9D8B030D-6E8A-4147-A177-3AD203B41FA5}">
                      <a16:colId xmlns:a16="http://schemas.microsoft.com/office/drawing/2014/main" val="3060380174"/>
                    </a:ext>
                  </a:extLst>
                </a:gridCol>
              </a:tblGrid>
              <a:tr h="300638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0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1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2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3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4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5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6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7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8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B6A479"/>
                          </a:solidFill>
                        </a:rPr>
                        <a:t>9</a:t>
                      </a:r>
                    </a:p>
                  </a:txBody>
                  <a:tcPr marL="74130" marR="74130" marT="37065" marB="3706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97627"/>
                  </a:ext>
                </a:extLst>
              </a:tr>
              <a:tr h="30063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74130" marR="74130" marT="37065" marB="370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67970"/>
                  </a:ext>
                </a:extLst>
              </a:tr>
            </a:tbl>
          </a:graphicData>
        </a:graphic>
      </p:graphicFrame>
      <p:sp>
        <p:nvSpPr>
          <p:cNvPr id="49" name="Rectangle 48">
            <a:extLst>
              <a:ext uri="{FF2B5EF4-FFF2-40B4-BE49-F238E27FC236}">
                <a16:creationId xmlns:a16="http://schemas.microsoft.com/office/drawing/2014/main" id="{6D487C80-DE50-9A4B-B65A-C9DF3E739657}"/>
              </a:ext>
            </a:extLst>
          </p:cNvPr>
          <p:cNvSpPr/>
          <p:nvPr/>
        </p:nvSpPr>
        <p:spPr>
          <a:xfrm>
            <a:off x="3535050" y="1147722"/>
            <a:ext cx="817643" cy="300638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1BA9AF-93D7-DB49-9626-07F34F924E1A}"/>
              </a:ext>
            </a:extLst>
          </p:cNvPr>
          <p:cNvSpPr/>
          <p:nvPr/>
        </p:nvSpPr>
        <p:spPr>
          <a:xfrm>
            <a:off x="4369107" y="1147722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9E31BB-AD5A-154C-8E30-7F1AC2696832}"/>
              </a:ext>
            </a:extLst>
          </p:cNvPr>
          <p:cNvSpPr/>
          <p:nvPr/>
        </p:nvSpPr>
        <p:spPr>
          <a:xfrm>
            <a:off x="10921893" y="1127977"/>
            <a:ext cx="817643" cy="300638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627400-B76A-EB46-BC51-4D218D10C863}"/>
              </a:ext>
            </a:extLst>
          </p:cNvPr>
          <p:cNvSpPr/>
          <p:nvPr/>
        </p:nvSpPr>
        <p:spPr>
          <a:xfrm>
            <a:off x="5182722" y="1147722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95AA19-4ABD-0E4F-A67B-0BBB9FFF2CF3}"/>
              </a:ext>
            </a:extLst>
          </p:cNvPr>
          <p:cNvSpPr/>
          <p:nvPr/>
        </p:nvSpPr>
        <p:spPr>
          <a:xfrm>
            <a:off x="10077625" y="1127977"/>
            <a:ext cx="817643" cy="300638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1C8320-3086-EB4F-BEFB-45386FA374FF}"/>
              </a:ext>
            </a:extLst>
          </p:cNvPr>
          <p:cNvSpPr/>
          <p:nvPr/>
        </p:nvSpPr>
        <p:spPr>
          <a:xfrm>
            <a:off x="5972974" y="1127977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B3E1C9-1A50-E541-A1C2-3DCDE15D1728}"/>
              </a:ext>
            </a:extLst>
          </p:cNvPr>
          <p:cNvSpPr/>
          <p:nvPr/>
        </p:nvSpPr>
        <p:spPr>
          <a:xfrm>
            <a:off x="9237654" y="1150725"/>
            <a:ext cx="817643" cy="300638"/>
          </a:xfrm>
          <a:prstGeom prst="rect">
            <a:avLst/>
          </a:prstGeom>
          <a:solidFill>
            <a:srgbClr val="4C32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29">
            <a:extLst>
              <a:ext uri="{FF2B5EF4-FFF2-40B4-BE49-F238E27FC236}">
                <a16:creationId xmlns:a16="http://schemas.microsoft.com/office/drawing/2014/main" id="{CA5705CF-D754-2343-9E24-1683458FC731}"/>
              </a:ext>
            </a:extLst>
          </p:cNvPr>
          <p:cNvSpPr/>
          <p:nvPr/>
        </p:nvSpPr>
        <p:spPr>
          <a:xfrm rot="10800000">
            <a:off x="8563569" y="1564302"/>
            <a:ext cx="287253" cy="528175"/>
          </a:xfrm>
          <a:prstGeom prst="downArrow">
            <a:avLst/>
          </a:prstGeom>
          <a:solidFill>
            <a:srgbClr val="B6A4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30">
            <a:extLst>
              <a:ext uri="{FF2B5EF4-FFF2-40B4-BE49-F238E27FC236}">
                <a16:creationId xmlns:a16="http://schemas.microsoft.com/office/drawing/2014/main" id="{225C557C-A921-B347-9774-671BC3D7D9E6}"/>
              </a:ext>
            </a:extLst>
          </p:cNvPr>
          <p:cNvSpPr/>
          <p:nvPr/>
        </p:nvSpPr>
        <p:spPr>
          <a:xfrm rot="10800000">
            <a:off x="9502848" y="1608022"/>
            <a:ext cx="287253" cy="528175"/>
          </a:xfrm>
          <a:prstGeom prst="downArrow">
            <a:avLst/>
          </a:prstGeom>
          <a:solidFill>
            <a:srgbClr val="4C3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C61B28F-9C9E-9A41-8D7E-20B1AC7EA67F}"/>
              </a:ext>
            </a:extLst>
          </p:cNvPr>
          <p:cNvSpPr/>
          <p:nvPr/>
        </p:nvSpPr>
        <p:spPr>
          <a:xfrm>
            <a:off x="6804518" y="1177405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8B9FA1-9F8C-694E-AC9A-35CCED6E19FB}"/>
              </a:ext>
            </a:extLst>
          </p:cNvPr>
          <p:cNvSpPr/>
          <p:nvPr/>
        </p:nvSpPr>
        <p:spPr>
          <a:xfrm>
            <a:off x="7634885" y="1167426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499EE6-DE3E-874F-A439-141C446648EF}"/>
              </a:ext>
            </a:extLst>
          </p:cNvPr>
          <p:cNvSpPr/>
          <p:nvPr/>
        </p:nvSpPr>
        <p:spPr>
          <a:xfrm>
            <a:off x="8442001" y="1158620"/>
            <a:ext cx="817643" cy="300638"/>
          </a:xfrm>
          <a:prstGeom prst="rect">
            <a:avLst/>
          </a:prstGeom>
          <a:solidFill>
            <a:srgbClr val="B6A47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C64742B8-2A65-1B43-BB17-2DC8767FCBEF}"/>
              </a:ext>
            </a:extLst>
          </p:cNvPr>
          <p:cNvSpPr/>
          <p:nvPr/>
        </p:nvSpPr>
        <p:spPr>
          <a:xfrm>
            <a:off x="3322535" y="3851488"/>
            <a:ext cx="531628" cy="59542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A7C02-FEEB-E544-AB8C-733CE8C72F98}"/>
              </a:ext>
            </a:extLst>
          </p:cNvPr>
          <p:cNvSpPr/>
          <p:nvPr/>
        </p:nvSpPr>
        <p:spPr>
          <a:xfrm>
            <a:off x="2565267" y="3999140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T(n) =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C5866-707F-874F-B60E-9B3211B2408B}"/>
              </a:ext>
            </a:extLst>
          </p:cNvPr>
          <p:cNvSpPr txBox="1"/>
          <p:nvPr/>
        </p:nvSpPr>
        <p:spPr>
          <a:xfrm>
            <a:off x="3807357" y="3835027"/>
            <a:ext cx="21896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if n&lt;= 1</a:t>
            </a:r>
          </a:p>
          <a:p>
            <a:r>
              <a:rPr lang="en-US" dirty="0"/>
              <a:t>n + T(n - 1) otherwise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CBEC1-51B8-054B-BB48-4FE9CE1383F8}"/>
              </a:ext>
            </a:extLst>
          </p:cNvPr>
          <p:cNvSpPr txBox="1"/>
          <p:nvPr/>
        </p:nvSpPr>
        <p:spPr>
          <a:xfrm>
            <a:off x="6531770" y="5158273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732D3-8E05-9B4C-B71C-F52CC5864487}"/>
              </a:ext>
            </a:extLst>
          </p:cNvPr>
          <p:cNvSpPr txBox="1"/>
          <p:nvPr/>
        </p:nvSpPr>
        <p:spPr>
          <a:xfrm>
            <a:off x="6549426" y="4595768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26079E-A6C7-8441-8EBC-C32B7DBF6AC1}"/>
              </a:ext>
            </a:extLst>
          </p:cNvPr>
          <p:cNvSpPr txBox="1"/>
          <p:nvPr/>
        </p:nvSpPr>
        <p:spPr>
          <a:xfrm>
            <a:off x="6562327" y="407757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O(n^2)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B3DD54-04E3-4948-B57E-5B0877CB5E20}"/>
              </a:ext>
            </a:extLst>
          </p:cNvPr>
          <p:cNvSpPr txBox="1"/>
          <p:nvPr/>
        </p:nvSpPr>
        <p:spPr>
          <a:xfrm>
            <a:off x="2692400" y="5158273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trust me</a:t>
            </a:r>
          </a:p>
        </p:txBody>
      </p:sp>
    </p:spTree>
    <p:extLst>
      <p:ext uri="{BB962C8B-B14F-4D97-AF65-F5344CB8AC3E}">
        <p14:creationId xmlns:p14="http://schemas.microsoft.com/office/powerpoint/2010/main" val="348212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B69B-CDB5-4A69-8001-62F2205B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45DB-728E-493A-8979-8F3ED5B3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We’d really like to avoid hitting the worst 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to getting a good running time, is always cutting the array (about) in half. </a:t>
            </a:r>
          </a:p>
          <a:p>
            <a:pPr marL="0" indent="0">
              <a:buNone/>
            </a:pPr>
            <a:r>
              <a:rPr lang="en-US" dirty="0"/>
              <a:t>How do we choose a good pivot?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are four options for finding a pivot. What are the tradeoffs?</a:t>
            </a:r>
          </a:p>
          <a:p>
            <a:pPr lvl="1"/>
            <a:r>
              <a:rPr lang="en-US" sz="2200" dirty="0"/>
              <a:t>Just take the first element</a:t>
            </a:r>
          </a:p>
          <a:p>
            <a:pPr lvl="1"/>
            <a:r>
              <a:rPr lang="en-US" sz="2200" dirty="0"/>
              <a:t>Take the median of the first, last, and middle element</a:t>
            </a:r>
          </a:p>
          <a:p>
            <a:pPr lvl="1"/>
            <a:r>
              <a:rPr lang="en-US" sz="2200" dirty="0"/>
              <a:t>Take the median of the full array</a:t>
            </a:r>
          </a:p>
          <a:p>
            <a:pPr lvl="1"/>
            <a:r>
              <a:rPr lang="en-US" sz="2200" dirty="0"/>
              <a:t>Pick a random element as a pivot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0A7A4-7AD4-4437-A8EE-2CE25848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2D789-ACE0-44B8-ABA2-10F9B726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649-C59A-41C2-975F-E34C783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0C37F-175E-407B-B7D2-79FCADCF55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0" y="1463857"/>
                <a:ext cx="11187258" cy="5057170"/>
              </a:xfrm>
            </p:spPr>
            <p:txBody>
              <a:bodyPr>
                <a:normAutofit lnSpcReduction="10000"/>
              </a:bodyPr>
              <a:lstStyle/>
              <a:p>
                <a:pPr marL="285750" indent="-285750"/>
                <a:r>
                  <a:rPr lang="en-US" dirty="0"/>
                  <a:t>Just take the first element</a:t>
                </a:r>
              </a:p>
              <a:p>
                <a:pPr marL="459486" lvl="1" indent="-285750"/>
                <a:r>
                  <a:rPr lang="en-US" dirty="0"/>
                  <a:t>fast to find a pivot</a:t>
                </a:r>
              </a:p>
              <a:p>
                <a:pPr marL="459486" lvl="1" indent="-285750"/>
                <a:r>
                  <a:rPr lang="en-US" dirty="0"/>
                  <a:t>But (e.g.) nearly sorted lists get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behavior overall</a:t>
                </a:r>
              </a:p>
              <a:p>
                <a:pPr marL="285750" indent="-285750"/>
                <a:r>
                  <a:rPr lang="en-US" dirty="0"/>
                  <a:t>Take the median of the first, last, and middle element</a:t>
                </a:r>
              </a:p>
              <a:p>
                <a:pPr marL="459486" lvl="1" indent="-285750"/>
                <a:r>
                  <a:rPr lang="en-US" dirty="0"/>
                  <a:t>Guaranteed to not have the absolute smallest value.</a:t>
                </a:r>
              </a:p>
              <a:p>
                <a:pPr marL="459486" lvl="1" indent="-285750"/>
                <a:r>
                  <a:rPr lang="en-US" dirty="0"/>
                  <a:t>On real data, this works quite well…</a:t>
                </a:r>
              </a:p>
              <a:p>
                <a:pPr marL="459486" lvl="1" indent="-285750"/>
                <a:r>
                  <a:rPr lang="en-US" dirty="0"/>
                  <a:t>But worst case is still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/>
                <a:r>
                  <a:rPr lang="en-US" dirty="0"/>
                  <a:t>Take the median of the full array</a:t>
                </a:r>
              </a:p>
              <a:p>
                <a:pPr marL="459486" lvl="1" indent="-285750"/>
                <a:r>
                  <a:rPr lang="en-US" dirty="0"/>
                  <a:t>Can actually find the median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(google </a:t>
                </a:r>
                <a:r>
                  <a:rPr lang="en-US" dirty="0" err="1"/>
                  <a:t>QuickSelect</a:t>
                </a:r>
                <a:r>
                  <a:rPr lang="en-US" dirty="0"/>
                  <a:t>). It’s </a:t>
                </a:r>
                <a:r>
                  <a:rPr lang="en-US" b="1" dirty="0"/>
                  <a:t>complicated.</a:t>
                </a:r>
              </a:p>
              <a:p>
                <a:pPr marL="459486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even in the worst case….but the constant factors are </a:t>
                </a:r>
                <a:r>
                  <a:rPr lang="en-US" b="1" dirty="0"/>
                  <a:t>awful</a:t>
                </a:r>
                <a:r>
                  <a:rPr lang="en-US" dirty="0"/>
                  <a:t>. No one does quicksort this way.</a:t>
                </a:r>
              </a:p>
              <a:p>
                <a:pPr marL="285750" indent="-285750"/>
                <a:r>
                  <a:rPr lang="en-US" dirty="0"/>
                  <a:t>Pick a random element as a pivot </a:t>
                </a:r>
              </a:p>
              <a:p>
                <a:pPr marL="459486" lvl="1" indent="-285750"/>
                <a:r>
                  <a:rPr lang="en-US" dirty="0"/>
                  <a:t>somewhat slow constant factors</a:t>
                </a:r>
              </a:p>
              <a:p>
                <a:pPr marL="459486" lvl="1" indent="-285750"/>
                <a:r>
                  <a:rPr lang="en-US" dirty="0"/>
                  <a:t>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time with probability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459486" lvl="1" indent="-285750"/>
                <a:r>
                  <a:rPr lang="en-US" dirty="0"/>
                  <a:t>“adversaries” can’t make it more likely that we hit the worst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0C37F-175E-407B-B7D2-79FCADCF55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0" y="1463857"/>
                <a:ext cx="11187258" cy="5057170"/>
              </a:xfrm>
              <a:blipFill>
                <a:blip r:embed="rId2"/>
                <a:stretch>
                  <a:fillRect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B14BA-B295-4E4E-BEF2-1C5C9C43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B61F-82D9-4EF5-9E8C-0346480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77286-E88B-47D8-9D52-184355024BFD}"/>
              </a:ext>
            </a:extLst>
          </p:cNvPr>
          <p:cNvSpPr txBox="1"/>
          <p:nvPr/>
        </p:nvSpPr>
        <p:spPr>
          <a:xfrm>
            <a:off x="7945120" y="2448560"/>
            <a:ext cx="3671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Median of three is a common choice in practice</a:t>
            </a:r>
          </a:p>
        </p:txBody>
      </p:sp>
    </p:spTree>
    <p:extLst>
      <p:ext uri="{BB962C8B-B14F-4D97-AF65-F5344CB8AC3E}">
        <p14:creationId xmlns:p14="http://schemas.microsoft.com/office/powerpoint/2010/main" val="67005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2472-AB02-D145-B99E-2BE3D745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C2FFF-02A3-5549-BCD5-5E1382CA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D2E8-63C1-8A45-97B3-CB68E5A5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63EAE-5027-2B43-94E2-C85CCA4578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Ineffective Sorts">
            <a:extLst>
              <a:ext uri="{FF2B5EF4-FFF2-40B4-BE49-F238E27FC236}">
                <a16:creationId xmlns:a16="http://schemas.microsoft.com/office/drawing/2014/main" id="{9D7C86B5-D78C-D446-98C4-E8D5648D1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34"/>
          <a:stretch/>
        </p:blipFill>
        <p:spPr bwMode="auto">
          <a:xfrm>
            <a:off x="3780063" y="432357"/>
            <a:ext cx="6374077" cy="1882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neffective Sorts">
            <a:extLst>
              <a:ext uri="{FF2B5EF4-FFF2-40B4-BE49-F238E27FC236}">
                <a16:creationId xmlns:a16="http://schemas.microsoft.com/office/drawing/2014/main" id="{283AEEFB-D3A6-5C4A-AEC0-9F0E8861A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25"/>
          <a:stretch/>
        </p:blipFill>
        <p:spPr bwMode="auto">
          <a:xfrm>
            <a:off x="3780063" y="2449908"/>
            <a:ext cx="6374077" cy="397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8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22504D-D91D-4882-97B5-4A4F4123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31E616-C924-4D1F-AC09-D4C7C71E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course is “data structures and algorithms”</a:t>
            </a:r>
          </a:p>
          <a:p>
            <a:r>
              <a:rPr lang="en-US" sz="2400" dirty="0"/>
              <a:t>Data structures</a:t>
            </a:r>
          </a:p>
          <a:p>
            <a:pPr lvl="1"/>
            <a:r>
              <a:rPr lang="en-US" sz="2000" dirty="0"/>
              <a:t>Organize our data so we can process it effectively</a:t>
            </a:r>
          </a:p>
          <a:p>
            <a:r>
              <a:rPr lang="en-US" sz="2400" dirty="0"/>
              <a:t>Algorithms</a:t>
            </a:r>
          </a:p>
          <a:p>
            <a:pPr lvl="1"/>
            <a:r>
              <a:rPr lang="en-US" sz="2000" dirty="0"/>
              <a:t>Actually process our data!</a:t>
            </a:r>
          </a:p>
          <a:p>
            <a:r>
              <a:rPr lang="en-US" sz="2400" dirty="0"/>
              <a:t>We’re going to start focusing on algorithms</a:t>
            </a:r>
          </a:p>
          <a:p>
            <a:endParaRPr lang="en-US" sz="2400" dirty="0"/>
          </a:p>
          <a:p>
            <a:r>
              <a:rPr lang="en-US" sz="2400" dirty="0"/>
              <a:t>We’ll start with sorting</a:t>
            </a:r>
          </a:p>
          <a:p>
            <a:pPr lvl="1"/>
            <a:r>
              <a:rPr lang="en-US" sz="2000" dirty="0"/>
              <a:t>A very common, generally-useful preprocessing step</a:t>
            </a:r>
          </a:p>
          <a:p>
            <a:pPr lvl="1"/>
            <a:r>
              <a:rPr lang="en-US" sz="2000" dirty="0"/>
              <a:t>And a convenient way to discuss a few different ideas for designing algorithms.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72850-D051-487E-A59B-1A3EA5CA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0BF9E-BA1D-422C-9F5F-BFFFE84A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5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9D23C-B5C5-4700-8927-7C54A762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3C993-85C1-4E2A-977E-08C0512B0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41" y="1463857"/>
                <a:ext cx="5520760" cy="4845504"/>
              </a:xfrm>
              <a:ln>
                <a:solidFill>
                  <a:srgbClr val="B6A479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4C3282"/>
                    </a:solidFill>
                  </a:rPr>
                  <a:t>Comparison Sorts</a:t>
                </a:r>
              </a:p>
              <a:p>
                <a:r>
                  <a:rPr lang="en-US" dirty="0"/>
                  <a:t>Compare two elements at a time </a:t>
                </a:r>
              </a:p>
              <a:p>
                <a:r>
                  <a:rPr lang="en-US" dirty="0"/>
                  <a:t>General sort, works for most types of elements</a:t>
                </a:r>
              </a:p>
              <a:p>
                <a:endParaRPr lang="en-US" dirty="0"/>
              </a:p>
              <a:p>
                <a:r>
                  <a:rPr lang="en-US" dirty="0"/>
                  <a:t>What does this mean? </a:t>
                </a:r>
                <a:r>
                  <a:rPr lang="en-US" dirty="0" err="1"/>
                  <a:t>compareTo</a:t>
                </a:r>
                <a:r>
                  <a:rPr lang="en-US" dirty="0"/>
                  <a:t>() works for your elements</a:t>
                </a:r>
              </a:p>
              <a:p>
                <a:pPr lvl="1"/>
                <a:r>
                  <a:rPr lang="en-US" dirty="0"/>
                  <a:t>And for our running times to be correct, </a:t>
                </a:r>
                <a:r>
                  <a:rPr lang="en-US" dirty="0" err="1"/>
                  <a:t>compareTo</a:t>
                </a:r>
                <a:r>
                  <a:rPr lang="en-US" dirty="0"/>
                  <a:t> must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3C993-85C1-4E2A-977E-08C0512B0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41" y="1463857"/>
                <a:ext cx="5520760" cy="4845504"/>
              </a:xfrm>
              <a:blipFill>
                <a:blip r:embed="rId2"/>
                <a:stretch>
                  <a:fillRect l="-441" t="-1380" r="-330"/>
                </a:stretch>
              </a:blipFill>
              <a:ln>
                <a:solidFill>
                  <a:srgbClr val="B6A4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7B94E-BC9E-4C65-9798-B6C30122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6C589-5A99-48EA-88B9-157075B3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A49A57-0615-4AD8-94EC-70BAB0D9969B}"/>
              </a:ext>
            </a:extLst>
          </p:cNvPr>
          <p:cNvSpPr txBox="1">
            <a:spLocks/>
          </p:cNvSpPr>
          <p:nvPr/>
        </p:nvSpPr>
        <p:spPr>
          <a:xfrm>
            <a:off x="7102549" y="1489609"/>
            <a:ext cx="4790082" cy="4845504"/>
          </a:xfrm>
          <a:prstGeom prst="rect">
            <a:avLst/>
          </a:prstGeom>
          <a:ln>
            <a:solidFill>
              <a:srgbClr val="B6A479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C3282"/>
                </a:solidFill>
              </a:rPr>
              <a:t>Niche Sorts aka “linear sorts”</a:t>
            </a:r>
          </a:p>
          <a:p>
            <a:r>
              <a:rPr lang="en-US" dirty="0"/>
              <a:t>Leverages specific properties about the items in the list to achieve faster runtimes</a:t>
            </a:r>
          </a:p>
          <a:p>
            <a:r>
              <a:rPr lang="en-US" dirty="0"/>
              <a:t>niche sorts typically run O(n) time</a:t>
            </a:r>
          </a:p>
          <a:p>
            <a:endParaRPr lang="en-US" dirty="0"/>
          </a:p>
          <a:p>
            <a:r>
              <a:rPr lang="en-US" dirty="0"/>
              <a:t>For example, we’re sorting small integers, or short strings.</a:t>
            </a:r>
          </a:p>
          <a:p>
            <a:endParaRPr lang="en-US" dirty="0"/>
          </a:p>
          <a:p>
            <a:r>
              <a:rPr lang="en-US" dirty="0"/>
              <a:t>In this class we’ll focus on comparison sorts</a:t>
            </a:r>
          </a:p>
        </p:txBody>
      </p:sp>
    </p:spTree>
    <p:extLst>
      <p:ext uri="{BB962C8B-B14F-4D97-AF65-F5344CB8AC3E}">
        <p14:creationId xmlns:p14="http://schemas.microsoft.com/office/powerpoint/2010/main" val="412135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E37C-5739-4BE8-9AC7-33B4550D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9E15-41F9-4C4D-8C28-512F58778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237" y="1304225"/>
                <a:ext cx="7470116" cy="1663212"/>
              </a:xfrm>
              <a:ln>
                <a:solidFill>
                  <a:srgbClr val="B6A479"/>
                </a:solidFill>
              </a:ln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4C3282"/>
                    </a:solidFill>
                  </a:rPr>
                  <a:t>In Place sort</a:t>
                </a:r>
              </a:p>
              <a:p>
                <a:r>
                  <a:rPr lang="en-US" sz="2000" dirty="0"/>
                  <a:t>A sorting algorithm is in-place if it allocates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extra memory</a:t>
                </a:r>
              </a:p>
              <a:p>
                <a:r>
                  <a:rPr lang="en-US" sz="2000" dirty="0"/>
                  <a:t>Modifies input array (can’t copy data into new array)</a:t>
                </a:r>
              </a:p>
              <a:p>
                <a:r>
                  <a:rPr lang="en-US" sz="2000" dirty="0"/>
                  <a:t>Useful to minimize memory usage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7B9E15-41F9-4C4D-8C28-512F58778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237" y="1304225"/>
                <a:ext cx="7470116" cy="1663212"/>
              </a:xfrm>
              <a:blipFill>
                <a:blip r:embed="rId2"/>
                <a:stretch>
                  <a:fillRect l="-163" t="-3273" b="-9818"/>
                </a:stretch>
              </a:blipFill>
              <a:ln>
                <a:solidFill>
                  <a:srgbClr val="B6A479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C00A9-4C2D-4AE4-BB60-241A561B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DCCC2-AE91-4634-A715-5AAB975D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9D663A-49AE-47EE-96C4-85F588D0A078}"/>
              </a:ext>
            </a:extLst>
          </p:cNvPr>
          <p:cNvSpPr txBox="1">
            <a:spLocks/>
          </p:cNvSpPr>
          <p:nvPr/>
        </p:nvSpPr>
        <p:spPr>
          <a:xfrm>
            <a:off x="575237" y="3072809"/>
            <a:ext cx="7470116" cy="3722538"/>
          </a:xfrm>
          <a:prstGeom prst="rect">
            <a:avLst/>
          </a:prstGeom>
          <a:ln>
            <a:solidFill>
              <a:srgbClr val="B6A479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4C3282"/>
                </a:solidFill>
              </a:rPr>
              <a:t>Stable sort</a:t>
            </a:r>
          </a:p>
          <a:p>
            <a:r>
              <a:rPr lang="en-US" sz="1800" dirty="0"/>
              <a:t>A sorting algorithm is stable if any equal items remain in the same relative order before and after the sort</a:t>
            </a:r>
          </a:p>
          <a:p>
            <a:r>
              <a:rPr lang="en-US" sz="1800" dirty="0"/>
              <a:t>Why do we care?</a:t>
            </a:r>
          </a:p>
          <a:p>
            <a:pPr lvl="1"/>
            <a:r>
              <a:rPr lang="en-US" dirty="0"/>
              <a:t>“data exploration” Client code will want to sort by multiple features and “break ties” with secondary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03D1C8-F048-4B20-B520-5A3893CFCBE6}"/>
              </a:ext>
            </a:extLst>
          </p:cNvPr>
          <p:cNvSpPr/>
          <p:nvPr/>
        </p:nvSpPr>
        <p:spPr>
          <a:xfrm>
            <a:off x="575239" y="5275453"/>
            <a:ext cx="4290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</a:t>
            </a:r>
            <a:r>
              <a:rPr lang="en-US" b="1" dirty="0">
                <a:solidFill>
                  <a:srgbClr val="00B050"/>
                </a:solidFill>
              </a:rPr>
              <a:t>(8, “fox”)</a:t>
            </a:r>
            <a:r>
              <a:rPr lang="en-US" dirty="0"/>
              <a:t>, (9, “dog”), (4, “wolf”), </a:t>
            </a:r>
            <a:r>
              <a:rPr lang="en-US" b="1" dirty="0">
                <a:solidFill>
                  <a:srgbClr val="FF0000"/>
                </a:solidFill>
              </a:rPr>
              <a:t>(8, “cow”)</a:t>
            </a:r>
            <a:r>
              <a:rPr lang="en-US" dirty="0"/>
              <a:t>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61ACD-1DF9-4D76-8E6A-F086E0C3FDBA}"/>
              </a:ext>
            </a:extLst>
          </p:cNvPr>
          <p:cNvSpPr/>
          <p:nvPr/>
        </p:nvSpPr>
        <p:spPr>
          <a:xfrm>
            <a:off x="575238" y="5750157"/>
            <a:ext cx="4404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[(4, “wolf”), </a:t>
            </a:r>
            <a:r>
              <a:rPr lang="en-US" b="1" dirty="0">
                <a:solidFill>
                  <a:srgbClr val="00B050"/>
                </a:solidFill>
              </a:rPr>
              <a:t>(8, “fox”)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(8, “cow”)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(9, “dog”)]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7039D-0948-4683-A0D7-1505689A945D}"/>
              </a:ext>
            </a:extLst>
          </p:cNvPr>
          <p:cNvSpPr/>
          <p:nvPr/>
        </p:nvSpPr>
        <p:spPr>
          <a:xfrm>
            <a:off x="575238" y="6278501"/>
            <a:ext cx="4404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[(4, “wolf”), </a:t>
            </a:r>
            <a:r>
              <a:rPr lang="en-US" b="1" dirty="0">
                <a:solidFill>
                  <a:srgbClr val="FF0000"/>
                </a:solidFill>
              </a:rPr>
              <a:t>(8, “cow”)</a:t>
            </a:r>
            <a:r>
              <a:rPr lang="en-US" dirty="0"/>
              <a:t>,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(8, “fox”)</a:t>
            </a:r>
            <a:r>
              <a:rPr lang="en-US" dirty="0"/>
              <a:t>, (9, “dog”)]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41CFB-5311-4E38-820C-7C76AD6DCACE}"/>
              </a:ext>
            </a:extLst>
          </p:cNvPr>
          <p:cNvSpPr txBox="1"/>
          <p:nvPr/>
        </p:nvSpPr>
        <p:spPr>
          <a:xfrm>
            <a:off x="4865837" y="5750157"/>
            <a:ext cx="78797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06946-575D-4670-9F46-ECDDAFF36CCA}"/>
              </a:ext>
            </a:extLst>
          </p:cNvPr>
          <p:cNvSpPr txBox="1"/>
          <p:nvPr/>
        </p:nvSpPr>
        <p:spPr>
          <a:xfrm>
            <a:off x="4865837" y="6284054"/>
            <a:ext cx="10518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Unstable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D7BDBDC-D8E0-4722-A88C-7326F003FF04}"/>
              </a:ext>
            </a:extLst>
          </p:cNvPr>
          <p:cNvSpPr txBox="1">
            <a:spLocks/>
          </p:cNvSpPr>
          <p:nvPr/>
        </p:nvSpPr>
        <p:spPr>
          <a:xfrm>
            <a:off x="8143875" y="1917501"/>
            <a:ext cx="3838575" cy="1949649"/>
          </a:xfrm>
          <a:prstGeom prst="rect">
            <a:avLst/>
          </a:prstGeom>
          <a:ln>
            <a:solidFill>
              <a:srgbClr val="B6A479"/>
            </a:solidFill>
          </a:ln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8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B6A479"/>
              </a:buClr>
              <a:buFont typeface="Segoe UI Semilight" panose="020B0402040204020203" pitchFamily="34" charset="0"/>
              <a:buChar char="-"/>
              <a:defRPr sz="1400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4C3282"/>
                </a:solidFill>
              </a:rPr>
              <a:t>Speed</a:t>
            </a:r>
          </a:p>
          <a:p>
            <a:r>
              <a:rPr lang="en-US" sz="1800" dirty="0"/>
              <a:t>Of course, we want our algorithms to be fast.</a:t>
            </a:r>
          </a:p>
          <a:p>
            <a:r>
              <a:rPr lang="en-US" sz="1800" dirty="0"/>
              <a:t>Sorting is so common, that we often start caring about constant factors.</a:t>
            </a:r>
          </a:p>
        </p:txBody>
      </p:sp>
    </p:spTree>
    <p:extLst>
      <p:ext uri="{BB962C8B-B14F-4D97-AF65-F5344CB8AC3E}">
        <p14:creationId xmlns:p14="http://schemas.microsoft.com/office/powerpoint/2010/main" val="207339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10" grpId="0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3542-3C72-467F-A574-07AFA3F7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SORTS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2EA59-6988-47D1-99EC-8278D7796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Quicksort, Merge sort, in-place merge sort, heap sort, insertion sort, intro sort, selection sort, </a:t>
            </a:r>
            <a:r>
              <a:rPr lang="en-US" sz="3600" dirty="0" err="1"/>
              <a:t>timsort</a:t>
            </a:r>
            <a:r>
              <a:rPr lang="en-US" sz="3600" dirty="0"/>
              <a:t>, </a:t>
            </a:r>
            <a:r>
              <a:rPr lang="en-US" sz="3600" dirty="0" err="1"/>
              <a:t>cubesort</a:t>
            </a:r>
            <a:r>
              <a:rPr lang="en-US" sz="3600" dirty="0"/>
              <a:t>, shell sort, bubble sort, binary tree sort, cycle sort, library sort, patience sorting, </a:t>
            </a:r>
            <a:r>
              <a:rPr lang="en-US" sz="3600" dirty="0" err="1"/>
              <a:t>smoothsort</a:t>
            </a:r>
            <a:r>
              <a:rPr lang="en-US" sz="3600" dirty="0"/>
              <a:t>, strand sort, tournament sort, cocktail sort, comb sort, gnome sort, block sort, </a:t>
            </a:r>
            <a:r>
              <a:rPr lang="en-US" sz="3600" dirty="0" err="1"/>
              <a:t>stackoverflow</a:t>
            </a:r>
            <a:r>
              <a:rPr lang="en-US" sz="3600" dirty="0"/>
              <a:t> sort, odd-even sort, pigeonhole sort, bucket sort, counting sort, radix sort, </a:t>
            </a:r>
            <a:r>
              <a:rPr lang="en-US" sz="3600" dirty="0" err="1"/>
              <a:t>spreadsort</a:t>
            </a:r>
            <a:r>
              <a:rPr lang="en-US" sz="3600" dirty="0"/>
              <a:t>, </a:t>
            </a:r>
            <a:r>
              <a:rPr lang="en-US" sz="3600" dirty="0" err="1"/>
              <a:t>burstsort</a:t>
            </a:r>
            <a:r>
              <a:rPr lang="en-US" sz="3600" dirty="0"/>
              <a:t>, </a:t>
            </a:r>
            <a:r>
              <a:rPr lang="en-US" sz="3600" dirty="0" err="1"/>
              <a:t>flashsort</a:t>
            </a:r>
            <a:r>
              <a:rPr lang="en-US" sz="3600" dirty="0"/>
              <a:t>, postman sort, bead sort, simple pancake sort, spaghetti sort, sorting network, </a:t>
            </a:r>
            <a:r>
              <a:rPr lang="en-US" sz="3600" dirty="0" err="1"/>
              <a:t>bitonic</a:t>
            </a:r>
            <a:r>
              <a:rPr lang="en-US" sz="3600" dirty="0"/>
              <a:t> sort, </a:t>
            </a:r>
            <a:r>
              <a:rPr lang="en-US" sz="3600" dirty="0" err="1"/>
              <a:t>bogosort</a:t>
            </a:r>
            <a:r>
              <a:rPr lang="en-US" sz="3600" dirty="0"/>
              <a:t>, stooge sort, insertion sort, slow sort, rainbow sort…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5CF67-727E-4C6C-8938-D6EF26D0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D2E2F-5BA5-4A94-985F-806E2904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04C7-9B97-4682-88AC-075D0ED1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04FE-5A09-44B5-A0B6-1658EF23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Design (like writing invariants) is more art than science.</a:t>
            </a:r>
          </a:p>
          <a:p>
            <a:r>
              <a:rPr lang="en-US" dirty="0"/>
              <a:t>We’ll do a little bit of designing our own algorithms</a:t>
            </a:r>
          </a:p>
          <a:p>
            <a:pPr lvl="1"/>
            <a:r>
              <a:rPr lang="en-US" dirty="0"/>
              <a:t>Take CSE 417 (usually runs in Winter) for more</a:t>
            </a:r>
          </a:p>
          <a:p>
            <a:r>
              <a:rPr lang="en-US" dirty="0"/>
              <a:t>Mostly we’ll understand how existing algorithms work</a:t>
            </a:r>
          </a:p>
          <a:p>
            <a:r>
              <a:rPr lang="en-US" dirty="0"/>
              <a:t>Understand their pros and cons</a:t>
            </a:r>
          </a:p>
          <a:p>
            <a:pPr lvl="1"/>
            <a:r>
              <a:rPr lang="en-US" dirty="0"/>
              <a:t>Design decisions!</a:t>
            </a:r>
          </a:p>
          <a:p>
            <a:r>
              <a:rPr lang="en-US" dirty="0"/>
              <a:t>Practice how to apply those algorithms to solve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E9370-F106-4219-A252-88BFF710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8B2D4-3E11-4767-B994-4AE020C4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E10B-9A77-4E20-ADAA-DEA53D52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7FF5-D8E8-4BE3-A15B-AC66CFF8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don’t just come out of thin air. </a:t>
            </a:r>
          </a:p>
          <a:p>
            <a:r>
              <a:rPr lang="en-US" dirty="0"/>
              <a:t>There are common patterns we use to design new algorithms. </a:t>
            </a:r>
          </a:p>
          <a:p>
            <a:r>
              <a:rPr lang="en-US" dirty="0"/>
              <a:t>Many of them are applicable to sorting (we’ll see more patterns later in the quarter)</a:t>
            </a:r>
          </a:p>
          <a:p>
            <a:r>
              <a:rPr lang="en-US" dirty="0"/>
              <a:t>Invariants/Iterative improvement</a:t>
            </a:r>
          </a:p>
          <a:p>
            <a:pPr lvl="1"/>
            <a:r>
              <a:rPr lang="en-US" dirty="0"/>
              <a:t>Step-by-step make one more part of the input your desired output.</a:t>
            </a:r>
          </a:p>
          <a:p>
            <a:r>
              <a:rPr lang="en-US" dirty="0"/>
              <a:t>Using data structures</a:t>
            </a:r>
          </a:p>
          <a:p>
            <a:pPr lvl="1"/>
            <a:r>
              <a:rPr lang="en-US" dirty="0"/>
              <a:t>Speed up our existing ideas</a:t>
            </a:r>
          </a:p>
          <a:p>
            <a:r>
              <a:rPr lang="en-US" dirty="0"/>
              <a:t>Divide and conquer</a:t>
            </a:r>
          </a:p>
          <a:p>
            <a:pPr lvl="1"/>
            <a:r>
              <a:rPr lang="en-US" dirty="0"/>
              <a:t>Split your input</a:t>
            </a:r>
          </a:p>
          <a:p>
            <a:pPr lvl="1"/>
            <a:r>
              <a:rPr lang="en-US" dirty="0"/>
              <a:t>Solve each part (recursively)</a:t>
            </a:r>
          </a:p>
          <a:p>
            <a:pPr lvl="1"/>
            <a:r>
              <a:rPr lang="en-US" dirty="0"/>
              <a:t>Combine solved parts into a single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CC461-CBC0-451D-A902-5B3B790F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CSE 373 19 su - Robbie Weber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3C79A-BDEE-46F3-A8E5-689E1DBF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665DE-58FC-41F4-AC58-2C90A5E005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9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Kasey">
      <a:majorFont>
        <a:latin typeface="Georgia"/>
        <a:ea typeface=""/>
        <a:cs typeface=""/>
      </a:majorFont>
      <a:minorFont>
        <a:latin typeface="Segoe UI Semiligh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8762</TotalTime>
  <Words>2808</Words>
  <Application>Microsoft Office PowerPoint</Application>
  <PresentationFormat>Widescreen</PresentationFormat>
  <Paragraphs>1108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Cambria Math</vt:lpstr>
      <vt:lpstr>Courier New</vt:lpstr>
      <vt:lpstr>Segoe UI</vt:lpstr>
      <vt:lpstr>Segoe UI Historic</vt:lpstr>
      <vt:lpstr>Segoe UI Light</vt:lpstr>
      <vt:lpstr>Segoe UI Semibold</vt:lpstr>
      <vt:lpstr>Segoe UI Semilight</vt:lpstr>
      <vt:lpstr>Tw Cen MT</vt:lpstr>
      <vt:lpstr>Wingdings 3</vt:lpstr>
      <vt:lpstr>Integral</vt:lpstr>
      <vt:lpstr>Lecture 14: Sorting Algorithms</vt:lpstr>
      <vt:lpstr>Administrivia</vt:lpstr>
      <vt:lpstr>Sorting</vt:lpstr>
      <vt:lpstr>Where are we?</vt:lpstr>
      <vt:lpstr>Types of Sorts</vt:lpstr>
      <vt:lpstr>Sorting Goals</vt:lpstr>
      <vt:lpstr>SO MANY SORTS</vt:lpstr>
      <vt:lpstr>Goals</vt:lpstr>
      <vt:lpstr>Algorithm Design Patterns</vt:lpstr>
      <vt:lpstr>Principle 1</vt:lpstr>
      <vt:lpstr>Insertion Sort</vt:lpstr>
      <vt:lpstr>Insertion Sort </vt:lpstr>
      <vt:lpstr>Satisfying the invariant</vt:lpstr>
      <vt:lpstr>Selection Sort</vt:lpstr>
      <vt:lpstr>Selection Sort </vt:lpstr>
      <vt:lpstr>Principle 2</vt:lpstr>
      <vt:lpstr>Heap Sort</vt:lpstr>
      <vt:lpstr>In Place Heap Sort</vt:lpstr>
      <vt:lpstr>In Place Heap Sort</vt:lpstr>
      <vt:lpstr>Principle 3: Divide and Conquer</vt:lpstr>
      <vt:lpstr>Merge Sort</vt:lpstr>
      <vt:lpstr>Merge Sort</vt:lpstr>
      <vt:lpstr>Divide and Conquer</vt:lpstr>
      <vt:lpstr>Quick Sort v1</vt:lpstr>
      <vt:lpstr>Quick Sort v1</vt:lpstr>
      <vt:lpstr>Quick Sort v2 (in-place) </vt:lpstr>
      <vt:lpstr>Quick Sort v2 (in-place)</vt:lpstr>
      <vt:lpstr>Can we do better?</vt:lpstr>
      <vt:lpstr>Pivots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Kasey Champion</dc:creator>
  <cp:lastModifiedBy>rtweber2</cp:lastModifiedBy>
  <cp:revision>58</cp:revision>
  <dcterms:created xsi:type="dcterms:W3CDTF">2018-03-22T00:41:11Z</dcterms:created>
  <dcterms:modified xsi:type="dcterms:W3CDTF">2019-07-29T19:43:23Z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kaseyc@microsoft.com</vt:lpwstr>
  </property>
  <property fmtid="{D5CDD505-2E9C-101B-9397-08002B2CF9AE}" pid="5" name="MSIP_Label_f42aa342-8706-4288-bd11-ebb85995028c_SetDate">
    <vt:lpwstr>2018-03-22T00:48:15.4212377Z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