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79" r:id="rId3"/>
    <p:sldId id="257" r:id="rId4"/>
    <p:sldId id="258" r:id="rId5"/>
    <p:sldId id="259" r:id="rId6"/>
    <p:sldId id="260" r:id="rId7"/>
    <p:sldId id="284" r:id="rId8"/>
    <p:sldId id="277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80" r:id="rId21"/>
    <p:sldId id="278" r:id="rId22"/>
    <p:sldId id="272" r:id="rId23"/>
    <p:sldId id="273" r:id="rId24"/>
    <p:sldId id="283" r:id="rId25"/>
    <p:sldId id="281" r:id="rId26"/>
    <p:sldId id="274" r:id="rId27"/>
    <p:sldId id="275" r:id="rId28"/>
    <p:sldId id="276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5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50A5F-5165-45D1-841D-4A8FD3158334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1E154-D2BE-4EF7-AC10-8F90F3BB2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9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Terminology here varies by source. This is what the textbook uses – some people use walk instead of path’ and reserve path for what we called a simple path.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51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Terminology here varies by source. This is what the textbook uses – some people use walk instead of path’ and reserve path for what we called a simple path.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84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usual to write |V| = n and |E| = m, though sometimes we’ll abuse notation and just use V and 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05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the importance of returning visited and re-assigning it after each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57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2193D00-D5F2-490B-97E1-45AA5D7F7978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F827-AF68-42D3-83A1-EA14EE84DAA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herry blossoms on Grant Lane">
            <a:extLst>
              <a:ext uri="{FF2B5EF4-FFF2-40B4-BE49-F238E27FC236}">
                <a16:creationId xmlns:a16="http://schemas.microsoft.com/office/drawing/2014/main" id="{E196A663-22E9-46AF-AE76-3031B2F2C7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34" b="13442"/>
          <a:stretch/>
        </p:blipFill>
        <p:spPr bwMode="auto">
          <a:xfrm>
            <a:off x="-3" y="-1"/>
            <a:ext cx="12192002" cy="459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75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01CC624-0437-43EF-99D3-4B5E545BF210}"/>
              </a:ext>
            </a:extLst>
          </p:cNvPr>
          <p:cNvSpPr/>
          <p:nvPr/>
        </p:nvSpPr>
        <p:spPr>
          <a:xfrm>
            <a:off x="272955" y="0"/>
            <a:ext cx="423081" cy="1562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EBE18-A94F-4CF8-8975-BC720F07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3D00-D5F2-490B-97E1-45AA5D7F7978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EFF45-D87C-45A5-8A43-AA51E832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072C5-2DDD-45C4-966C-970A137A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F827-AF68-42D3-83A1-EA14EE84DAA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7B5817-8D3A-4DD3-92FF-32BBC5F91560}"/>
              </a:ext>
            </a:extLst>
          </p:cNvPr>
          <p:cNvCxnSpPr/>
          <p:nvPr/>
        </p:nvCxnSpPr>
        <p:spPr>
          <a:xfrm>
            <a:off x="61415" y="753975"/>
            <a:ext cx="12008609" cy="0"/>
          </a:xfrm>
          <a:prstGeom prst="line">
            <a:avLst/>
          </a:prstGeom>
          <a:ln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2B1C59-33FF-4FB4-BDD7-F61C64008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134" y="263276"/>
            <a:ext cx="10334364" cy="1014667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754F48-B758-43EB-980F-1E2884C8E2A7}"/>
              </a:ext>
            </a:extLst>
          </p:cNvPr>
          <p:cNvGrpSpPr/>
          <p:nvPr/>
        </p:nvGrpSpPr>
        <p:grpSpPr>
          <a:xfrm>
            <a:off x="575239" y="475151"/>
            <a:ext cx="631298" cy="631298"/>
            <a:chOff x="1530939" y="2405329"/>
            <a:chExt cx="631298" cy="63129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9BADBD9-302C-40D9-A763-C65CCFE16FDE}"/>
                </a:ext>
              </a:extLst>
            </p:cNvPr>
            <p:cNvSpPr/>
            <p:nvPr userDrawn="1"/>
          </p:nvSpPr>
          <p:spPr>
            <a:xfrm>
              <a:off x="1530939" y="2405329"/>
              <a:ext cx="631298" cy="631298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Shape 490">
              <a:extLst>
                <a:ext uri="{FF2B5EF4-FFF2-40B4-BE49-F238E27FC236}">
                  <a16:creationId xmlns:a16="http://schemas.microsoft.com/office/drawing/2014/main" id="{ABC713E7-D704-4682-B292-907313F269C9}"/>
                </a:ext>
              </a:extLst>
            </p:cNvPr>
            <p:cNvGrpSpPr/>
            <p:nvPr userDrawn="1"/>
          </p:nvGrpSpPr>
          <p:grpSpPr>
            <a:xfrm>
              <a:off x="1661835" y="2536225"/>
              <a:ext cx="369505" cy="369505"/>
              <a:chOff x="2594050" y="1631825"/>
              <a:chExt cx="439625" cy="439625"/>
            </a:xfrm>
          </p:grpSpPr>
          <p:sp>
            <p:nvSpPr>
              <p:cNvPr id="9" name="Shape 491">
                <a:extLst>
                  <a:ext uri="{FF2B5EF4-FFF2-40B4-BE49-F238E27FC236}">
                    <a16:creationId xmlns:a16="http://schemas.microsoft.com/office/drawing/2014/main" id="{5701E159-D011-460A-BF32-22B3BFF6328B}"/>
                  </a:ext>
                </a:extLst>
              </p:cNvPr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avLst/>
                <a:gdLst/>
                <a:ahLst/>
                <a:cxnLst/>
                <a:rect l="0" t="0" r="0" b="0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Shape 492">
                <a:extLst>
                  <a:ext uri="{FF2B5EF4-FFF2-40B4-BE49-F238E27FC236}">
                    <a16:creationId xmlns:a16="http://schemas.microsoft.com/office/drawing/2014/main" id="{CA3D8659-8AB7-48FB-9131-98E6A18A0B20}"/>
                  </a:ext>
                </a:extLst>
              </p:cNvPr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avLst/>
                <a:gdLst/>
                <a:ahLst/>
                <a:cxnLst/>
                <a:rect l="0" t="0" r="0" b="0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Shape 493">
                <a:extLst>
                  <a:ext uri="{FF2B5EF4-FFF2-40B4-BE49-F238E27FC236}">
                    <a16:creationId xmlns:a16="http://schemas.microsoft.com/office/drawing/2014/main" id="{A811AE90-64AA-41C3-9DE9-62A86028AA6C}"/>
                  </a:ext>
                </a:extLst>
              </p:cNvPr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avLst/>
                <a:gdLst/>
                <a:ahLst/>
                <a:cxnLst/>
                <a:rect l="0" t="0" r="0" b="0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Shape 494">
                <a:extLst>
                  <a:ext uri="{FF2B5EF4-FFF2-40B4-BE49-F238E27FC236}">
                    <a16:creationId xmlns:a16="http://schemas.microsoft.com/office/drawing/2014/main" id="{0551D70B-4457-48F5-81B9-3A38F6B661D9}"/>
                  </a:ext>
                </a:extLst>
              </p:cNvPr>
              <p:cNvSpPr/>
              <p:nvPr/>
            </p:nvSpPr>
            <p:spPr>
              <a:xfrm>
                <a:off x="2801675" y="1740825"/>
                <a:ext cx="49950" cy="49950"/>
              </a:xfrm>
              <a:custGeom>
                <a:avLst/>
                <a:gdLst/>
                <a:ahLst/>
                <a:cxnLst/>
                <a:rect l="0" t="0" r="0" b="0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72BD7EC-0D21-433C-A8B8-B34982C02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134" y="1463857"/>
            <a:ext cx="10334364" cy="4845504"/>
          </a:xfrm>
        </p:spPr>
        <p:txBody>
          <a:bodyPr/>
          <a:lstStyle>
            <a:lvl1pPr marL="91440" indent="-91440">
              <a:buClr>
                <a:srgbClr val="4C3282"/>
              </a:buClr>
              <a:buFont typeface="Segoe UI Semilight" panose="020B0402040204020203" pitchFamily="34" charset="0"/>
              <a:buChar char="-"/>
              <a:defRPr/>
            </a:lvl1pPr>
            <a:lvl2pPr>
              <a:buClr>
                <a:srgbClr val="4C3282"/>
              </a:buClr>
              <a:defRPr/>
            </a:lvl2pPr>
            <a:lvl3pPr>
              <a:buClr>
                <a:srgbClr val="4C3282"/>
              </a:buClr>
              <a:defRPr/>
            </a:lvl3pPr>
            <a:lvl4pPr>
              <a:buClr>
                <a:srgbClr val="4C3282"/>
              </a:buClr>
              <a:defRPr/>
            </a:lvl4pPr>
            <a:lvl5pPr>
              <a:buClr>
                <a:srgbClr val="4C3282"/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9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56FD08-8E43-4554-8ACC-11234BCBCF4E}"/>
              </a:ext>
            </a:extLst>
          </p:cNvPr>
          <p:cNvCxnSpPr/>
          <p:nvPr/>
        </p:nvCxnSpPr>
        <p:spPr>
          <a:xfrm>
            <a:off x="127669" y="3557888"/>
            <a:ext cx="11914495" cy="0"/>
          </a:xfrm>
          <a:prstGeom prst="line">
            <a:avLst/>
          </a:prstGeom>
          <a:ln w="19050"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777F25E-8269-472E-9791-7EB74F79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775" y="3262680"/>
            <a:ext cx="6504161" cy="590415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32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D8F82-27EF-4582-903A-FAC77926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3D00-D5F2-490B-97E1-45AA5D7F7978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6C1EE-E506-47FA-A188-0DF16D49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0F48F-87DE-4815-AD70-D0F2CA55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F827-AF68-42D3-83A1-EA14EE84DAA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6714E5-EBF9-4569-A5F7-79EC8ADBC566}"/>
              </a:ext>
            </a:extLst>
          </p:cNvPr>
          <p:cNvSpPr/>
          <p:nvPr/>
        </p:nvSpPr>
        <p:spPr>
          <a:xfrm>
            <a:off x="743453" y="3050554"/>
            <a:ext cx="897775" cy="897775"/>
          </a:xfrm>
          <a:prstGeom prst="ellipse">
            <a:avLst/>
          </a:prstGeom>
          <a:solidFill>
            <a:srgbClr val="B6A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8A67AF-FC3C-498E-9019-5526D4E35E56}"/>
              </a:ext>
            </a:extLst>
          </p:cNvPr>
          <p:cNvSpPr/>
          <p:nvPr/>
        </p:nvSpPr>
        <p:spPr>
          <a:xfrm>
            <a:off x="321425" y="60960"/>
            <a:ext cx="171797" cy="1474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Shape 496">
            <a:extLst>
              <a:ext uri="{FF2B5EF4-FFF2-40B4-BE49-F238E27FC236}">
                <a16:creationId xmlns:a16="http://schemas.microsoft.com/office/drawing/2014/main" id="{A9D83950-EFA8-45B6-9842-F0E75D62D1E4}"/>
              </a:ext>
            </a:extLst>
          </p:cNvPr>
          <p:cNvGrpSpPr/>
          <p:nvPr/>
        </p:nvGrpSpPr>
        <p:grpSpPr>
          <a:xfrm>
            <a:off x="1042384" y="3287057"/>
            <a:ext cx="299911" cy="424768"/>
            <a:chOff x="3979850" y="1598950"/>
            <a:chExt cx="356825" cy="505375"/>
          </a:xfrm>
        </p:grpSpPr>
        <p:sp>
          <p:nvSpPr>
            <p:cNvPr id="11" name="Shape 497">
              <a:extLst>
                <a:ext uri="{FF2B5EF4-FFF2-40B4-BE49-F238E27FC236}">
                  <a16:creationId xmlns:a16="http://schemas.microsoft.com/office/drawing/2014/main" id="{5AC1FC31-D74E-4136-9F49-9396640AE6A7}"/>
                </a:ext>
              </a:extLst>
            </p:cNvPr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498">
              <a:extLst>
                <a:ext uri="{FF2B5EF4-FFF2-40B4-BE49-F238E27FC236}">
                  <a16:creationId xmlns:a16="http://schemas.microsoft.com/office/drawing/2014/main" id="{55224696-5DAC-453B-AD17-A914F23CD917}"/>
                </a:ext>
              </a:extLst>
            </p:cNvPr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5FA472A-7AFD-46BC-8C3E-7439952E8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2775" y="3931493"/>
            <a:ext cx="6504161" cy="506283"/>
          </a:xfrm>
        </p:spPr>
        <p:txBody>
          <a:bodyPr l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553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3D00-D5F2-490B-97E1-45AA5D7F7978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F827-AF68-42D3-83A1-EA14EE84D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3D00-D5F2-490B-97E1-45AA5D7F7978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F827-AF68-42D3-83A1-EA14EE84DAA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UW building">
            <a:extLst>
              <a:ext uri="{FF2B5EF4-FFF2-40B4-BE49-F238E27FC236}">
                <a16:creationId xmlns:a16="http://schemas.microsoft.com/office/drawing/2014/main" id="{8DB080C4-5F0D-47C3-B99E-D2AD3B91F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85" b="5565"/>
          <a:stretch/>
        </p:blipFill>
        <p:spPr bwMode="auto">
          <a:xfrm>
            <a:off x="3" y="0"/>
            <a:ext cx="12191997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72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4620" y="1512985"/>
            <a:ext cx="5397689" cy="47963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809" y="1512984"/>
            <a:ext cx="5397689" cy="47963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3D00-D5F2-490B-97E1-45AA5D7F7978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F827-AF68-42D3-83A1-EA14EE84DAA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45E9297-2ED3-49ED-918C-68275E6E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39" y="263276"/>
            <a:ext cx="11187259" cy="1014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96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39" y="1531279"/>
            <a:ext cx="5397688" cy="447646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b="0" kern="1200" cap="all" baseline="0" dirty="0" smtClean="0">
                <a:solidFill>
                  <a:srgbClr val="4C328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3D00-D5F2-490B-97E1-45AA5D7F7978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F827-AF68-42D3-83A1-EA14EE84DAA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CD2F29-FDCB-4CD4-A706-8477E063ED4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84218" y="2096446"/>
            <a:ext cx="5397689" cy="43304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6C8EDAC-3655-4870-AA43-44830ED94DF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5830" y="1531279"/>
            <a:ext cx="5397688" cy="447646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b="0" kern="1200" cap="all" baseline="0" dirty="0" smtClean="0">
                <a:solidFill>
                  <a:srgbClr val="4C328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6DFFB8E-9225-4B12-B4C6-960DAE3BDB9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64809" y="2096446"/>
            <a:ext cx="5397689" cy="43304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2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3D00-D5F2-490B-97E1-45AA5D7F7978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F827-AF68-42D3-83A1-EA14EE84D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0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3D00-D5F2-490B-97E1-45AA5D7F7978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F827-AF68-42D3-83A1-EA14EE84D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8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3D00-D5F2-490B-97E1-45AA5D7F7978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F827-AF68-42D3-83A1-EA14EE84DAA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99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B2A4-11AD-445D-9449-ECE97BF726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5881" y="3446573"/>
            <a:ext cx="5590283" cy="1014667"/>
          </a:xfrm>
        </p:spPr>
        <p:txBody>
          <a:bodyPr/>
          <a:lstStyle>
            <a:lvl1pPr algn="ctr">
              <a:defRPr cap="none" baseline="0"/>
            </a:lvl1pPr>
          </a:lstStyle>
          <a:p>
            <a:r>
              <a:rPr lang="en-US" dirty="0"/>
              <a:t>Big Concept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E7B94-0CB0-48FD-9BA2-0BCEF75A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3D00-D5F2-490B-97E1-45AA5D7F7978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A529F-BA16-4C50-8761-34379098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38C27-C210-4D9C-AB83-9BF54E32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F827-AF68-42D3-83A1-EA14EE84DAAB}" type="slidenum">
              <a:rPr lang="en-US" smtClean="0"/>
              <a:t>‹#›</a:t>
            </a:fld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67791F-5EAB-433C-8512-E3D8B5FEA33C}"/>
              </a:ext>
            </a:extLst>
          </p:cNvPr>
          <p:cNvCxnSpPr/>
          <p:nvPr/>
        </p:nvCxnSpPr>
        <p:spPr>
          <a:xfrm>
            <a:off x="138752" y="1917510"/>
            <a:ext cx="11914495" cy="0"/>
          </a:xfrm>
          <a:prstGeom prst="line">
            <a:avLst/>
          </a:prstGeom>
          <a:ln w="19050"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FC5ADD-7CD5-4855-8137-142378EFA26D}"/>
              </a:ext>
            </a:extLst>
          </p:cNvPr>
          <p:cNvGrpSpPr/>
          <p:nvPr/>
        </p:nvGrpSpPr>
        <p:grpSpPr>
          <a:xfrm>
            <a:off x="4736398" y="555634"/>
            <a:ext cx="2723751" cy="2723751"/>
            <a:chOff x="4360460" y="449353"/>
            <a:chExt cx="3282287" cy="328228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61030CC-581E-4D1E-9ACA-A92F5BB6C0CB}"/>
                </a:ext>
              </a:extLst>
            </p:cNvPr>
            <p:cNvSpPr/>
            <p:nvPr userDrawn="1"/>
          </p:nvSpPr>
          <p:spPr>
            <a:xfrm>
              <a:off x="4360460" y="449353"/>
              <a:ext cx="3282287" cy="3282287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Shape 822">
              <a:extLst>
                <a:ext uri="{FF2B5EF4-FFF2-40B4-BE49-F238E27FC236}">
                  <a16:creationId xmlns:a16="http://schemas.microsoft.com/office/drawing/2014/main" id="{9662AC8F-8502-4CF6-87AC-2CB7EFEBC5CD}"/>
                </a:ext>
              </a:extLst>
            </p:cNvPr>
            <p:cNvGrpSpPr/>
            <p:nvPr userDrawn="1"/>
          </p:nvGrpSpPr>
          <p:grpSpPr>
            <a:xfrm>
              <a:off x="4868910" y="1003939"/>
              <a:ext cx="2265387" cy="2173113"/>
              <a:chOff x="5233525" y="4954450"/>
              <a:chExt cx="538275" cy="516350"/>
            </a:xfrm>
          </p:grpSpPr>
          <p:sp>
            <p:nvSpPr>
              <p:cNvPr id="8" name="Shape 823">
                <a:extLst>
                  <a:ext uri="{FF2B5EF4-FFF2-40B4-BE49-F238E27FC236}">
                    <a16:creationId xmlns:a16="http://schemas.microsoft.com/office/drawing/2014/main" id="{915C32CE-F54C-4A91-A795-5F6EE0E2C310}"/>
                  </a:ext>
                </a:extLst>
              </p:cNvPr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Shape 824">
                <a:extLst>
                  <a:ext uri="{FF2B5EF4-FFF2-40B4-BE49-F238E27FC236}">
                    <a16:creationId xmlns:a16="http://schemas.microsoft.com/office/drawing/2014/main" id="{25663F7D-C889-439B-A68E-97D8B29147A8}"/>
                  </a:ext>
                </a:extLst>
              </p:cNvPr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Shape 825">
                <a:extLst>
                  <a:ext uri="{FF2B5EF4-FFF2-40B4-BE49-F238E27FC236}">
                    <a16:creationId xmlns:a16="http://schemas.microsoft.com/office/drawing/2014/main" id="{5C225417-5386-4CF0-A050-D547324972FC}"/>
                  </a:ext>
                </a:extLst>
              </p:cNvPr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Shape 826">
                <a:extLst>
                  <a:ext uri="{FF2B5EF4-FFF2-40B4-BE49-F238E27FC236}">
                    <a16:creationId xmlns:a16="http://schemas.microsoft.com/office/drawing/2014/main" id="{F2B2177A-3C1C-4737-A983-B5086B44BAC9}"/>
                  </a:ext>
                </a:extLst>
              </p:cNvPr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Shape 827">
                <a:extLst>
                  <a:ext uri="{FF2B5EF4-FFF2-40B4-BE49-F238E27FC236}">
                    <a16:creationId xmlns:a16="http://schemas.microsoft.com/office/drawing/2014/main" id="{065E0883-FD56-4990-A3BA-7394FB6E3D9D}"/>
                  </a:ext>
                </a:extLst>
              </p:cNvPr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Shape 828">
                <a:extLst>
                  <a:ext uri="{FF2B5EF4-FFF2-40B4-BE49-F238E27FC236}">
                    <a16:creationId xmlns:a16="http://schemas.microsoft.com/office/drawing/2014/main" id="{C497A5ED-CCEE-4F09-A7B4-7079C57F1DC1}"/>
                  </a:ext>
                </a:extLst>
              </p:cNvPr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0" t="0" r="0" b="0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Shape 829">
                <a:extLst>
                  <a:ext uri="{FF2B5EF4-FFF2-40B4-BE49-F238E27FC236}">
                    <a16:creationId xmlns:a16="http://schemas.microsoft.com/office/drawing/2014/main" id="{D8CBE5C1-1916-4EF1-B9E9-DC5E58DE62C4}"/>
                  </a:ext>
                </a:extLst>
              </p:cNvPr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0" t="0" r="0" b="0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Shape 830">
                <a:extLst>
                  <a:ext uri="{FF2B5EF4-FFF2-40B4-BE49-F238E27FC236}">
                    <a16:creationId xmlns:a16="http://schemas.microsoft.com/office/drawing/2014/main" id="{BB37530B-08B3-4205-8A08-E876EE3F9FBE}"/>
                  </a:ext>
                </a:extLst>
              </p:cNvPr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0" t="0" r="0" b="0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831">
                <a:extLst>
                  <a:ext uri="{FF2B5EF4-FFF2-40B4-BE49-F238E27FC236}">
                    <a16:creationId xmlns:a16="http://schemas.microsoft.com/office/drawing/2014/main" id="{14DEB002-C856-4D51-9E3F-42951B8C7A10}"/>
                  </a:ext>
                </a:extLst>
              </p:cNvPr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0" t="0" r="0" b="0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832">
                <a:extLst>
                  <a:ext uri="{FF2B5EF4-FFF2-40B4-BE49-F238E27FC236}">
                    <a16:creationId xmlns:a16="http://schemas.microsoft.com/office/drawing/2014/main" id="{5B5D5E96-C594-4AB6-9DF5-2ED8F56CCF52}"/>
                  </a:ext>
                </a:extLst>
              </p:cNvPr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0" t="0" r="0" b="0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Shape 833">
                <a:extLst>
                  <a:ext uri="{FF2B5EF4-FFF2-40B4-BE49-F238E27FC236}">
                    <a16:creationId xmlns:a16="http://schemas.microsoft.com/office/drawing/2014/main" id="{3FC3F998-CA08-40F4-81A5-CEC994EBBF42}"/>
                  </a:ext>
                </a:extLst>
              </p:cNvPr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0" t="0" r="0" b="0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9C05CDBC-229D-45E2-B2F9-9037D7DF9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5880" y="4628428"/>
            <a:ext cx="5590283" cy="1463040"/>
          </a:xfrm>
        </p:spPr>
        <p:txBody>
          <a:bodyPr l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812236-1A32-4FE2-AB5A-F8F998D835F3}"/>
              </a:ext>
            </a:extLst>
          </p:cNvPr>
          <p:cNvSpPr/>
          <p:nvPr/>
        </p:nvSpPr>
        <p:spPr>
          <a:xfrm>
            <a:off x="272955" y="0"/>
            <a:ext cx="423081" cy="1562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B8EB76-3B7A-4486-95E5-0316680FFD7E}"/>
              </a:ext>
            </a:extLst>
          </p:cNvPr>
          <p:cNvCxnSpPr>
            <a:cxnSpLocks/>
          </p:cNvCxnSpPr>
          <p:nvPr/>
        </p:nvCxnSpPr>
        <p:spPr>
          <a:xfrm>
            <a:off x="3315880" y="4545974"/>
            <a:ext cx="5590283" cy="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86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239" y="263276"/>
            <a:ext cx="11187259" cy="1014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40" y="1463857"/>
            <a:ext cx="11187258" cy="484550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240" y="6544402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42193D00-D5F2-490B-97E1-45AA5D7F7978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301" y="6521027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1670" y="6521027"/>
            <a:ext cx="42192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5330F827-AF68-42D3-83A1-EA14EE84DAA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429491" y="172390"/>
            <a:ext cx="0" cy="1196439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05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none" spc="100" baseline="0">
          <a:solidFill>
            <a:schemeClr val="tx1">
              <a:lumMod val="95000"/>
              <a:lumOff val="5000"/>
            </a:schemeClr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16: 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373 Data Structures and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9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/>
          <p:cNvCxnSpPr>
            <a:stCxn id="24" idx="2"/>
          </p:cNvCxnSpPr>
          <p:nvPr/>
        </p:nvCxnSpPr>
        <p:spPr>
          <a:xfrm flipH="1" flipV="1">
            <a:off x="9229060" y="2990262"/>
            <a:ext cx="897904" cy="412162"/>
          </a:xfrm>
          <a:prstGeom prst="straightConnector1">
            <a:avLst/>
          </a:prstGeom>
          <a:ln w="412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023257" y="4288971"/>
            <a:ext cx="1262743" cy="126274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39" y="1550943"/>
            <a:ext cx="11187258" cy="73505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Graphs can be directed or undirected.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31" y="4575501"/>
            <a:ext cx="1039622" cy="67315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925465" y="2538122"/>
            <a:ext cx="1262743" cy="126274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/>
              <a:t>Kasey</a:t>
            </a:r>
            <a:endParaRPr lang="en-US" sz="2100" dirty="0"/>
          </a:p>
        </p:txBody>
      </p:sp>
      <p:sp>
        <p:nvSpPr>
          <p:cNvPr id="8" name="Oval 7"/>
          <p:cNvSpPr/>
          <p:nvPr/>
        </p:nvSpPr>
        <p:spPr>
          <a:xfrm>
            <a:off x="3550049" y="3513482"/>
            <a:ext cx="1262743" cy="126274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Robbie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942579" y="5120214"/>
            <a:ext cx="1262743" cy="126274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Zach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3"/>
            <a:endCxn id="5" idx="0"/>
          </p:cNvCxnSpPr>
          <p:nvPr/>
        </p:nvCxnSpPr>
        <p:spPr>
          <a:xfrm flipH="1">
            <a:off x="1654629" y="3615941"/>
            <a:ext cx="455760" cy="673030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5" idx="7"/>
          </p:cNvCxnSpPr>
          <p:nvPr/>
        </p:nvCxnSpPr>
        <p:spPr>
          <a:xfrm flipH="1">
            <a:off x="2101076" y="4144854"/>
            <a:ext cx="1448973" cy="329041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20528" y="3204278"/>
            <a:ext cx="812494" cy="411663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019699" y="3615941"/>
            <a:ext cx="631369" cy="336515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190880" y="3890530"/>
            <a:ext cx="1262743" cy="126274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154" y="4177060"/>
            <a:ext cx="1039622" cy="673155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8093088" y="2139681"/>
            <a:ext cx="1262743" cy="126274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/>
              <a:t>Kasey</a:t>
            </a:r>
            <a:endParaRPr lang="en-US" sz="2100" dirty="0"/>
          </a:p>
        </p:txBody>
      </p:sp>
      <p:sp>
        <p:nvSpPr>
          <p:cNvPr id="24" name="Oval 23"/>
          <p:cNvSpPr/>
          <p:nvPr/>
        </p:nvSpPr>
        <p:spPr>
          <a:xfrm>
            <a:off x="10126964" y="2771052"/>
            <a:ext cx="1262743" cy="126274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Robbie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836965" y="1707614"/>
            <a:ext cx="2177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Degree: </a:t>
            </a:r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7714585" y="5082700"/>
            <a:ext cx="2177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Degree: 0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4011834" y="2990262"/>
            <a:ext cx="2299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Outdegree</a:t>
            </a:r>
            <a:r>
              <a:rPr lang="en-US" sz="2800" dirty="0" smtClean="0"/>
              <a:t>: 2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257560" y="5619633"/>
            <a:ext cx="2299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dirty="0" err="1" smtClean="0"/>
              <a:t>ndegree</a:t>
            </a:r>
            <a:r>
              <a:rPr lang="en-US" sz="2800" dirty="0" smtClean="0"/>
              <a:t>: 2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9568937" y="1100264"/>
            <a:ext cx="35637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graph is </a:t>
            </a:r>
            <a:r>
              <a:rPr lang="en-US" sz="2800" b="1" dirty="0" smtClean="0"/>
              <a:t>disconnected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257560" y="2054371"/>
            <a:ext cx="3895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Following on twitter.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7822251" y="5642410"/>
            <a:ext cx="4351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Friendships on </a:t>
            </a:r>
            <a:r>
              <a:rPr lang="en-US" sz="2800" dirty="0"/>
              <a:t>F</a:t>
            </a:r>
            <a:r>
              <a:rPr lang="en-US" sz="2800" dirty="0" smtClean="0"/>
              <a:t>acebook.</a:t>
            </a:r>
            <a:endParaRPr lang="en-US" sz="2800" dirty="0"/>
          </a:p>
        </p:txBody>
      </p:sp>
      <p:sp>
        <p:nvSpPr>
          <p:cNvPr id="25" name="Oval 24"/>
          <p:cNvSpPr/>
          <p:nvPr/>
        </p:nvSpPr>
        <p:spPr>
          <a:xfrm>
            <a:off x="9450508" y="4452221"/>
            <a:ext cx="1262743" cy="126274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Zach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5" idx="1"/>
            <a:endCxn id="23" idx="4"/>
          </p:cNvCxnSpPr>
          <p:nvPr/>
        </p:nvCxnSpPr>
        <p:spPr>
          <a:xfrm flipH="1" flipV="1">
            <a:off x="8724460" y="3402424"/>
            <a:ext cx="910972" cy="1234721"/>
          </a:xfrm>
          <a:prstGeom prst="straightConnector1">
            <a:avLst/>
          </a:prstGeom>
          <a:ln w="412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7"/>
            <a:endCxn id="24" idx="4"/>
          </p:cNvCxnSpPr>
          <p:nvPr/>
        </p:nvCxnSpPr>
        <p:spPr>
          <a:xfrm flipV="1">
            <a:off x="10528327" y="4033795"/>
            <a:ext cx="230009" cy="603350"/>
          </a:xfrm>
          <a:prstGeom prst="straightConnector1">
            <a:avLst/>
          </a:prstGeom>
          <a:ln w="412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58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If your problem has </a:t>
            </a:r>
            <a:r>
              <a:rPr lang="en-US" sz="2800" b="1" dirty="0" smtClean="0"/>
              <a:t>data </a:t>
            </a:r>
            <a:r>
              <a:rPr lang="en-US" sz="2800" dirty="0" smtClean="0"/>
              <a:t>and </a:t>
            </a:r>
            <a:r>
              <a:rPr lang="en-US" sz="2800" b="1" dirty="0" smtClean="0"/>
              <a:t>relationships</a:t>
            </a:r>
            <a:r>
              <a:rPr lang="en-US" sz="2800" dirty="0" smtClean="0"/>
              <a:t>, you might want to represent it as a graph</a:t>
            </a:r>
          </a:p>
          <a:p>
            <a:r>
              <a:rPr lang="en-US" sz="2800" dirty="0" smtClean="0"/>
              <a:t>How do you choose a representation?</a:t>
            </a:r>
          </a:p>
          <a:p>
            <a:endParaRPr lang="en-US" sz="2800" dirty="0"/>
          </a:p>
          <a:p>
            <a:r>
              <a:rPr lang="en-US" sz="2800" dirty="0" smtClean="0"/>
              <a:t>Usually:</a:t>
            </a:r>
          </a:p>
          <a:p>
            <a:r>
              <a:rPr lang="en-US" sz="2800" dirty="0" smtClean="0"/>
              <a:t>Think about what your “fundamental” objects are</a:t>
            </a:r>
          </a:p>
          <a:p>
            <a:pPr lvl="1"/>
            <a:r>
              <a:rPr lang="en-US" sz="2400" dirty="0" smtClean="0"/>
              <a:t>Those become your vertices.</a:t>
            </a:r>
          </a:p>
          <a:p>
            <a:r>
              <a:rPr lang="en-US" sz="2800" dirty="0" smtClean="0"/>
              <a:t>Then think about how they’re related</a:t>
            </a:r>
          </a:p>
          <a:p>
            <a:pPr lvl="1"/>
            <a:r>
              <a:rPr lang="en-US" sz="2400" dirty="0" smtClean="0"/>
              <a:t>Those become your edges.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593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 each of the following think about what you should choose for vertices and edges.</a:t>
            </a:r>
          </a:p>
          <a:p>
            <a:r>
              <a:rPr lang="en-US" sz="2800" dirty="0" smtClean="0"/>
              <a:t>The </a:t>
            </a:r>
            <a:r>
              <a:rPr lang="en-US" sz="2800" dirty="0" smtClean="0"/>
              <a:t>internet </a:t>
            </a:r>
            <a:endParaRPr lang="en-US" sz="2800" dirty="0" smtClean="0"/>
          </a:p>
          <a:p>
            <a:pPr lvl="1"/>
            <a:endParaRPr lang="en-US" sz="2400" dirty="0" smtClean="0"/>
          </a:p>
          <a:p>
            <a:r>
              <a:rPr lang="en-US" sz="2800" dirty="0" smtClean="0"/>
              <a:t>Family tree</a:t>
            </a:r>
            <a:endParaRPr lang="en-US" sz="2800" dirty="0" smtClean="0"/>
          </a:p>
          <a:p>
            <a:pPr lvl="1"/>
            <a:endParaRPr lang="en-US" sz="2400" dirty="0"/>
          </a:p>
          <a:p>
            <a:r>
              <a:rPr lang="en-US" sz="2800" dirty="0" smtClean="0"/>
              <a:t>Input data for the “6 degrees of Kevin Bacon” game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Course Prerequisites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3233A7-343E-4E8E-970D-19C5DDDD9210}"/>
              </a:ext>
            </a:extLst>
          </p:cNvPr>
          <p:cNvSpPr/>
          <p:nvPr/>
        </p:nvSpPr>
        <p:spPr>
          <a:xfrm>
            <a:off x="8533431" y="1973961"/>
            <a:ext cx="3458453" cy="1620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lvl="1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400" dirty="0">
                <a:solidFill>
                  <a:srgbClr val="4C328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pollEV.com/cse373su19</a:t>
            </a:r>
          </a:p>
          <a:p>
            <a:pPr marL="0" lvl="1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4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Which of these did you talk most about with your neighbors?</a:t>
            </a:r>
            <a:endParaRPr lang="en-US" sz="2400" dirty="0">
              <a:latin typeface="Courier New" panose="02070309020205020404" pitchFamily="49" charset="0"/>
              <a:ea typeface="Segoe UI Historic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52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For each of the following think about what you should choose for vertices and edges.</a:t>
            </a:r>
          </a:p>
          <a:p>
            <a:r>
              <a:rPr lang="en-US" sz="2800" dirty="0" smtClean="0"/>
              <a:t>The </a:t>
            </a:r>
            <a:r>
              <a:rPr lang="en-US" sz="2800" dirty="0" smtClean="0"/>
              <a:t>internet </a:t>
            </a:r>
            <a:endParaRPr lang="en-US" sz="2800" dirty="0" smtClean="0"/>
          </a:p>
          <a:p>
            <a:pPr lvl="1"/>
            <a:r>
              <a:rPr lang="en-US" sz="2400" dirty="0" smtClean="0"/>
              <a:t>Vertices: webpages. Edges from a to b if a has a hyperlink to b. </a:t>
            </a:r>
          </a:p>
          <a:p>
            <a:r>
              <a:rPr lang="en-US" sz="2800" dirty="0" smtClean="0"/>
              <a:t>Family tree</a:t>
            </a:r>
            <a:endParaRPr lang="en-US" sz="2800" dirty="0" smtClean="0"/>
          </a:p>
          <a:p>
            <a:pPr lvl="1"/>
            <a:r>
              <a:rPr lang="en-US" sz="2400" dirty="0" smtClean="0"/>
              <a:t>Vertices: people. Edges: </a:t>
            </a:r>
            <a:r>
              <a:rPr lang="en-US" sz="2400" dirty="0" smtClean="0"/>
              <a:t>from parent to child, maybe for marriages too?</a:t>
            </a:r>
            <a:endParaRPr lang="en-US" sz="2400" dirty="0"/>
          </a:p>
          <a:p>
            <a:r>
              <a:rPr lang="en-US" sz="2800" dirty="0" smtClean="0"/>
              <a:t>Input data for the “6 Degrees of Kevin Bacon” game</a:t>
            </a:r>
          </a:p>
          <a:p>
            <a:pPr lvl="1"/>
            <a:r>
              <a:rPr lang="en-US" sz="2400" dirty="0" smtClean="0"/>
              <a:t>Vertices: actors. Edges: if two people appeared in the same movie</a:t>
            </a:r>
          </a:p>
          <a:p>
            <a:pPr lvl="1"/>
            <a:r>
              <a:rPr lang="en-US" sz="2400" dirty="0" smtClean="0"/>
              <a:t>Or: Vertices for actors and movies, edge from actors to movies they appeared in.</a:t>
            </a:r>
            <a:endParaRPr lang="en-US" sz="2400" dirty="0"/>
          </a:p>
          <a:p>
            <a:r>
              <a:rPr lang="en-US" sz="2800" dirty="0" smtClean="0"/>
              <a:t>Course Prerequisites</a:t>
            </a:r>
          </a:p>
          <a:p>
            <a:pPr lvl="1"/>
            <a:r>
              <a:rPr lang="en-US" sz="2400" dirty="0" smtClean="0"/>
              <a:t>Vertices: courses. Edge: from a to b if a is a </a:t>
            </a:r>
            <a:r>
              <a:rPr lang="en-US" sz="2400" dirty="0" err="1" smtClean="0"/>
              <a:t>prereq</a:t>
            </a:r>
            <a:r>
              <a:rPr lang="en-US" sz="2400" dirty="0" smtClean="0"/>
              <a:t> for b.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242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1B90B-2B7E-4238-9D79-4725914C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Terms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D92D8-4D05-4A51-B6DE-0969D08F6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507" y="1463857"/>
            <a:ext cx="11666862" cy="4845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4C3282"/>
                </a:solidFill>
              </a:rPr>
              <a:t>Walk </a:t>
            </a:r>
            <a:r>
              <a:rPr lang="en-US" sz="2800" dirty="0"/>
              <a:t>– A sequence of </a:t>
            </a:r>
            <a:r>
              <a:rPr lang="en-US" sz="2800" b="1" dirty="0" smtClean="0"/>
              <a:t>adjacent</a:t>
            </a:r>
            <a:r>
              <a:rPr lang="en-US" sz="2800" dirty="0" smtClean="0"/>
              <a:t> vertices. Each connected to next by an edge.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b="1" dirty="0">
              <a:solidFill>
                <a:srgbClr val="4C3282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4C3282"/>
                </a:solidFill>
              </a:rPr>
              <a:t>(Directed) </a:t>
            </a:r>
            <a:r>
              <a:rPr lang="en-US" sz="2800" b="1" dirty="0" smtClean="0">
                <a:solidFill>
                  <a:srgbClr val="4C3282"/>
                </a:solidFill>
              </a:rPr>
              <a:t>Walk</a:t>
            </a:r>
            <a:r>
              <a:rPr lang="en-US" sz="2800" dirty="0" smtClean="0"/>
              <a:t>–must </a:t>
            </a:r>
            <a:r>
              <a:rPr lang="en-US" sz="2800" dirty="0"/>
              <a:t>follow the direction of the edges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b="1" dirty="0">
              <a:solidFill>
                <a:srgbClr val="4C3282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4C3282"/>
                </a:solidFill>
              </a:rPr>
              <a:t>Length </a:t>
            </a:r>
            <a:r>
              <a:rPr lang="en-US" sz="2800" dirty="0"/>
              <a:t>– The number of edges in a </a:t>
            </a:r>
            <a:r>
              <a:rPr lang="en-US" sz="2800" dirty="0" smtClean="0"/>
              <a:t>walk</a:t>
            </a:r>
            <a:endParaRPr lang="en-US" sz="2800" dirty="0"/>
          </a:p>
          <a:p>
            <a:r>
              <a:rPr lang="en-US" sz="2800" dirty="0"/>
              <a:t> - (A,B,C,D) has length 3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sz="28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6488E5A-F9BE-4E3B-84E4-17754B62D28B}"/>
              </a:ext>
            </a:extLst>
          </p:cNvPr>
          <p:cNvGrpSpPr/>
          <p:nvPr/>
        </p:nvGrpSpPr>
        <p:grpSpPr>
          <a:xfrm>
            <a:off x="1829955" y="1829141"/>
            <a:ext cx="4424503" cy="1071992"/>
            <a:chOff x="1829955" y="1829141"/>
            <a:chExt cx="4424503" cy="107199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B7ED82C-6F17-4BBD-A7E7-55BA450C57D5}"/>
                </a:ext>
              </a:extLst>
            </p:cNvPr>
            <p:cNvGrpSpPr/>
            <p:nvPr/>
          </p:nvGrpSpPr>
          <p:grpSpPr>
            <a:xfrm>
              <a:off x="1829955" y="1831469"/>
              <a:ext cx="690113" cy="690113"/>
              <a:chOff x="1660725" y="5803810"/>
              <a:chExt cx="690113" cy="690113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80F25F2-1B4E-483C-9CE4-3294C8C6A100}"/>
                  </a:ext>
                </a:extLst>
              </p:cNvPr>
              <p:cNvSpPr/>
              <p:nvPr/>
            </p:nvSpPr>
            <p:spPr>
              <a:xfrm>
                <a:off x="1660725" y="5803810"/>
                <a:ext cx="690113" cy="690113"/>
              </a:xfrm>
              <a:prstGeom prst="ellipse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AFAF44-6E91-4D17-9036-92F014AB6E6C}"/>
                  </a:ext>
                </a:extLst>
              </p:cNvPr>
              <p:cNvSpPr txBox="1"/>
              <p:nvPr/>
            </p:nvSpPr>
            <p:spPr>
              <a:xfrm>
                <a:off x="1839710" y="5964200"/>
                <a:ext cx="33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8B767A9-11B7-4447-B580-1AB26BF26CA4}"/>
                </a:ext>
              </a:extLst>
            </p:cNvPr>
            <p:cNvGrpSpPr/>
            <p:nvPr/>
          </p:nvGrpSpPr>
          <p:grpSpPr>
            <a:xfrm>
              <a:off x="3053362" y="1829141"/>
              <a:ext cx="690113" cy="690113"/>
              <a:chOff x="1660725" y="5803810"/>
              <a:chExt cx="690113" cy="690113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0CD5362-9795-4B7D-A564-6FF29A24AC01}"/>
                  </a:ext>
                </a:extLst>
              </p:cNvPr>
              <p:cNvSpPr/>
              <p:nvPr/>
            </p:nvSpPr>
            <p:spPr>
              <a:xfrm>
                <a:off x="1660725" y="5803810"/>
                <a:ext cx="690113" cy="690113"/>
              </a:xfrm>
              <a:prstGeom prst="ellipse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1EF5E4A-1C1D-4409-8974-3A206387B002}"/>
                  </a:ext>
                </a:extLst>
              </p:cNvPr>
              <p:cNvSpPr txBox="1"/>
              <p:nvPr/>
            </p:nvSpPr>
            <p:spPr>
              <a:xfrm>
                <a:off x="1839710" y="59642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806EF38-E678-4555-B0D7-097CDF40E72F}"/>
                </a:ext>
              </a:extLst>
            </p:cNvPr>
            <p:cNvGrpSpPr/>
            <p:nvPr/>
          </p:nvGrpSpPr>
          <p:grpSpPr>
            <a:xfrm>
              <a:off x="4306888" y="1839773"/>
              <a:ext cx="690113" cy="690113"/>
              <a:chOff x="1660725" y="5803810"/>
              <a:chExt cx="690113" cy="690113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5A095F2-B650-4C6D-8562-4F5F881FDDA7}"/>
                  </a:ext>
                </a:extLst>
              </p:cNvPr>
              <p:cNvSpPr/>
              <p:nvPr/>
            </p:nvSpPr>
            <p:spPr>
              <a:xfrm>
                <a:off x="1660725" y="5803810"/>
                <a:ext cx="690113" cy="690113"/>
              </a:xfrm>
              <a:prstGeom prst="ellipse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EF67D1-D89E-4BAA-88E6-6D17BF794E78}"/>
                  </a:ext>
                </a:extLst>
              </p:cNvPr>
              <p:cNvSpPr txBox="1"/>
              <p:nvPr/>
            </p:nvSpPr>
            <p:spPr>
              <a:xfrm>
                <a:off x="1839710" y="5964200"/>
                <a:ext cx="33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29C801-1A20-4364-B43C-1D277FBE28A7}"/>
                </a:ext>
              </a:extLst>
            </p:cNvPr>
            <p:cNvCxnSpPr>
              <a:cxnSpLocks/>
              <a:stCxn id="21" idx="6"/>
              <a:endCxn id="19" idx="2"/>
            </p:cNvCxnSpPr>
            <p:nvPr/>
          </p:nvCxnSpPr>
          <p:spPr>
            <a:xfrm>
              <a:off x="3743475" y="2174198"/>
              <a:ext cx="563413" cy="1063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E2D4C7B-761B-4239-B4FF-DB857EB83783}"/>
                </a:ext>
              </a:extLst>
            </p:cNvPr>
            <p:cNvGrpSpPr/>
            <p:nvPr/>
          </p:nvGrpSpPr>
          <p:grpSpPr>
            <a:xfrm>
              <a:off x="5564345" y="1839773"/>
              <a:ext cx="690113" cy="690113"/>
              <a:chOff x="1660725" y="5803810"/>
              <a:chExt cx="690113" cy="690113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0A9052A-164D-4BD4-A82D-00BBBD40D49E}"/>
                  </a:ext>
                </a:extLst>
              </p:cNvPr>
              <p:cNvSpPr/>
              <p:nvPr/>
            </p:nvSpPr>
            <p:spPr>
              <a:xfrm>
                <a:off x="1660725" y="5803810"/>
                <a:ext cx="690113" cy="690113"/>
              </a:xfrm>
              <a:prstGeom prst="ellipse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60B3AF-22B2-49C9-8ACC-5D89F55D69AA}"/>
                  </a:ext>
                </a:extLst>
              </p:cNvPr>
              <p:cNvSpPr txBox="1"/>
              <p:nvPr/>
            </p:nvSpPr>
            <p:spPr>
              <a:xfrm>
                <a:off x="1839710" y="596420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2EFE5D6-88D3-4936-80A8-A3A53CB4D640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 flipV="1">
              <a:off x="2520068" y="2174198"/>
              <a:ext cx="533294" cy="23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439EE96-8A24-4476-86EC-42C166856683}"/>
                </a:ext>
              </a:extLst>
            </p:cNvPr>
            <p:cNvCxnSpPr>
              <a:cxnSpLocks/>
              <a:stCxn id="19" idx="6"/>
              <a:endCxn id="17" idx="2"/>
            </p:cNvCxnSpPr>
            <p:nvPr/>
          </p:nvCxnSpPr>
          <p:spPr>
            <a:xfrm>
              <a:off x="4997001" y="2184830"/>
              <a:ext cx="56734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8B9319B9-36B8-43B5-BBBD-88CFE02886DE}"/>
                </a:ext>
              </a:extLst>
            </p:cNvPr>
            <p:cNvSpPr/>
            <p:nvPr/>
          </p:nvSpPr>
          <p:spPr>
            <a:xfrm flipV="1">
              <a:off x="2175012" y="2103802"/>
              <a:ext cx="3734390" cy="797331"/>
            </a:xfrm>
            <a:prstGeom prst="arc">
              <a:avLst>
                <a:gd name="adj1" fmla="val 10803122"/>
                <a:gd name="adj2" fmla="val 21547662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F282CA0-3EE6-401B-81D0-62E11A024E69}"/>
              </a:ext>
            </a:extLst>
          </p:cNvPr>
          <p:cNvGrpSpPr/>
          <p:nvPr/>
        </p:nvGrpSpPr>
        <p:grpSpPr>
          <a:xfrm>
            <a:off x="1812929" y="3537613"/>
            <a:ext cx="4424503" cy="1071992"/>
            <a:chOff x="1829955" y="1829141"/>
            <a:chExt cx="4424503" cy="107199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6261A9E-15C5-48D2-8C42-72637247ED5B}"/>
                </a:ext>
              </a:extLst>
            </p:cNvPr>
            <p:cNvGrpSpPr/>
            <p:nvPr/>
          </p:nvGrpSpPr>
          <p:grpSpPr>
            <a:xfrm>
              <a:off x="1829955" y="1831469"/>
              <a:ext cx="690113" cy="690113"/>
              <a:chOff x="1660725" y="5803810"/>
              <a:chExt cx="690113" cy="690113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1D7253BB-3683-4200-8874-72B112600F4D}"/>
                  </a:ext>
                </a:extLst>
              </p:cNvPr>
              <p:cNvSpPr/>
              <p:nvPr/>
            </p:nvSpPr>
            <p:spPr>
              <a:xfrm>
                <a:off x="1660725" y="5803810"/>
                <a:ext cx="690113" cy="690113"/>
              </a:xfrm>
              <a:prstGeom prst="ellipse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EA5AC84-5127-4F1E-AD2E-71827E687F2A}"/>
                  </a:ext>
                </a:extLst>
              </p:cNvPr>
              <p:cNvSpPr txBox="1"/>
              <p:nvPr/>
            </p:nvSpPr>
            <p:spPr>
              <a:xfrm>
                <a:off x="1839710" y="5964200"/>
                <a:ext cx="33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F2F731F-96EF-4947-A4F1-06CBB1F07E9C}"/>
                </a:ext>
              </a:extLst>
            </p:cNvPr>
            <p:cNvGrpSpPr/>
            <p:nvPr/>
          </p:nvGrpSpPr>
          <p:grpSpPr>
            <a:xfrm>
              <a:off x="3053362" y="1829141"/>
              <a:ext cx="690113" cy="690113"/>
              <a:chOff x="1660725" y="5803810"/>
              <a:chExt cx="690113" cy="69011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FA2EB2A0-F137-426D-B90B-0A7076E95883}"/>
                  </a:ext>
                </a:extLst>
              </p:cNvPr>
              <p:cNvSpPr/>
              <p:nvPr/>
            </p:nvSpPr>
            <p:spPr>
              <a:xfrm>
                <a:off x="1660725" y="5803810"/>
                <a:ext cx="690113" cy="690113"/>
              </a:xfrm>
              <a:prstGeom prst="ellipse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E0ADE1B-45CA-413D-B563-E6B5C755EE38}"/>
                  </a:ext>
                </a:extLst>
              </p:cNvPr>
              <p:cNvSpPr txBox="1"/>
              <p:nvPr/>
            </p:nvSpPr>
            <p:spPr>
              <a:xfrm>
                <a:off x="1839710" y="59642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EF04421-25F1-4FA4-89BB-2F707B10CB02}"/>
                </a:ext>
              </a:extLst>
            </p:cNvPr>
            <p:cNvGrpSpPr/>
            <p:nvPr/>
          </p:nvGrpSpPr>
          <p:grpSpPr>
            <a:xfrm>
              <a:off x="4306888" y="1839773"/>
              <a:ext cx="690113" cy="690113"/>
              <a:chOff x="1660725" y="5803810"/>
              <a:chExt cx="690113" cy="690113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2BCA7EA2-831D-4F60-AA61-D630426725B0}"/>
                  </a:ext>
                </a:extLst>
              </p:cNvPr>
              <p:cNvSpPr/>
              <p:nvPr/>
            </p:nvSpPr>
            <p:spPr>
              <a:xfrm>
                <a:off x="1660725" y="5803810"/>
                <a:ext cx="690113" cy="690113"/>
              </a:xfrm>
              <a:prstGeom prst="ellipse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F6767BC-567E-431B-93CF-25ACE05E4C88}"/>
                  </a:ext>
                </a:extLst>
              </p:cNvPr>
              <p:cNvSpPr txBox="1"/>
              <p:nvPr/>
            </p:nvSpPr>
            <p:spPr>
              <a:xfrm>
                <a:off x="1839710" y="5964200"/>
                <a:ext cx="33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DED64E7-FDEA-4F84-B2DE-7E7FFE00F1DD}"/>
                </a:ext>
              </a:extLst>
            </p:cNvPr>
            <p:cNvCxnSpPr>
              <a:cxnSpLocks/>
              <a:stCxn id="61" idx="6"/>
              <a:endCxn id="59" idx="2"/>
            </p:cNvCxnSpPr>
            <p:nvPr/>
          </p:nvCxnSpPr>
          <p:spPr>
            <a:xfrm>
              <a:off x="3743475" y="2174198"/>
              <a:ext cx="563413" cy="10632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AFB6809-06F1-4354-95B2-BA7E6059E9E0}"/>
                </a:ext>
              </a:extLst>
            </p:cNvPr>
            <p:cNvGrpSpPr/>
            <p:nvPr/>
          </p:nvGrpSpPr>
          <p:grpSpPr>
            <a:xfrm>
              <a:off x="5564345" y="1839773"/>
              <a:ext cx="690113" cy="690113"/>
              <a:chOff x="1660725" y="5803810"/>
              <a:chExt cx="690113" cy="690113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C855730-B0B3-4252-B998-E725213A18D4}"/>
                  </a:ext>
                </a:extLst>
              </p:cNvPr>
              <p:cNvSpPr/>
              <p:nvPr/>
            </p:nvSpPr>
            <p:spPr>
              <a:xfrm>
                <a:off x="1660725" y="5803810"/>
                <a:ext cx="690113" cy="690113"/>
              </a:xfrm>
              <a:prstGeom prst="ellipse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2410EA7-D7EA-4DC5-8C3F-DC6DF6E32BE4}"/>
                  </a:ext>
                </a:extLst>
              </p:cNvPr>
              <p:cNvSpPr txBox="1"/>
              <p:nvPr/>
            </p:nvSpPr>
            <p:spPr>
              <a:xfrm>
                <a:off x="1839710" y="596420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98CF6DC-92DD-4127-B2AB-AEB87633C33E}"/>
                </a:ext>
              </a:extLst>
            </p:cNvPr>
            <p:cNvCxnSpPr>
              <a:cxnSpLocks/>
              <a:stCxn id="63" idx="6"/>
              <a:endCxn id="61" idx="2"/>
            </p:cNvCxnSpPr>
            <p:nvPr/>
          </p:nvCxnSpPr>
          <p:spPr>
            <a:xfrm flipV="1">
              <a:off x="2520068" y="2174198"/>
              <a:ext cx="533294" cy="2328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B4E32DA-D27B-4C10-8732-FB8A6502AD80}"/>
                </a:ext>
              </a:extLst>
            </p:cNvPr>
            <p:cNvCxnSpPr>
              <a:cxnSpLocks/>
              <a:stCxn id="59" idx="6"/>
              <a:endCxn id="57" idx="2"/>
            </p:cNvCxnSpPr>
            <p:nvPr/>
          </p:nvCxnSpPr>
          <p:spPr>
            <a:xfrm>
              <a:off x="4997001" y="2184830"/>
              <a:ext cx="567344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D299AB21-664A-44A2-9C09-72CD4BE8BBF9}"/>
                </a:ext>
              </a:extLst>
            </p:cNvPr>
            <p:cNvSpPr/>
            <p:nvPr/>
          </p:nvSpPr>
          <p:spPr>
            <a:xfrm flipV="1">
              <a:off x="2175012" y="2103802"/>
              <a:ext cx="3734390" cy="797331"/>
            </a:xfrm>
            <a:prstGeom prst="arc">
              <a:avLst>
                <a:gd name="adj1" fmla="val 10803122"/>
                <a:gd name="adj2" fmla="val 21547662"/>
              </a:avLst>
            </a:prstGeom>
            <a:ln w="28575">
              <a:solidFill>
                <a:srgbClr val="FF000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687239" y="1839773"/>
            <a:ext cx="53101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A,B,C,D is a walk.</a:t>
            </a:r>
          </a:p>
          <a:p>
            <a:r>
              <a:rPr lang="en-US" sz="2800" dirty="0" smtClean="0"/>
              <a:t>So is A,B,A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6687239" y="3655498"/>
            <a:ext cx="53101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A,B,C,D,B is a directed walk.</a:t>
            </a:r>
          </a:p>
          <a:p>
            <a:r>
              <a:rPr lang="en-US" sz="2800" dirty="0" smtClean="0"/>
              <a:t>A,B,A is not.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508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1B90B-2B7E-4238-9D79-4725914C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Terms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D92D8-4D05-4A51-B6DE-0969D08F6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4C3282"/>
                </a:solidFill>
              </a:rPr>
              <a:t>Path </a:t>
            </a:r>
            <a:r>
              <a:rPr lang="en-US" sz="2800" dirty="0"/>
              <a:t>– A </a:t>
            </a:r>
            <a:r>
              <a:rPr lang="en-US" sz="2800" dirty="0" smtClean="0"/>
              <a:t>walk that doesn’t repeat a vertex. A,B,C,D is a path. A,B,A is not.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b="1" dirty="0">
              <a:solidFill>
                <a:srgbClr val="4C3282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4C3282"/>
                </a:solidFill>
              </a:rPr>
              <a:t>Cycle </a:t>
            </a:r>
            <a:r>
              <a:rPr lang="en-US" sz="2800" dirty="0" smtClean="0"/>
              <a:t>– path with an extra edge from last vertex back to first.</a:t>
            </a:r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Be careful looking at other sources.</a:t>
            </a:r>
          </a:p>
          <a:p>
            <a:r>
              <a:rPr lang="en-US" sz="2800" dirty="0" smtClean="0"/>
              <a:t>Some people call our “walks” “paths” and our “paths” “simple paths”</a:t>
            </a:r>
          </a:p>
          <a:p>
            <a:r>
              <a:rPr lang="en-US" sz="2800" dirty="0" smtClean="0"/>
              <a:t>Use the definitions on these slides. </a:t>
            </a:r>
            <a:endParaRPr lang="en-US" sz="28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6488E5A-F9BE-4E3B-84E4-17754B62D28B}"/>
              </a:ext>
            </a:extLst>
          </p:cNvPr>
          <p:cNvGrpSpPr/>
          <p:nvPr/>
        </p:nvGrpSpPr>
        <p:grpSpPr>
          <a:xfrm>
            <a:off x="1829955" y="1829141"/>
            <a:ext cx="4424503" cy="1071992"/>
            <a:chOff x="1829955" y="1829141"/>
            <a:chExt cx="4424503" cy="107199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B7ED82C-6F17-4BBD-A7E7-55BA450C57D5}"/>
                </a:ext>
              </a:extLst>
            </p:cNvPr>
            <p:cNvGrpSpPr/>
            <p:nvPr/>
          </p:nvGrpSpPr>
          <p:grpSpPr>
            <a:xfrm>
              <a:off x="1829955" y="1831469"/>
              <a:ext cx="690113" cy="690113"/>
              <a:chOff x="1660725" y="5803810"/>
              <a:chExt cx="690113" cy="690113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80F25F2-1B4E-483C-9CE4-3294C8C6A100}"/>
                  </a:ext>
                </a:extLst>
              </p:cNvPr>
              <p:cNvSpPr/>
              <p:nvPr/>
            </p:nvSpPr>
            <p:spPr>
              <a:xfrm>
                <a:off x="1660725" y="5803810"/>
                <a:ext cx="690113" cy="690113"/>
              </a:xfrm>
              <a:prstGeom prst="ellipse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AFAF44-6E91-4D17-9036-92F014AB6E6C}"/>
                  </a:ext>
                </a:extLst>
              </p:cNvPr>
              <p:cNvSpPr txBox="1"/>
              <p:nvPr/>
            </p:nvSpPr>
            <p:spPr>
              <a:xfrm>
                <a:off x="1839710" y="5964200"/>
                <a:ext cx="33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8B767A9-11B7-4447-B580-1AB26BF26CA4}"/>
                </a:ext>
              </a:extLst>
            </p:cNvPr>
            <p:cNvGrpSpPr/>
            <p:nvPr/>
          </p:nvGrpSpPr>
          <p:grpSpPr>
            <a:xfrm>
              <a:off x="3053362" y="1829141"/>
              <a:ext cx="690113" cy="690113"/>
              <a:chOff x="1660725" y="5803810"/>
              <a:chExt cx="690113" cy="690113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0CD5362-9795-4B7D-A564-6FF29A24AC01}"/>
                  </a:ext>
                </a:extLst>
              </p:cNvPr>
              <p:cNvSpPr/>
              <p:nvPr/>
            </p:nvSpPr>
            <p:spPr>
              <a:xfrm>
                <a:off x="1660725" y="5803810"/>
                <a:ext cx="690113" cy="690113"/>
              </a:xfrm>
              <a:prstGeom prst="ellipse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1EF5E4A-1C1D-4409-8974-3A206387B002}"/>
                  </a:ext>
                </a:extLst>
              </p:cNvPr>
              <p:cNvSpPr txBox="1"/>
              <p:nvPr/>
            </p:nvSpPr>
            <p:spPr>
              <a:xfrm>
                <a:off x="1839710" y="59642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806EF38-E678-4555-B0D7-097CDF40E72F}"/>
                </a:ext>
              </a:extLst>
            </p:cNvPr>
            <p:cNvGrpSpPr/>
            <p:nvPr/>
          </p:nvGrpSpPr>
          <p:grpSpPr>
            <a:xfrm>
              <a:off x="4306888" y="1839773"/>
              <a:ext cx="690113" cy="690113"/>
              <a:chOff x="1660725" y="5803810"/>
              <a:chExt cx="690113" cy="690113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5A095F2-B650-4C6D-8562-4F5F881FDDA7}"/>
                  </a:ext>
                </a:extLst>
              </p:cNvPr>
              <p:cNvSpPr/>
              <p:nvPr/>
            </p:nvSpPr>
            <p:spPr>
              <a:xfrm>
                <a:off x="1660725" y="5803810"/>
                <a:ext cx="690113" cy="690113"/>
              </a:xfrm>
              <a:prstGeom prst="ellipse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EF67D1-D89E-4BAA-88E6-6D17BF794E78}"/>
                  </a:ext>
                </a:extLst>
              </p:cNvPr>
              <p:cNvSpPr txBox="1"/>
              <p:nvPr/>
            </p:nvSpPr>
            <p:spPr>
              <a:xfrm>
                <a:off x="1839710" y="5964200"/>
                <a:ext cx="33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29C801-1A20-4364-B43C-1D277FBE28A7}"/>
                </a:ext>
              </a:extLst>
            </p:cNvPr>
            <p:cNvCxnSpPr>
              <a:cxnSpLocks/>
              <a:stCxn id="21" idx="6"/>
              <a:endCxn id="19" idx="2"/>
            </p:cNvCxnSpPr>
            <p:nvPr/>
          </p:nvCxnSpPr>
          <p:spPr>
            <a:xfrm>
              <a:off x="3743475" y="2174198"/>
              <a:ext cx="563413" cy="1063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E2D4C7B-761B-4239-B4FF-DB857EB83783}"/>
                </a:ext>
              </a:extLst>
            </p:cNvPr>
            <p:cNvGrpSpPr/>
            <p:nvPr/>
          </p:nvGrpSpPr>
          <p:grpSpPr>
            <a:xfrm>
              <a:off x="5564345" y="1839773"/>
              <a:ext cx="690113" cy="690113"/>
              <a:chOff x="1660725" y="5803810"/>
              <a:chExt cx="690113" cy="690113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0A9052A-164D-4BD4-A82D-00BBBD40D49E}"/>
                  </a:ext>
                </a:extLst>
              </p:cNvPr>
              <p:cNvSpPr/>
              <p:nvPr/>
            </p:nvSpPr>
            <p:spPr>
              <a:xfrm>
                <a:off x="1660725" y="5803810"/>
                <a:ext cx="690113" cy="690113"/>
              </a:xfrm>
              <a:prstGeom prst="ellipse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60B3AF-22B2-49C9-8ACC-5D89F55D69AA}"/>
                  </a:ext>
                </a:extLst>
              </p:cNvPr>
              <p:cNvSpPr txBox="1"/>
              <p:nvPr/>
            </p:nvSpPr>
            <p:spPr>
              <a:xfrm>
                <a:off x="1839710" y="596420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2EFE5D6-88D3-4936-80A8-A3A53CB4D640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 flipV="1">
              <a:off x="2520068" y="2174198"/>
              <a:ext cx="533294" cy="23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439EE96-8A24-4476-86EC-42C166856683}"/>
                </a:ext>
              </a:extLst>
            </p:cNvPr>
            <p:cNvCxnSpPr>
              <a:cxnSpLocks/>
              <a:stCxn id="19" idx="6"/>
              <a:endCxn id="17" idx="2"/>
            </p:cNvCxnSpPr>
            <p:nvPr/>
          </p:nvCxnSpPr>
          <p:spPr>
            <a:xfrm>
              <a:off x="4997001" y="2184830"/>
              <a:ext cx="56734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8B9319B9-36B8-43B5-BBBD-88CFE02886DE}"/>
                </a:ext>
              </a:extLst>
            </p:cNvPr>
            <p:cNvSpPr/>
            <p:nvPr/>
          </p:nvSpPr>
          <p:spPr>
            <a:xfrm flipV="1">
              <a:off x="2175012" y="2103802"/>
              <a:ext cx="3734390" cy="797331"/>
            </a:xfrm>
            <a:prstGeom prst="arc">
              <a:avLst>
                <a:gd name="adj1" fmla="val 10803122"/>
                <a:gd name="adj2" fmla="val 21547662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F282CA0-3EE6-401B-81D0-62E11A024E69}"/>
              </a:ext>
            </a:extLst>
          </p:cNvPr>
          <p:cNvGrpSpPr/>
          <p:nvPr/>
        </p:nvGrpSpPr>
        <p:grpSpPr>
          <a:xfrm>
            <a:off x="1812929" y="3537613"/>
            <a:ext cx="4424503" cy="1071992"/>
            <a:chOff x="1829955" y="1829141"/>
            <a:chExt cx="4424503" cy="107199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6261A9E-15C5-48D2-8C42-72637247ED5B}"/>
                </a:ext>
              </a:extLst>
            </p:cNvPr>
            <p:cNvGrpSpPr/>
            <p:nvPr/>
          </p:nvGrpSpPr>
          <p:grpSpPr>
            <a:xfrm>
              <a:off x="1829955" y="1831469"/>
              <a:ext cx="690113" cy="690113"/>
              <a:chOff x="1660725" y="5803810"/>
              <a:chExt cx="690113" cy="690113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1D7253BB-3683-4200-8874-72B112600F4D}"/>
                  </a:ext>
                </a:extLst>
              </p:cNvPr>
              <p:cNvSpPr/>
              <p:nvPr/>
            </p:nvSpPr>
            <p:spPr>
              <a:xfrm>
                <a:off x="1660725" y="5803810"/>
                <a:ext cx="690113" cy="690113"/>
              </a:xfrm>
              <a:prstGeom prst="ellipse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EA5AC84-5127-4F1E-AD2E-71827E687F2A}"/>
                  </a:ext>
                </a:extLst>
              </p:cNvPr>
              <p:cNvSpPr txBox="1"/>
              <p:nvPr/>
            </p:nvSpPr>
            <p:spPr>
              <a:xfrm>
                <a:off x="1839710" y="5964200"/>
                <a:ext cx="33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F2F731F-96EF-4947-A4F1-06CBB1F07E9C}"/>
                </a:ext>
              </a:extLst>
            </p:cNvPr>
            <p:cNvGrpSpPr/>
            <p:nvPr/>
          </p:nvGrpSpPr>
          <p:grpSpPr>
            <a:xfrm>
              <a:off x="3053362" y="1829141"/>
              <a:ext cx="690113" cy="690113"/>
              <a:chOff x="1660725" y="5803810"/>
              <a:chExt cx="690113" cy="69011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FA2EB2A0-F137-426D-B90B-0A7076E95883}"/>
                  </a:ext>
                </a:extLst>
              </p:cNvPr>
              <p:cNvSpPr/>
              <p:nvPr/>
            </p:nvSpPr>
            <p:spPr>
              <a:xfrm>
                <a:off x="1660725" y="5803810"/>
                <a:ext cx="690113" cy="690113"/>
              </a:xfrm>
              <a:prstGeom prst="ellipse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E0ADE1B-45CA-413D-B563-E6B5C755EE38}"/>
                  </a:ext>
                </a:extLst>
              </p:cNvPr>
              <p:cNvSpPr txBox="1"/>
              <p:nvPr/>
            </p:nvSpPr>
            <p:spPr>
              <a:xfrm>
                <a:off x="1839710" y="59642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EF04421-25F1-4FA4-89BB-2F707B10CB02}"/>
                </a:ext>
              </a:extLst>
            </p:cNvPr>
            <p:cNvGrpSpPr/>
            <p:nvPr/>
          </p:nvGrpSpPr>
          <p:grpSpPr>
            <a:xfrm>
              <a:off x="4306888" y="1839773"/>
              <a:ext cx="690113" cy="690113"/>
              <a:chOff x="1660725" y="5803810"/>
              <a:chExt cx="690113" cy="690113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2BCA7EA2-831D-4F60-AA61-D630426725B0}"/>
                  </a:ext>
                </a:extLst>
              </p:cNvPr>
              <p:cNvSpPr/>
              <p:nvPr/>
            </p:nvSpPr>
            <p:spPr>
              <a:xfrm>
                <a:off x="1660725" y="5803810"/>
                <a:ext cx="690113" cy="690113"/>
              </a:xfrm>
              <a:prstGeom prst="ellipse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F6767BC-567E-431B-93CF-25ACE05E4C88}"/>
                  </a:ext>
                </a:extLst>
              </p:cNvPr>
              <p:cNvSpPr txBox="1"/>
              <p:nvPr/>
            </p:nvSpPr>
            <p:spPr>
              <a:xfrm>
                <a:off x="1839710" y="5964200"/>
                <a:ext cx="33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DED64E7-FDEA-4F84-B2DE-7E7FFE00F1DD}"/>
                </a:ext>
              </a:extLst>
            </p:cNvPr>
            <p:cNvCxnSpPr>
              <a:cxnSpLocks/>
              <a:stCxn id="61" idx="6"/>
              <a:endCxn id="59" idx="2"/>
            </p:cNvCxnSpPr>
            <p:nvPr/>
          </p:nvCxnSpPr>
          <p:spPr>
            <a:xfrm>
              <a:off x="3743475" y="2174198"/>
              <a:ext cx="563413" cy="10632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AFB6809-06F1-4354-95B2-BA7E6059E9E0}"/>
                </a:ext>
              </a:extLst>
            </p:cNvPr>
            <p:cNvGrpSpPr/>
            <p:nvPr/>
          </p:nvGrpSpPr>
          <p:grpSpPr>
            <a:xfrm>
              <a:off x="5564345" y="1839773"/>
              <a:ext cx="690113" cy="690113"/>
              <a:chOff x="1660725" y="5803810"/>
              <a:chExt cx="690113" cy="690113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C855730-B0B3-4252-B998-E725213A18D4}"/>
                  </a:ext>
                </a:extLst>
              </p:cNvPr>
              <p:cNvSpPr/>
              <p:nvPr/>
            </p:nvSpPr>
            <p:spPr>
              <a:xfrm>
                <a:off x="1660725" y="5803810"/>
                <a:ext cx="690113" cy="690113"/>
              </a:xfrm>
              <a:prstGeom prst="ellipse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2410EA7-D7EA-4DC5-8C3F-DC6DF6E32BE4}"/>
                  </a:ext>
                </a:extLst>
              </p:cNvPr>
              <p:cNvSpPr txBox="1"/>
              <p:nvPr/>
            </p:nvSpPr>
            <p:spPr>
              <a:xfrm>
                <a:off x="1839710" y="596420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98CF6DC-92DD-4127-B2AB-AEB87633C33E}"/>
                </a:ext>
              </a:extLst>
            </p:cNvPr>
            <p:cNvCxnSpPr>
              <a:cxnSpLocks/>
              <a:stCxn id="63" idx="6"/>
              <a:endCxn id="61" idx="2"/>
            </p:cNvCxnSpPr>
            <p:nvPr/>
          </p:nvCxnSpPr>
          <p:spPr>
            <a:xfrm flipV="1">
              <a:off x="2520068" y="2174198"/>
              <a:ext cx="533294" cy="2328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B4E32DA-D27B-4C10-8732-FB8A6502AD80}"/>
                </a:ext>
              </a:extLst>
            </p:cNvPr>
            <p:cNvCxnSpPr>
              <a:cxnSpLocks/>
              <a:stCxn id="59" idx="6"/>
              <a:endCxn id="57" idx="2"/>
            </p:cNvCxnSpPr>
            <p:nvPr/>
          </p:nvCxnSpPr>
          <p:spPr>
            <a:xfrm>
              <a:off x="4997001" y="2184830"/>
              <a:ext cx="567344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D299AB21-664A-44A2-9C09-72CD4BE8BBF9}"/>
                </a:ext>
              </a:extLst>
            </p:cNvPr>
            <p:cNvSpPr/>
            <p:nvPr/>
          </p:nvSpPr>
          <p:spPr>
            <a:xfrm flipV="1">
              <a:off x="2175012" y="2103802"/>
              <a:ext cx="3734390" cy="797331"/>
            </a:xfrm>
            <a:prstGeom prst="arc">
              <a:avLst>
                <a:gd name="adj1" fmla="val 10803122"/>
                <a:gd name="adj2" fmla="val 21547662"/>
              </a:avLst>
            </a:prstGeom>
            <a:ln w="28575">
              <a:solidFill>
                <a:srgbClr val="FF000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890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and Using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6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50728-44A4-43B7-96A2-3BBAE82EF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graphicFrame>
        <p:nvGraphicFramePr>
          <p:cNvPr id="36" name="Content Placeholder 35">
            <a:extLst>
              <a:ext uri="{FF2B5EF4-FFF2-40B4-BE49-F238E27FC236}">
                <a16:creationId xmlns:a16="http://schemas.microsoft.com/office/drawing/2014/main" id="{CDA7B705-6349-4711-8483-50B9905B4682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477234" y="2102951"/>
          <a:ext cx="5460536" cy="3768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567">
                  <a:extLst>
                    <a:ext uri="{9D8B030D-6E8A-4147-A177-3AD203B41FA5}">
                      <a16:colId xmlns:a16="http://schemas.microsoft.com/office/drawing/2014/main" val="2433620398"/>
                    </a:ext>
                  </a:extLst>
                </a:gridCol>
                <a:gridCol w="682567">
                  <a:extLst>
                    <a:ext uri="{9D8B030D-6E8A-4147-A177-3AD203B41FA5}">
                      <a16:colId xmlns:a16="http://schemas.microsoft.com/office/drawing/2014/main" val="3266730138"/>
                    </a:ext>
                  </a:extLst>
                </a:gridCol>
                <a:gridCol w="682567">
                  <a:extLst>
                    <a:ext uri="{9D8B030D-6E8A-4147-A177-3AD203B41FA5}">
                      <a16:colId xmlns:a16="http://schemas.microsoft.com/office/drawing/2014/main" val="3703898110"/>
                    </a:ext>
                  </a:extLst>
                </a:gridCol>
                <a:gridCol w="682567">
                  <a:extLst>
                    <a:ext uri="{9D8B030D-6E8A-4147-A177-3AD203B41FA5}">
                      <a16:colId xmlns:a16="http://schemas.microsoft.com/office/drawing/2014/main" val="401438749"/>
                    </a:ext>
                  </a:extLst>
                </a:gridCol>
                <a:gridCol w="682567">
                  <a:extLst>
                    <a:ext uri="{9D8B030D-6E8A-4147-A177-3AD203B41FA5}">
                      <a16:colId xmlns:a16="http://schemas.microsoft.com/office/drawing/2014/main" val="3106380728"/>
                    </a:ext>
                  </a:extLst>
                </a:gridCol>
                <a:gridCol w="682567">
                  <a:extLst>
                    <a:ext uri="{9D8B030D-6E8A-4147-A177-3AD203B41FA5}">
                      <a16:colId xmlns:a16="http://schemas.microsoft.com/office/drawing/2014/main" val="2799085732"/>
                    </a:ext>
                  </a:extLst>
                </a:gridCol>
                <a:gridCol w="682567">
                  <a:extLst>
                    <a:ext uri="{9D8B030D-6E8A-4147-A177-3AD203B41FA5}">
                      <a16:colId xmlns:a16="http://schemas.microsoft.com/office/drawing/2014/main" val="2089397823"/>
                    </a:ext>
                  </a:extLst>
                </a:gridCol>
                <a:gridCol w="682567">
                  <a:extLst>
                    <a:ext uri="{9D8B030D-6E8A-4147-A177-3AD203B41FA5}">
                      <a16:colId xmlns:a16="http://schemas.microsoft.com/office/drawing/2014/main" val="1881925754"/>
                    </a:ext>
                  </a:extLst>
                </a:gridCol>
              </a:tblGrid>
              <a:tr h="42699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5287" marR="105287" marT="52644" marB="526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L="105287" marR="105287" marT="52644" marB="5264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105287" marR="105287" marT="52644" marB="5264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105287" marR="105287" marT="52644" marB="5264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 marL="105287" marR="105287" marT="52644" marB="5264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 marL="105287" marR="105287" marT="52644" marB="5264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 marL="105287" marR="105287" marT="52644" marB="5264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 marL="105287" marR="105287" marT="52644" marB="5264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9028320"/>
                  </a:ext>
                </a:extLst>
              </a:tr>
              <a:tr h="426997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L="105287" marR="105287" marT="52644" marB="526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287" marR="105287" marT="52644" marB="52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5287" marR="105287" marT="52644" marB="52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5287" marR="105287" marT="52644" marB="52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287" marR="105287" marT="52644" marB="52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287" marR="105287" marT="52644" marB="52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287" marR="105287" marT="52644" marB="52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287" marR="105287" marT="52644" marB="52644"/>
                </a:tc>
                <a:extLst>
                  <a:ext uri="{0D108BD9-81ED-4DB2-BD59-A6C34878D82A}">
                    <a16:rowId xmlns:a16="http://schemas.microsoft.com/office/drawing/2014/main" val="2046825130"/>
                  </a:ext>
                </a:extLst>
              </a:tr>
              <a:tr h="426997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105287" marR="105287" marT="52644" marB="526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5287" marR="105287" marT="52644" marB="52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287" marR="105287" marT="52644" marB="52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287" marR="105287" marT="52644" marB="52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5287" marR="105287" marT="52644" marB="52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287" marR="105287" marT="52644" marB="52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287" marR="105287" marT="52644" marB="52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287" marR="105287" marT="52644" marB="52644"/>
                </a:tc>
                <a:extLst>
                  <a:ext uri="{0D108BD9-81ED-4DB2-BD59-A6C34878D82A}">
                    <a16:rowId xmlns:a16="http://schemas.microsoft.com/office/drawing/2014/main" val="1743430437"/>
                  </a:ext>
                </a:extLst>
              </a:tr>
              <a:tr h="426997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105287" marR="105287" marT="52644" marB="526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5287" marR="105287" marT="52644" marB="52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287" marR="105287" marT="52644" marB="52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287" marR="105287" marT="52644" marB="52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5287" marR="105287" marT="52644" marB="52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287" marR="105287" marT="52644" marB="52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287" marR="105287" marT="52644" marB="52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287" marR="105287" marT="52644" marB="52644"/>
                </a:tc>
                <a:extLst>
                  <a:ext uri="{0D108BD9-81ED-4DB2-BD59-A6C34878D82A}">
                    <a16:rowId xmlns:a16="http://schemas.microsoft.com/office/drawing/2014/main" val="2623021980"/>
                  </a:ext>
                </a:extLst>
              </a:tr>
              <a:tr h="426997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 marL="105287" marR="105287" marT="52644" marB="526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287" marR="105287" marT="52644" marB="52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5287" marR="105287" marT="52644" marB="52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5287" marR="105287" marT="52644" marB="52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287" marR="105287" marT="52644" marB="52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287" marR="105287" marT="52644" marB="52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5287" marR="105287" marT="52644" marB="52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287" marR="105287" marT="52644" marB="52644"/>
                </a:tc>
                <a:extLst>
                  <a:ext uri="{0D108BD9-81ED-4DB2-BD59-A6C34878D82A}">
                    <a16:rowId xmlns:a16="http://schemas.microsoft.com/office/drawing/2014/main" val="741938339"/>
                  </a:ext>
                </a:extLst>
              </a:tr>
              <a:tr h="426997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 marL="105287" marR="105287" marT="52644" marB="526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287" marR="105287" marT="52644" marB="52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287" marR="105287" marT="52644" marB="52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287" marR="105287" marT="52644" marB="52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287" marR="105287" marT="52644" marB="52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287" marR="105287" marT="52644" marB="52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5287" marR="105287" marT="52644" marB="52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287" marR="105287" marT="52644" marB="52644"/>
                </a:tc>
                <a:extLst>
                  <a:ext uri="{0D108BD9-81ED-4DB2-BD59-A6C34878D82A}">
                    <a16:rowId xmlns:a16="http://schemas.microsoft.com/office/drawing/2014/main" val="1178445184"/>
                  </a:ext>
                </a:extLst>
              </a:tr>
              <a:tr h="426997"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 marL="105287" marR="105287" marT="52644" marB="526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287" marR="105287" marT="52644" marB="52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287" marR="105287" marT="52644" marB="52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287" marR="105287" marT="52644" marB="52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5287" marR="105287" marT="52644" marB="52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5287" marR="105287" marT="52644" marB="52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287" marR="105287" marT="52644" marB="52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287" marR="105287" marT="52644" marB="52644"/>
                </a:tc>
                <a:extLst>
                  <a:ext uri="{0D108BD9-81ED-4DB2-BD59-A6C34878D82A}">
                    <a16:rowId xmlns:a16="http://schemas.microsoft.com/office/drawing/2014/main" val="2651587359"/>
                  </a:ext>
                </a:extLst>
              </a:tr>
              <a:tr h="426997"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 marL="105287" marR="105287" marT="52644" marB="526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287" marR="105287" marT="52644" marB="52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287" marR="105287" marT="52644" marB="52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287" marR="105287" marT="52644" marB="52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287" marR="105287" marT="52644" marB="52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287" marR="105287" marT="52644" marB="52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287" marR="105287" marT="52644" marB="526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287" marR="105287" marT="52644" marB="52644"/>
                </a:tc>
                <a:extLst>
                  <a:ext uri="{0D108BD9-81ED-4DB2-BD59-A6C34878D82A}">
                    <a16:rowId xmlns:a16="http://schemas.microsoft.com/office/drawing/2014/main" val="1435938195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64592BAB-3A1B-4B05-A271-76692EB8790B}"/>
              </a:ext>
            </a:extLst>
          </p:cNvPr>
          <p:cNvGrpSpPr/>
          <p:nvPr/>
        </p:nvGrpSpPr>
        <p:grpSpPr>
          <a:xfrm>
            <a:off x="7238082" y="143219"/>
            <a:ext cx="4197425" cy="1959734"/>
            <a:chOff x="4202258" y="3421009"/>
            <a:chExt cx="5122837" cy="219477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2F8A343-9981-4111-BD50-BBB0D8591020}"/>
                </a:ext>
              </a:extLst>
            </p:cNvPr>
            <p:cNvGrpSpPr/>
            <p:nvPr/>
          </p:nvGrpSpPr>
          <p:grpSpPr>
            <a:xfrm>
              <a:off x="4202258" y="4542602"/>
              <a:ext cx="690113" cy="813463"/>
              <a:chOff x="9831042" y="3675297"/>
              <a:chExt cx="690113" cy="813463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4A235BE-3CCC-498B-B423-36CDEECC4643}"/>
                  </a:ext>
                </a:extLst>
              </p:cNvPr>
              <p:cNvSpPr/>
              <p:nvPr/>
            </p:nvSpPr>
            <p:spPr>
              <a:xfrm>
                <a:off x="9831042" y="3675297"/>
                <a:ext cx="690113" cy="690113"/>
              </a:xfrm>
              <a:prstGeom prst="ellipse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432EFB7-CCB0-4FC1-A568-AD99A5735B7D}"/>
                  </a:ext>
                </a:extLst>
              </p:cNvPr>
              <p:cNvSpPr txBox="1"/>
              <p:nvPr/>
            </p:nvSpPr>
            <p:spPr>
              <a:xfrm>
                <a:off x="9895648" y="3675297"/>
                <a:ext cx="610662" cy="813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6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1362196-C14E-48CB-A01A-617F740520FA}"/>
                </a:ext>
              </a:extLst>
            </p:cNvPr>
            <p:cNvGrpSpPr/>
            <p:nvPr/>
          </p:nvGrpSpPr>
          <p:grpSpPr>
            <a:xfrm>
              <a:off x="5481419" y="4747370"/>
              <a:ext cx="2042568" cy="868413"/>
              <a:chOff x="9076131" y="1419304"/>
              <a:chExt cx="2042568" cy="868413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A7347EE-991A-44A0-BBC4-97686F6756D5}"/>
                  </a:ext>
                </a:extLst>
              </p:cNvPr>
              <p:cNvGrpSpPr/>
              <p:nvPr/>
            </p:nvGrpSpPr>
            <p:grpSpPr>
              <a:xfrm>
                <a:off x="9076131" y="1419304"/>
                <a:ext cx="690193" cy="813465"/>
                <a:chOff x="9831042" y="3601112"/>
                <a:chExt cx="690193" cy="813465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48B70330-047D-4B31-BA46-579FFCC649B1}"/>
                    </a:ext>
                  </a:extLst>
                </p:cNvPr>
                <p:cNvSpPr/>
                <p:nvPr/>
              </p:nvSpPr>
              <p:spPr>
                <a:xfrm>
                  <a:off x="9831042" y="3675297"/>
                  <a:ext cx="690113" cy="690113"/>
                </a:xfrm>
                <a:prstGeom prst="ellipse">
                  <a:avLst/>
                </a:prstGeom>
                <a:noFill/>
                <a:ln>
                  <a:solidFill>
                    <a:srgbClr val="4C328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DA7DB84-E5B9-4DB4-A55E-75583B4B41C8}"/>
                    </a:ext>
                  </a:extLst>
                </p:cNvPr>
                <p:cNvSpPr txBox="1"/>
                <p:nvPr/>
              </p:nvSpPr>
              <p:spPr>
                <a:xfrm>
                  <a:off x="9910573" y="3601112"/>
                  <a:ext cx="610662" cy="8134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2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1997680-9F18-4A50-879A-C501EC32B8CF}"/>
                  </a:ext>
                </a:extLst>
              </p:cNvPr>
              <p:cNvGrpSpPr/>
              <p:nvPr/>
            </p:nvGrpSpPr>
            <p:grpSpPr>
              <a:xfrm>
                <a:off x="10406967" y="1474252"/>
                <a:ext cx="711732" cy="813465"/>
                <a:chOff x="9831042" y="3656061"/>
                <a:chExt cx="711732" cy="813465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F2147EEA-CEC4-4C25-8F47-4020BDA8E774}"/>
                    </a:ext>
                  </a:extLst>
                </p:cNvPr>
                <p:cNvSpPr/>
                <p:nvPr/>
              </p:nvSpPr>
              <p:spPr>
                <a:xfrm>
                  <a:off x="9831042" y="3675297"/>
                  <a:ext cx="690113" cy="690113"/>
                </a:xfrm>
                <a:prstGeom prst="ellipse">
                  <a:avLst/>
                </a:prstGeom>
                <a:noFill/>
                <a:ln>
                  <a:solidFill>
                    <a:srgbClr val="4C328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5DECB14-06EC-4844-8890-691FFAB1EF62}"/>
                    </a:ext>
                  </a:extLst>
                </p:cNvPr>
                <p:cNvSpPr txBox="1"/>
                <p:nvPr/>
              </p:nvSpPr>
              <p:spPr>
                <a:xfrm>
                  <a:off x="9932112" y="3656061"/>
                  <a:ext cx="610662" cy="8134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3</a:t>
                  </a:r>
                </a:p>
              </p:txBody>
            </p: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93950012-D2E8-4D0C-AF92-AA20AC63FC20}"/>
                  </a:ext>
                </a:extLst>
              </p:cNvPr>
              <p:cNvCxnSpPr>
                <a:cxnSpLocks/>
                <a:endCxn id="30" idx="2"/>
              </p:cNvCxnSpPr>
              <p:nvPr/>
            </p:nvCxnSpPr>
            <p:spPr>
              <a:xfrm>
                <a:off x="9766243" y="1838545"/>
                <a:ext cx="640724" cy="0"/>
              </a:xfrm>
              <a:prstGeom prst="straightConnector1">
                <a:avLst/>
              </a:prstGeom>
              <a:ln w="28575">
                <a:solidFill>
                  <a:srgbClr val="B6A479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AE2D4B6-F2B6-45D7-8308-217635DEEB4B}"/>
                </a:ext>
              </a:extLst>
            </p:cNvPr>
            <p:cNvGrpSpPr/>
            <p:nvPr/>
          </p:nvGrpSpPr>
          <p:grpSpPr>
            <a:xfrm>
              <a:off x="7318349" y="3421009"/>
              <a:ext cx="724189" cy="860181"/>
              <a:chOff x="9831042" y="3675297"/>
              <a:chExt cx="724189" cy="860181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E63141F-8B47-40C3-A17D-ACFF164ACCB5}"/>
                  </a:ext>
                </a:extLst>
              </p:cNvPr>
              <p:cNvSpPr/>
              <p:nvPr/>
            </p:nvSpPr>
            <p:spPr>
              <a:xfrm>
                <a:off x="9831042" y="3675297"/>
                <a:ext cx="690113" cy="690113"/>
              </a:xfrm>
              <a:prstGeom prst="ellipse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6E96029-FB81-437C-97CB-99BB4130A0B8}"/>
                  </a:ext>
                </a:extLst>
              </p:cNvPr>
              <p:cNvSpPr txBox="1"/>
              <p:nvPr/>
            </p:nvSpPr>
            <p:spPr>
              <a:xfrm>
                <a:off x="9933269" y="3722015"/>
                <a:ext cx="621962" cy="813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4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A458B2-37C1-434B-9CCA-389CD8E99749}"/>
                </a:ext>
              </a:extLst>
            </p:cNvPr>
            <p:cNvGrpSpPr/>
            <p:nvPr/>
          </p:nvGrpSpPr>
          <p:grpSpPr>
            <a:xfrm>
              <a:off x="8634982" y="4004709"/>
              <a:ext cx="690113" cy="813462"/>
              <a:chOff x="9831042" y="3641523"/>
              <a:chExt cx="690113" cy="813462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0F3D1E5-C744-4405-8733-37621652DCE3}"/>
                  </a:ext>
                </a:extLst>
              </p:cNvPr>
              <p:cNvSpPr/>
              <p:nvPr/>
            </p:nvSpPr>
            <p:spPr>
              <a:xfrm>
                <a:off x="9831042" y="3675297"/>
                <a:ext cx="690113" cy="690113"/>
              </a:xfrm>
              <a:prstGeom prst="ellipse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37949F6-3DDD-42F5-967D-6E991464F7E3}"/>
                  </a:ext>
                </a:extLst>
              </p:cNvPr>
              <p:cNvSpPr txBox="1"/>
              <p:nvPr/>
            </p:nvSpPr>
            <p:spPr>
              <a:xfrm>
                <a:off x="9919769" y="3641523"/>
                <a:ext cx="312907" cy="813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5</a:t>
                </a: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D0AD190-501D-42DF-B924-FA141AB8B830}"/>
                </a:ext>
              </a:extLst>
            </p:cNvPr>
            <p:cNvCxnSpPr>
              <a:cxnSpLocks/>
              <a:stCxn id="25" idx="5"/>
              <a:endCxn id="23" idx="2"/>
            </p:cNvCxnSpPr>
            <p:nvPr/>
          </p:nvCxnSpPr>
          <p:spPr>
            <a:xfrm>
              <a:off x="7907397" y="4010057"/>
              <a:ext cx="727585" cy="373483"/>
            </a:xfrm>
            <a:prstGeom prst="straightConnector1">
              <a:avLst/>
            </a:prstGeom>
            <a:ln w="28575">
              <a:solidFill>
                <a:srgbClr val="B6A47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DD0E54-24E3-43BE-A6BA-404D2542F04F}"/>
                </a:ext>
              </a:extLst>
            </p:cNvPr>
            <p:cNvGrpSpPr/>
            <p:nvPr/>
          </p:nvGrpSpPr>
          <p:grpSpPr>
            <a:xfrm>
              <a:off x="4452719" y="3569416"/>
              <a:ext cx="2020949" cy="825449"/>
              <a:chOff x="9076131" y="1481504"/>
              <a:chExt cx="2020949" cy="825449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45FE3619-A7C4-48CB-8543-F5D949656284}"/>
                  </a:ext>
                </a:extLst>
              </p:cNvPr>
              <p:cNvGrpSpPr/>
              <p:nvPr/>
            </p:nvGrpSpPr>
            <p:grpSpPr>
              <a:xfrm>
                <a:off x="9076131" y="1481504"/>
                <a:ext cx="690175" cy="813465"/>
                <a:chOff x="9831042" y="3663312"/>
                <a:chExt cx="690175" cy="813465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A6D0E7F-2E5D-405E-985B-E471D918DEA0}"/>
                    </a:ext>
                  </a:extLst>
                </p:cNvPr>
                <p:cNvSpPr/>
                <p:nvPr/>
              </p:nvSpPr>
              <p:spPr>
                <a:xfrm>
                  <a:off x="9831042" y="3675297"/>
                  <a:ext cx="690113" cy="690113"/>
                </a:xfrm>
                <a:prstGeom prst="ellipse">
                  <a:avLst/>
                </a:prstGeom>
                <a:noFill/>
                <a:ln>
                  <a:solidFill>
                    <a:srgbClr val="4C328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6A4DB5C-E231-40DF-A861-3302CC67C96A}"/>
                    </a:ext>
                  </a:extLst>
                </p:cNvPr>
                <p:cNvSpPr txBox="1"/>
                <p:nvPr/>
              </p:nvSpPr>
              <p:spPr>
                <a:xfrm>
                  <a:off x="9910555" y="3663312"/>
                  <a:ext cx="610662" cy="8134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0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85647B03-D697-4824-988A-43C01D5AA90F}"/>
                  </a:ext>
                </a:extLst>
              </p:cNvPr>
              <p:cNvGrpSpPr/>
              <p:nvPr/>
            </p:nvGrpSpPr>
            <p:grpSpPr>
              <a:xfrm>
                <a:off x="10406967" y="1493488"/>
                <a:ext cx="690113" cy="813465"/>
                <a:chOff x="9831042" y="3675297"/>
                <a:chExt cx="690113" cy="813465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CAC5B7F-1D91-468A-A781-C8610FF778C3}"/>
                    </a:ext>
                  </a:extLst>
                </p:cNvPr>
                <p:cNvSpPr/>
                <p:nvPr/>
              </p:nvSpPr>
              <p:spPr>
                <a:xfrm>
                  <a:off x="9831042" y="3675297"/>
                  <a:ext cx="690113" cy="690113"/>
                </a:xfrm>
                <a:prstGeom prst="ellipse">
                  <a:avLst/>
                </a:prstGeom>
                <a:noFill/>
                <a:ln>
                  <a:solidFill>
                    <a:srgbClr val="4C328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3D96133-1F40-4055-BBD5-DFBB0D558B27}"/>
                    </a:ext>
                  </a:extLst>
                </p:cNvPr>
                <p:cNvSpPr txBox="1"/>
                <p:nvPr/>
              </p:nvSpPr>
              <p:spPr>
                <a:xfrm>
                  <a:off x="9950683" y="3675297"/>
                  <a:ext cx="528751" cy="8134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1</a:t>
                  </a:r>
                </a:p>
              </p:txBody>
            </p:sp>
          </p:grp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9E84CA2C-0BED-4D37-ADD4-9AC5037140CB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>
                <a:off x="9766243" y="1838545"/>
                <a:ext cx="640724" cy="0"/>
              </a:xfrm>
              <a:prstGeom prst="straightConnector1">
                <a:avLst/>
              </a:prstGeom>
              <a:ln w="28575">
                <a:solidFill>
                  <a:srgbClr val="B6A479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259A4B6-2DEB-4E4F-86EF-D8AEC3183841}"/>
                </a:ext>
              </a:extLst>
            </p:cNvPr>
            <p:cNvCxnSpPr>
              <a:cxnSpLocks/>
              <a:stCxn id="21" idx="5"/>
              <a:endCxn id="32" idx="1"/>
            </p:cNvCxnSpPr>
            <p:nvPr/>
          </p:nvCxnSpPr>
          <p:spPr>
            <a:xfrm>
              <a:off x="5041767" y="4170449"/>
              <a:ext cx="540717" cy="752171"/>
            </a:xfrm>
            <a:prstGeom prst="straightConnector1">
              <a:avLst/>
            </a:prstGeom>
            <a:ln w="28575">
              <a:solidFill>
                <a:srgbClr val="B6A47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A8CD619-A402-4574-92D3-923DB0BC90B8}"/>
                </a:ext>
              </a:extLst>
            </p:cNvPr>
            <p:cNvCxnSpPr>
              <a:cxnSpLocks/>
              <a:stCxn id="30" idx="7"/>
              <a:endCxn id="23" idx="3"/>
            </p:cNvCxnSpPr>
            <p:nvPr/>
          </p:nvCxnSpPr>
          <p:spPr>
            <a:xfrm flipV="1">
              <a:off x="7401303" y="4627531"/>
              <a:ext cx="1334744" cy="295088"/>
            </a:xfrm>
            <a:prstGeom prst="straightConnector1">
              <a:avLst/>
            </a:prstGeom>
            <a:ln w="28575">
              <a:solidFill>
                <a:srgbClr val="B6A47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04AF993-DBCA-4B3D-92EA-D66743EC51BF}"/>
                </a:ext>
              </a:extLst>
            </p:cNvPr>
            <p:cNvCxnSpPr>
              <a:cxnSpLocks/>
              <a:stCxn id="19" idx="5"/>
              <a:endCxn id="30" idx="1"/>
            </p:cNvCxnSpPr>
            <p:nvPr/>
          </p:nvCxnSpPr>
          <p:spPr>
            <a:xfrm>
              <a:off x="6372603" y="4170448"/>
              <a:ext cx="540717" cy="752171"/>
            </a:xfrm>
            <a:prstGeom prst="straightConnector1">
              <a:avLst/>
            </a:prstGeom>
            <a:ln w="28575">
              <a:solidFill>
                <a:srgbClr val="B6A47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6C9AB0F-164E-46F5-A7A6-F2336FB8D1E4}"/>
              </a:ext>
            </a:extLst>
          </p:cNvPr>
          <p:cNvSpPr txBox="1"/>
          <p:nvPr/>
        </p:nvSpPr>
        <p:spPr>
          <a:xfrm>
            <a:off x="657225" y="1505782"/>
            <a:ext cx="590145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</a:t>
            </a:r>
            <a:r>
              <a:rPr lang="en-US" sz="2800" dirty="0"/>
              <a:t>an adjacency matrix a[u][v] is 1 if there is an edge (</a:t>
            </a:r>
            <a:r>
              <a:rPr lang="en-US" sz="2800" dirty="0" err="1"/>
              <a:t>u,v</a:t>
            </a:r>
            <a:r>
              <a:rPr lang="en-US" sz="2800" dirty="0"/>
              <a:t>), and 0 otherwise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dirty="0" smtClean="0"/>
              <a:t>Worst-case Time </a:t>
            </a:r>
            <a:r>
              <a:rPr lang="en-US" sz="2800" dirty="0"/>
              <a:t>Complexity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(|</a:t>
            </a:r>
            <a:r>
              <a:rPr lang="en-US" sz="2800" dirty="0"/>
              <a:t>V| = n, |E| = m):</a:t>
            </a:r>
          </a:p>
          <a:p>
            <a:pPr lvl="1"/>
            <a:r>
              <a:rPr lang="en-US" sz="2800" dirty="0"/>
              <a:t>Add Edge: </a:t>
            </a:r>
          </a:p>
          <a:p>
            <a:pPr lvl="1"/>
            <a:r>
              <a:rPr lang="en-US" sz="2800" dirty="0"/>
              <a:t>Remove Edge: </a:t>
            </a:r>
          </a:p>
          <a:p>
            <a:pPr lvl="1"/>
            <a:r>
              <a:rPr lang="en-US" sz="2800" dirty="0"/>
              <a:t>Check edge exists from (</a:t>
            </a:r>
            <a:r>
              <a:rPr lang="en-US" sz="2800" dirty="0" err="1"/>
              <a:t>u,v</a:t>
            </a:r>
            <a:r>
              <a:rPr lang="en-US" sz="2800" dirty="0"/>
              <a:t>): </a:t>
            </a:r>
          </a:p>
          <a:p>
            <a:pPr lvl="1"/>
            <a:r>
              <a:rPr lang="en-US" sz="2800" dirty="0"/>
              <a:t>Get </a:t>
            </a:r>
            <a:r>
              <a:rPr lang="en-US" sz="2800" dirty="0" err="1" smtClean="0"/>
              <a:t>outneighbors</a:t>
            </a:r>
            <a:r>
              <a:rPr lang="en-US" sz="2800" dirty="0" smtClean="0"/>
              <a:t> </a:t>
            </a:r>
            <a:r>
              <a:rPr lang="en-US" sz="2800" dirty="0"/>
              <a:t>of </a:t>
            </a:r>
            <a:r>
              <a:rPr lang="en-US" sz="2800" dirty="0" smtClean="0"/>
              <a:t>u: </a:t>
            </a:r>
            <a:endParaRPr lang="en-US" sz="2800" dirty="0"/>
          </a:p>
          <a:p>
            <a:pPr lvl="1"/>
            <a:r>
              <a:rPr lang="en-US" sz="2800" dirty="0"/>
              <a:t>Get </a:t>
            </a:r>
            <a:r>
              <a:rPr lang="en-US" sz="2800" dirty="0" err="1" smtClean="0"/>
              <a:t>inneighbors</a:t>
            </a:r>
            <a:r>
              <a:rPr lang="en-US" sz="2800" dirty="0" smtClean="0"/>
              <a:t> </a:t>
            </a:r>
            <a:r>
              <a:rPr lang="en-US" sz="2800" dirty="0"/>
              <a:t>of </a:t>
            </a:r>
            <a:r>
              <a:rPr lang="en-US" sz="2800" dirty="0" smtClean="0"/>
              <a:t>u: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Space Complexity: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A842778-2747-46F4-B3A4-9BC47B005F6C}"/>
                  </a:ext>
                </a:extLst>
              </p:cNvPr>
              <p:cNvSpPr/>
              <p:nvPr/>
            </p:nvSpPr>
            <p:spPr>
              <a:xfrm>
                <a:off x="2246485" y="3164877"/>
                <a:ext cx="14766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A842778-2747-46F4-B3A4-9BC47B005F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485" y="3164877"/>
                <a:ext cx="147668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AD11300-528C-4A50-9818-345D75EEC2AB}"/>
                  </a:ext>
                </a:extLst>
              </p:cNvPr>
              <p:cNvSpPr/>
              <p:nvPr/>
            </p:nvSpPr>
            <p:spPr>
              <a:xfrm>
                <a:off x="2796264" y="3654326"/>
                <a:ext cx="14766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AD11300-528C-4A50-9818-345D75EEC2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264" y="3654326"/>
                <a:ext cx="147668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FBFBF07-3BBD-4C6B-BC30-FB8A3562A386}"/>
                  </a:ext>
                </a:extLst>
              </p:cNvPr>
              <p:cNvSpPr/>
              <p:nvPr/>
            </p:nvSpPr>
            <p:spPr>
              <a:xfrm>
                <a:off x="4786263" y="4128941"/>
                <a:ext cx="14766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FBFBF07-3BBD-4C6B-BC30-FB8A3562A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263" y="4128941"/>
                <a:ext cx="147668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6874907-4D12-4D7A-943E-0338131A5386}"/>
                  </a:ext>
                </a:extLst>
              </p:cNvPr>
              <p:cNvSpPr/>
              <p:nvPr/>
            </p:nvSpPr>
            <p:spPr>
              <a:xfrm>
                <a:off x="4239606" y="4530132"/>
                <a:ext cx="14908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6874907-4D12-4D7A-943E-0338131A5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606" y="4530132"/>
                <a:ext cx="149085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2F49931-B997-4CCF-A955-89CEE452D650}"/>
                  </a:ext>
                </a:extLst>
              </p:cNvPr>
              <p:cNvSpPr/>
              <p:nvPr/>
            </p:nvSpPr>
            <p:spPr>
              <a:xfrm>
                <a:off x="3755467" y="4958058"/>
                <a:ext cx="14908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2F49931-B997-4CCF-A955-89CEE452D6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67" y="4958058"/>
                <a:ext cx="149085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7C9A584-C3BE-4DAA-9AC3-AF53ABBAE8A9}"/>
                  </a:ext>
                </a:extLst>
              </p:cNvPr>
              <p:cNvSpPr/>
              <p:nvPr/>
            </p:nvSpPr>
            <p:spPr>
              <a:xfrm>
                <a:off x="3427206" y="5738570"/>
                <a:ext cx="119635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7C9A584-C3BE-4DAA-9AC3-AF53ABBAE8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206" y="5738570"/>
                <a:ext cx="119635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53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50728-44A4-43B7-96A2-3BBAE82EF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</a:t>
            </a:r>
          </a:p>
        </p:txBody>
      </p:sp>
      <p:graphicFrame>
        <p:nvGraphicFramePr>
          <p:cNvPr id="36" name="Content Placeholder 35">
            <a:extLst>
              <a:ext uri="{FF2B5EF4-FFF2-40B4-BE49-F238E27FC236}">
                <a16:creationId xmlns:a16="http://schemas.microsoft.com/office/drawing/2014/main" id="{E41FE2E6-47B5-4C9E-97D9-2BB2F65DC54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9029935" y="2485689"/>
          <a:ext cx="75529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645">
                  <a:extLst>
                    <a:ext uri="{9D8B030D-6E8A-4147-A177-3AD203B41FA5}">
                      <a16:colId xmlns:a16="http://schemas.microsoft.com/office/drawing/2014/main" val="2272861457"/>
                    </a:ext>
                  </a:extLst>
                </a:gridCol>
                <a:gridCol w="377645">
                  <a:extLst>
                    <a:ext uri="{9D8B030D-6E8A-4147-A177-3AD203B41FA5}">
                      <a16:colId xmlns:a16="http://schemas.microsoft.com/office/drawing/2014/main" val="381909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24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71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61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6951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036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17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520023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64592BAB-3A1B-4B05-A271-76692EB8790B}"/>
              </a:ext>
            </a:extLst>
          </p:cNvPr>
          <p:cNvGrpSpPr/>
          <p:nvPr/>
        </p:nvGrpSpPr>
        <p:grpSpPr>
          <a:xfrm>
            <a:off x="8202395" y="303098"/>
            <a:ext cx="2907362" cy="1186511"/>
            <a:chOff x="4202258" y="3421009"/>
            <a:chExt cx="5122837" cy="209065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2F8A343-9981-4111-BD50-BBB0D8591020}"/>
                </a:ext>
              </a:extLst>
            </p:cNvPr>
            <p:cNvGrpSpPr/>
            <p:nvPr/>
          </p:nvGrpSpPr>
          <p:grpSpPr>
            <a:xfrm>
              <a:off x="4202258" y="4542602"/>
              <a:ext cx="690113" cy="690113"/>
              <a:chOff x="9831042" y="3675297"/>
              <a:chExt cx="690113" cy="690113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4A235BE-3CCC-498B-B423-36CDEECC4643}"/>
                  </a:ext>
                </a:extLst>
              </p:cNvPr>
              <p:cNvSpPr/>
              <p:nvPr/>
            </p:nvSpPr>
            <p:spPr>
              <a:xfrm>
                <a:off x="9831042" y="3675297"/>
                <a:ext cx="690113" cy="690113"/>
              </a:xfrm>
              <a:prstGeom prst="ellipse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432EFB7-CCB0-4FC1-A568-AD99A5735B7D}"/>
                  </a:ext>
                </a:extLst>
              </p:cNvPr>
              <p:cNvSpPr txBox="1"/>
              <p:nvPr/>
            </p:nvSpPr>
            <p:spPr>
              <a:xfrm>
                <a:off x="10010027" y="3835687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1362196-C14E-48CB-A01A-617F740520FA}"/>
                </a:ext>
              </a:extLst>
            </p:cNvPr>
            <p:cNvGrpSpPr/>
            <p:nvPr/>
          </p:nvGrpSpPr>
          <p:grpSpPr>
            <a:xfrm>
              <a:off x="5481419" y="4821554"/>
              <a:ext cx="2020949" cy="690114"/>
              <a:chOff x="9076131" y="1493488"/>
              <a:chExt cx="2020949" cy="69011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A7347EE-991A-44A0-BBC4-97686F6756D5}"/>
                  </a:ext>
                </a:extLst>
              </p:cNvPr>
              <p:cNvGrpSpPr/>
              <p:nvPr/>
            </p:nvGrpSpPr>
            <p:grpSpPr>
              <a:xfrm>
                <a:off x="9076131" y="1493489"/>
                <a:ext cx="690113" cy="690113"/>
                <a:chOff x="9831042" y="3675297"/>
                <a:chExt cx="690113" cy="690113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48B70330-047D-4B31-BA46-579FFCC649B1}"/>
                    </a:ext>
                  </a:extLst>
                </p:cNvPr>
                <p:cNvSpPr/>
                <p:nvPr/>
              </p:nvSpPr>
              <p:spPr>
                <a:xfrm>
                  <a:off x="9831042" y="3675297"/>
                  <a:ext cx="690113" cy="690113"/>
                </a:xfrm>
                <a:prstGeom prst="ellipse">
                  <a:avLst/>
                </a:prstGeom>
                <a:noFill/>
                <a:ln>
                  <a:solidFill>
                    <a:srgbClr val="4C328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DA7DB84-E5B9-4DB4-A55E-75583B4B41C8}"/>
                    </a:ext>
                  </a:extLst>
                </p:cNvPr>
                <p:cNvSpPr txBox="1"/>
                <p:nvPr/>
              </p:nvSpPr>
              <p:spPr>
                <a:xfrm>
                  <a:off x="10010027" y="3835687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1997680-9F18-4A50-879A-C501EC32B8CF}"/>
                  </a:ext>
                </a:extLst>
              </p:cNvPr>
              <p:cNvGrpSpPr/>
              <p:nvPr/>
            </p:nvGrpSpPr>
            <p:grpSpPr>
              <a:xfrm>
                <a:off x="10406967" y="1493488"/>
                <a:ext cx="690113" cy="690113"/>
                <a:chOff x="9831042" y="3675297"/>
                <a:chExt cx="690113" cy="690113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F2147EEA-CEC4-4C25-8F47-4020BDA8E774}"/>
                    </a:ext>
                  </a:extLst>
                </p:cNvPr>
                <p:cNvSpPr/>
                <p:nvPr/>
              </p:nvSpPr>
              <p:spPr>
                <a:xfrm>
                  <a:off x="9831042" y="3675297"/>
                  <a:ext cx="690113" cy="690113"/>
                </a:xfrm>
                <a:prstGeom prst="ellipse">
                  <a:avLst/>
                </a:prstGeom>
                <a:noFill/>
                <a:ln>
                  <a:solidFill>
                    <a:srgbClr val="4C328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5DECB14-06EC-4844-8890-691FFAB1EF62}"/>
                    </a:ext>
                  </a:extLst>
                </p:cNvPr>
                <p:cNvSpPr txBox="1"/>
                <p:nvPr/>
              </p:nvSpPr>
              <p:spPr>
                <a:xfrm>
                  <a:off x="10010027" y="3835687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93950012-D2E8-4D0C-AF92-AA20AC63FC20}"/>
                  </a:ext>
                </a:extLst>
              </p:cNvPr>
              <p:cNvCxnSpPr>
                <a:cxnSpLocks/>
                <a:endCxn id="30" idx="2"/>
              </p:cNvCxnSpPr>
              <p:nvPr/>
            </p:nvCxnSpPr>
            <p:spPr>
              <a:xfrm>
                <a:off x="9766243" y="1838545"/>
                <a:ext cx="640724" cy="0"/>
              </a:xfrm>
              <a:prstGeom prst="straightConnector1">
                <a:avLst/>
              </a:prstGeom>
              <a:ln w="28575">
                <a:solidFill>
                  <a:srgbClr val="B6A479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AE2D4B6-F2B6-45D7-8308-217635DEEB4B}"/>
                </a:ext>
              </a:extLst>
            </p:cNvPr>
            <p:cNvGrpSpPr/>
            <p:nvPr/>
          </p:nvGrpSpPr>
          <p:grpSpPr>
            <a:xfrm>
              <a:off x="7318349" y="3421009"/>
              <a:ext cx="690113" cy="690113"/>
              <a:chOff x="9831042" y="3675297"/>
              <a:chExt cx="690113" cy="690113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E63141F-8B47-40C3-A17D-ACFF164ACCB5}"/>
                  </a:ext>
                </a:extLst>
              </p:cNvPr>
              <p:cNvSpPr/>
              <p:nvPr/>
            </p:nvSpPr>
            <p:spPr>
              <a:xfrm>
                <a:off x="9831042" y="3675297"/>
                <a:ext cx="690113" cy="690113"/>
              </a:xfrm>
              <a:prstGeom prst="ellipse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6E96029-FB81-437C-97CB-99BB4130A0B8}"/>
                  </a:ext>
                </a:extLst>
              </p:cNvPr>
              <p:cNvSpPr txBox="1"/>
              <p:nvPr/>
            </p:nvSpPr>
            <p:spPr>
              <a:xfrm>
                <a:off x="10010027" y="3835687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A458B2-37C1-434B-9CCA-389CD8E99749}"/>
                </a:ext>
              </a:extLst>
            </p:cNvPr>
            <p:cNvGrpSpPr/>
            <p:nvPr/>
          </p:nvGrpSpPr>
          <p:grpSpPr>
            <a:xfrm>
              <a:off x="8634982" y="4038483"/>
              <a:ext cx="690113" cy="690113"/>
              <a:chOff x="9831042" y="3675297"/>
              <a:chExt cx="690113" cy="690113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0F3D1E5-C744-4405-8733-37621652DCE3}"/>
                  </a:ext>
                </a:extLst>
              </p:cNvPr>
              <p:cNvSpPr/>
              <p:nvPr/>
            </p:nvSpPr>
            <p:spPr>
              <a:xfrm>
                <a:off x="9831042" y="3675297"/>
                <a:ext cx="690113" cy="690113"/>
              </a:xfrm>
              <a:prstGeom prst="ellipse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37949F6-3DDD-42F5-967D-6E991464F7E3}"/>
                  </a:ext>
                </a:extLst>
              </p:cNvPr>
              <p:cNvSpPr txBox="1"/>
              <p:nvPr/>
            </p:nvSpPr>
            <p:spPr>
              <a:xfrm>
                <a:off x="10019645" y="3832010"/>
                <a:ext cx="312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D0AD190-501D-42DF-B924-FA141AB8B830}"/>
                </a:ext>
              </a:extLst>
            </p:cNvPr>
            <p:cNvCxnSpPr>
              <a:cxnSpLocks/>
              <a:stCxn id="25" idx="5"/>
              <a:endCxn id="23" idx="2"/>
            </p:cNvCxnSpPr>
            <p:nvPr/>
          </p:nvCxnSpPr>
          <p:spPr>
            <a:xfrm>
              <a:off x="7907397" y="4010057"/>
              <a:ext cx="727585" cy="373483"/>
            </a:xfrm>
            <a:prstGeom prst="straightConnector1">
              <a:avLst/>
            </a:prstGeom>
            <a:ln w="28575">
              <a:solidFill>
                <a:srgbClr val="B6A47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DD0E54-24E3-43BE-A6BA-404D2542F04F}"/>
                </a:ext>
              </a:extLst>
            </p:cNvPr>
            <p:cNvGrpSpPr/>
            <p:nvPr/>
          </p:nvGrpSpPr>
          <p:grpSpPr>
            <a:xfrm>
              <a:off x="4452719" y="3581400"/>
              <a:ext cx="2020949" cy="690114"/>
              <a:chOff x="9076131" y="1493488"/>
              <a:chExt cx="2020949" cy="690114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45FE3619-A7C4-48CB-8543-F5D949656284}"/>
                  </a:ext>
                </a:extLst>
              </p:cNvPr>
              <p:cNvGrpSpPr/>
              <p:nvPr/>
            </p:nvGrpSpPr>
            <p:grpSpPr>
              <a:xfrm>
                <a:off x="9076131" y="1493489"/>
                <a:ext cx="690113" cy="690113"/>
                <a:chOff x="9831042" y="3675297"/>
                <a:chExt cx="690113" cy="690113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A6D0E7F-2E5D-405E-985B-E471D918DEA0}"/>
                    </a:ext>
                  </a:extLst>
                </p:cNvPr>
                <p:cNvSpPr/>
                <p:nvPr/>
              </p:nvSpPr>
              <p:spPr>
                <a:xfrm>
                  <a:off x="9831042" y="3675297"/>
                  <a:ext cx="690113" cy="690113"/>
                </a:xfrm>
                <a:prstGeom prst="ellipse">
                  <a:avLst/>
                </a:prstGeom>
                <a:noFill/>
                <a:ln>
                  <a:solidFill>
                    <a:srgbClr val="4C328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6A4DB5C-E231-40DF-A861-3302CC67C96A}"/>
                    </a:ext>
                  </a:extLst>
                </p:cNvPr>
                <p:cNvSpPr txBox="1"/>
                <p:nvPr/>
              </p:nvSpPr>
              <p:spPr>
                <a:xfrm>
                  <a:off x="10010027" y="3835687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85647B03-D697-4824-988A-43C01D5AA90F}"/>
                  </a:ext>
                </a:extLst>
              </p:cNvPr>
              <p:cNvGrpSpPr/>
              <p:nvPr/>
            </p:nvGrpSpPr>
            <p:grpSpPr>
              <a:xfrm>
                <a:off x="10406967" y="1493488"/>
                <a:ext cx="690113" cy="690113"/>
                <a:chOff x="9831042" y="3675297"/>
                <a:chExt cx="690113" cy="690113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CAC5B7F-1D91-468A-A781-C8610FF778C3}"/>
                    </a:ext>
                  </a:extLst>
                </p:cNvPr>
                <p:cNvSpPr/>
                <p:nvPr/>
              </p:nvSpPr>
              <p:spPr>
                <a:xfrm>
                  <a:off x="9831042" y="3675297"/>
                  <a:ext cx="690113" cy="690113"/>
                </a:xfrm>
                <a:prstGeom prst="ellipse">
                  <a:avLst/>
                </a:prstGeom>
                <a:noFill/>
                <a:ln>
                  <a:solidFill>
                    <a:srgbClr val="4C328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3D96133-1F40-4055-BBD5-DFBB0D558B27}"/>
                    </a:ext>
                  </a:extLst>
                </p:cNvPr>
                <p:cNvSpPr txBox="1"/>
                <p:nvPr/>
              </p:nvSpPr>
              <p:spPr>
                <a:xfrm>
                  <a:off x="10010027" y="3835687"/>
                  <a:ext cx="2712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9E84CA2C-0BED-4D37-ADD4-9AC5037140CB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>
                <a:off x="9766243" y="1838545"/>
                <a:ext cx="640724" cy="0"/>
              </a:xfrm>
              <a:prstGeom prst="straightConnector1">
                <a:avLst/>
              </a:prstGeom>
              <a:ln w="28575">
                <a:solidFill>
                  <a:srgbClr val="B6A479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259A4B6-2DEB-4E4F-86EF-D8AEC3183841}"/>
                </a:ext>
              </a:extLst>
            </p:cNvPr>
            <p:cNvCxnSpPr>
              <a:cxnSpLocks/>
              <a:stCxn id="21" idx="5"/>
              <a:endCxn id="32" idx="1"/>
            </p:cNvCxnSpPr>
            <p:nvPr/>
          </p:nvCxnSpPr>
          <p:spPr>
            <a:xfrm>
              <a:off x="5041767" y="4170449"/>
              <a:ext cx="540717" cy="752171"/>
            </a:xfrm>
            <a:prstGeom prst="straightConnector1">
              <a:avLst/>
            </a:prstGeom>
            <a:ln w="28575">
              <a:solidFill>
                <a:srgbClr val="B6A47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A8CD619-A402-4574-92D3-923DB0BC90B8}"/>
                </a:ext>
              </a:extLst>
            </p:cNvPr>
            <p:cNvCxnSpPr>
              <a:cxnSpLocks/>
              <a:stCxn id="30" idx="7"/>
              <a:endCxn id="23" idx="3"/>
            </p:cNvCxnSpPr>
            <p:nvPr/>
          </p:nvCxnSpPr>
          <p:spPr>
            <a:xfrm flipV="1">
              <a:off x="7401303" y="4627531"/>
              <a:ext cx="1334744" cy="295088"/>
            </a:xfrm>
            <a:prstGeom prst="straightConnector1">
              <a:avLst/>
            </a:prstGeom>
            <a:ln w="28575">
              <a:solidFill>
                <a:srgbClr val="B6A47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04AF993-DBCA-4B3D-92EA-D66743EC51BF}"/>
                </a:ext>
              </a:extLst>
            </p:cNvPr>
            <p:cNvCxnSpPr>
              <a:cxnSpLocks/>
              <a:stCxn id="19" idx="5"/>
              <a:endCxn id="30" idx="1"/>
            </p:cNvCxnSpPr>
            <p:nvPr/>
          </p:nvCxnSpPr>
          <p:spPr>
            <a:xfrm>
              <a:off x="6372603" y="4170448"/>
              <a:ext cx="540717" cy="752171"/>
            </a:xfrm>
            <a:prstGeom prst="straightConnector1">
              <a:avLst/>
            </a:prstGeom>
            <a:ln w="28575">
              <a:solidFill>
                <a:srgbClr val="B6A47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DDE9527-B09B-411A-902B-C72D27FCF103}"/>
              </a:ext>
            </a:extLst>
          </p:cNvPr>
          <p:cNvGrpSpPr/>
          <p:nvPr/>
        </p:nvGrpSpPr>
        <p:grpSpPr>
          <a:xfrm>
            <a:off x="9544563" y="2626875"/>
            <a:ext cx="549945" cy="114300"/>
            <a:chOff x="8517793" y="2660714"/>
            <a:chExt cx="549945" cy="11430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C19B5A4-AF31-4FD1-8F77-DDF7B6F51EDE}"/>
                </a:ext>
              </a:extLst>
            </p:cNvPr>
            <p:cNvCxnSpPr/>
            <p:nvPr/>
          </p:nvCxnSpPr>
          <p:spPr>
            <a:xfrm>
              <a:off x="8562913" y="2707204"/>
              <a:ext cx="504825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45BDEDA-6A33-4A32-A55C-A35F34B658CA}"/>
                </a:ext>
              </a:extLst>
            </p:cNvPr>
            <p:cNvSpPr/>
            <p:nvPr/>
          </p:nvSpPr>
          <p:spPr>
            <a:xfrm>
              <a:off x="8517793" y="2660714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6ABA12C-5FE2-4D1A-8A22-EF59510D6B53}"/>
              </a:ext>
            </a:extLst>
          </p:cNvPr>
          <p:cNvGrpSpPr/>
          <p:nvPr/>
        </p:nvGrpSpPr>
        <p:grpSpPr>
          <a:xfrm>
            <a:off x="9544563" y="2978846"/>
            <a:ext cx="549945" cy="114300"/>
            <a:chOff x="8517793" y="2660714"/>
            <a:chExt cx="549945" cy="114300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F2E3778-4957-4544-BB5E-1399E5C470EC}"/>
                </a:ext>
              </a:extLst>
            </p:cNvPr>
            <p:cNvCxnSpPr/>
            <p:nvPr/>
          </p:nvCxnSpPr>
          <p:spPr>
            <a:xfrm>
              <a:off x="8562913" y="2707204"/>
              <a:ext cx="504825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4E06CAC-6BC8-491F-A6B4-9ED1E480E2A7}"/>
                </a:ext>
              </a:extLst>
            </p:cNvPr>
            <p:cNvSpPr/>
            <p:nvPr/>
          </p:nvSpPr>
          <p:spPr>
            <a:xfrm>
              <a:off x="8517793" y="2660714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5CA588D-49D7-437C-BBEE-7F226885C1A8}"/>
              </a:ext>
            </a:extLst>
          </p:cNvPr>
          <p:cNvGrpSpPr/>
          <p:nvPr/>
        </p:nvGrpSpPr>
        <p:grpSpPr>
          <a:xfrm>
            <a:off x="9544563" y="3351179"/>
            <a:ext cx="549945" cy="114300"/>
            <a:chOff x="8517793" y="2660714"/>
            <a:chExt cx="549945" cy="114300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2B88EFA-20AF-467B-86C2-E2B43EDF6C57}"/>
                </a:ext>
              </a:extLst>
            </p:cNvPr>
            <p:cNvCxnSpPr/>
            <p:nvPr/>
          </p:nvCxnSpPr>
          <p:spPr>
            <a:xfrm>
              <a:off x="8562913" y="2707204"/>
              <a:ext cx="504825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C998CF8-D807-422E-8E85-5358CF12D103}"/>
                </a:ext>
              </a:extLst>
            </p:cNvPr>
            <p:cNvSpPr/>
            <p:nvPr/>
          </p:nvSpPr>
          <p:spPr>
            <a:xfrm>
              <a:off x="8517793" y="2660714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81BC2FF-44E1-4013-B1C3-A094F3B0B645}"/>
              </a:ext>
            </a:extLst>
          </p:cNvPr>
          <p:cNvGrpSpPr/>
          <p:nvPr/>
        </p:nvGrpSpPr>
        <p:grpSpPr>
          <a:xfrm>
            <a:off x="9544563" y="3712852"/>
            <a:ext cx="549945" cy="114300"/>
            <a:chOff x="8517793" y="2660714"/>
            <a:chExt cx="549945" cy="114300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7B3D179-BB36-47A2-AC97-F0A3DE7445DE}"/>
                </a:ext>
              </a:extLst>
            </p:cNvPr>
            <p:cNvCxnSpPr/>
            <p:nvPr/>
          </p:nvCxnSpPr>
          <p:spPr>
            <a:xfrm>
              <a:off x="8562913" y="2707204"/>
              <a:ext cx="504825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97DDFD6-B395-480B-AF52-829A8ADD2D57}"/>
                </a:ext>
              </a:extLst>
            </p:cNvPr>
            <p:cNvSpPr/>
            <p:nvPr/>
          </p:nvSpPr>
          <p:spPr>
            <a:xfrm>
              <a:off x="8517793" y="2660714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B869360-992C-4688-BC44-3CA9580EC9C9}"/>
              </a:ext>
            </a:extLst>
          </p:cNvPr>
          <p:cNvGrpSpPr/>
          <p:nvPr/>
        </p:nvGrpSpPr>
        <p:grpSpPr>
          <a:xfrm>
            <a:off x="9544563" y="4064823"/>
            <a:ext cx="549945" cy="114300"/>
            <a:chOff x="8517793" y="2660714"/>
            <a:chExt cx="549945" cy="11430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386429A-8B3D-4BD3-A4E3-DF34F2F66328}"/>
                </a:ext>
              </a:extLst>
            </p:cNvPr>
            <p:cNvCxnSpPr/>
            <p:nvPr/>
          </p:nvCxnSpPr>
          <p:spPr>
            <a:xfrm>
              <a:off x="8562913" y="2707204"/>
              <a:ext cx="504825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90E7119-4E8E-4E05-9A7D-EF8B6946626F}"/>
                </a:ext>
              </a:extLst>
            </p:cNvPr>
            <p:cNvSpPr/>
            <p:nvPr/>
          </p:nvSpPr>
          <p:spPr>
            <a:xfrm>
              <a:off x="8517793" y="2660714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CF66A50-9CF6-4EF3-8995-77BD4A286DBB}"/>
              </a:ext>
            </a:extLst>
          </p:cNvPr>
          <p:cNvGrpSpPr/>
          <p:nvPr/>
        </p:nvGrpSpPr>
        <p:grpSpPr>
          <a:xfrm>
            <a:off x="9544563" y="4437156"/>
            <a:ext cx="549945" cy="114300"/>
            <a:chOff x="8517793" y="2660714"/>
            <a:chExt cx="549945" cy="114300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FF8A98E-757E-4C73-B259-B17FC18D2870}"/>
                </a:ext>
              </a:extLst>
            </p:cNvPr>
            <p:cNvCxnSpPr/>
            <p:nvPr/>
          </p:nvCxnSpPr>
          <p:spPr>
            <a:xfrm>
              <a:off x="8562913" y="2707204"/>
              <a:ext cx="504825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ACE3BFC-9EA1-4961-8311-B15BAC5A712A}"/>
                </a:ext>
              </a:extLst>
            </p:cNvPr>
            <p:cNvSpPr/>
            <p:nvPr/>
          </p:nvSpPr>
          <p:spPr>
            <a:xfrm>
              <a:off x="8517793" y="2660714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F8E914A-6D16-4EE1-A9BA-816301941510}"/>
              </a:ext>
            </a:extLst>
          </p:cNvPr>
          <p:cNvGrpSpPr/>
          <p:nvPr/>
        </p:nvGrpSpPr>
        <p:grpSpPr>
          <a:xfrm>
            <a:off x="9544563" y="4847179"/>
            <a:ext cx="549945" cy="114300"/>
            <a:chOff x="8517793" y="2660714"/>
            <a:chExt cx="549945" cy="114300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97D50C6-AB0E-4455-855A-F7CEB097D49B}"/>
                </a:ext>
              </a:extLst>
            </p:cNvPr>
            <p:cNvCxnSpPr/>
            <p:nvPr/>
          </p:nvCxnSpPr>
          <p:spPr>
            <a:xfrm>
              <a:off x="8562913" y="2707204"/>
              <a:ext cx="504825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8188015-7B35-4919-B0C4-E2AB918A0DEB}"/>
                </a:ext>
              </a:extLst>
            </p:cNvPr>
            <p:cNvSpPr/>
            <p:nvPr/>
          </p:nvSpPr>
          <p:spPr>
            <a:xfrm>
              <a:off x="8517793" y="2660714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CB7BC5D-8BF9-4EC0-87E4-91DF53F07608}"/>
              </a:ext>
            </a:extLst>
          </p:cNvPr>
          <p:cNvSpPr txBox="1"/>
          <p:nvPr/>
        </p:nvSpPr>
        <p:spPr>
          <a:xfrm>
            <a:off x="10098606" y="246564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→ 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D5B7B3-0224-4ADA-9E20-0E9E05ACD8A0}"/>
              </a:ext>
            </a:extLst>
          </p:cNvPr>
          <p:cNvSpPr txBox="1"/>
          <p:nvPr/>
        </p:nvSpPr>
        <p:spPr>
          <a:xfrm>
            <a:off x="10098606" y="2837949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→ 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764959-8801-4BF1-B099-3CE470A972AA}"/>
              </a:ext>
            </a:extLst>
          </p:cNvPr>
          <p:cNvSpPr txBox="1"/>
          <p:nvPr/>
        </p:nvSpPr>
        <p:spPr>
          <a:xfrm>
            <a:off x="10098606" y="3210255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→ 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643C4E2-9901-4012-A230-A0CC7D32962E}"/>
              </a:ext>
            </a:extLst>
          </p:cNvPr>
          <p:cNvSpPr txBox="1"/>
          <p:nvPr/>
        </p:nvSpPr>
        <p:spPr>
          <a:xfrm>
            <a:off x="10098606" y="4327173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→ 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9A866C1-B33C-43B9-A8E3-DCD4F9E30A2B}"/>
              </a:ext>
            </a:extLst>
          </p:cNvPr>
          <p:cNvSpPr txBox="1"/>
          <p:nvPr/>
        </p:nvSpPr>
        <p:spPr>
          <a:xfrm>
            <a:off x="10098606" y="39548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1A7110B-D0C7-495B-9E7F-592BAD0132A4}"/>
              </a:ext>
            </a:extLst>
          </p:cNvPr>
          <p:cNvSpPr txBox="1"/>
          <p:nvPr/>
        </p:nvSpPr>
        <p:spPr>
          <a:xfrm>
            <a:off x="10098606" y="3582561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→ 2 → 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CC4FA51-F160-47CB-843D-6A01198DED13}"/>
                  </a:ext>
                </a:extLst>
              </p:cNvPr>
              <p:cNvSpPr txBox="1"/>
              <p:nvPr/>
            </p:nvSpPr>
            <p:spPr>
              <a:xfrm>
                <a:off x="657225" y="1505782"/>
                <a:ext cx="8021616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An array where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sz="2800" dirty="0" smtClean="0"/>
                  <a:t> element </a:t>
                </a:r>
                <a:r>
                  <a:rPr lang="en-US" sz="2800" dirty="0"/>
                  <a:t>contains a list of neighbors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800" dirty="0" smtClean="0"/>
                  <a:t>.</a:t>
                </a:r>
                <a:endParaRPr lang="en-US" sz="2800" b="1" dirty="0"/>
              </a:p>
              <a:p>
                <a:r>
                  <a:rPr lang="en-US" sz="2800" dirty="0" smtClean="0"/>
                  <a:t>Directed graphs: </a:t>
                </a:r>
                <a:r>
                  <a:rPr lang="en-US" sz="2800" dirty="0" smtClean="0"/>
                  <a:t>list of out-neighbors </a:t>
                </a:r>
                <a:r>
                  <a:rPr lang="en-US" sz="2800" dirty="0"/>
                  <a:t>(a[u] has v for all (</a:t>
                </a:r>
                <a:r>
                  <a:rPr lang="en-US" sz="2800" dirty="0" err="1"/>
                  <a:t>u,v</a:t>
                </a:r>
                <a:r>
                  <a:rPr lang="en-US" sz="2800" dirty="0"/>
                  <a:t>) in E</a:t>
                </a:r>
                <a:r>
                  <a:rPr lang="en-US" sz="2800" dirty="0" smtClean="0"/>
                  <a:t>)</a:t>
                </a:r>
                <a:endParaRPr lang="en-US" sz="2800" dirty="0"/>
              </a:p>
              <a:p>
                <a:r>
                  <a:rPr lang="en-US" sz="2800" dirty="0"/>
                  <a:t>Time Complexity (|V| = n, |E| = m):</a:t>
                </a:r>
              </a:p>
              <a:p>
                <a:pPr lvl="1"/>
                <a:r>
                  <a:rPr lang="en-US" sz="2800" dirty="0"/>
                  <a:t>Add Edge: </a:t>
                </a:r>
              </a:p>
              <a:p>
                <a:pPr lvl="1"/>
                <a:r>
                  <a:rPr lang="en-US" sz="2800" dirty="0"/>
                  <a:t>Remove </a:t>
                </a:r>
                <a:r>
                  <a:rPr lang="en-US" sz="2800" dirty="0" smtClean="0"/>
                  <a:t>Edge (</a:t>
                </a:r>
                <a:r>
                  <a:rPr lang="en-US" sz="2800" dirty="0" err="1" smtClean="0"/>
                  <a:t>u,v</a:t>
                </a:r>
                <a:r>
                  <a:rPr lang="en-US" sz="2800" dirty="0" smtClean="0"/>
                  <a:t>): </a:t>
                </a:r>
                <a:endParaRPr lang="en-US" sz="2800" dirty="0"/>
              </a:p>
              <a:p>
                <a:pPr lvl="1"/>
                <a:r>
                  <a:rPr lang="en-US" sz="2800" dirty="0"/>
                  <a:t>Check edge exists from (</a:t>
                </a:r>
                <a:r>
                  <a:rPr lang="en-US" sz="2800" dirty="0" err="1"/>
                  <a:t>u,v</a:t>
                </a:r>
                <a:r>
                  <a:rPr lang="en-US" sz="2800" dirty="0"/>
                  <a:t>): </a:t>
                </a:r>
              </a:p>
              <a:p>
                <a:pPr lvl="1"/>
                <a:r>
                  <a:rPr lang="en-US" sz="2800" dirty="0"/>
                  <a:t>Get neighbors of u (out):</a:t>
                </a:r>
              </a:p>
              <a:p>
                <a:pPr lvl="1"/>
                <a:r>
                  <a:rPr lang="en-US" sz="2800" dirty="0"/>
                  <a:t>Get neighbors of u (in):</a:t>
                </a:r>
              </a:p>
              <a:p>
                <a:pPr lvl="1"/>
                <a:endParaRPr lang="en-US" sz="2800" dirty="0"/>
              </a:p>
              <a:p>
                <a:r>
                  <a:rPr lang="en-US" sz="2800" dirty="0"/>
                  <a:t>Space Complexity:</a:t>
                </a: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CC4FA51-F160-47CB-843D-6A01198DE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5" y="1505782"/>
                <a:ext cx="8021616" cy="5262979"/>
              </a:xfrm>
              <a:prstGeom prst="rect">
                <a:avLst/>
              </a:prstGeom>
              <a:blipFill>
                <a:blip r:embed="rId2"/>
                <a:stretch>
                  <a:fillRect l="-1596" t="-695" r="-1976" b="-2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5BA2393-FB34-4950-AB2F-A19A5C6CC272}"/>
                  </a:ext>
                </a:extLst>
              </p:cNvPr>
              <p:cNvSpPr/>
              <p:nvPr/>
            </p:nvSpPr>
            <p:spPr>
              <a:xfrm>
                <a:off x="2656793" y="3702684"/>
                <a:ext cx="14766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5BA2393-FB34-4950-AB2F-A19A5C6CC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793" y="3702684"/>
                <a:ext cx="147668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1EFFF4B-2CB5-44E1-81C7-B92F9F44EDA5}"/>
                  </a:ext>
                </a:extLst>
              </p:cNvPr>
              <p:cNvSpPr/>
              <p:nvPr/>
            </p:nvSpPr>
            <p:spPr>
              <a:xfrm>
                <a:off x="3768988" y="4133784"/>
                <a:ext cx="250049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(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 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1EFFF4B-2CB5-44E1-81C7-B92F9F44E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988" y="4133784"/>
                <a:ext cx="250049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FC0505C-A1F0-454C-ABD4-F45ED7921BE0}"/>
                  </a:ext>
                </a:extLst>
              </p:cNvPr>
              <p:cNvSpPr/>
              <p:nvPr/>
            </p:nvSpPr>
            <p:spPr>
              <a:xfrm>
                <a:off x="4668033" y="4982317"/>
                <a:ext cx="234327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FC0505C-A1F0-454C-ABD4-F45ED7921B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033" y="4982317"/>
                <a:ext cx="234327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B968BCFC-DC6C-4C6F-90BB-3471AB233AB1}"/>
                  </a:ext>
                </a:extLst>
              </p:cNvPr>
              <p:cNvSpPr/>
              <p:nvPr/>
            </p:nvSpPr>
            <p:spPr>
              <a:xfrm>
                <a:off x="4710721" y="5441309"/>
                <a:ext cx="23827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B968BCFC-DC6C-4C6F-90BB-3471AB233A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721" y="5441309"/>
                <a:ext cx="238270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233970F-0288-422C-BA4E-AF5EDFEE82FB}"/>
                  </a:ext>
                </a:extLst>
              </p:cNvPr>
              <p:cNvSpPr/>
              <p:nvPr/>
            </p:nvSpPr>
            <p:spPr>
              <a:xfrm>
                <a:off x="3549184" y="6213427"/>
                <a:ext cx="19210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233970F-0288-422C-BA4E-AF5EDFEE82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184" y="6213427"/>
                <a:ext cx="192103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8543776" y="5323151"/>
            <a:ext cx="30573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Suppose we use a linked list for each node.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1EFFF4B-2CB5-44E1-81C7-B92F9F44EDA5}"/>
                  </a:ext>
                </a:extLst>
              </p:cNvPr>
              <p:cNvSpPr/>
              <p:nvPr/>
            </p:nvSpPr>
            <p:spPr>
              <a:xfrm>
                <a:off x="4867237" y="4567972"/>
                <a:ext cx="250049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(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 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1EFFF4B-2CB5-44E1-81C7-B92F9F44E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237" y="4567972"/>
                <a:ext cx="250049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16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70" grpId="0"/>
      <p:bldP spid="71" grpId="0"/>
      <p:bldP spid="72" grpId="0"/>
      <p:bldP spid="7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50728-44A4-43B7-96A2-3BBAE82EF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</a:t>
            </a:r>
          </a:p>
        </p:txBody>
      </p:sp>
      <p:graphicFrame>
        <p:nvGraphicFramePr>
          <p:cNvPr id="36" name="Content Placeholder 35">
            <a:extLst>
              <a:ext uri="{FF2B5EF4-FFF2-40B4-BE49-F238E27FC236}">
                <a16:creationId xmlns:a16="http://schemas.microsoft.com/office/drawing/2014/main" id="{E41FE2E6-47B5-4C9E-97D9-2BB2F65DC54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9029935" y="2485689"/>
          <a:ext cx="75529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645">
                  <a:extLst>
                    <a:ext uri="{9D8B030D-6E8A-4147-A177-3AD203B41FA5}">
                      <a16:colId xmlns:a16="http://schemas.microsoft.com/office/drawing/2014/main" val="2272861457"/>
                    </a:ext>
                  </a:extLst>
                </a:gridCol>
                <a:gridCol w="377645">
                  <a:extLst>
                    <a:ext uri="{9D8B030D-6E8A-4147-A177-3AD203B41FA5}">
                      <a16:colId xmlns:a16="http://schemas.microsoft.com/office/drawing/2014/main" val="381909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24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71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61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6951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036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17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520023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64592BAB-3A1B-4B05-A271-76692EB8790B}"/>
              </a:ext>
            </a:extLst>
          </p:cNvPr>
          <p:cNvGrpSpPr/>
          <p:nvPr/>
        </p:nvGrpSpPr>
        <p:grpSpPr>
          <a:xfrm>
            <a:off x="8202395" y="303098"/>
            <a:ext cx="2907362" cy="1186511"/>
            <a:chOff x="4202258" y="3421009"/>
            <a:chExt cx="5122837" cy="209065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2F8A343-9981-4111-BD50-BBB0D8591020}"/>
                </a:ext>
              </a:extLst>
            </p:cNvPr>
            <p:cNvGrpSpPr/>
            <p:nvPr/>
          </p:nvGrpSpPr>
          <p:grpSpPr>
            <a:xfrm>
              <a:off x="4202258" y="4542602"/>
              <a:ext cx="690113" cy="690113"/>
              <a:chOff x="9831042" y="3675297"/>
              <a:chExt cx="690113" cy="690113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4A235BE-3CCC-498B-B423-36CDEECC4643}"/>
                  </a:ext>
                </a:extLst>
              </p:cNvPr>
              <p:cNvSpPr/>
              <p:nvPr/>
            </p:nvSpPr>
            <p:spPr>
              <a:xfrm>
                <a:off x="9831042" y="3675297"/>
                <a:ext cx="690113" cy="690113"/>
              </a:xfrm>
              <a:prstGeom prst="ellipse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432EFB7-CCB0-4FC1-A568-AD99A5735B7D}"/>
                  </a:ext>
                </a:extLst>
              </p:cNvPr>
              <p:cNvSpPr txBox="1"/>
              <p:nvPr/>
            </p:nvSpPr>
            <p:spPr>
              <a:xfrm>
                <a:off x="10010027" y="3835687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1362196-C14E-48CB-A01A-617F740520FA}"/>
                </a:ext>
              </a:extLst>
            </p:cNvPr>
            <p:cNvGrpSpPr/>
            <p:nvPr/>
          </p:nvGrpSpPr>
          <p:grpSpPr>
            <a:xfrm>
              <a:off x="5481419" y="4821554"/>
              <a:ext cx="2020949" cy="690114"/>
              <a:chOff x="9076131" y="1493488"/>
              <a:chExt cx="2020949" cy="69011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A7347EE-991A-44A0-BBC4-97686F6756D5}"/>
                  </a:ext>
                </a:extLst>
              </p:cNvPr>
              <p:cNvGrpSpPr/>
              <p:nvPr/>
            </p:nvGrpSpPr>
            <p:grpSpPr>
              <a:xfrm>
                <a:off x="9076131" y="1493489"/>
                <a:ext cx="690113" cy="690113"/>
                <a:chOff x="9831042" y="3675297"/>
                <a:chExt cx="690113" cy="690113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48B70330-047D-4B31-BA46-579FFCC649B1}"/>
                    </a:ext>
                  </a:extLst>
                </p:cNvPr>
                <p:cNvSpPr/>
                <p:nvPr/>
              </p:nvSpPr>
              <p:spPr>
                <a:xfrm>
                  <a:off x="9831042" y="3675297"/>
                  <a:ext cx="690113" cy="690113"/>
                </a:xfrm>
                <a:prstGeom prst="ellipse">
                  <a:avLst/>
                </a:prstGeom>
                <a:noFill/>
                <a:ln>
                  <a:solidFill>
                    <a:srgbClr val="4C328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DA7DB84-E5B9-4DB4-A55E-75583B4B41C8}"/>
                    </a:ext>
                  </a:extLst>
                </p:cNvPr>
                <p:cNvSpPr txBox="1"/>
                <p:nvPr/>
              </p:nvSpPr>
              <p:spPr>
                <a:xfrm>
                  <a:off x="10010027" y="3835687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1997680-9F18-4A50-879A-C501EC32B8CF}"/>
                  </a:ext>
                </a:extLst>
              </p:cNvPr>
              <p:cNvGrpSpPr/>
              <p:nvPr/>
            </p:nvGrpSpPr>
            <p:grpSpPr>
              <a:xfrm>
                <a:off x="10406967" y="1493488"/>
                <a:ext cx="690113" cy="690113"/>
                <a:chOff x="9831042" y="3675297"/>
                <a:chExt cx="690113" cy="690113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F2147EEA-CEC4-4C25-8F47-4020BDA8E774}"/>
                    </a:ext>
                  </a:extLst>
                </p:cNvPr>
                <p:cNvSpPr/>
                <p:nvPr/>
              </p:nvSpPr>
              <p:spPr>
                <a:xfrm>
                  <a:off x="9831042" y="3675297"/>
                  <a:ext cx="690113" cy="690113"/>
                </a:xfrm>
                <a:prstGeom prst="ellipse">
                  <a:avLst/>
                </a:prstGeom>
                <a:noFill/>
                <a:ln>
                  <a:solidFill>
                    <a:srgbClr val="4C328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5DECB14-06EC-4844-8890-691FFAB1EF62}"/>
                    </a:ext>
                  </a:extLst>
                </p:cNvPr>
                <p:cNvSpPr txBox="1"/>
                <p:nvPr/>
              </p:nvSpPr>
              <p:spPr>
                <a:xfrm>
                  <a:off x="10010027" y="3835687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93950012-D2E8-4D0C-AF92-AA20AC63FC20}"/>
                  </a:ext>
                </a:extLst>
              </p:cNvPr>
              <p:cNvCxnSpPr>
                <a:cxnSpLocks/>
                <a:endCxn id="30" idx="2"/>
              </p:cNvCxnSpPr>
              <p:nvPr/>
            </p:nvCxnSpPr>
            <p:spPr>
              <a:xfrm>
                <a:off x="9766243" y="1838545"/>
                <a:ext cx="640724" cy="0"/>
              </a:xfrm>
              <a:prstGeom prst="straightConnector1">
                <a:avLst/>
              </a:prstGeom>
              <a:ln w="28575">
                <a:solidFill>
                  <a:srgbClr val="B6A479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AE2D4B6-F2B6-45D7-8308-217635DEEB4B}"/>
                </a:ext>
              </a:extLst>
            </p:cNvPr>
            <p:cNvGrpSpPr/>
            <p:nvPr/>
          </p:nvGrpSpPr>
          <p:grpSpPr>
            <a:xfrm>
              <a:off x="7318349" y="3421009"/>
              <a:ext cx="690113" cy="690113"/>
              <a:chOff x="9831042" y="3675297"/>
              <a:chExt cx="690113" cy="690113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E63141F-8B47-40C3-A17D-ACFF164ACCB5}"/>
                  </a:ext>
                </a:extLst>
              </p:cNvPr>
              <p:cNvSpPr/>
              <p:nvPr/>
            </p:nvSpPr>
            <p:spPr>
              <a:xfrm>
                <a:off x="9831042" y="3675297"/>
                <a:ext cx="690113" cy="690113"/>
              </a:xfrm>
              <a:prstGeom prst="ellipse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6E96029-FB81-437C-97CB-99BB4130A0B8}"/>
                  </a:ext>
                </a:extLst>
              </p:cNvPr>
              <p:cNvSpPr txBox="1"/>
              <p:nvPr/>
            </p:nvSpPr>
            <p:spPr>
              <a:xfrm>
                <a:off x="10010027" y="3835687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A458B2-37C1-434B-9CCA-389CD8E99749}"/>
                </a:ext>
              </a:extLst>
            </p:cNvPr>
            <p:cNvGrpSpPr/>
            <p:nvPr/>
          </p:nvGrpSpPr>
          <p:grpSpPr>
            <a:xfrm>
              <a:off x="8634982" y="4038483"/>
              <a:ext cx="690113" cy="690113"/>
              <a:chOff x="9831042" y="3675297"/>
              <a:chExt cx="690113" cy="690113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0F3D1E5-C744-4405-8733-37621652DCE3}"/>
                  </a:ext>
                </a:extLst>
              </p:cNvPr>
              <p:cNvSpPr/>
              <p:nvPr/>
            </p:nvSpPr>
            <p:spPr>
              <a:xfrm>
                <a:off x="9831042" y="3675297"/>
                <a:ext cx="690113" cy="690113"/>
              </a:xfrm>
              <a:prstGeom prst="ellipse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37949F6-3DDD-42F5-967D-6E991464F7E3}"/>
                  </a:ext>
                </a:extLst>
              </p:cNvPr>
              <p:cNvSpPr txBox="1"/>
              <p:nvPr/>
            </p:nvSpPr>
            <p:spPr>
              <a:xfrm>
                <a:off x="10019645" y="3832010"/>
                <a:ext cx="312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D0AD190-501D-42DF-B924-FA141AB8B830}"/>
                </a:ext>
              </a:extLst>
            </p:cNvPr>
            <p:cNvCxnSpPr>
              <a:cxnSpLocks/>
              <a:stCxn id="25" idx="5"/>
              <a:endCxn id="23" idx="2"/>
            </p:cNvCxnSpPr>
            <p:nvPr/>
          </p:nvCxnSpPr>
          <p:spPr>
            <a:xfrm>
              <a:off x="7907397" y="4010057"/>
              <a:ext cx="727585" cy="373483"/>
            </a:xfrm>
            <a:prstGeom prst="straightConnector1">
              <a:avLst/>
            </a:prstGeom>
            <a:ln w="28575">
              <a:solidFill>
                <a:srgbClr val="B6A47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DD0E54-24E3-43BE-A6BA-404D2542F04F}"/>
                </a:ext>
              </a:extLst>
            </p:cNvPr>
            <p:cNvGrpSpPr/>
            <p:nvPr/>
          </p:nvGrpSpPr>
          <p:grpSpPr>
            <a:xfrm>
              <a:off x="4452719" y="3581400"/>
              <a:ext cx="2020949" cy="690114"/>
              <a:chOff x="9076131" y="1493488"/>
              <a:chExt cx="2020949" cy="690114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45FE3619-A7C4-48CB-8543-F5D949656284}"/>
                  </a:ext>
                </a:extLst>
              </p:cNvPr>
              <p:cNvGrpSpPr/>
              <p:nvPr/>
            </p:nvGrpSpPr>
            <p:grpSpPr>
              <a:xfrm>
                <a:off x="9076131" y="1493489"/>
                <a:ext cx="690113" cy="690113"/>
                <a:chOff x="9831042" y="3675297"/>
                <a:chExt cx="690113" cy="690113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A6D0E7F-2E5D-405E-985B-E471D918DEA0}"/>
                    </a:ext>
                  </a:extLst>
                </p:cNvPr>
                <p:cNvSpPr/>
                <p:nvPr/>
              </p:nvSpPr>
              <p:spPr>
                <a:xfrm>
                  <a:off x="9831042" y="3675297"/>
                  <a:ext cx="690113" cy="690113"/>
                </a:xfrm>
                <a:prstGeom prst="ellipse">
                  <a:avLst/>
                </a:prstGeom>
                <a:noFill/>
                <a:ln>
                  <a:solidFill>
                    <a:srgbClr val="4C328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6A4DB5C-E231-40DF-A861-3302CC67C96A}"/>
                    </a:ext>
                  </a:extLst>
                </p:cNvPr>
                <p:cNvSpPr txBox="1"/>
                <p:nvPr/>
              </p:nvSpPr>
              <p:spPr>
                <a:xfrm>
                  <a:off x="10010027" y="3835687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85647B03-D697-4824-988A-43C01D5AA90F}"/>
                  </a:ext>
                </a:extLst>
              </p:cNvPr>
              <p:cNvGrpSpPr/>
              <p:nvPr/>
            </p:nvGrpSpPr>
            <p:grpSpPr>
              <a:xfrm>
                <a:off x="10406967" y="1493488"/>
                <a:ext cx="690113" cy="690113"/>
                <a:chOff x="9831042" y="3675297"/>
                <a:chExt cx="690113" cy="690113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CAC5B7F-1D91-468A-A781-C8610FF778C3}"/>
                    </a:ext>
                  </a:extLst>
                </p:cNvPr>
                <p:cNvSpPr/>
                <p:nvPr/>
              </p:nvSpPr>
              <p:spPr>
                <a:xfrm>
                  <a:off x="9831042" y="3675297"/>
                  <a:ext cx="690113" cy="690113"/>
                </a:xfrm>
                <a:prstGeom prst="ellipse">
                  <a:avLst/>
                </a:prstGeom>
                <a:noFill/>
                <a:ln>
                  <a:solidFill>
                    <a:srgbClr val="4C328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3D96133-1F40-4055-BBD5-DFBB0D558B27}"/>
                    </a:ext>
                  </a:extLst>
                </p:cNvPr>
                <p:cNvSpPr txBox="1"/>
                <p:nvPr/>
              </p:nvSpPr>
              <p:spPr>
                <a:xfrm>
                  <a:off x="10010027" y="3835687"/>
                  <a:ext cx="2712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9E84CA2C-0BED-4D37-ADD4-9AC5037140CB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>
                <a:off x="9766243" y="1838545"/>
                <a:ext cx="640724" cy="0"/>
              </a:xfrm>
              <a:prstGeom prst="straightConnector1">
                <a:avLst/>
              </a:prstGeom>
              <a:ln w="28575">
                <a:solidFill>
                  <a:srgbClr val="B6A479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259A4B6-2DEB-4E4F-86EF-D8AEC3183841}"/>
                </a:ext>
              </a:extLst>
            </p:cNvPr>
            <p:cNvCxnSpPr>
              <a:cxnSpLocks/>
              <a:stCxn id="21" idx="5"/>
              <a:endCxn id="32" idx="1"/>
            </p:cNvCxnSpPr>
            <p:nvPr/>
          </p:nvCxnSpPr>
          <p:spPr>
            <a:xfrm>
              <a:off x="5041767" y="4170449"/>
              <a:ext cx="540717" cy="752171"/>
            </a:xfrm>
            <a:prstGeom prst="straightConnector1">
              <a:avLst/>
            </a:prstGeom>
            <a:ln w="28575">
              <a:solidFill>
                <a:srgbClr val="B6A47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A8CD619-A402-4574-92D3-923DB0BC90B8}"/>
                </a:ext>
              </a:extLst>
            </p:cNvPr>
            <p:cNvCxnSpPr>
              <a:cxnSpLocks/>
              <a:stCxn id="30" idx="7"/>
              <a:endCxn id="23" idx="3"/>
            </p:cNvCxnSpPr>
            <p:nvPr/>
          </p:nvCxnSpPr>
          <p:spPr>
            <a:xfrm flipV="1">
              <a:off x="7401303" y="4627531"/>
              <a:ext cx="1334744" cy="295088"/>
            </a:xfrm>
            <a:prstGeom prst="straightConnector1">
              <a:avLst/>
            </a:prstGeom>
            <a:ln w="28575">
              <a:solidFill>
                <a:srgbClr val="B6A47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04AF993-DBCA-4B3D-92EA-D66743EC51BF}"/>
                </a:ext>
              </a:extLst>
            </p:cNvPr>
            <p:cNvCxnSpPr>
              <a:cxnSpLocks/>
              <a:stCxn id="19" idx="5"/>
              <a:endCxn id="30" idx="1"/>
            </p:cNvCxnSpPr>
            <p:nvPr/>
          </p:nvCxnSpPr>
          <p:spPr>
            <a:xfrm>
              <a:off x="6372603" y="4170448"/>
              <a:ext cx="540717" cy="752171"/>
            </a:xfrm>
            <a:prstGeom prst="straightConnector1">
              <a:avLst/>
            </a:prstGeom>
            <a:ln w="28575">
              <a:solidFill>
                <a:srgbClr val="B6A47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DDE9527-B09B-411A-902B-C72D27FCF103}"/>
              </a:ext>
            </a:extLst>
          </p:cNvPr>
          <p:cNvGrpSpPr/>
          <p:nvPr/>
        </p:nvGrpSpPr>
        <p:grpSpPr>
          <a:xfrm>
            <a:off x="9544563" y="2626875"/>
            <a:ext cx="549945" cy="114300"/>
            <a:chOff x="8517793" y="2660714"/>
            <a:chExt cx="549945" cy="11430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C19B5A4-AF31-4FD1-8F77-DDF7B6F51EDE}"/>
                </a:ext>
              </a:extLst>
            </p:cNvPr>
            <p:cNvCxnSpPr/>
            <p:nvPr/>
          </p:nvCxnSpPr>
          <p:spPr>
            <a:xfrm>
              <a:off x="8562913" y="2707204"/>
              <a:ext cx="504825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45BDEDA-6A33-4A32-A55C-A35F34B658CA}"/>
                </a:ext>
              </a:extLst>
            </p:cNvPr>
            <p:cNvSpPr/>
            <p:nvPr/>
          </p:nvSpPr>
          <p:spPr>
            <a:xfrm>
              <a:off x="8517793" y="2660714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6ABA12C-5FE2-4D1A-8A22-EF59510D6B53}"/>
              </a:ext>
            </a:extLst>
          </p:cNvPr>
          <p:cNvGrpSpPr/>
          <p:nvPr/>
        </p:nvGrpSpPr>
        <p:grpSpPr>
          <a:xfrm>
            <a:off x="9544563" y="2978846"/>
            <a:ext cx="549945" cy="114300"/>
            <a:chOff x="8517793" y="2660714"/>
            <a:chExt cx="549945" cy="114300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F2E3778-4957-4544-BB5E-1399E5C470EC}"/>
                </a:ext>
              </a:extLst>
            </p:cNvPr>
            <p:cNvCxnSpPr/>
            <p:nvPr/>
          </p:nvCxnSpPr>
          <p:spPr>
            <a:xfrm>
              <a:off x="8562913" y="2707204"/>
              <a:ext cx="504825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4E06CAC-6BC8-491F-A6B4-9ED1E480E2A7}"/>
                </a:ext>
              </a:extLst>
            </p:cNvPr>
            <p:cNvSpPr/>
            <p:nvPr/>
          </p:nvSpPr>
          <p:spPr>
            <a:xfrm>
              <a:off x="8517793" y="2660714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5CA588D-49D7-437C-BBEE-7F226885C1A8}"/>
              </a:ext>
            </a:extLst>
          </p:cNvPr>
          <p:cNvGrpSpPr/>
          <p:nvPr/>
        </p:nvGrpSpPr>
        <p:grpSpPr>
          <a:xfrm>
            <a:off x="9544563" y="3351179"/>
            <a:ext cx="549945" cy="114300"/>
            <a:chOff x="8517793" y="2660714"/>
            <a:chExt cx="549945" cy="114300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2B88EFA-20AF-467B-86C2-E2B43EDF6C57}"/>
                </a:ext>
              </a:extLst>
            </p:cNvPr>
            <p:cNvCxnSpPr/>
            <p:nvPr/>
          </p:nvCxnSpPr>
          <p:spPr>
            <a:xfrm>
              <a:off x="8562913" y="2707204"/>
              <a:ext cx="504825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C998CF8-D807-422E-8E85-5358CF12D103}"/>
                </a:ext>
              </a:extLst>
            </p:cNvPr>
            <p:cNvSpPr/>
            <p:nvPr/>
          </p:nvSpPr>
          <p:spPr>
            <a:xfrm>
              <a:off x="8517793" y="2660714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81BC2FF-44E1-4013-B1C3-A094F3B0B645}"/>
              </a:ext>
            </a:extLst>
          </p:cNvPr>
          <p:cNvGrpSpPr/>
          <p:nvPr/>
        </p:nvGrpSpPr>
        <p:grpSpPr>
          <a:xfrm>
            <a:off x="9544563" y="3712852"/>
            <a:ext cx="549945" cy="114300"/>
            <a:chOff x="8517793" y="2660714"/>
            <a:chExt cx="549945" cy="114300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7B3D179-BB36-47A2-AC97-F0A3DE7445DE}"/>
                </a:ext>
              </a:extLst>
            </p:cNvPr>
            <p:cNvCxnSpPr/>
            <p:nvPr/>
          </p:nvCxnSpPr>
          <p:spPr>
            <a:xfrm>
              <a:off x="8562913" y="2707204"/>
              <a:ext cx="504825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97DDFD6-B395-480B-AF52-829A8ADD2D57}"/>
                </a:ext>
              </a:extLst>
            </p:cNvPr>
            <p:cNvSpPr/>
            <p:nvPr/>
          </p:nvSpPr>
          <p:spPr>
            <a:xfrm>
              <a:off x="8517793" y="2660714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B869360-992C-4688-BC44-3CA9580EC9C9}"/>
              </a:ext>
            </a:extLst>
          </p:cNvPr>
          <p:cNvGrpSpPr/>
          <p:nvPr/>
        </p:nvGrpSpPr>
        <p:grpSpPr>
          <a:xfrm>
            <a:off x="9544563" y="4064823"/>
            <a:ext cx="549945" cy="114300"/>
            <a:chOff x="8517793" y="2660714"/>
            <a:chExt cx="549945" cy="11430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386429A-8B3D-4BD3-A4E3-DF34F2F66328}"/>
                </a:ext>
              </a:extLst>
            </p:cNvPr>
            <p:cNvCxnSpPr/>
            <p:nvPr/>
          </p:nvCxnSpPr>
          <p:spPr>
            <a:xfrm>
              <a:off x="8562913" y="2707204"/>
              <a:ext cx="504825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90E7119-4E8E-4E05-9A7D-EF8B6946626F}"/>
                </a:ext>
              </a:extLst>
            </p:cNvPr>
            <p:cNvSpPr/>
            <p:nvPr/>
          </p:nvSpPr>
          <p:spPr>
            <a:xfrm>
              <a:off x="8517793" y="2660714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CF66A50-9CF6-4EF3-8995-77BD4A286DBB}"/>
              </a:ext>
            </a:extLst>
          </p:cNvPr>
          <p:cNvGrpSpPr/>
          <p:nvPr/>
        </p:nvGrpSpPr>
        <p:grpSpPr>
          <a:xfrm>
            <a:off x="9544563" y="4437156"/>
            <a:ext cx="549945" cy="114300"/>
            <a:chOff x="8517793" y="2660714"/>
            <a:chExt cx="549945" cy="114300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FF8A98E-757E-4C73-B259-B17FC18D2870}"/>
                </a:ext>
              </a:extLst>
            </p:cNvPr>
            <p:cNvCxnSpPr/>
            <p:nvPr/>
          </p:nvCxnSpPr>
          <p:spPr>
            <a:xfrm>
              <a:off x="8562913" y="2707204"/>
              <a:ext cx="504825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ACE3BFC-9EA1-4961-8311-B15BAC5A712A}"/>
                </a:ext>
              </a:extLst>
            </p:cNvPr>
            <p:cNvSpPr/>
            <p:nvPr/>
          </p:nvSpPr>
          <p:spPr>
            <a:xfrm>
              <a:off x="8517793" y="2660714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F8E914A-6D16-4EE1-A9BA-816301941510}"/>
              </a:ext>
            </a:extLst>
          </p:cNvPr>
          <p:cNvGrpSpPr/>
          <p:nvPr/>
        </p:nvGrpSpPr>
        <p:grpSpPr>
          <a:xfrm>
            <a:off x="9544563" y="4847179"/>
            <a:ext cx="549945" cy="114300"/>
            <a:chOff x="8517793" y="2660714"/>
            <a:chExt cx="549945" cy="114300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97D50C6-AB0E-4455-855A-F7CEB097D49B}"/>
                </a:ext>
              </a:extLst>
            </p:cNvPr>
            <p:cNvCxnSpPr/>
            <p:nvPr/>
          </p:nvCxnSpPr>
          <p:spPr>
            <a:xfrm>
              <a:off x="8562913" y="2707204"/>
              <a:ext cx="504825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8188015-7B35-4919-B0C4-E2AB918A0DEB}"/>
                </a:ext>
              </a:extLst>
            </p:cNvPr>
            <p:cNvSpPr/>
            <p:nvPr/>
          </p:nvSpPr>
          <p:spPr>
            <a:xfrm>
              <a:off x="8517793" y="2660714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CB7BC5D-8BF9-4EC0-87E4-91DF53F07608}"/>
              </a:ext>
            </a:extLst>
          </p:cNvPr>
          <p:cNvSpPr txBox="1"/>
          <p:nvPr/>
        </p:nvSpPr>
        <p:spPr>
          <a:xfrm>
            <a:off x="10098606" y="246564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→ 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D5B7B3-0224-4ADA-9E20-0E9E05ACD8A0}"/>
              </a:ext>
            </a:extLst>
          </p:cNvPr>
          <p:cNvSpPr txBox="1"/>
          <p:nvPr/>
        </p:nvSpPr>
        <p:spPr>
          <a:xfrm>
            <a:off x="10098606" y="2837949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→ 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764959-8801-4BF1-B099-3CE470A972AA}"/>
              </a:ext>
            </a:extLst>
          </p:cNvPr>
          <p:cNvSpPr txBox="1"/>
          <p:nvPr/>
        </p:nvSpPr>
        <p:spPr>
          <a:xfrm>
            <a:off x="10098606" y="3210255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→ 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643C4E2-9901-4012-A230-A0CC7D32962E}"/>
              </a:ext>
            </a:extLst>
          </p:cNvPr>
          <p:cNvSpPr txBox="1"/>
          <p:nvPr/>
        </p:nvSpPr>
        <p:spPr>
          <a:xfrm>
            <a:off x="10098606" y="4327173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→ 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9A866C1-B33C-43B9-A8E3-DCD4F9E30A2B}"/>
              </a:ext>
            </a:extLst>
          </p:cNvPr>
          <p:cNvSpPr txBox="1"/>
          <p:nvPr/>
        </p:nvSpPr>
        <p:spPr>
          <a:xfrm>
            <a:off x="10098606" y="39548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1A7110B-D0C7-495B-9E7F-592BAD0132A4}"/>
              </a:ext>
            </a:extLst>
          </p:cNvPr>
          <p:cNvSpPr txBox="1"/>
          <p:nvPr/>
        </p:nvSpPr>
        <p:spPr>
          <a:xfrm>
            <a:off x="10098606" y="3582561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→ 2 → 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CC4FA51-F160-47CB-843D-6A01198DED13}"/>
                  </a:ext>
                </a:extLst>
              </p:cNvPr>
              <p:cNvSpPr txBox="1"/>
              <p:nvPr/>
            </p:nvSpPr>
            <p:spPr>
              <a:xfrm>
                <a:off x="657225" y="1505782"/>
                <a:ext cx="8021616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An array where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element contains a list of neighbors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800" dirty="0" smtClean="0"/>
                  <a:t>.</a:t>
                </a:r>
                <a:endParaRPr lang="en-US" sz="2800" b="1" dirty="0"/>
              </a:p>
              <a:p>
                <a:r>
                  <a:rPr lang="en-US" sz="2800" dirty="0" smtClean="0"/>
                  <a:t>Directed graphs: </a:t>
                </a:r>
                <a:r>
                  <a:rPr lang="en-US" sz="2800" dirty="0" smtClean="0"/>
                  <a:t>list of out-neighbors </a:t>
                </a:r>
                <a:r>
                  <a:rPr lang="en-US" sz="2800" dirty="0"/>
                  <a:t>(a[u] has v for all (</a:t>
                </a:r>
                <a:r>
                  <a:rPr lang="en-US" sz="2800" dirty="0" err="1"/>
                  <a:t>u,v</a:t>
                </a:r>
                <a:r>
                  <a:rPr lang="en-US" sz="2800" dirty="0"/>
                  <a:t>) in E</a:t>
                </a:r>
                <a:r>
                  <a:rPr lang="en-US" sz="2800" dirty="0" smtClean="0"/>
                  <a:t>)</a:t>
                </a:r>
                <a:endParaRPr lang="en-US" sz="2800" dirty="0"/>
              </a:p>
              <a:p>
                <a:r>
                  <a:rPr lang="en-US" sz="2800" dirty="0"/>
                  <a:t>Time Complexity (|V| = n, |E| = m):</a:t>
                </a:r>
              </a:p>
              <a:p>
                <a:pPr lvl="1"/>
                <a:r>
                  <a:rPr lang="en-US" sz="2800" dirty="0"/>
                  <a:t>Add Edge: </a:t>
                </a:r>
              </a:p>
              <a:p>
                <a:pPr lvl="1"/>
                <a:r>
                  <a:rPr lang="en-US" sz="2800" dirty="0"/>
                  <a:t>Remove Edge: </a:t>
                </a:r>
              </a:p>
              <a:p>
                <a:pPr lvl="1"/>
                <a:r>
                  <a:rPr lang="en-US" sz="2800" dirty="0"/>
                  <a:t>Check edge exists from (</a:t>
                </a:r>
                <a:r>
                  <a:rPr lang="en-US" sz="2800" dirty="0" err="1"/>
                  <a:t>u,v</a:t>
                </a:r>
                <a:r>
                  <a:rPr lang="en-US" sz="2800" dirty="0"/>
                  <a:t>): </a:t>
                </a:r>
              </a:p>
              <a:p>
                <a:pPr lvl="1"/>
                <a:r>
                  <a:rPr lang="en-US" sz="2800" dirty="0"/>
                  <a:t>Get neighbors of u (out):</a:t>
                </a:r>
              </a:p>
              <a:p>
                <a:pPr lvl="1"/>
                <a:r>
                  <a:rPr lang="en-US" sz="2800" dirty="0"/>
                  <a:t>Get neighbors of u (in):</a:t>
                </a:r>
              </a:p>
              <a:p>
                <a:pPr lvl="1"/>
                <a:endParaRPr lang="en-US" sz="2800" dirty="0"/>
              </a:p>
              <a:p>
                <a:r>
                  <a:rPr lang="en-US" sz="2800" dirty="0"/>
                  <a:t>Space Complexity:</a:t>
                </a: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CC4FA51-F160-47CB-843D-6A01198DE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5" y="1505782"/>
                <a:ext cx="8021616" cy="5262979"/>
              </a:xfrm>
              <a:prstGeom prst="rect">
                <a:avLst/>
              </a:prstGeom>
              <a:blipFill>
                <a:blip r:embed="rId2"/>
                <a:stretch>
                  <a:fillRect l="-1596" t="-695" r="-1976" b="-2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5BA2393-FB34-4950-AB2F-A19A5C6CC272}"/>
                  </a:ext>
                </a:extLst>
              </p:cNvPr>
              <p:cNvSpPr/>
              <p:nvPr/>
            </p:nvSpPr>
            <p:spPr>
              <a:xfrm>
                <a:off x="2656793" y="3702684"/>
                <a:ext cx="14766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5BA2393-FB34-4950-AB2F-A19A5C6CC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793" y="3702684"/>
                <a:ext cx="147668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1EFFF4B-2CB5-44E1-81C7-B92F9F44EDA5}"/>
                  </a:ext>
                </a:extLst>
              </p:cNvPr>
              <p:cNvSpPr/>
              <p:nvPr/>
            </p:nvSpPr>
            <p:spPr>
              <a:xfrm>
                <a:off x="2956074" y="4105548"/>
                <a:ext cx="163378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( 1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1EFFF4B-2CB5-44E1-81C7-B92F9F44E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074" y="4105548"/>
                <a:ext cx="163378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92572B5-642A-4A20-8EAE-B115DC8506A0}"/>
                  </a:ext>
                </a:extLst>
              </p:cNvPr>
              <p:cNvSpPr/>
              <p:nvPr/>
            </p:nvSpPr>
            <p:spPr>
              <a:xfrm>
                <a:off x="5121273" y="4534699"/>
                <a:ext cx="163378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92572B5-642A-4A20-8EAE-B115DC8506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273" y="4534699"/>
                <a:ext cx="163378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FC0505C-A1F0-454C-ABD4-F45ED7921BE0}"/>
                  </a:ext>
                </a:extLst>
              </p:cNvPr>
              <p:cNvSpPr/>
              <p:nvPr/>
            </p:nvSpPr>
            <p:spPr>
              <a:xfrm>
                <a:off x="4668033" y="4982317"/>
                <a:ext cx="234339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FC0505C-A1F0-454C-ABD4-F45ED7921B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033" y="4982317"/>
                <a:ext cx="234339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B968BCFC-DC6C-4C6F-90BB-3471AB233AB1}"/>
                  </a:ext>
                </a:extLst>
              </p:cNvPr>
              <p:cNvSpPr/>
              <p:nvPr/>
            </p:nvSpPr>
            <p:spPr>
              <a:xfrm>
                <a:off x="4710721" y="5441309"/>
                <a:ext cx="15694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B968BCFC-DC6C-4C6F-90BB-3471AB233A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721" y="5441309"/>
                <a:ext cx="156940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233970F-0288-422C-BA4E-AF5EDFEE82FB}"/>
                  </a:ext>
                </a:extLst>
              </p:cNvPr>
              <p:cNvSpPr/>
              <p:nvPr/>
            </p:nvSpPr>
            <p:spPr>
              <a:xfrm>
                <a:off x="3549184" y="6213427"/>
                <a:ext cx="19210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233970F-0288-422C-BA4E-AF5EDFEE82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184" y="6213427"/>
                <a:ext cx="192103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011431" y="5128059"/>
            <a:ext cx="41317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Switch the linked lists to  hash tables, and do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in-practice analysis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551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 3 due tonight.</a:t>
            </a:r>
          </a:p>
          <a:p>
            <a:r>
              <a:rPr lang="en-US" dirty="0" smtClean="0"/>
              <a:t>Exercise 4 out today.</a:t>
            </a:r>
          </a:p>
          <a:p>
            <a:endParaRPr lang="en-US" dirty="0"/>
          </a:p>
          <a:p>
            <a:r>
              <a:rPr lang="en-US" dirty="0" smtClean="0"/>
              <a:t>Robbie has one-on-one “talk about the midterm/your grade” office </a:t>
            </a:r>
            <a:r>
              <a:rPr lang="en-US" smtClean="0"/>
              <a:t>hours today (2:30-4 in CSE 330)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26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5240" y="1463856"/>
                <a:ext cx="11187258" cy="523350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Adjacency Matrices take more space, and have slower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 smtClean="0"/>
                  <a:t> bounds, why would you use them?</a:t>
                </a:r>
              </a:p>
              <a:p>
                <a:pPr lvl="1"/>
                <a:r>
                  <a:rPr lang="en-US" dirty="0" smtClean="0"/>
                  <a:t>For </a:t>
                </a:r>
                <a:r>
                  <a:rPr lang="en-US" b="1" dirty="0" smtClean="0"/>
                  <a:t>dense</a:t>
                </a:r>
                <a:r>
                  <a:rPr lang="en-US" dirty="0" smtClean="0"/>
                  <a:t> graphs (where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 smtClean="0"/>
                  <a:t>is close to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), the running times will be close</a:t>
                </a:r>
              </a:p>
              <a:p>
                <a:pPr lvl="1"/>
                <a:r>
                  <a:rPr lang="en-US" dirty="0" smtClean="0"/>
                  <a:t>And the constant factors can be much better for matrices than for lists. </a:t>
                </a:r>
              </a:p>
              <a:p>
                <a:pPr lvl="1"/>
                <a:r>
                  <a:rPr lang="en-US" dirty="0" smtClean="0"/>
                  <a:t>Sometimes the matrix itself is useful (“spectral graph theory”)</a:t>
                </a:r>
              </a:p>
              <a:p>
                <a:r>
                  <a:rPr lang="en-US" dirty="0" smtClean="0"/>
                  <a:t>What’s the tradeoff between using linked lists and hash tables for the list of neighbors?</a:t>
                </a:r>
              </a:p>
              <a:p>
                <a:pPr lvl="1"/>
                <a:r>
                  <a:rPr lang="en-US" dirty="0" smtClean="0"/>
                  <a:t>A hash table still </a:t>
                </a:r>
                <a:r>
                  <a:rPr lang="en-US" i="1" dirty="0" smtClean="0"/>
                  <a:t>might</a:t>
                </a:r>
                <a:r>
                  <a:rPr lang="en-US" dirty="0"/>
                  <a:t> </a:t>
                </a:r>
                <a:r>
                  <a:rPr lang="en-US" dirty="0" smtClean="0"/>
                  <a:t>hit a worst-case</a:t>
                </a:r>
              </a:p>
              <a:p>
                <a:pPr lvl="1"/>
                <a:r>
                  <a:rPr lang="en-US" dirty="0" smtClean="0"/>
                  <a:t>And the linked list might not</a:t>
                </a:r>
              </a:p>
              <a:p>
                <a:pPr lvl="2"/>
                <a:r>
                  <a:rPr lang="en-US" sz="1800" dirty="0" smtClean="0"/>
                  <a:t>Graph algorithms often just need to iterate over all the neighbors, so you might get a better guarantee with the linked list. </a:t>
                </a:r>
              </a:p>
              <a:p>
                <a:r>
                  <a:rPr lang="en-US" dirty="0" smtClean="0"/>
                  <a:t>For this class, unless we say otherwise, we’ll assume the hash tables operations </a:t>
                </a:r>
                <a:r>
                  <a:rPr lang="en-US" b="1" dirty="0" smtClean="0"/>
                  <a:t>on graphs </a:t>
                </a:r>
                <a:r>
                  <a:rPr lang="en-US" dirty="0" smtClean="0"/>
                  <a:t>are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Because you can probably control the keys.	</a:t>
                </a:r>
              </a:p>
              <a:p>
                <a:r>
                  <a:rPr lang="en-US" dirty="0" smtClean="0"/>
                  <a:t>Unless </a:t>
                </a:r>
                <a:r>
                  <a:rPr lang="en-US" dirty="0"/>
                  <a:t>we say otherwise, assume we’re using an adjacency </a:t>
                </a:r>
                <a:r>
                  <a:rPr lang="en-US" dirty="0" smtClean="0"/>
                  <a:t>list with hash tables for each list.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240" y="1463856"/>
                <a:ext cx="11187258" cy="5233505"/>
              </a:xfrm>
              <a:blipFill>
                <a:blip r:embed="rId2"/>
                <a:stretch>
                  <a:fillRect l="-272" t="-1397" r="-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39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9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836" y="5168630"/>
            <a:ext cx="2095829" cy="1406553"/>
          </a:xfrm>
        </p:spPr>
        <p:txBody>
          <a:bodyPr/>
          <a:lstStyle/>
          <a:p>
            <a:r>
              <a:rPr lang="en-US" dirty="0"/>
              <a:t>Current node:</a:t>
            </a:r>
          </a:p>
          <a:p>
            <a:r>
              <a:rPr lang="en-US" dirty="0"/>
              <a:t>Queue:</a:t>
            </a:r>
          </a:p>
          <a:p>
            <a:r>
              <a:rPr lang="en-US" dirty="0"/>
              <a:t>Finished: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962369" y="2253089"/>
            <a:ext cx="377723" cy="377723"/>
            <a:chOff x="3099278" y="6175971"/>
            <a:chExt cx="377723" cy="37772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EFC130C-82B3-4768-95CF-51BB047A2B91}"/>
                </a:ext>
              </a:extLst>
            </p:cNvPr>
            <p:cNvSpPr/>
            <p:nvPr/>
          </p:nvSpPr>
          <p:spPr>
            <a:xfrm>
              <a:off x="3099278" y="6175971"/>
              <a:ext cx="377723" cy="377723"/>
            </a:xfrm>
            <a:prstGeom prst="ellipse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9980D3-EBED-4A96-85AF-943792602410}"/>
                </a:ext>
              </a:extLst>
            </p:cNvPr>
            <p:cNvSpPr txBox="1"/>
            <p:nvPr/>
          </p:nvSpPr>
          <p:spPr>
            <a:xfrm>
              <a:off x="3146914" y="6226333"/>
              <a:ext cx="2584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013754" y="4183587"/>
            <a:ext cx="377723" cy="377723"/>
            <a:chOff x="3099278" y="6175971"/>
            <a:chExt cx="377723" cy="37772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EFC130C-82B3-4768-95CF-51BB047A2B91}"/>
                </a:ext>
              </a:extLst>
            </p:cNvPr>
            <p:cNvSpPr/>
            <p:nvPr/>
          </p:nvSpPr>
          <p:spPr>
            <a:xfrm>
              <a:off x="3099278" y="6175971"/>
              <a:ext cx="377723" cy="377723"/>
            </a:xfrm>
            <a:prstGeom prst="ellipse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9980D3-EBED-4A96-85AF-943792602410}"/>
                </a:ext>
              </a:extLst>
            </p:cNvPr>
            <p:cNvSpPr txBox="1"/>
            <p:nvPr/>
          </p:nvSpPr>
          <p:spPr>
            <a:xfrm>
              <a:off x="3146914" y="6226333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147789" y="4753941"/>
            <a:ext cx="377723" cy="377723"/>
            <a:chOff x="3099278" y="6175971"/>
            <a:chExt cx="377723" cy="37772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FC130C-82B3-4768-95CF-51BB047A2B91}"/>
                </a:ext>
              </a:extLst>
            </p:cNvPr>
            <p:cNvSpPr/>
            <p:nvPr/>
          </p:nvSpPr>
          <p:spPr>
            <a:xfrm>
              <a:off x="3099278" y="6175971"/>
              <a:ext cx="377723" cy="377723"/>
            </a:xfrm>
            <a:prstGeom prst="ellipse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9980D3-EBED-4A96-85AF-943792602410}"/>
                </a:ext>
              </a:extLst>
            </p:cNvPr>
            <p:cNvSpPr txBox="1"/>
            <p:nvPr/>
          </p:nvSpPr>
          <p:spPr>
            <a:xfrm>
              <a:off x="3146914" y="6226333"/>
              <a:ext cx="282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958927" y="2981961"/>
            <a:ext cx="377723" cy="377723"/>
            <a:chOff x="3099278" y="6175971"/>
            <a:chExt cx="377723" cy="37772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EFC130C-82B3-4768-95CF-51BB047A2B91}"/>
                </a:ext>
              </a:extLst>
            </p:cNvPr>
            <p:cNvSpPr/>
            <p:nvPr/>
          </p:nvSpPr>
          <p:spPr>
            <a:xfrm>
              <a:off x="3099278" y="6175971"/>
              <a:ext cx="377723" cy="377723"/>
            </a:xfrm>
            <a:prstGeom prst="ellipse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59980D3-EBED-4A96-85AF-943792602410}"/>
                </a:ext>
              </a:extLst>
            </p:cNvPr>
            <p:cNvSpPr txBox="1"/>
            <p:nvPr/>
          </p:nvSpPr>
          <p:spPr>
            <a:xfrm>
              <a:off x="3146914" y="6226333"/>
              <a:ext cx="2904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1391477" y="3168139"/>
            <a:ext cx="377723" cy="377723"/>
            <a:chOff x="3099278" y="6175971"/>
            <a:chExt cx="377723" cy="37772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EFC130C-82B3-4768-95CF-51BB047A2B91}"/>
                </a:ext>
              </a:extLst>
            </p:cNvPr>
            <p:cNvSpPr/>
            <p:nvPr/>
          </p:nvSpPr>
          <p:spPr>
            <a:xfrm>
              <a:off x="3099278" y="6175971"/>
              <a:ext cx="377723" cy="377723"/>
            </a:xfrm>
            <a:prstGeom prst="ellipse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59980D3-EBED-4A96-85AF-943792602410}"/>
                </a:ext>
              </a:extLst>
            </p:cNvPr>
            <p:cNvSpPr txBox="1"/>
            <p:nvPr/>
          </p:nvSpPr>
          <p:spPr>
            <a:xfrm>
              <a:off x="3146914" y="6226333"/>
              <a:ext cx="282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534533" y="3994725"/>
            <a:ext cx="377723" cy="377723"/>
            <a:chOff x="3099278" y="6175971"/>
            <a:chExt cx="377723" cy="37772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EFC130C-82B3-4768-95CF-51BB047A2B91}"/>
                </a:ext>
              </a:extLst>
            </p:cNvPr>
            <p:cNvSpPr/>
            <p:nvPr/>
          </p:nvSpPr>
          <p:spPr>
            <a:xfrm>
              <a:off x="3099278" y="6175971"/>
              <a:ext cx="377723" cy="377723"/>
            </a:xfrm>
            <a:prstGeom prst="ellipse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9980D3-EBED-4A96-85AF-943792602410}"/>
                </a:ext>
              </a:extLst>
            </p:cNvPr>
            <p:cNvSpPr txBox="1"/>
            <p:nvPr/>
          </p:nvSpPr>
          <p:spPr>
            <a:xfrm>
              <a:off x="3146914" y="6226333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16940" y="2931599"/>
            <a:ext cx="377723" cy="377723"/>
            <a:chOff x="3099278" y="6175971"/>
            <a:chExt cx="377723" cy="37772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EFC130C-82B3-4768-95CF-51BB047A2B91}"/>
                </a:ext>
              </a:extLst>
            </p:cNvPr>
            <p:cNvSpPr/>
            <p:nvPr/>
          </p:nvSpPr>
          <p:spPr>
            <a:xfrm>
              <a:off x="3099278" y="6175971"/>
              <a:ext cx="377723" cy="377723"/>
            </a:xfrm>
            <a:prstGeom prst="ellipse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9980D3-EBED-4A96-85AF-943792602410}"/>
                </a:ext>
              </a:extLst>
            </p:cNvPr>
            <p:cNvSpPr txBox="1"/>
            <p:nvPr/>
          </p:nvSpPr>
          <p:spPr>
            <a:xfrm>
              <a:off x="3146914" y="6226333"/>
              <a:ext cx="288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G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075714" y="3870173"/>
            <a:ext cx="377723" cy="377723"/>
            <a:chOff x="3099278" y="6175971"/>
            <a:chExt cx="377723" cy="377723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EFC130C-82B3-4768-95CF-51BB047A2B91}"/>
                </a:ext>
              </a:extLst>
            </p:cNvPr>
            <p:cNvSpPr/>
            <p:nvPr/>
          </p:nvSpPr>
          <p:spPr>
            <a:xfrm>
              <a:off x="3099278" y="6175971"/>
              <a:ext cx="377723" cy="377723"/>
            </a:xfrm>
            <a:prstGeom prst="ellipse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9980D3-EBED-4A96-85AF-943792602410}"/>
                </a:ext>
              </a:extLst>
            </p:cNvPr>
            <p:cNvSpPr txBox="1"/>
            <p:nvPr/>
          </p:nvSpPr>
          <p:spPr>
            <a:xfrm>
              <a:off x="3146914" y="6226333"/>
              <a:ext cx="2920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270203" y="3357000"/>
            <a:ext cx="377723" cy="377723"/>
            <a:chOff x="3099278" y="6175971"/>
            <a:chExt cx="377723" cy="37772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EFC130C-82B3-4768-95CF-51BB047A2B91}"/>
                </a:ext>
              </a:extLst>
            </p:cNvPr>
            <p:cNvSpPr/>
            <p:nvPr/>
          </p:nvSpPr>
          <p:spPr>
            <a:xfrm>
              <a:off x="3099278" y="6175971"/>
              <a:ext cx="377723" cy="377723"/>
            </a:xfrm>
            <a:prstGeom prst="ellipse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59980D3-EBED-4A96-85AF-943792602410}"/>
                </a:ext>
              </a:extLst>
            </p:cNvPr>
            <p:cNvSpPr txBox="1"/>
            <p:nvPr/>
          </p:nvSpPr>
          <p:spPr>
            <a:xfrm>
              <a:off x="3181701" y="6247297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1062920" y="2191900"/>
            <a:ext cx="377723" cy="377723"/>
            <a:chOff x="3099278" y="6175971"/>
            <a:chExt cx="377723" cy="377723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EFC130C-82B3-4768-95CF-51BB047A2B91}"/>
                </a:ext>
              </a:extLst>
            </p:cNvPr>
            <p:cNvSpPr/>
            <p:nvPr/>
          </p:nvSpPr>
          <p:spPr>
            <a:xfrm>
              <a:off x="3099278" y="6175971"/>
              <a:ext cx="377723" cy="377723"/>
            </a:xfrm>
            <a:prstGeom prst="ellipse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59980D3-EBED-4A96-85AF-943792602410}"/>
                </a:ext>
              </a:extLst>
            </p:cNvPr>
            <p:cNvSpPr txBox="1"/>
            <p:nvPr/>
          </p:nvSpPr>
          <p:spPr>
            <a:xfrm>
              <a:off x="3169356" y="6226332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J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968D3FF-247D-4C9B-A358-154B4727934A}"/>
              </a:ext>
            </a:extLst>
          </p:cNvPr>
          <p:cNvCxnSpPr>
            <a:cxnSpLocks/>
            <a:stCxn id="19" idx="4"/>
            <a:endCxn id="10" idx="7"/>
          </p:cNvCxnSpPr>
          <p:nvPr/>
        </p:nvCxnSpPr>
        <p:spPr>
          <a:xfrm flipH="1">
            <a:off x="11336161" y="3545862"/>
            <a:ext cx="244178" cy="693041"/>
          </a:xfrm>
          <a:prstGeom prst="line">
            <a:avLst/>
          </a:prstGeom>
          <a:ln w="28575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968D3FF-247D-4C9B-A358-154B4727934A}"/>
              </a:ext>
            </a:extLst>
          </p:cNvPr>
          <p:cNvCxnSpPr>
            <a:cxnSpLocks/>
            <a:stCxn id="10" idx="3"/>
            <a:endCxn id="13" idx="6"/>
          </p:cNvCxnSpPr>
          <p:nvPr/>
        </p:nvCxnSpPr>
        <p:spPr>
          <a:xfrm flipH="1">
            <a:off x="10525512" y="4505994"/>
            <a:ext cx="543558" cy="436809"/>
          </a:xfrm>
          <a:prstGeom prst="line">
            <a:avLst/>
          </a:prstGeom>
          <a:ln w="28575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68D3FF-247D-4C9B-A358-154B4727934A}"/>
              </a:ext>
            </a:extLst>
          </p:cNvPr>
          <p:cNvCxnSpPr>
            <a:cxnSpLocks/>
            <a:stCxn id="22" idx="5"/>
            <a:endCxn id="13" idx="1"/>
          </p:cNvCxnSpPr>
          <p:nvPr/>
        </p:nvCxnSpPr>
        <p:spPr>
          <a:xfrm>
            <a:off x="9856940" y="4317132"/>
            <a:ext cx="346165" cy="492125"/>
          </a:xfrm>
          <a:prstGeom prst="line">
            <a:avLst/>
          </a:prstGeom>
          <a:ln w="28575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968D3FF-247D-4C9B-A358-154B4727934A}"/>
              </a:ext>
            </a:extLst>
          </p:cNvPr>
          <p:cNvCxnSpPr>
            <a:cxnSpLocks/>
            <a:stCxn id="10" idx="2"/>
            <a:endCxn id="22" idx="6"/>
          </p:cNvCxnSpPr>
          <p:nvPr/>
        </p:nvCxnSpPr>
        <p:spPr>
          <a:xfrm flipH="1" flipV="1">
            <a:off x="9912256" y="4183587"/>
            <a:ext cx="1101498" cy="188862"/>
          </a:xfrm>
          <a:prstGeom prst="line">
            <a:avLst/>
          </a:prstGeom>
          <a:ln w="28575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968D3FF-247D-4C9B-A358-154B4727934A}"/>
              </a:ext>
            </a:extLst>
          </p:cNvPr>
          <p:cNvCxnSpPr>
            <a:cxnSpLocks/>
            <a:stCxn id="16" idx="4"/>
            <a:endCxn id="22" idx="0"/>
          </p:cNvCxnSpPr>
          <p:nvPr/>
        </p:nvCxnSpPr>
        <p:spPr>
          <a:xfrm flipH="1">
            <a:off x="9723395" y="3359684"/>
            <a:ext cx="424394" cy="635041"/>
          </a:xfrm>
          <a:prstGeom prst="line">
            <a:avLst/>
          </a:prstGeom>
          <a:ln w="28575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968D3FF-247D-4C9B-A358-154B4727934A}"/>
              </a:ext>
            </a:extLst>
          </p:cNvPr>
          <p:cNvCxnSpPr>
            <a:cxnSpLocks/>
            <a:stCxn id="19" idx="2"/>
            <a:endCxn id="16" idx="6"/>
          </p:cNvCxnSpPr>
          <p:nvPr/>
        </p:nvCxnSpPr>
        <p:spPr>
          <a:xfrm flipH="1" flipV="1">
            <a:off x="10336650" y="3170823"/>
            <a:ext cx="1054827" cy="186178"/>
          </a:xfrm>
          <a:prstGeom prst="line">
            <a:avLst/>
          </a:prstGeom>
          <a:ln w="28575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968D3FF-247D-4C9B-A358-154B4727934A}"/>
              </a:ext>
            </a:extLst>
          </p:cNvPr>
          <p:cNvCxnSpPr>
            <a:cxnSpLocks/>
            <a:stCxn id="7" idx="6"/>
            <a:endCxn id="16" idx="1"/>
          </p:cNvCxnSpPr>
          <p:nvPr/>
        </p:nvCxnSpPr>
        <p:spPr>
          <a:xfrm>
            <a:off x="9340092" y="2441951"/>
            <a:ext cx="674151" cy="595326"/>
          </a:xfrm>
          <a:prstGeom prst="line">
            <a:avLst/>
          </a:prstGeom>
          <a:ln w="28575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968D3FF-247D-4C9B-A358-154B4727934A}"/>
              </a:ext>
            </a:extLst>
          </p:cNvPr>
          <p:cNvCxnSpPr>
            <a:cxnSpLocks/>
            <a:stCxn id="16" idx="2"/>
            <a:endCxn id="25" idx="6"/>
          </p:cNvCxnSpPr>
          <p:nvPr/>
        </p:nvCxnSpPr>
        <p:spPr>
          <a:xfrm flipH="1" flipV="1">
            <a:off x="8594663" y="3120461"/>
            <a:ext cx="1364264" cy="50362"/>
          </a:xfrm>
          <a:prstGeom prst="line">
            <a:avLst/>
          </a:prstGeom>
          <a:ln w="28575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968D3FF-247D-4C9B-A358-154B4727934A}"/>
              </a:ext>
            </a:extLst>
          </p:cNvPr>
          <p:cNvCxnSpPr>
            <a:cxnSpLocks/>
            <a:stCxn id="7" idx="3"/>
            <a:endCxn id="25" idx="7"/>
          </p:cNvCxnSpPr>
          <p:nvPr/>
        </p:nvCxnSpPr>
        <p:spPr>
          <a:xfrm flipH="1">
            <a:off x="8539347" y="2575496"/>
            <a:ext cx="478338" cy="411419"/>
          </a:xfrm>
          <a:prstGeom prst="line">
            <a:avLst/>
          </a:prstGeom>
          <a:ln w="28575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968D3FF-247D-4C9B-A358-154B4727934A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 flipH="1">
            <a:off x="8264576" y="3309322"/>
            <a:ext cx="141226" cy="560851"/>
          </a:xfrm>
          <a:prstGeom prst="line">
            <a:avLst/>
          </a:prstGeom>
          <a:ln w="28575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968D3FF-247D-4C9B-A358-154B4727934A}"/>
              </a:ext>
            </a:extLst>
          </p:cNvPr>
          <p:cNvCxnSpPr>
            <a:cxnSpLocks/>
            <a:stCxn id="22" idx="2"/>
            <a:endCxn id="28" idx="6"/>
          </p:cNvCxnSpPr>
          <p:nvPr/>
        </p:nvCxnSpPr>
        <p:spPr>
          <a:xfrm flipH="1" flipV="1">
            <a:off x="8453437" y="4059035"/>
            <a:ext cx="1081096" cy="124552"/>
          </a:xfrm>
          <a:prstGeom prst="line">
            <a:avLst/>
          </a:prstGeom>
          <a:ln w="28575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968D3FF-247D-4C9B-A358-154B4727934A}"/>
              </a:ext>
            </a:extLst>
          </p:cNvPr>
          <p:cNvCxnSpPr>
            <a:cxnSpLocks/>
            <a:stCxn id="25" idx="2"/>
            <a:endCxn id="31" idx="7"/>
          </p:cNvCxnSpPr>
          <p:nvPr/>
        </p:nvCxnSpPr>
        <p:spPr>
          <a:xfrm flipH="1">
            <a:off x="7592610" y="3120461"/>
            <a:ext cx="624330" cy="291855"/>
          </a:xfrm>
          <a:prstGeom prst="line">
            <a:avLst/>
          </a:prstGeom>
          <a:ln w="28575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968D3FF-247D-4C9B-A358-154B4727934A}"/>
              </a:ext>
            </a:extLst>
          </p:cNvPr>
          <p:cNvCxnSpPr>
            <a:cxnSpLocks/>
            <a:stCxn id="31" idx="5"/>
            <a:endCxn id="28" idx="2"/>
          </p:cNvCxnSpPr>
          <p:nvPr/>
        </p:nvCxnSpPr>
        <p:spPr>
          <a:xfrm>
            <a:off x="7592610" y="3679407"/>
            <a:ext cx="483104" cy="379628"/>
          </a:xfrm>
          <a:prstGeom prst="line">
            <a:avLst/>
          </a:prstGeom>
          <a:ln w="28575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581300" y="6131677"/>
            <a:ext cx="344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875465" y="613167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364230" y="517896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622033" y="5666076"/>
            <a:ext cx="35618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196617" y="5666076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460574" y="5666076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138447" y="6131677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894096" y="5666076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724531" y="5666076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988488" y="5666076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9963250" y="2980228"/>
            <a:ext cx="377723" cy="377723"/>
          </a:xfrm>
          <a:prstGeom prst="ellipse">
            <a:avLst/>
          </a:prstGeom>
          <a:solidFill>
            <a:srgbClr val="FFFFCC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11013754" y="4180117"/>
            <a:ext cx="377723" cy="377723"/>
          </a:xfrm>
          <a:prstGeom prst="ellipse">
            <a:avLst/>
          </a:prstGeom>
          <a:solidFill>
            <a:srgbClr val="FFFFCC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11391477" y="3161200"/>
            <a:ext cx="377723" cy="377723"/>
          </a:xfrm>
          <a:prstGeom prst="ellipse">
            <a:avLst/>
          </a:prstGeom>
          <a:solidFill>
            <a:srgbClr val="CCFF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11382832" y="3164670"/>
            <a:ext cx="377723" cy="3777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2383466" y="5189290"/>
            <a:ext cx="35618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9524112" y="3971481"/>
            <a:ext cx="377723" cy="377723"/>
          </a:xfrm>
          <a:prstGeom prst="ellipse">
            <a:avLst/>
          </a:prstGeom>
          <a:solidFill>
            <a:srgbClr val="FFFFCC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10157433" y="4727077"/>
            <a:ext cx="377723" cy="377723"/>
          </a:xfrm>
          <a:prstGeom prst="ellipse">
            <a:avLst/>
          </a:prstGeom>
          <a:solidFill>
            <a:srgbClr val="FFFFCC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11024175" y="4143579"/>
            <a:ext cx="377723" cy="377723"/>
          </a:xfrm>
          <a:prstGeom prst="ellipse">
            <a:avLst/>
          </a:prstGeom>
          <a:solidFill>
            <a:srgbClr val="CCFF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10994793" y="4179093"/>
            <a:ext cx="377723" cy="3777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2362540" y="5189290"/>
            <a:ext cx="304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9950138" y="2986158"/>
            <a:ext cx="377723" cy="3777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8977037" y="2254580"/>
            <a:ext cx="377723" cy="377723"/>
          </a:xfrm>
          <a:prstGeom prst="ellipse">
            <a:avLst/>
          </a:prstGeom>
          <a:solidFill>
            <a:srgbClr val="FFFFCC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8231729" y="2919004"/>
            <a:ext cx="377723" cy="377723"/>
          </a:xfrm>
          <a:prstGeom prst="ellipse">
            <a:avLst/>
          </a:prstGeom>
          <a:solidFill>
            <a:srgbClr val="FFFFCC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9956666" y="2979958"/>
            <a:ext cx="377723" cy="377723"/>
          </a:xfrm>
          <a:prstGeom prst="ellipse">
            <a:avLst/>
          </a:prstGeom>
          <a:solidFill>
            <a:srgbClr val="CCFF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2374767" y="5178960"/>
            <a:ext cx="304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8084359" y="3860691"/>
            <a:ext cx="377723" cy="377723"/>
          </a:xfrm>
          <a:prstGeom prst="ellipse">
            <a:avLst/>
          </a:prstGeom>
          <a:solidFill>
            <a:srgbClr val="FFFFCC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3252445" y="5666076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9563915" y="4021309"/>
            <a:ext cx="377723" cy="377723"/>
          </a:xfrm>
          <a:prstGeom prst="ellipse">
            <a:avLst/>
          </a:prstGeom>
          <a:solidFill>
            <a:srgbClr val="CCFF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2431887" y="6131677"/>
            <a:ext cx="304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9527655" y="4008672"/>
            <a:ext cx="377723" cy="3777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2383466" y="5203787"/>
            <a:ext cx="304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686763" y="6131677"/>
            <a:ext cx="304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10165967" y="4748008"/>
            <a:ext cx="377723" cy="377723"/>
          </a:xfrm>
          <a:prstGeom prst="ellipse">
            <a:avLst/>
          </a:prstGeom>
          <a:solidFill>
            <a:srgbClr val="CCFF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2387951" y="5197276"/>
            <a:ext cx="304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10152111" y="4759874"/>
            <a:ext cx="377723" cy="3777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8977641" y="2275168"/>
            <a:ext cx="377723" cy="377723"/>
          </a:xfrm>
          <a:prstGeom prst="ellipse">
            <a:avLst/>
          </a:prstGeom>
          <a:solidFill>
            <a:srgbClr val="CCFF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2941639" y="6131677"/>
            <a:ext cx="304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8947701" y="2253089"/>
            <a:ext cx="377723" cy="3777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8217710" y="2931699"/>
            <a:ext cx="377723" cy="3777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2409384" y="5214165"/>
            <a:ext cx="304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196515" y="6131677"/>
            <a:ext cx="304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8264575" y="2906309"/>
            <a:ext cx="377723" cy="377723"/>
          </a:xfrm>
          <a:prstGeom prst="ellipse">
            <a:avLst/>
          </a:prstGeom>
          <a:solidFill>
            <a:srgbClr val="CCFF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7272464" y="3350061"/>
            <a:ext cx="377723" cy="377723"/>
          </a:xfrm>
          <a:prstGeom prst="ellipse">
            <a:avLst/>
          </a:prstGeom>
          <a:solidFill>
            <a:srgbClr val="FFFFCC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3516403" y="5666076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2417287" y="5192458"/>
            <a:ext cx="304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8066233" y="3853970"/>
            <a:ext cx="377723" cy="3777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8138416" y="3851209"/>
            <a:ext cx="377723" cy="377723"/>
          </a:xfrm>
          <a:prstGeom prst="ellipse">
            <a:avLst/>
          </a:prstGeom>
          <a:solidFill>
            <a:srgbClr val="CCFF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3451391" y="6131677"/>
            <a:ext cx="304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2412663" y="5151176"/>
            <a:ext cx="304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2402118" y="5160598"/>
            <a:ext cx="304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7272364" y="3355173"/>
            <a:ext cx="377723" cy="3777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7265009" y="3357000"/>
            <a:ext cx="377723" cy="377723"/>
          </a:xfrm>
          <a:prstGeom prst="ellipse">
            <a:avLst/>
          </a:prstGeom>
          <a:solidFill>
            <a:srgbClr val="CCFF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3780056" y="6113518"/>
            <a:ext cx="304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453641" y="1309803"/>
            <a:ext cx="663675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search(graph)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toVisit.enqueue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(first vertex)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mark first vertex as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while(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toVisit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is not empty)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current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toVisit.dequeue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current.neighbors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if (v is not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seen)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mark v as seen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toVisit.enqueue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02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4" grpId="0"/>
      <p:bldP spid="88" grpId="0" animBg="1"/>
      <p:bldP spid="88" grpId="1" animBg="1"/>
      <p:bldP spid="93" grpId="0"/>
      <p:bldP spid="93" grpId="1"/>
      <p:bldP spid="94" grpId="0"/>
      <p:bldP spid="94" grpId="1"/>
      <p:bldP spid="95" grpId="0"/>
      <p:bldP spid="96" grpId="0" animBg="1"/>
      <p:bldP spid="96" grpId="1" animBg="1"/>
      <p:bldP spid="100" grpId="0"/>
      <p:bldP spid="100" grpId="1"/>
      <p:bldP spid="101" grpId="0"/>
      <p:bldP spid="101" grpId="1"/>
      <p:bldP spid="105" grpId="0" animBg="1"/>
      <p:bldP spid="105" grpId="1" animBg="1"/>
      <p:bldP spid="106" grpId="0" animBg="1"/>
      <p:bldP spid="106" grpId="1" animBg="1"/>
      <p:bldP spid="107" grpId="0" animBg="1"/>
      <p:bldP spid="103" grpId="0" animBg="1"/>
      <p:bldP spid="103" grpId="1" animBg="1"/>
      <p:bldP spid="110" grpId="0" animBg="1"/>
      <p:bldP spid="111" grpId="0" animBg="1"/>
      <p:bldP spid="111" grpId="1" animBg="1"/>
      <p:bldP spid="112" grpId="0" animBg="1"/>
      <p:bldP spid="113" grpId="0" animBg="1"/>
      <p:bldP spid="109" grpId="0" animBg="1"/>
      <p:bldP spid="109" grpId="1" animBg="1"/>
      <p:bldP spid="83" grpId="0" animBg="1"/>
      <p:bldP spid="114" grpId="0" animBg="1"/>
      <p:bldP spid="114" grpId="1" animBg="1"/>
      <p:bldP spid="115" grpId="0" animBg="1"/>
      <p:bldP spid="116" grpId="0" animBg="1"/>
      <p:bldP spid="118" grpId="0" animBg="1"/>
      <p:bldP spid="119" grpId="0" animBg="1"/>
      <p:bldP spid="121" grpId="0" animBg="1"/>
      <p:bldP spid="122" grpId="0"/>
      <p:bldP spid="122" grpId="1"/>
      <p:bldP spid="123" grpId="0" animBg="1"/>
      <p:bldP spid="124" grpId="0" animBg="1"/>
      <p:bldP spid="120" grpId="0" animBg="1"/>
      <p:bldP spid="120" grpId="1" animBg="1"/>
      <p:bldP spid="126" grpId="0" animBg="1"/>
      <p:bldP spid="128" grpId="0" animBg="1"/>
      <p:bldP spid="129" grpId="0" animBg="1"/>
      <p:bldP spid="130" grpId="0" animBg="1"/>
      <p:bldP spid="125" grpId="0" animBg="1"/>
      <p:bldP spid="125" grpId="1" animBg="1"/>
      <p:bldP spid="132" grpId="0" animBg="1"/>
      <p:bldP spid="133" grpId="0" animBg="1"/>
      <p:bldP spid="131" grpId="0" animBg="1"/>
      <p:bldP spid="131" grpId="1" animBg="1"/>
      <p:bldP spid="134" grpId="0" animBg="1"/>
      <p:bldP spid="134" grpId="1" animBg="1"/>
      <p:bldP spid="135" grpId="0" animBg="1"/>
      <p:bldP spid="136" grpId="0" animBg="1"/>
      <p:bldP spid="137" grpId="0" animBg="1"/>
      <p:bldP spid="138" grpId="0" animBg="1"/>
      <p:bldP spid="139" grpId="0"/>
      <p:bldP spid="139" grpId="1"/>
      <p:bldP spid="140" grpId="0" animBg="1"/>
      <p:bldP spid="141" grpId="0" animBg="1"/>
      <p:bldP spid="141" grpId="1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Search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962369" y="2253089"/>
            <a:ext cx="377723" cy="377723"/>
            <a:chOff x="3099278" y="6175971"/>
            <a:chExt cx="377723" cy="37772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EFC130C-82B3-4768-95CF-51BB047A2B91}"/>
                </a:ext>
              </a:extLst>
            </p:cNvPr>
            <p:cNvSpPr/>
            <p:nvPr/>
          </p:nvSpPr>
          <p:spPr>
            <a:xfrm>
              <a:off x="3099278" y="6175971"/>
              <a:ext cx="377723" cy="377723"/>
            </a:xfrm>
            <a:prstGeom prst="ellipse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9980D3-EBED-4A96-85AF-943792602410}"/>
                </a:ext>
              </a:extLst>
            </p:cNvPr>
            <p:cNvSpPr txBox="1"/>
            <p:nvPr/>
          </p:nvSpPr>
          <p:spPr>
            <a:xfrm>
              <a:off x="3146914" y="6226333"/>
              <a:ext cx="2584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013754" y="4183587"/>
            <a:ext cx="377723" cy="377723"/>
            <a:chOff x="3099278" y="6175971"/>
            <a:chExt cx="377723" cy="37772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EFC130C-82B3-4768-95CF-51BB047A2B91}"/>
                </a:ext>
              </a:extLst>
            </p:cNvPr>
            <p:cNvSpPr/>
            <p:nvPr/>
          </p:nvSpPr>
          <p:spPr>
            <a:xfrm>
              <a:off x="3099278" y="6175971"/>
              <a:ext cx="377723" cy="377723"/>
            </a:xfrm>
            <a:prstGeom prst="ellipse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9980D3-EBED-4A96-85AF-943792602410}"/>
                </a:ext>
              </a:extLst>
            </p:cNvPr>
            <p:cNvSpPr txBox="1"/>
            <p:nvPr/>
          </p:nvSpPr>
          <p:spPr>
            <a:xfrm>
              <a:off x="3146914" y="6226333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147789" y="4753941"/>
            <a:ext cx="377723" cy="377723"/>
            <a:chOff x="3099278" y="6175971"/>
            <a:chExt cx="377723" cy="37772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FC130C-82B3-4768-95CF-51BB047A2B91}"/>
                </a:ext>
              </a:extLst>
            </p:cNvPr>
            <p:cNvSpPr/>
            <p:nvPr/>
          </p:nvSpPr>
          <p:spPr>
            <a:xfrm>
              <a:off x="3099278" y="6175971"/>
              <a:ext cx="377723" cy="377723"/>
            </a:xfrm>
            <a:prstGeom prst="ellipse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9980D3-EBED-4A96-85AF-943792602410}"/>
                </a:ext>
              </a:extLst>
            </p:cNvPr>
            <p:cNvSpPr txBox="1"/>
            <p:nvPr/>
          </p:nvSpPr>
          <p:spPr>
            <a:xfrm>
              <a:off x="3146914" y="6226333"/>
              <a:ext cx="282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958927" y="2981961"/>
            <a:ext cx="377723" cy="377723"/>
            <a:chOff x="3099278" y="6175971"/>
            <a:chExt cx="377723" cy="37772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EFC130C-82B3-4768-95CF-51BB047A2B91}"/>
                </a:ext>
              </a:extLst>
            </p:cNvPr>
            <p:cNvSpPr/>
            <p:nvPr/>
          </p:nvSpPr>
          <p:spPr>
            <a:xfrm>
              <a:off x="3099278" y="6175971"/>
              <a:ext cx="377723" cy="377723"/>
            </a:xfrm>
            <a:prstGeom prst="ellipse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59980D3-EBED-4A96-85AF-943792602410}"/>
                </a:ext>
              </a:extLst>
            </p:cNvPr>
            <p:cNvSpPr txBox="1"/>
            <p:nvPr/>
          </p:nvSpPr>
          <p:spPr>
            <a:xfrm>
              <a:off x="3146914" y="6226333"/>
              <a:ext cx="2904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1391477" y="3168139"/>
            <a:ext cx="377723" cy="377723"/>
            <a:chOff x="3099278" y="6175971"/>
            <a:chExt cx="377723" cy="37772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EFC130C-82B3-4768-95CF-51BB047A2B91}"/>
                </a:ext>
              </a:extLst>
            </p:cNvPr>
            <p:cNvSpPr/>
            <p:nvPr/>
          </p:nvSpPr>
          <p:spPr>
            <a:xfrm>
              <a:off x="3099278" y="6175971"/>
              <a:ext cx="377723" cy="377723"/>
            </a:xfrm>
            <a:prstGeom prst="ellipse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59980D3-EBED-4A96-85AF-943792602410}"/>
                </a:ext>
              </a:extLst>
            </p:cNvPr>
            <p:cNvSpPr txBox="1"/>
            <p:nvPr/>
          </p:nvSpPr>
          <p:spPr>
            <a:xfrm>
              <a:off x="3146914" y="6226333"/>
              <a:ext cx="282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534533" y="3994725"/>
            <a:ext cx="377723" cy="377723"/>
            <a:chOff x="3099278" y="6175971"/>
            <a:chExt cx="377723" cy="37772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EFC130C-82B3-4768-95CF-51BB047A2B91}"/>
                </a:ext>
              </a:extLst>
            </p:cNvPr>
            <p:cNvSpPr/>
            <p:nvPr/>
          </p:nvSpPr>
          <p:spPr>
            <a:xfrm>
              <a:off x="3099278" y="6175971"/>
              <a:ext cx="377723" cy="377723"/>
            </a:xfrm>
            <a:prstGeom prst="ellipse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9980D3-EBED-4A96-85AF-943792602410}"/>
                </a:ext>
              </a:extLst>
            </p:cNvPr>
            <p:cNvSpPr txBox="1"/>
            <p:nvPr/>
          </p:nvSpPr>
          <p:spPr>
            <a:xfrm>
              <a:off x="3146914" y="6226333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16940" y="2931599"/>
            <a:ext cx="377723" cy="377723"/>
            <a:chOff x="3099278" y="6175971"/>
            <a:chExt cx="377723" cy="37772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EFC130C-82B3-4768-95CF-51BB047A2B91}"/>
                </a:ext>
              </a:extLst>
            </p:cNvPr>
            <p:cNvSpPr/>
            <p:nvPr/>
          </p:nvSpPr>
          <p:spPr>
            <a:xfrm>
              <a:off x="3099278" y="6175971"/>
              <a:ext cx="377723" cy="377723"/>
            </a:xfrm>
            <a:prstGeom prst="ellipse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9980D3-EBED-4A96-85AF-943792602410}"/>
                </a:ext>
              </a:extLst>
            </p:cNvPr>
            <p:cNvSpPr txBox="1"/>
            <p:nvPr/>
          </p:nvSpPr>
          <p:spPr>
            <a:xfrm>
              <a:off x="3146914" y="6226333"/>
              <a:ext cx="288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G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075714" y="3870173"/>
            <a:ext cx="377723" cy="377723"/>
            <a:chOff x="3099278" y="6175971"/>
            <a:chExt cx="377723" cy="377723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EFC130C-82B3-4768-95CF-51BB047A2B91}"/>
                </a:ext>
              </a:extLst>
            </p:cNvPr>
            <p:cNvSpPr/>
            <p:nvPr/>
          </p:nvSpPr>
          <p:spPr>
            <a:xfrm>
              <a:off x="3099278" y="6175971"/>
              <a:ext cx="377723" cy="377723"/>
            </a:xfrm>
            <a:prstGeom prst="ellipse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9980D3-EBED-4A96-85AF-943792602410}"/>
                </a:ext>
              </a:extLst>
            </p:cNvPr>
            <p:cNvSpPr txBox="1"/>
            <p:nvPr/>
          </p:nvSpPr>
          <p:spPr>
            <a:xfrm>
              <a:off x="3146914" y="6226333"/>
              <a:ext cx="2920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270203" y="3357000"/>
            <a:ext cx="377723" cy="377723"/>
            <a:chOff x="3099278" y="6175971"/>
            <a:chExt cx="377723" cy="37772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EFC130C-82B3-4768-95CF-51BB047A2B91}"/>
                </a:ext>
              </a:extLst>
            </p:cNvPr>
            <p:cNvSpPr/>
            <p:nvPr/>
          </p:nvSpPr>
          <p:spPr>
            <a:xfrm>
              <a:off x="3099278" y="6175971"/>
              <a:ext cx="377723" cy="377723"/>
            </a:xfrm>
            <a:prstGeom prst="ellipse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59980D3-EBED-4A96-85AF-943792602410}"/>
                </a:ext>
              </a:extLst>
            </p:cNvPr>
            <p:cNvSpPr txBox="1"/>
            <p:nvPr/>
          </p:nvSpPr>
          <p:spPr>
            <a:xfrm>
              <a:off x="3181701" y="6247297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1062920" y="2191900"/>
            <a:ext cx="377723" cy="377723"/>
            <a:chOff x="3099278" y="6175971"/>
            <a:chExt cx="377723" cy="377723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EFC130C-82B3-4768-95CF-51BB047A2B91}"/>
                </a:ext>
              </a:extLst>
            </p:cNvPr>
            <p:cNvSpPr/>
            <p:nvPr/>
          </p:nvSpPr>
          <p:spPr>
            <a:xfrm>
              <a:off x="3099278" y="6175971"/>
              <a:ext cx="377723" cy="377723"/>
            </a:xfrm>
            <a:prstGeom prst="ellipse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59980D3-EBED-4A96-85AF-943792602410}"/>
                </a:ext>
              </a:extLst>
            </p:cNvPr>
            <p:cNvSpPr txBox="1"/>
            <p:nvPr/>
          </p:nvSpPr>
          <p:spPr>
            <a:xfrm>
              <a:off x="3169356" y="6226332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J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968D3FF-247D-4C9B-A358-154B4727934A}"/>
              </a:ext>
            </a:extLst>
          </p:cNvPr>
          <p:cNvCxnSpPr>
            <a:cxnSpLocks/>
            <a:stCxn id="19" idx="4"/>
            <a:endCxn id="10" idx="7"/>
          </p:cNvCxnSpPr>
          <p:nvPr/>
        </p:nvCxnSpPr>
        <p:spPr>
          <a:xfrm flipH="1">
            <a:off x="11336161" y="3545862"/>
            <a:ext cx="244178" cy="693041"/>
          </a:xfrm>
          <a:prstGeom prst="line">
            <a:avLst/>
          </a:prstGeom>
          <a:ln w="28575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968D3FF-247D-4C9B-A358-154B4727934A}"/>
              </a:ext>
            </a:extLst>
          </p:cNvPr>
          <p:cNvCxnSpPr>
            <a:cxnSpLocks/>
            <a:stCxn id="10" idx="3"/>
            <a:endCxn id="13" idx="6"/>
          </p:cNvCxnSpPr>
          <p:nvPr/>
        </p:nvCxnSpPr>
        <p:spPr>
          <a:xfrm flipH="1">
            <a:off x="10525512" y="4505994"/>
            <a:ext cx="543558" cy="436809"/>
          </a:xfrm>
          <a:prstGeom prst="line">
            <a:avLst/>
          </a:prstGeom>
          <a:ln w="28575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68D3FF-247D-4C9B-A358-154B4727934A}"/>
              </a:ext>
            </a:extLst>
          </p:cNvPr>
          <p:cNvCxnSpPr>
            <a:cxnSpLocks/>
            <a:stCxn id="22" idx="5"/>
            <a:endCxn id="13" idx="1"/>
          </p:cNvCxnSpPr>
          <p:nvPr/>
        </p:nvCxnSpPr>
        <p:spPr>
          <a:xfrm>
            <a:off x="9856940" y="4317132"/>
            <a:ext cx="346165" cy="492125"/>
          </a:xfrm>
          <a:prstGeom prst="line">
            <a:avLst/>
          </a:prstGeom>
          <a:ln w="28575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968D3FF-247D-4C9B-A358-154B4727934A}"/>
              </a:ext>
            </a:extLst>
          </p:cNvPr>
          <p:cNvCxnSpPr>
            <a:cxnSpLocks/>
            <a:stCxn id="10" idx="2"/>
            <a:endCxn id="22" idx="6"/>
          </p:cNvCxnSpPr>
          <p:nvPr/>
        </p:nvCxnSpPr>
        <p:spPr>
          <a:xfrm flipH="1" flipV="1">
            <a:off x="9912256" y="4183587"/>
            <a:ext cx="1101498" cy="188862"/>
          </a:xfrm>
          <a:prstGeom prst="line">
            <a:avLst/>
          </a:prstGeom>
          <a:ln w="28575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968D3FF-247D-4C9B-A358-154B4727934A}"/>
              </a:ext>
            </a:extLst>
          </p:cNvPr>
          <p:cNvCxnSpPr>
            <a:cxnSpLocks/>
            <a:stCxn id="16" idx="4"/>
            <a:endCxn id="22" idx="0"/>
          </p:cNvCxnSpPr>
          <p:nvPr/>
        </p:nvCxnSpPr>
        <p:spPr>
          <a:xfrm flipH="1">
            <a:off x="9723395" y="3359684"/>
            <a:ext cx="424394" cy="635041"/>
          </a:xfrm>
          <a:prstGeom prst="line">
            <a:avLst/>
          </a:prstGeom>
          <a:ln w="28575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968D3FF-247D-4C9B-A358-154B4727934A}"/>
              </a:ext>
            </a:extLst>
          </p:cNvPr>
          <p:cNvCxnSpPr>
            <a:cxnSpLocks/>
            <a:stCxn id="19" idx="2"/>
            <a:endCxn id="16" idx="6"/>
          </p:cNvCxnSpPr>
          <p:nvPr/>
        </p:nvCxnSpPr>
        <p:spPr>
          <a:xfrm flipH="1" flipV="1">
            <a:off x="10336650" y="3170823"/>
            <a:ext cx="1054827" cy="186178"/>
          </a:xfrm>
          <a:prstGeom prst="line">
            <a:avLst/>
          </a:prstGeom>
          <a:ln w="28575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968D3FF-247D-4C9B-A358-154B4727934A}"/>
              </a:ext>
            </a:extLst>
          </p:cNvPr>
          <p:cNvCxnSpPr>
            <a:cxnSpLocks/>
            <a:stCxn id="7" idx="6"/>
            <a:endCxn id="16" idx="1"/>
          </p:cNvCxnSpPr>
          <p:nvPr/>
        </p:nvCxnSpPr>
        <p:spPr>
          <a:xfrm>
            <a:off x="9340092" y="2441951"/>
            <a:ext cx="674151" cy="595326"/>
          </a:xfrm>
          <a:prstGeom prst="line">
            <a:avLst/>
          </a:prstGeom>
          <a:ln w="28575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968D3FF-247D-4C9B-A358-154B4727934A}"/>
              </a:ext>
            </a:extLst>
          </p:cNvPr>
          <p:cNvCxnSpPr>
            <a:cxnSpLocks/>
            <a:stCxn id="16" idx="2"/>
            <a:endCxn id="25" idx="6"/>
          </p:cNvCxnSpPr>
          <p:nvPr/>
        </p:nvCxnSpPr>
        <p:spPr>
          <a:xfrm flipH="1" flipV="1">
            <a:off x="8594663" y="3120461"/>
            <a:ext cx="1364264" cy="50362"/>
          </a:xfrm>
          <a:prstGeom prst="line">
            <a:avLst/>
          </a:prstGeom>
          <a:ln w="28575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968D3FF-247D-4C9B-A358-154B4727934A}"/>
              </a:ext>
            </a:extLst>
          </p:cNvPr>
          <p:cNvCxnSpPr>
            <a:cxnSpLocks/>
            <a:stCxn id="7" idx="3"/>
            <a:endCxn id="25" idx="7"/>
          </p:cNvCxnSpPr>
          <p:nvPr/>
        </p:nvCxnSpPr>
        <p:spPr>
          <a:xfrm flipH="1">
            <a:off x="8539347" y="2575496"/>
            <a:ext cx="478338" cy="411419"/>
          </a:xfrm>
          <a:prstGeom prst="line">
            <a:avLst/>
          </a:prstGeom>
          <a:ln w="28575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968D3FF-247D-4C9B-A358-154B4727934A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 flipH="1">
            <a:off x="8264576" y="3309322"/>
            <a:ext cx="141226" cy="560851"/>
          </a:xfrm>
          <a:prstGeom prst="line">
            <a:avLst/>
          </a:prstGeom>
          <a:ln w="28575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968D3FF-247D-4C9B-A358-154B4727934A}"/>
              </a:ext>
            </a:extLst>
          </p:cNvPr>
          <p:cNvCxnSpPr>
            <a:cxnSpLocks/>
            <a:stCxn id="22" idx="2"/>
            <a:endCxn id="28" idx="6"/>
          </p:cNvCxnSpPr>
          <p:nvPr/>
        </p:nvCxnSpPr>
        <p:spPr>
          <a:xfrm flipH="1" flipV="1">
            <a:off x="8453437" y="4059035"/>
            <a:ext cx="1081096" cy="124552"/>
          </a:xfrm>
          <a:prstGeom prst="line">
            <a:avLst/>
          </a:prstGeom>
          <a:ln w="28575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968D3FF-247D-4C9B-A358-154B4727934A}"/>
              </a:ext>
            </a:extLst>
          </p:cNvPr>
          <p:cNvCxnSpPr>
            <a:cxnSpLocks/>
            <a:stCxn id="25" idx="2"/>
            <a:endCxn id="31" idx="7"/>
          </p:cNvCxnSpPr>
          <p:nvPr/>
        </p:nvCxnSpPr>
        <p:spPr>
          <a:xfrm flipH="1">
            <a:off x="7592610" y="3120461"/>
            <a:ext cx="624330" cy="291855"/>
          </a:xfrm>
          <a:prstGeom prst="line">
            <a:avLst/>
          </a:prstGeom>
          <a:ln w="28575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968D3FF-247D-4C9B-A358-154B4727934A}"/>
              </a:ext>
            </a:extLst>
          </p:cNvPr>
          <p:cNvCxnSpPr>
            <a:cxnSpLocks/>
            <a:stCxn id="31" idx="5"/>
            <a:endCxn id="28" idx="2"/>
          </p:cNvCxnSpPr>
          <p:nvPr/>
        </p:nvCxnSpPr>
        <p:spPr>
          <a:xfrm>
            <a:off x="7592610" y="3679407"/>
            <a:ext cx="483104" cy="379628"/>
          </a:xfrm>
          <a:prstGeom prst="line">
            <a:avLst/>
          </a:prstGeom>
          <a:ln w="28575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9963250" y="2980228"/>
            <a:ext cx="377723" cy="377723"/>
          </a:xfrm>
          <a:prstGeom prst="ellipse">
            <a:avLst/>
          </a:prstGeom>
          <a:solidFill>
            <a:srgbClr val="FFFFCC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11013754" y="4180117"/>
            <a:ext cx="377723" cy="377723"/>
          </a:xfrm>
          <a:prstGeom prst="ellipse">
            <a:avLst/>
          </a:prstGeom>
          <a:solidFill>
            <a:srgbClr val="FFFFCC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11391477" y="3161200"/>
            <a:ext cx="377723" cy="377723"/>
          </a:xfrm>
          <a:prstGeom prst="ellipse">
            <a:avLst/>
          </a:prstGeom>
          <a:solidFill>
            <a:srgbClr val="CCFF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11382832" y="3164670"/>
            <a:ext cx="377723" cy="3777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9524112" y="3971481"/>
            <a:ext cx="377723" cy="377723"/>
          </a:xfrm>
          <a:prstGeom prst="ellipse">
            <a:avLst/>
          </a:prstGeom>
          <a:solidFill>
            <a:srgbClr val="FFFFCC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10157433" y="4727077"/>
            <a:ext cx="377723" cy="377723"/>
          </a:xfrm>
          <a:prstGeom prst="ellipse">
            <a:avLst/>
          </a:prstGeom>
          <a:solidFill>
            <a:srgbClr val="FFFFCC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11024175" y="4143579"/>
            <a:ext cx="377723" cy="377723"/>
          </a:xfrm>
          <a:prstGeom prst="ellipse">
            <a:avLst/>
          </a:prstGeom>
          <a:solidFill>
            <a:srgbClr val="CCFF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10994793" y="4179093"/>
            <a:ext cx="377723" cy="3777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9950138" y="2986158"/>
            <a:ext cx="377723" cy="3777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8977037" y="2254580"/>
            <a:ext cx="377723" cy="377723"/>
          </a:xfrm>
          <a:prstGeom prst="ellipse">
            <a:avLst/>
          </a:prstGeom>
          <a:solidFill>
            <a:srgbClr val="FFFFCC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8231729" y="2919004"/>
            <a:ext cx="377723" cy="377723"/>
          </a:xfrm>
          <a:prstGeom prst="ellipse">
            <a:avLst/>
          </a:prstGeom>
          <a:solidFill>
            <a:srgbClr val="FFFFCC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9956666" y="2979958"/>
            <a:ext cx="377723" cy="377723"/>
          </a:xfrm>
          <a:prstGeom prst="ellipse">
            <a:avLst/>
          </a:prstGeom>
          <a:solidFill>
            <a:srgbClr val="CCFF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8084359" y="3860691"/>
            <a:ext cx="377723" cy="377723"/>
          </a:xfrm>
          <a:prstGeom prst="ellipse">
            <a:avLst/>
          </a:prstGeom>
          <a:solidFill>
            <a:srgbClr val="FFFFCC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9563915" y="4021309"/>
            <a:ext cx="377723" cy="377723"/>
          </a:xfrm>
          <a:prstGeom prst="ellipse">
            <a:avLst/>
          </a:prstGeom>
          <a:solidFill>
            <a:srgbClr val="CCFF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9527655" y="4008672"/>
            <a:ext cx="377723" cy="3777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10165967" y="4748008"/>
            <a:ext cx="377723" cy="377723"/>
          </a:xfrm>
          <a:prstGeom prst="ellipse">
            <a:avLst/>
          </a:prstGeom>
          <a:solidFill>
            <a:srgbClr val="CCFF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10152111" y="4759874"/>
            <a:ext cx="377723" cy="3777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8977641" y="2275168"/>
            <a:ext cx="377723" cy="377723"/>
          </a:xfrm>
          <a:prstGeom prst="ellipse">
            <a:avLst/>
          </a:prstGeom>
          <a:solidFill>
            <a:srgbClr val="CCFF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8947701" y="2253089"/>
            <a:ext cx="377723" cy="3777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8217710" y="2931699"/>
            <a:ext cx="377723" cy="3777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8264575" y="2906309"/>
            <a:ext cx="377723" cy="377723"/>
          </a:xfrm>
          <a:prstGeom prst="ellipse">
            <a:avLst/>
          </a:prstGeom>
          <a:solidFill>
            <a:srgbClr val="CCFF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7272464" y="3350061"/>
            <a:ext cx="377723" cy="377723"/>
          </a:xfrm>
          <a:prstGeom prst="ellipse">
            <a:avLst/>
          </a:prstGeom>
          <a:solidFill>
            <a:srgbClr val="FFFFCC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8066233" y="3853970"/>
            <a:ext cx="377723" cy="3777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8138416" y="3851209"/>
            <a:ext cx="377723" cy="377723"/>
          </a:xfrm>
          <a:prstGeom prst="ellipse">
            <a:avLst/>
          </a:prstGeom>
          <a:solidFill>
            <a:srgbClr val="CCFF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7272364" y="3355173"/>
            <a:ext cx="377723" cy="3777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7265009" y="3357000"/>
            <a:ext cx="377723" cy="377723"/>
          </a:xfrm>
          <a:prstGeom prst="ellipse">
            <a:avLst/>
          </a:prstGeom>
          <a:solidFill>
            <a:srgbClr val="CCFF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36"/>
          <p:cNvSpPr>
            <a:spLocks noGrp="1"/>
          </p:cNvSpPr>
          <p:nvPr>
            <p:ph idx="1"/>
          </p:nvPr>
        </p:nvSpPr>
        <p:spPr>
          <a:xfrm>
            <a:off x="575240" y="5174035"/>
            <a:ext cx="11187258" cy="14547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Hey we missed something…</a:t>
            </a:r>
          </a:p>
          <a:p>
            <a:r>
              <a:rPr lang="en-US" dirty="0" smtClean="0"/>
              <a:t>We’re only going to find vertices we can “reach” from our starting point.</a:t>
            </a:r>
          </a:p>
          <a:p>
            <a:r>
              <a:rPr lang="en-US" dirty="0" smtClean="0"/>
              <a:t>If you need to visit everything, just start BFS again somewhere you haven’t visited until you’ve found everything.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53641" y="1309803"/>
            <a:ext cx="663675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search(graph)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toVisit.enqueue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(first vertex)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mark first vertex as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while(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toVisit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is not empty)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current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toVisit.dequeue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current.neighbors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if (v is not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seen)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mark v as seen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toVisit.enqueue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11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3641" y="1309803"/>
            <a:ext cx="663675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search(graph)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toVisit.enqueue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(first vertex)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mark first vertex as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while(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toVisit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is not empty)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current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toVisit.dequeue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current.neighbors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if (v is not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seen)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mark v as seen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toVisit.enqueue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75239" y="5642847"/>
                <a:ext cx="9770032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We visit each vertex at most twice, and each edge at most once: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| + |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US" sz="22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9" y="5642847"/>
                <a:ext cx="9770032" cy="430887"/>
              </a:xfrm>
              <a:prstGeom prst="rect">
                <a:avLst/>
              </a:prstGeom>
              <a:blipFill>
                <a:blip r:embed="rId2"/>
                <a:stretch>
                  <a:fillRect l="-811" t="-8571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611035" y="1416424"/>
                <a:ext cx="4151463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This code might look like:</a:t>
                </a:r>
                <a:br>
                  <a:rPr lang="en-US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</a:br>
                <a:r>
                  <a:rPr lang="en-US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a loop that goes around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times</a:t>
                </a:r>
              </a:p>
              <a:p>
                <a:r>
                  <a:rPr lang="en-US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Inside a loop that goes around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times,</a:t>
                </a:r>
              </a:p>
              <a:p>
                <a:r>
                  <a:rPr lang="en-US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So you might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r>
                  <a:rPr lang="en-US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/>
                </a:r>
                <a:br>
                  <a:rPr lang="en-US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</a:br>
                <a:r>
                  <a:rPr lang="en-US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That bound is not tight, </a:t>
                </a:r>
              </a:p>
              <a:p>
                <a:r>
                  <a:rPr lang="en-US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Don’t think about the loops, think about what happens overall. </a:t>
                </a:r>
                <a:br>
                  <a:rPr lang="en-US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</a:br>
                <a:r>
                  <a:rPr lang="en-US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How many times is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current </a:t>
                </a:r>
                <a:r>
                  <a:rPr lang="en-US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changed? How many times does an edge get used to define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current.neighbors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?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035" y="1416424"/>
                <a:ext cx="4151463" cy="3139321"/>
              </a:xfrm>
              <a:prstGeom prst="rect">
                <a:avLst/>
              </a:prstGeom>
              <a:blipFill>
                <a:blip r:embed="rId3"/>
                <a:stretch>
                  <a:fillRect l="-1322" t="-777" r="-2349" b="-2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76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 does “mark as seen” mean?</a:t>
                </a:r>
              </a:p>
              <a:p>
                <a:r>
                  <a:rPr lang="en-US" dirty="0" smtClean="0"/>
                  <a:t>It’s up to you!</a:t>
                </a:r>
              </a:p>
              <a:p>
                <a:r>
                  <a:rPr lang="en-US" dirty="0" smtClean="0"/>
                  <a:t>My lectures are going to assume that each vertex/edge is an object, and that we’ve added whatever field we want into it.</a:t>
                </a:r>
              </a:p>
              <a:p>
                <a:r>
                  <a:rPr lang="en-US" dirty="0" smtClean="0"/>
                  <a:t>Alternatively, you can make “seen” a dictionary (keys are vertices, values are the variable we want to set)</a:t>
                </a:r>
              </a:p>
              <a:p>
                <a:pPr lvl="1"/>
                <a:r>
                  <a:rPr lang="en-US" dirty="0" smtClean="0"/>
                  <a:t>Again, you control the keys, so you should be able to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/>
                  <a:t> time without too much trouble.</a:t>
                </a:r>
                <a:endParaRPr lang="en-US" dirty="0"/>
              </a:p>
              <a:p>
                <a:r>
                  <a:rPr lang="en-US" dirty="0" smtClean="0"/>
                  <a:t>Regardless, you can do those operations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 smtClean="0"/>
                  <a:t> time.</a:t>
                </a:r>
                <a:br>
                  <a:rPr lang="en-US" dirty="0" smtClean="0"/>
                </a:br>
                <a:endParaRPr lang="en-US" dirty="0"/>
              </a:p>
              <a:p>
                <a:r>
                  <a:rPr lang="en-US" dirty="0" smtClean="0"/>
                  <a:t>In general our graph code will be a little more “abstract” </a:t>
                </a:r>
              </a:p>
              <a:p>
                <a:r>
                  <a:rPr lang="en-US" dirty="0" smtClean="0"/>
                  <a:t>I won’t try to precisely say what fields each object has (it’s more trouble than it’s worth)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2" t="-1509" r="-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35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 Search (DFS)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39" y="1061521"/>
            <a:ext cx="11187258" cy="4845504"/>
          </a:xfrm>
        </p:spPr>
        <p:txBody>
          <a:bodyPr>
            <a:normAutofit/>
          </a:bodyPr>
          <a:lstStyle/>
          <a:p>
            <a:r>
              <a:rPr lang="en-US" sz="2800" dirty="0"/>
              <a:t>BFS uses a queue to order which vertex we move to next</a:t>
            </a:r>
          </a:p>
          <a:p>
            <a:r>
              <a:rPr lang="en-US" sz="2800" dirty="0"/>
              <a:t>Gives us a growing “frontier” movement across graph</a:t>
            </a:r>
          </a:p>
          <a:p>
            <a:r>
              <a:rPr lang="en-US" sz="2800" dirty="0"/>
              <a:t>Can you move in a different pattern? </a:t>
            </a:r>
            <a:r>
              <a:rPr lang="en-US" sz="2800" dirty="0" smtClean="0"/>
              <a:t>What </a:t>
            </a:r>
            <a:r>
              <a:rPr lang="en-US" sz="2800" dirty="0"/>
              <a:t>if you used a stack instead?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939862"/>
            <a:ext cx="663675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(graph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toVisit.enqueue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(first vertex)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mark first vertex as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while(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toVisit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is not empty)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current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toVisit.dequeue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current.neighbors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if (v is not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seen)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mark v as seen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toVisit.enqueue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9483" y="3020547"/>
            <a:ext cx="663675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(graph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toVisit.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(first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vertex)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mark first vertex as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while(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toVisit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is not empty)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current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toVisit.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current.neighbors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if (v is not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seen)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mark v as seen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toVisit.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1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 Search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755361" y="1814177"/>
            <a:ext cx="377723" cy="377723"/>
            <a:chOff x="3099278" y="6175971"/>
            <a:chExt cx="377723" cy="37772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EFC130C-82B3-4768-95CF-51BB047A2B91}"/>
                </a:ext>
              </a:extLst>
            </p:cNvPr>
            <p:cNvSpPr/>
            <p:nvPr/>
          </p:nvSpPr>
          <p:spPr>
            <a:xfrm>
              <a:off x="3099278" y="6175971"/>
              <a:ext cx="377723" cy="377723"/>
            </a:xfrm>
            <a:prstGeom prst="ellipse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9980D3-EBED-4A96-85AF-943792602410}"/>
                </a:ext>
              </a:extLst>
            </p:cNvPr>
            <p:cNvSpPr txBox="1"/>
            <p:nvPr/>
          </p:nvSpPr>
          <p:spPr>
            <a:xfrm>
              <a:off x="3146914" y="6226333"/>
              <a:ext cx="2584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806746" y="3744675"/>
            <a:ext cx="377723" cy="377723"/>
            <a:chOff x="3099278" y="6175971"/>
            <a:chExt cx="377723" cy="37772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EFC130C-82B3-4768-95CF-51BB047A2B91}"/>
                </a:ext>
              </a:extLst>
            </p:cNvPr>
            <p:cNvSpPr/>
            <p:nvPr/>
          </p:nvSpPr>
          <p:spPr>
            <a:xfrm>
              <a:off x="3099278" y="6175971"/>
              <a:ext cx="377723" cy="377723"/>
            </a:xfrm>
            <a:prstGeom prst="ellipse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9980D3-EBED-4A96-85AF-943792602410}"/>
                </a:ext>
              </a:extLst>
            </p:cNvPr>
            <p:cNvSpPr txBox="1"/>
            <p:nvPr/>
          </p:nvSpPr>
          <p:spPr>
            <a:xfrm>
              <a:off x="3146914" y="6226333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40781" y="4315029"/>
            <a:ext cx="377723" cy="377723"/>
            <a:chOff x="3099278" y="6175971"/>
            <a:chExt cx="377723" cy="37772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FC130C-82B3-4768-95CF-51BB047A2B91}"/>
                </a:ext>
              </a:extLst>
            </p:cNvPr>
            <p:cNvSpPr/>
            <p:nvPr/>
          </p:nvSpPr>
          <p:spPr>
            <a:xfrm>
              <a:off x="3099278" y="6175971"/>
              <a:ext cx="377723" cy="377723"/>
            </a:xfrm>
            <a:prstGeom prst="ellipse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9980D3-EBED-4A96-85AF-943792602410}"/>
                </a:ext>
              </a:extLst>
            </p:cNvPr>
            <p:cNvSpPr txBox="1"/>
            <p:nvPr/>
          </p:nvSpPr>
          <p:spPr>
            <a:xfrm>
              <a:off x="3146914" y="6226333"/>
              <a:ext cx="282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751919" y="2543049"/>
            <a:ext cx="377723" cy="377723"/>
            <a:chOff x="3099278" y="6175971"/>
            <a:chExt cx="377723" cy="37772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EFC130C-82B3-4768-95CF-51BB047A2B91}"/>
                </a:ext>
              </a:extLst>
            </p:cNvPr>
            <p:cNvSpPr/>
            <p:nvPr/>
          </p:nvSpPr>
          <p:spPr>
            <a:xfrm>
              <a:off x="3099278" y="6175971"/>
              <a:ext cx="377723" cy="377723"/>
            </a:xfrm>
            <a:prstGeom prst="ellipse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59980D3-EBED-4A96-85AF-943792602410}"/>
                </a:ext>
              </a:extLst>
            </p:cNvPr>
            <p:cNvSpPr txBox="1"/>
            <p:nvPr/>
          </p:nvSpPr>
          <p:spPr>
            <a:xfrm>
              <a:off x="3146914" y="6226333"/>
              <a:ext cx="2904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184469" y="2729227"/>
            <a:ext cx="377723" cy="377723"/>
            <a:chOff x="3099278" y="6175971"/>
            <a:chExt cx="377723" cy="37772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EFC130C-82B3-4768-95CF-51BB047A2B91}"/>
                </a:ext>
              </a:extLst>
            </p:cNvPr>
            <p:cNvSpPr/>
            <p:nvPr/>
          </p:nvSpPr>
          <p:spPr>
            <a:xfrm>
              <a:off x="3099278" y="6175971"/>
              <a:ext cx="377723" cy="377723"/>
            </a:xfrm>
            <a:prstGeom prst="ellipse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59980D3-EBED-4A96-85AF-943792602410}"/>
                </a:ext>
              </a:extLst>
            </p:cNvPr>
            <p:cNvSpPr txBox="1"/>
            <p:nvPr/>
          </p:nvSpPr>
          <p:spPr>
            <a:xfrm>
              <a:off x="3146914" y="6226333"/>
              <a:ext cx="282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327525" y="3555813"/>
            <a:ext cx="377723" cy="377723"/>
            <a:chOff x="3099278" y="6175971"/>
            <a:chExt cx="377723" cy="37772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EFC130C-82B3-4768-95CF-51BB047A2B91}"/>
                </a:ext>
              </a:extLst>
            </p:cNvPr>
            <p:cNvSpPr/>
            <p:nvPr/>
          </p:nvSpPr>
          <p:spPr>
            <a:xfrm>
              <a:off x="3099278" y="6175971"/>
              <a:ext cx="377723" cy="377723"/>
            </a:xfrm>
            <a:prstGeom prst="ellipse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9980D3-EBED-4A96-85AF-943792602410}"/>
                </a:ext>
              </a:extLst>
            </p:cNvPr>
            <p:cNvSpPr txBox="1"/>
            <p:nvPr/>
          </p:nvSpPr>
          <p:spPr>
            <a:xfrm>
              <a:off x="3146914" y="6226333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009932" y="2492687"/>
            <a:ext cx="377723" cy="377723"/>
            <a:chOff x="3099278" y="6175971"/>
            <a:chExt cx="377723" cy="37772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EFC130C-82B3-4768-95CF-51BB047A2B91}"/>
                </a:ext>
              </a:extLst>
            </p:cNvPr>
            <p:cNvSpPr/>
            <p:nvPr/>
          </p:nvSpPr>
          <p:spPr>
            <a:xfrm>
              <a:off x="3099278" y="6175971"/>
              <a:ext cx="377723" cy="377723"/>
            </a:xfrm>
            <a:prstGeom prst="ellipse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9980D3-EBED-4A96-85AF-943792602410}"/>
                </a:ext>
              </a:extLst>
            </p:cNvPr>
            <p:cNvSpPr txBox="1"/>
            <p:nvPr/>
          </p:nvSpPr>
          <p:spPr>
            <a:xfrm>
              <a:off x="3146914" y="6226333"/>
              <a:ext cx="288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G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868706" y="3431261"/>
            <a:ext cx="377723" cy="377723"/>
            <a:chOff x="3099278" y="6175971"/>
            <a:chExt cx="377723" cy="377723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EFC130C-82B3-4768-95CF-51BB047A2B91}"/>
                </a:ext>
              </a:extLst>
            </p:cNvPr>
            <p:cNvSpPr/>
            <p:nvPr/>
          </p:nvSpPr>
          <p:spPr>
            <a:xfrm>
              <a:off x="3099278" y="6175971"/>
              <a:ext cx="377723" cy="377723"/>
            </a:xfrm>
            <a:prstGeom prst="ellipse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9980D3-EBED-4A96-85AF-943792602410}"/>
                </a:ext>
              </a:extLst>
            </p:cNvPr>
            <p:cNvSpPr txBox="1"/>
            <p:nvPr/>
          </p:nvSpPr>
          <p:spPr>
            <a:xfrm>
              <a:off x="3146914" y="6226333"/>
              <a:ext cx="2920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063195" y="2918088"/>
            <a:ext cx="377723" cy="377723"/>
            <a:chOff x="3099278" y="6175971"/>
            <a:chExt cx="377723" cy="37772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EFC130C-82B3-4768-95CF-51BB047A2B91}"/>
                </a:ext>
              </a:extLst>
            </p:cNvPr>
            <p:cNvSpPr/>
            <p:nvPr/>
          </p:nvSpPr>
          <p:spPr>
            <a:xfrm>
              <a:off x="3099278" y="6175971"/>
              <a:ext cx="377723" cy="377723"/>
            </a:xfrm>
            <a:prstGeom prst="ellipse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59980D3-EBED-4A96-85AF-943792602410}"/>
                </a:ext>
              </a:extLst>
            </p:cNvPr>
            <p:cNvSpPr txBox="1"/>
            <p:nvPr/>
          </p:nvSpPr>
          <p:spPr>
            <a:xfrm>
              <a:off x="3181701" y="6247297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1062920" y="2191900"/>
            <a:ext cx="377723" cy="377723"/>
            <a:chOff x="3099278" y="6175971"/>
            <a:chExt cx="377723" cy="377723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EFC130C-82B3-4768-95CF-51BB047A2B91}"/>
                </a:ext>
              </a:extLst>
            </p:cNvPr>
            <p:cNvSpPr/>
            <p:nvPr/>
          </p:nvSpPr>
          <p:spPr>
            <a:xfrm>
              <a:off x="3099278" y="6175971"/>
              <a:ext cx="377723" cy="377723"/>
            </a:xfrm>
            <a:prstGeom prst="ellipse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59980D3-EBED-4A96-85AF-943792602410}"/>
                </a:ext>
              </a:extLst>
            </p:cNvPr>
            <p:cNvSpPr txBox="1"/>
            <p:nvPr/>
          </p:nvSpPr>
          <p:spPr>
            <a:xfrm>
              <a:off x="3169356" y="6226332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J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968D3FF-247D-4C9B-A358-154B4727934A}"/>
              </a:ext>
            </a:extLst>
          </p:cNvPr>
          <p:cNvCxnSpPr>
            <a:cxnSpLocks/>
            <a:stCxn id="19" idx="4"/>
            <a:endCxn id="10" idx="7"/>
          </p:cNvCxnSpPr>
          <p:nvPr/>
        </p:nvCxnSpPr>
        <p:spPr>
          <a:xfrm flipH="1">
            <a:off x="10129153" y="3106950"/>
            <a:ext cx="244178" cy="693041"/>
          </a:xfrm>
          <a:prstGeom prst="line">
            <a:avLst/>
          </a:prstGeom>
          <a:ln w="28575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968D3FF-247D-4C9B-A358-154B4727934A}"/>
              </a:ext>
            </a:extLst>
          </p:cNvPr>
          <p:cNvCxnSpPr>
            <a:cxnSpLocks/>
            <a:stCxn id="10" idx="3"/>
            <a:endCxn id="13" idx="6"/>
          </p:cNvCxnSpPr>
          <p:nvPr/>
        </p:nvCxnSpPr>
        <p:spPr>
          <a:xfrm flipH="1">
            <a:off x="9318504" y="4067082"/>
            <a:ext cx="543558" cy="436809"/>
          </a:xfrm>
          <a:prstGeom prst="line">
            <a:avLst/>
          </a:prstGeom>
          <a:ln w="28575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68D3FF-247D-4C9B-A358-154B4727934A}"/>
              </a:ext>
            </a:extLst>
          </p:cNvPr>
          <p:cNvCxnSpPr>
            <a:cxnSpLocks/>
            <a:stCxn id="22" idx="5"/>
            <a:endCxn id="13" idx="1"/>
          </p:cNvCxnSpPr>
          <p:nvPr/>
        </p:nvCxnSpPr>
        <p:spPr>
          <a:xfrm>
            <a:off x="8649932" y="3878220"/>
            <a:ext cx="346165" cy="492125"/>
          </a:xfrm>
          <a:prstGeom prst="line">
            <a:avLst/>
          </a:prstGeom>
          <a:ln w="28575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968D3FF-247D-4C9B-A358-154B4727934A}"/>
              </a:ext>
            </a:extLst>
          </p:cNvPr>
          <p:cNvCxnSpPr>
            <a:cxnSpLocks/>
            <a:stCxn id="10" idx="2"/>
            <a:endCxn id="22" idx="6"/>
          </p:cNvCxnSpPr>
          <p:nvPr/>
        </p:nvCxnSpPr>
        <p:spPr>
          <a:xfrm flipH="1" flipV="1">
            <a:off x="8705248" y="3744675"/>
            <a:ext cx="1101498" cy="188862"/>
          </a:xfrm>
          <a:prstGeom prst="line">
            <a:avLst/>
          </a:prstGeom>
          <a:ln w="28575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968D3FF-247D-4C9B-A358-154B4727934A}"/>
              </a:ext>
            </a:extLst>
          </p:cNvPr>
          <p:cNvCxnSpPr>
            <a:cxnSpLocks/>
            <a:stCxn id="16" idx="4"/>
            <a:endCxn id="22" idx="0"/>
          </p:cNvCxnSpPr>
          <p:nvPr/>
        </p:nvCxnSpPr>
        <p:spPr>
          <a:xfrm flipH="1">
            <a:off x="8516387" y="2920772"/>
            <a:ext cx="424394" cy="635041"/>
          </a:xfrm>
          <a:prstGeom prst="line">
            <a:avLst/>
          </a:prstGeom>
          <a:ln w="28575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968D3FF-247D-4C9B-A358-154B4727934A}"/>
              </a:ext>
            </a:extLst>
          </p:cNvPr>
          <p:cNvCxnSpPr>
            <a:cxnSpLocks/>
            <a:stCxn id="19" idx="2"/>
            <a:endCxn id="16" idx="6"/>
          </p:cNvCxnSpPr>
          <p:nvPr/>
        </p:nvCxnSpPr>
        <p:spPr>
          <a:xfrm flipH="1" flipV="1">
            <a:off x="9129642" y="2731911"/>
            <a:ext cx="1054827" cy="186178"/>
          </a:xfrm>
          <a:prstGeom prst="line">
            <a:avLst/>
          </a:prstGeom>
          <a:ln w="28575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968D3FF-247D-4C9B-A358-154B4727934A}"/>
              </a:ext>
            </a:extLst>
          </p:cNvPr>
          <p:cNvCxnSpPr>
            <a:cxnSpLocks/>
            <a:stCxn id="7" idx="6"/>
            <a:endCxn id="16" idx="1"/>
          </p:cNvCxnSpPr>
          <p:nvPr/>
        </p:nvCxnSpPr>
        <p:spPr>
          <a:xfrm>
            <a:off x="8133084" y="2003039"/>
            <a:ext cx="674151" cy="595326"/>
          </a:xfrm>
          <a:prstGeom prst="line">
            <a:avLst/>
          </a:prstGeom>
          <a:ln w="28575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968D3FF-247D-4C9B-A358-154B4727934A}"/>
              </a:ext>
            </a:extLst>
          </p:cNvPr>
          <p:cNvCxnSpPr>
            <a:cxnSpLocks/>
            <a:stCxn id="16" idx="2"/>
            <a:endCxn id="25" idx="6"/>
          </p:cNvCxnSpPr>
          <p:nvPr/>
        </p:nvCxnSpPr>
        <p:spPr>
          <a:xfrm flipH="1" flipV="1">
            <a:off x="7387655" y="2681549"/>
            <a:ext cx="1364264" cy="50362"/>
          </a:xfrm>
          <a:prstGeom prst="line">
            <a:avLst/>
          </a:prstGeom>
          <a:ln w="28575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968D3FF-247D-4C9B-A358-154B4727934A}"/>
              </a:ext>
            </a:extLst>
          </p:cNvPr>
          <p:cNvCxnSpPr>
            <a:cxnSpLocks/>
            <a:stCxn id="7" idx="3"/>
            <a:endCxn id="25" idx="7"/>
          </p:cNvCxnSpPr>
          <p:nvPr/>
        </p:nvCxnSpPr>
        <p:spPr>
          <a:xfrm flipH="1">
            <a:off x="7332339" y="2136584"/>
            <a:ext cx="478338" cy="411419"/>
          </a:xfrm>
          <a:prstGeom prst="line">
            <a:avLst/>
          </a:prstGeom>
          <a:ln w="28575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968D3FF-247D-4C9B-A358-154B4727934A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 flipH="1">
            <a:off x="7057568" y="2870410"/>
            <a:ext cx="141226" cy="560851"/>
          </a:xfrm>
          <a:prstGeom prst="line">
            <a:avLst/>
          </a:prstGeom>
          <a:ln w="28575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968D3FF-247D-4C9B-A358-154B4727934A}"/>
              </a:ext>
            </a:extLst>
          </p:cNvPr>
          <p:cNvCxnSpPr>
            <a:cxnSpLocks/>
            <a:stCxn id="22" idx="2"/>
            <a:endCxn id="28" idx="6"/>
          </p:cNvCxnSpPr>
          <p:nvPr/>
        </p:nvCxnSpPr>
        <p:spPr>
          <a:xfrm flipH="1" flipV="1">
            <a:off x="7246429" y="3620123"/>
            <a:ext cx="1081096" cy="124552"/>
          </a:xfrm>
          <a:prstGeom prst="line">
            <a:avLst/>
          </a:prstGeom>
          <a:ln w="28575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968D3FF-247D-4C9B-A358-154B4727934A}"/>
              </a:ext>
            </a:extLst>
          </p:cNvPr>
          <p:cNvCxnSpPr>
            <a:cxnSpLocks/>
            <a:stCxn id="25" idx="2"/>
            <a:endCxn id="31" idx="7"/>
          </p:cNvCxnSpPr>
          <p:nvPr/>
        </p:nvCxnSpPr>
        <p:spPr>
          <a:xfrm flipH="1">
            <a:off x="6385602" y="2681549"/>
            <a:ext cx="624330" cy="291855"/>
          </a:xfrm>
          <a:prstGeom prst="line">
            <a:avLst/>
          </a:prstGeom>
          <a:ln w="28575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968D3FF-247D-4C9B-A358-154B4727934A}"/>
              </a:ext>
            </a:extLst>
          </p:cNvPr>
          <p:cNvCxnSpPr>
            <a:cxnSpLocks/>
            <a:stCxn id="31" idx="5"/>
            <a:endCxn id="28" idx="2"/>
          </p:cNvCxnSpPr>
          <p:nvPr/>
        </p:nvCxnSpPr>
        <p:spPr>
          <a:xfrm>
            <a:off x="6385602" y="3240495"/>
            <a:ext cx="483104" cy="379628"/>
          </a:xfrm>
          <a:prstGeom prst="line">
            <a:avLst/>
          </a:prstGeom>
          <a:ln w="28575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453788" y="5130226"/>
            <a:ext cx="1839654" cy="1406553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Current node:</a:t>
            </a:r>
          </a:p>
          <a:p>
            <a:r>
              <a:rPr lang="en-US" sz="2800" dirty="0"/>
              <a:t>Stack:</a:t>
            </a:r>
          </a:p>
          <a:p>
            <a:r>
              <a:rPr lang="en-US" sz="2800" dirty="0"/>
              <a:t>Finished: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874455" y="5939844"/>
            <a:ext cx="344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215105" y="593984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620099" y="5008215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046500" y="5489888"/>
            <a:ext cx="38504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303414" y="5489888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027852" y="5489888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316668" y="5939844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703136" y="5489888"/>
            <a:ext cx="43152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732477" y="5489888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685939" y="5489888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644284" y="5008215"/>
            <a:ext cx="38504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659815" y="5028223"/>
            <a:ext cx="3048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568678" y="5489888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524572" y="5939844"/>
            <a:ext cx="3048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015307" y="5939844"/>
            <a:ext cx="3048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412587" y="5939844"/>
            <a:ext cx="3048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F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111227" y="5939844"/>
            <a:ext cx="3048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423134" y="5489888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825933" y="5939844"/>
            <a:ext cx="28873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635638" y="5016474"/>
            <a:ext cx="3048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H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713947" y="5939844"/>
            <a:ext cx="3048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10184468" y="2735373"/>
            <a:ext cx="377723" cy="377723"/>
          </a:xfrm>
          <a:prstGeom prst="ellipse">
            <a:avLst/>
          </a:prstGeom>
          <a:solidFill>
            <a:srgbClr val="CCFF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10184468" y="2721881"/>
            <a:ext cx="377723" cy="3777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8759510" y="2558433"/>
            <a:ext cx="377723" cy="377723"/>
          </a:xfrm>
          <a:prstGeom prst="ellipse">
            <a:avLst/>
          </a:prstGeom>
          <a:solidFill>
            <a:srgbClr val="FFFF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9804975" y="3740564"/>
            <a:ext cx="377723" cy="377723"/>
          </a:xfrm>
          <a:prstGeom prst="ellipse">
            <a:avLst/>
          </a:prstGeom>
          <a:solidFill>
            <a:srgbClr val="FFFF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8324718" y="3561589"/>
            <a:ext cx="377723" cy="377723"/>
          </a:xfrm>
          <a:prstGeom prst="ellipse">
            <a:avLst/>
          </a:prstGeom>
          <a:solidFill>
            <a:srgbClr val="FFFF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8940781" y="4307276"/>
            <a:ext cx="377723" cy="377723"/>
          </a:xfrm>
          <a:prstGeom prst="ellipse">
            <a:avLst/>
          </a:prstGeom>
          <a:solidFill>
            <a:srgbClr val="FFFF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9801133" y="3739363"/>
            <a:ext cx="377723" cy="377723"/>
          </a:xfrm>
          <a:prstGeom prst="ellipse">
            <a:avLst/>
          </a:prstGeom>
          <a:solidFill>
            <a:srgbClr val="CCFF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9801134" y="3733218"/>
            <a:ext cx="377723" cy="3777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8323683" y="3537991"/>
            <a:ext cx="377723" cy="3777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6883548" y="3427065"/>
            <a:ext cx="377723" cy="377723"/>
          </a:xfrm>
          <a:prstGeom prst="ellipse">
            <a:avLst/>
          </a:prstGeom>
          <a:solidFill>
            <a:srgbClr val="FFFF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7721907" y="1833610"/>
            <a:ext cx="377723" cy="377723"/>
          </a:xfrm>
          <a:prstGeom prst="ellipse">
            <a:avLst/>
          </a:prstGeom>
          <a:solidFill>
            <a:srgbClr val="FFFF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8329742" y="3560354"/>
            <a:ext cx="377723" cy="377723"/>
          </a:xfrm>
          <a:prstGeom prst="ellipse">
            <a:avLst/>
          </a:prstGeom>
          <a:solidFill>
            <a:srgbClr val="CCFF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6867597" y="3417313"/>
            <a:ext cx="377723" cy="3777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7025712" y="2511336"/>
            <a:ext cx="377723" cy="377723"/>
          </a:xfrm>
          <a:prstGeom prst="ellipse">
            <a:avLst/>
          </a:prstGeom>
          <a:solidFill>
            <a:srgbClr val="FFFF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6070616" y="2924234"/>
            <a:ext cx="377723" cy="377723"/>
          </a:xfrm>
          <a:prstGeom prst="ellipse">
            <a:avLst/>
          </a:prstGeom>
          <a:solidFill>
            <a:srgbClr val="FFFF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6883547" y="3453470"/>
            <a:ext cx="377723" cy="377723"/>
          </a:xfrm>
          <a:prstGeom prst="ellipse">
            <a:avLst/>
          </a:prstGeom>
          <a:solidFill>
            <a:srgbClr val="CCFF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7019548" y="2475092"/>
            <a:ext cx="377723" cy="3777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2633705" y="4996552"/>
            <a:ext cx="3048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7024691" y="2492687"/>
            <a:ext cx="377723" cy="377723"/>
          </a:xfrm>
          <a:prstGeom prst="ellipse">
            <a:avLst/>
          </a:prstGeom>
          <a:solidFill>
            <a:srgbClr val="CCFF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7751658" y="1796429"/>
            <a:ext cx="377723" cy="3777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7781108" y="1805303"/>
            <a:ext cx="377723" cy="377723"/>
          </a:xfrm>
          <a:prstGeom prst="ellipse">
            <a:avLst/>
          </a:prstGeom>
          <a:solidFill>
            <a:srgbClr val="CCFF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2596647" y="5022349"/>
            <a:ext cx="32148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F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6054301" y="2924234"/>
            <a:ext cx="377723" cy="3777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2591074" y="5049577"/>
            <a:ext cx="3048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6061722" y="2943626"/>
            <a:ext cx="377723" cy="377723"/>
          </a:xfrm>
          <a:prstGeom prst="ellipse">
            <a:avLst/>
          </a:prstGeom>
          <a:solidFill>
            <a:srgbClr val="CCFF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8948371" y="4307275"/>
            <a:ext cx="377723" cy="3777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2572877" y="5044756"/>
            <a:ext cx="3048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8961654" y="4355326"/>
            <a:ext cx="377723" cy="377723"/>
          </a:xfrm>
          <a:prstGeom prst="ellipse">
            <a:avLst/>
          </a:prstGeom>
          <a:solidFill>
            <a:srgbClr val="CCFF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2601895" y="5043054"/>
            <a:ext cx="3048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D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8754348" y="2546925"/>
            <a:ext cx="377723" cy="3777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EEFC130C-82B3-4768-95CF-51BB047A2B91}"/>
              </a:ext>
            </a:extLst>
          </p:cNvPr>
          <p:cNvSpPr/>
          <p:nvPr/>
        </p:nvSpPr>
        <p:spPr>
          <a:xfrm>
            <a:off x="8774152" y="2556441"/>
            <a:ext cx="377723" cy="377723"/>
          </a:xfrm>
          <a:prstGeom prst="ellipse">
            <a:avLst/>
          </a:prstGeom>
          <a:solidFill>
            <a:srgbClr val="CCFF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11237" y="1460499"/>
            <a:ext cx="663675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(graph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toVisit.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(first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vertex)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mark first vertex as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while(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toVisit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is not empty)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current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toVisit.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current.neighbors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if (v is not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seen)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mark v as seen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toVisit.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55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0" grpId="0"/>
      <p:bldP spid="71" grpId="0"/>
      <p:bldP spid="73" grpId="0" animBg="1"/>
      <p:bldP spid="73" grpId="1" animBg="1"/>
      <p:bldP spid="74" grpId="0"/>
      <p:bldP spid="74" grpId="1"/>
      <p:bldP spid="75" grpId="0"/>
      <p:bldP spid="75" grpId="1"/>
      <p:bldP spid="76" grpId="0"/>
      <p:bldP spid="77" grpId="0" animBg="1"/>
      <p:bldP spid="77" grpId="1" animBg="1"/>
      <p:bldP spid="78" grpId="0"/>
      <p:bldP spid="78" grpId="1"/>
      <p:bldP spid="79" grpId="0"/>
      <p:bldP spid="79" grpId="1"/>
      <p:bldP spid="80" grpId="0" animBg="1"/>
      <p:bldP spid="84" grpId="0" animBg="1"/>
      <p:bldP spid="85" grpId="0"/>
      <p:bldP spid="85" grpId="1"/>
      <p:bldP spid="86" grpId="0" animBg="1"/>
      <p:bldP spid="88" grpId="0" animBg="1"/>
      <p:bldP spid="90" grpId="0" animBg="1"/>
      <p:bldP spid="92" grpId="0" animBg="1"/>
      <p:bldP spid="93" grpId="0"/>
      <p:bldP spid="93" grpId="1"/>
      <p:bldP spid="96" grpId="0" animBg="1"/>
      <p:bldP spid="97" grpId="0" animBg="1"/>
      <p:bldP spid="99" grpId="0" animBg="1"/>
      <p:bldP spid="100" grpId="0" animBg="1"/>
      <p:bldP spid="101" grpId="0" animBg="1"/>
      <p:bldP spid="101" grpId="1" animBg="1"/>
      <p:bldP spid="102" grpId="0" animBg="1"/>
      <p:bldP spid="103" grpId="0" animBg="1"/>
      <p:bldP spid="106" grpId="0" animBg="1"/>
      <p:bldP spid="107" grpId="0" animBg="1"/>
      <p:bldP spid="105" grpId="0" animBg="1"/>
      <p:bldP spid="104" grpId="0" animBg="1"/>
      <p:bldP spid="104" grpId="1" animBg="1"/>
      <p:bldP spid="109" grpId="0" animBg="1"/>
      <p:bldP spid="109" grpId="1" animBg="1"/>
      <p:bldP spid="110" grpId="0" animBg="1"/>
      <p:bldP spid="111" grpId="0" animBg="1"/>
      <p:bldP spid="112" grpId="0" animBg="1"/>
      <p:bldP spid="113" grpId="0" animBg="1"/>
      <p:bldP spid="113" grpId="1" animBg="1"/>
      <p:bldP spid="114" grpId="0" animBg="1"/>
      <p:bldP spid="115" grpId="0" animBg="1"/>
      <p:bldP spid="116" grpId="0" animBg="1"/>
      <p:bldP spid="118" grpId="0" animBg="1"/>
      <p:bldP spid="118" grpId="1" animBg="1"/>
      <p:bldP spid="94" grpId="0" animBg="1"/>
      <p:bldP spid="119" grpId="0" animBg="1"/>
      <p:bldP spid="120" grpId="0" animBg="1"/>
      <p:bldP spid="120" grpId="1" animBg="1"/>
      <p:bldP spid="121" grpId="0" animBg="1"/>
      <p:bldP spid="89" grpId="0" animBg="1"/>
      <p:bldP spid="122" grpId="0" animBg="1"/>
      <p:bldP spid="122" grpId="1" animBg="1"/>
      <p:bldP spid="98" grpId="0" animBg="1"/>
      <p:bldP spid="123" grpId="0" animBg="1"/>
      <p:bldP spid="125" grpId="0" animBg="1"/>
      <p:bldP spid="125" grpId="1" animBg="1"/>
      <p:bldP spid="87" grpId="0" animBg="1"/>
      <p:bldP spid="126" grpId="0" animBg="1"/>
      <p:bldP spid="83" grpId="0" animBg="1"/>
      <p:bldP spid="129" grpId="0" animBg="1"/>
      <p:bldP spid="1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1889-62F8-438F-BB08-34655378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2D260D-A0DA-45DF-9F25-A4CB9D5A37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240" y="1463857"/>
                <a:ext cx="11187258" cy="4845504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 smtClean="0"/>
                  <a:t>Worst-case r</a:t>
                </a:r>
                <a:r>
                  <a:rPr lang="en-US" sz="2800" dirty="0" smtClean="0"/>
                  <a:t>unning </a:t>
                </a:r>
                <a:r>
                  <a:rPr lang="en-US" sz="2800" dirty="0" smtClean="0"/>
                  <a:t>time?</a:t>
                </a:r>
                <a:endParaRPr lang="en-US" sz="2800" dirty="0"/>
              </a:p>
              <a:p>
                <a:pPr lvl="1"/>
                <a:r>
                  <a:rPr lang="en-US" sz="2800" dirty="0" smtClean="0"/>
                  <a:t>Same as BFS: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endParaRPr lang="en-US" sz="2800" dirty="0"/>
              </a:p>
              <a:p>
                <a:r>
                  <a:rPr lang="en-US" sz="2800" dirty="0" err="1" smtClean="0"/>
                  <a:t>Indicentally</a:t>
                </a:r>
                <a:r>
                  <a:rPr lang="en-US" sz="2800" dirty="0" smtClean="0"/>
                  <a:t>, you </a:t>
                </a:r>
                <a:r>
                  <a:rPr lang="en-US" sz="2800" dirty="0" smtClean="0"/>
                  <a:t>can rewrite DFS to be a recursive method.</a:t>
                </a:r>
              </a:p>
              <a:p>
                <a:pPr lvl="1"/>
                <a:r>
                  <a:rPr lang="en-US" sz="2400" dirty="0" smtClean="0"/>
                  <a:t>Use the call stack as your </a:t>
                </a:r>
                <a:r>
                  <a:rPr lang="en-US" sz="2400" dirty="0" smtClean="0"/>
                  <a:t>stack.</a:t>
                </a:r>
              </a:p>
              <a:p>
                <a:pPr lvl="1"/>
                <a:r>
                  <a:rPr lang="en-US" sz="2800" dirty="0" smtClean="0"/>
                  <a:t>No </a:t>
                </a:r>
                <a:r>
                  <a:rPr lang="en-US" sz="2800" dirty="0" smtClean="0"/>
                  <a:t>easy trick to do the same with BFS.</a:t>
                </a:r>
              </a:p>
              <a:p>
                <a:endParaRPr lang="en-US" sz="2800" dirty="0" smtClean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2D260D-A0DA-45DF-9F25-A4CB9D5A37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240" y="1463857"/>
                <a:ext cx="11187258" cy="4845504"/>
              </a:xfrm>
              <a:blipFill>
                <a:blip r:embed="rId3"/>
                <a:stretch>
                  <a:fillRect l="-654" t="-2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87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vs. 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why have two different traversals?</a:t>
            </a:r>
          </a:p>
          <a:p>
            <a:r>
              <a:rPr lang="en-US" dirty="0" smtClean="0"/>
              <a:t>For the same reason we had pre/post/in –order traversals for trees!</a:t>
            </a:r>
          </a:p>
          <a:p>
            <a:endParaRPr lang="en-US" dirty="0"/>
          </a:p>
          <a:p>
            <a:r>
              <a:rPr lang="en-US" dirty="0" smtClean="0"/>
              <a:t>BFS and DFS will find vertices in a different order, so they can let you calculate different things. </a:t>
            </a:r>
          </a:p>
          <a:p>
            <a:r>
              <a:rPr lang="en-US" dirty="0" smtClean="0"/>
              <a:t>We’ll see an application of BFS next week.</a:t>
            </a:r>
          </a:p>
          <a:p>
            <a:r>
              <a:rPr lang="en-US" dirty="0" smtClean="0"/>
              <a:t>And an application of DFS the week after.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2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</a:t>
            </a:r>
            <a:r>
              <a:rPr lang="en-US" dirty="0" smtClean="0"/>
              <a:t>Summary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You have a bunch of data. How do you sort it?</a:t>
                </a:r>
                <a:endParaRPr lang="en-US" sz="2800" dirty="0"/>
              </a:p>
              <a:p>
                <a:r>
                  <a:rPr lang="en-US" sz="2800" dirty="0" smtClean="0"/>
                  <a:t>Honestly…use your language’s default implementation</a:t>
                </a:r>
              </a:p>
              <a:p>
                <a:pPr lvl="1"/>
                <a:r>
                  <a:rPr lang="en-US" sz="2400" dirty="0" smtClean="0"/>
                  <a:t>It’s been carefully optimized</a:t>
                </a:r>
                <a:r>
                  <a:rPr lang="en-US" sz="2400" dirty="0" smtClean="0"/>
                  <a:t>.</a:t>
                </a:r>
              </a:p>
              <a:p>
                <a:r>
                  <a:rPr lang="en-US" sz="2800" dirty="0" smtClean="0"/>
                  <a:t>In practice, quicksort usually has the best constant factors among those we’ve discussed. (But remember it’s worst case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.)</a:t>
                </a:r>
                <a:endParaRPr lang="en-US" sz="2800" dirty="0" smtClean="0"/>
              </a:p>
              <a:p>
                <a:r>
                  <a:rPr lang="en-US" sz="2800" dirty="0" smtClean="0"/>
                  <a:t>Choose a specific algorithm If you’re situation is special</a:t>
                </a:r>
                <a:endParaRPr lang="en-US" sz="2800" dirty="0" smtClean="0"/>
              </a:p>
              <a:p>
                <a:pPr lvl="1"/>
                <a:r>
                  <a:rPr lang="en-US" sz="2400" dirty="0" smtClean="0"/>
                  <a:t>Not a lot of extra memory? Use an </a:t>
                </a:r>
                <a:r>
                  <a:rPr lang="en-US" sz="2400" dirty="0" smtClean="0"/>
                  <a:t>in-place </a:t>
                </a:r>
                <a:r>
                  <a:rPr lang="en-US" sz="2400" dirty="0" smtClean="0"/>
                  <a:t>sort.</a:t>
                </a:r>
              </a:p>
              <a:p>
                <a:pPr lvl="1"/>
                <a:r>
                  <a:rPr lang="en-US" sz="2400" dirty="0" smtClean="0"/>
                  <a:t>Want to sort repeatedly to break ties? Use a stable sort.</a:t>
                </a:r>
              </a:p>
              <a:p>
                <a:pPr lvl="1"/>
                <a:r>
                  <a:rPr lang="en-US" sz="2400" dirty="0" smtClean="0"/>
                  <a:t>Know your data </a:t>
                </a:r>
                <a:r>
                  <a:rPr lang="en-US" sz="2400" dirty="0" smtClean="0"/>
                  <a:t>is integers in a </a:t>
                </a:r>
                <a:r>
                  <a:rPr lang="en-US" sz="2400" dirty="0" smtClean="0"/>
                  <a:t>small range? </a:t>
                </a:r>
                <a:r>
                  <a:rPr lang="en-US" sz="2400" dirty="0" smtClean="0"/>
                  <a:t>Maybe radix sort.</a:t>
                </a:r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8" t="-2138" r="-1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75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7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Queues </a:t>
            </a:r>
            <a:r>
              <a:rPr lang="en-US" sz="2800" dirty="0" smtClean="0"/>
              <a:t>and Stacks</a:t>
            </a:r>
          </a:p>
          <a:p>
            <a:pPr lvl="1"/>
            <a:r>
              <a:rPr lang="en-US" sz="2400" dirty="0" smtClean="0"/>
              <a:t>We want to process our data in some order (based on when they were inserted)</a:t>
            </a:r>
          </a:p>
          <a:p>
            <a:r>
              <a:rPr lang="en-US" sz="2800" dirty="0" smtClean="0"/>
              <a:t>Lists</a:t>
            </a:r>
          </a:p>
          <a:p>
            <a:pPr lvl="1"/>
            <a:r>
              <a:rPr lang="en-US" sz="2400" dirty="0" smtClean="0"/>
              <a:t>We want to maintain an order, but add or remove from anywhere</a:t>
            </a:r>
            <a:endParaRPr lang="en-US" sz="2400" dirty="0" smtClean="0"/>
          </a:p>
          <a:p>
            <a:r>
              <a:rPr lang="en-US" sz="2800" dirty="0" smtClean="0"/>
              <a:t>Priority Queues</a:t>
            </a:r>
          </a:p>
          <a:p>
            <a:pPr lvl="1"/>
            <a:r>
              <a:rPr lang="en-US" sz="2400" dirty="0" smtClean="0"/>
              <a:t>Our data had some priority we needed to keep track </a:t>
            </a:r>
            <a:r>
              <a:rPr lang="en-US" sz="2400" dirty="0" smtClean="0"/>
              <a:t>of, and wanted to process in order of importance.</a:t>
            </a:r>
            <a:endParaRPr lang="en-US" sz="2400" dirty="0" smtClean="0"/>
          </a:p>
          <a:p>
            <a:r>
              <a:rPr lang="en-US" sz="2800" dirty="0" smtClean="0"/>
              <a:t>Dictionaries</a:t>
            </a:r>
          </a:p>
          <a:p>
            <a:pPr lvl="1"/>
            <a:r>
              <a:rPr lang="en-US" sz="2400" dirty="0" smtClean="0"/>
              <a:t>Our data points came as (key, value) pairs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Quickly find the value for a key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426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040" b="5731"/>
          <a:stretch/>
        </p:blipFill>
        <p:spPr>
          <a:xfrm>
            <a:off x="1717184" y="1149555"/>
            <a:ext cx="8694822" cy="44618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98758" y="2303904"/>
            <a:ext cx="2358189" cy="10427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5239" y="5473005"/>
            <a:ext cx="106599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We’ll list Graphs as one of our ADTs…</a:t>
            </a:r>
          </a:p>
          <a:p>
            <a:r>
              <a:rPr lang="en-US" sz="2800" dirty="0" smtClean="0"/>
              <a:t>But don’t let that limit your thinking. They are more versatile than any ADT we’ve seen before.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456947" y="2103849"/>
            <a:ext cx="4831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(pattern of abstract data types)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52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3" grpId="0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Graphs are versatile enough, I’m not going to show you one of those gold boxes with states and behaviors</a:t>
            </a:r>
          </a:p>
          <a:p>
            <a:r>
              <a:rPr lang="en-US" sz="2800" dirty="0" smtClean="0"/>
              <a:t>The state/behaviors to track change with every new problem we try to solve.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946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is graphs.</a:t>
            </a:r>
          </a:p>
          <a:p>
            <a:r>
              <a:rPr lang="en-US" dirty="0" smtClean="0"/>
              <a:t>Most things we’ve studied this quarter can be represented by graphs.</a:t>
            </a:r>
            <a:endParaRPr lang="en-US" dirty="0"/>
          </a:p>
          <a:p>
            <a:pPr lvl="1"/>
            <a:r>
              <a:rPr lang="en-US" dirty="0" smtClean="0"/>
              <a:t>BSTs are graphs</a:t>
            </a:r>
          </a:p>
          <a:p>
            <a:pPr lvl="1"/>
            <a:r>
              <a:rPr lang="en-US" dirty="0" smtClean="0"/>
              <a:t>Linked lists? Graphs.</a:t>
            </a:r>
          </a:p>
          <a:p>
            <a:pPr lvl="1"/>
            <a:r>
              <a:rPr lang="en-US" dirty="0" smtClean="0"/>
              <a:t>Heaps? Also can be represented as graphs.</a:t>
            </a:r>
          </a:p>
          <a:p>
            <a:pPr lvl="1"/>
            <a:r>
              <a:rPr lang="en-US" dirty="0" smtClean="0"/>
              <a:t>Those trees we drew in the tree method? Graphs. </a:t>
            </a:r>
          </a:p>
          <a:p>
            <a:r>
              <a:rPr lang="en-US" dirty="0" smtClean="0"/>
              <a:t>But it’s not just data structures that we’ve discussed…</a:t>
            </a:r>
          </a:p>
          <a:p>
            <a:pPr lvl="1"/>
            <a:r>
              <a:rPr lang="en-US" dirty="0" smtClean="0"/>
              <a:t>Google Maps database? Graph.</a:t>
            </a:r>
          </a:p>
          <a:p>
            <a:pPr lvl="1"/>
            <a:r>
              <a:rPr lang="en-US" dirty="0" smtClean="0"/>
              <a:t>Facebook? They have a “graph search” team. Because it’s a graph</a:t>
            </a:r>
          </a:p>
          <a:p>
            <a:pPr lvl="1"/>
            <a:r>
              <a:rPr lang="en-US" dirty="0" err="1" smtClean="0"/>
              <a:t>Gitlab’s</a:t>
            </a:r>
            <a:r>
              <a:rPr lang="en-US" dirty="0" smtClean="0"/>
              <a:t> history of a repository? Graph.</a:t>
            </a:r>
          </a:p>
          <a:p>
            <a:pPr lvl="1"/>
            <a:r>
              <a:rPr lang="en-US" dirty="0" smtClean="0"/>
              <a:t>Those pictures of prerequisites in your program? Graphs.</a:t>
            </a:r>
          </a:p>
          <a:p>
            <a:pPr lvl="1"/>
            <a:r>
              <a:rPr lang="en-US" dirty="0" smtClean="0"/>
              <a:t>Family tree? That’s a graph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208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Represent data points and the relationships between </a:t>
            </a:r>
            <a:r>
              <a:rPr lang="en-US" sz="2800" dirty="0" smtClean="0"/>
              <a:t>pairs of them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That’s vague.</a:t>
            </a:r>
          </a:p>
          <a:p>
            <a:endParaRPr lang="en-US" sz="2800" dirty="0"/>
          </a:p>
          <a:p>
            <a:r>
              <a:rPr lang="en-US" sz="2800" dirty="0" smtClean="0"/>
              <a:t>Formally: </a:t>
            </a:r>
          </a:p>
          <a:p>
            <a:r>
              <a:rPr lang="en-US" sz="2800" dirty="0" smtClean="0"/>
              <a:t>A graph is a pair: G = (V,E)</a:t>
            </a:r>
          </a:p>
          <a:p>
            <a:r>
              <a:rPr lang="en-US" sz="2800" dirty="0" smtClean="0"/>
              <a:t>V: set of </a:t>
            </a:r>
            <a:r>
              <a:rPr lang="en-US" sz="2800" b="1" dirty="0" smtClean="0"/>
              <a:t>vertices</a:t>
            </a:r>
            <a:r>
              <a:rPr lang="en-US" sz="2800" dirty="0" smtClean="0"/>
              <a:t> (aka </a:t>
            </a:r>
            <a:r>
              <a:rPr lang="en-US" sz="2800" b="1" dirty="0" smtClean="0"/>
              <a:t>nodes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E: set of </a:t>
            </a:r>
            <a:r>
              <a:rPr lang="en-US" sz="2800" b="1" dirty="0" smtClean="0"/>
              <a:t>edges</a:t>
            </a:r>
          </a:p>
          <a:p>
            <a:pPr lvl="1"/>
            <a:r>
              <a:rPr lang="en-US" sz="2400" dirty="0" smtClean="0"/>
              <a:t>Each edge is a pair of vertices.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7ED82C-6F17-4BBD-A7E7-55BA450C57D5}"/>
              </a:ext>
            </a:extLst>
          </p:cNvPr>
          <p:cNvGrpSpPr/>
          <p:nvPr/>
        </p:nvGrpSpPr>
        <p:grpSpPr>
          <a:xfrm>
            <a:off x="6086241" y="3345519"/>
            <a:ext cx="690113" cy="690113"/>
            <a:chOff x="1660725" y="5803810"/>
            <a:chExt cx="690113" cy="69011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0F25F2-1B4E-483C-9CE4-3294C8C6A100}"/>
                </a:ext>
              </a:extLst>
            </p:cNvPr>
            <p:cNvSpPr/>
            <p:nvPr/>
          </p:nvSpPr>
          <p:spPr>
            <a:xfrm>
              <a:off x="1660725" y="5803810"/>
              <a:ext cx="690113" cy="690113"/>
            </a:xfrm>
            <a:prstGeom prst="ellipse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AFAF44-6E91-4D17-9036-92F014AB6E6C}"/>
                </a:ext>
              </a:extLst>
            </p:cNvPr>
            <p:cNvSpPr txBox="1"/>
            <p:nvPr/>
          </p:nvSpPr>
          <p:spPr>
            <a:xfrm>
              <a:off x="1839710" y="5964200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8B767A9-11B7-4447-B580-1AB26BF26CA4}"/>
              </a:ext>
            </a:extLst>
          </p:cNvPr>
          <p:cNvGrpSpPr/>
          <p:nvPr/>
        </p:nvGrpSpPr>
        <p:grpSpPr>
          <a:xfrm>
            <a:off x="7140619" y="2655406"/>
            <a:ext cx="690113" cy="690113"/>
            <a:chOff x="1660725" y="5803810"/>
            <a:chExt cx="690113" cy="69011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0CD5362-9795-4B7D-A564-6FF29A24AC01}"/>
                </a:ext>
              </a:extLst>
            </p:cNvPr>
            <p:cNvSpPr/>
            <p:nvPr/>
          </p:nvSpPr>
          <p:spPr>
            <a:xfrm>
              <a:off x="1660725" y="5803810"/>
              <a:ext cx="690113" cy="690113"/>
            </a:xfrm>
            <a:prstGeom prst="ellipse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1EF5E4A-1C1D-4409-8974-3A206387B002}"/>
                </a:ext>
              </a:extLst>
            </p:cNvPr>
            <p:cNvSpPr txBox="1"/>
            <p:nvPr/>
          </p:nvSpPr>
          <p:spPr>
            <a:xfrm>
              <a:off x="1839710" y="5964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806EF38-E678-4555-B0D7-097CDF40E72F}"/>
              </a:ext>
            </a:extLst>
          </p:cNvPr>
          <p:cNvGrpSpPr/>
          <p:nvPr/>
        </p:nvGrpSpPr>
        <p:grpSpPr>
          <a:xfrm>
            <a:off x="8420032" y="3505909"/>
            <a:ext cx="690113" cy="690113"/>
            <a:chOff x="1660725" y="5803810"/>
            <a:chExt cx="690113" cy="69011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5A095F2-B650-4C6D-8562-4F5F881FDDA7}"/>
                </a:ext>
              </a:extLst>
            </p:cNvPr>
            <p:cNvSpPr/>
            <p:nvPr/>
          </p:nvSpPr>
          <p:spPr>
            <a:xfrm>
              <a:off x="1660725" y="5803810"/>
              <a:ext cx="690113" cy="690113"/>
            </a:xfrm>
            <a:prstGeom prst="ellipse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EF67D1-D89E-4BAA-88E6-6D17BF794E78}"/>
                </a:ext>
              </a:extLst>
            </p:cNvPr>
            <p:cNvSpPr txBox="1"/>
            <p:nvPr/>
          </p:nvSpPr>
          <p:spPr>
            <a:xfrm>
              <a:off x="1839710" y="5964200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29C801-1A20-4364-B43C-1D277FBE28A7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>
            <a:off x="7830732" y="3000463"/>
            <a:ext cx="589300" cy="8505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2D4C7B-761B-4239-B4FF-DB857EB83783}"/>
              </a:ext>
            </a:extLst>
          </p:cNvPr>
          <p:cNvGrpSpPr/>
          <p:nvPr/>
        </p:nvGrpSpPr>
        <p:grpSpPr>
          <a:xfrm>
            <a:off x="9651602" y="2666038"/>
            <a:ext cx="690113" cy="690113"/>
            <a:chOff x="1660725" y="5803810"/>
            <a:chExt cx="690113" cy="69011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0A9052A-164D-4BD4-A82D-00BBBD40D49E}"/>
                </a:ext>
              </a:extLst>
            </p:cNvPr>
            <p:cNvSpPr/>
            <p:nvPr/>
          </p:nvSpPr>
          <p:spPr>
            <a:xfrm>
              <a:off x="1660725" y="5803810"/>
              <a:ext cx="690113" cy="690113"/>
            </a:xfrm>
            <a:prstGeom prst="ellipse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60B3AF-22B2-49C9-8ACC-5D89F55D69AA}"/>
                </a:ext>
              </a:extLst>
            </p:cNvPr>
            <p:cNvSpPr txBox="1"/>
            <p:nvPr/>
          </p:nvSpPr>
          <p:spPr>
            <a:xfrm>
              <a:off x="1839710" y="596420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EFE5D6-88D3-4936-80A8-A3A53CB4D640}"/>
              </a:ext>
            </a:extLst>
          </p:cNvPr>
          <p:cNvCxnSpPr>
            <a:cxnSpLocks/>
            <a:stCxn id="21" idx="6"/>
            <a:endCxn id="19" idx="2"/>
          </p:cNvCxnSpPr>
          <p:nvPr/>
        </p:nvCxnSpPr>
        <p:spPr>
          <a:xfrm flipV="1">
            <a:off x="6776354" y="3000463"/>
            <a:ext cx="364265" cy="6901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39EE96-8A24-4476-86EC-42C166856683}"/>
              </a:ext>
            </a:extLst>
          </p:cNvPr>
          <p:cNvCxnSpPr>
            <a:cxnSpLocks/>
            <a:stCxn id="17" idx="6"/>
            <a:endCxn id="15" idx="2"/>
          </p:cNvCxnSpPr>
          <p:nvPr/>
        </p:nvCxnSpPr>
        <p:spPr>
          <a:xfrm flipV="1">
            <a:off x="9110145" y="3011095"/>
            <a:ext cx="541457" cy="8398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EFE5D6-88D3-4936-80A8-A3A53CB4D640}"/>
              </a:ext>
            </a:extLst>
          </p:cNvPr>
          <p:cNvCxnSpPr>
            <a:cxnSpLocks/>
            <a:stCxn id="19" idx="6"/>
            <a:endCxn id="15" idx="2"/>
          </p:cNvCxnSpPr>
          <p:nvPr/>
        </p:nvCxnSpPr>
        <p:spPr>
          <a:xfrm>
            <a:off x="7830732" y="3000463"/>
            <a:ext cx="1820870" cy="106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847986" y="4319186"/>
                <a:ext cx="28344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986" y="4319186"/>
                <a:ext cx="2834480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041916" y="4939896"/>
                <a:ext cx="43389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{(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), (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), (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), (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916" y="4939896"/>
                <a:ext cx="4338957" cy="523220"/>
              </a:xfrm>
              <a:prstGeom prst="rect">
                <a:avLst/>
              </a:prstGeom>
              <a:blipFill rotWithShape="0">
                <a:blip r:embed="rId3"/>
                <a:stretch>
                  <a:fillRect r="-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11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lecture04_Kasey</Template>
  <TotalTime>1513</TotalTime>
  <Words>1661</Words>
  <Application>Microsoft Office PowerPoint</Application>
  <PresentationFormat>Widescreen</PresentationFormat>
  <Paragraphs>521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Calibri</vt:lpstr>
      <vt:lpstr>Cambria Math</vt:lpstr>
      <vt:lpstr>Courier New</vt:lpstr>
      <vt:lpstr>Segoe UI</vt:lpstr>
      <vt:lpstr>Segoe UI Historic</vt:lpstr>
      <vt:lpstr>Segoe UI Light</vt:lpstr>
      <vt:lpstr>Segoe UI Semibold</vt:lpstr>
      <vt:lpstr>Segoe UI Semilight</vt:lpstr>
      <vt:lpstr>Times New Roman</vt:lpstr>
      <vt:lpstr>Tw Cen MT</vt:lpstr>
      <vt:lpstr>Wingdings 3</vt:lpstr>
      <vt:lpstr>Integral</vt:lpstr>
      <vt:lpstr>Lecture 16: Graphs</vt:lpstr>
      <vt:lpstr>Administrivia</vt:lpstr>
      <vt:lpstr>Sorting Summary</vt:lpstr>
      <vt:lpstr>Graphs</vt:lpstr>
      <vt:lpstr>ADTs so far</vt:lpstr>
      <vt:lpstr>Graphs</vt:lpstr>
      <vt:lpstr>Graphs</vt:lpstr>
      <vt:lpstr>Graphs</vt:lpstr>
      <vt:lpstr>Graphs</vt:lpstr>
      <vt:lpstr>Graph Terms</vt:lpstr>
      <vt:lpstr>Making Graphs</vt:lpstr>
      <vt:lpstr>Some examples</vt:lpstr>
      <vt:lpstr>Some examples</vt:lpstr>
      <vt:lpstr>Graph Terms</vt:lpstr>
      <vt:lpstr>Graph Terms</vt:lpstr>
      <vt:lpstr>Representing and Using Graphs</vt:lpstr>
      <vt:lpstr>Adjacency Matrix</vt:lpstr>
      <vt:lpstr>Adjacency List</vt:lpstr>
      <vt:lpstr>Adjacency List</vt:lpstr>
      <vt:lpstr>Tradeoffs</vt:lpstr>
      <vt:lpstr>Traversals</vt:lpstr>
      <vt:lpstr>Breadth First Search</vt:lpstr>
      <vt:lpstr>Breadth First Search</vt:lpstr>
      <vt:lpstr>Running Time</vt:lpstr>
      <vt:lpstr>Implementation</vt:lpstr>
      <vt:lpstr>Depth First Search (DFS)</vt:lpstr>
      <vt:lpstr>Depth First Search</vt:lpstr>
      <vt:lpstr>DFS</vt:lpstr>
      <vt:lpstr>BFS vs. DFS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16: Graphs</dc:title>
  <dc:creator>rtweber2</dc:creator>
  <cp:lastModifiedBy>rtweber2</cp:lastModifiedBy>
  <cp:revision>18</cp:revision>
  <dcterms:created xsi:type="dcterms:W3CDTF">2019-08-01T18:31:08Z</dcterms:created>
  <dcterms:modified xsi:type="dcterms:W3CDTF">2019-08-02T19:44:45Z</dcterms:modified>
</cp:coreProperties>
</file>