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8"/>
  </p:handout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82" r:id="rId21"/>
    <p:sldId id="273" r:id="rId22"/>
    <p:sldId id="274" r:id="rId23"/>
    <p:sldId id="275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0CD2-F2BD-4C5B-A9B0-02000B71CC8C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79431-1BF4-4DE7-9AE5-846664AD4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45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54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43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1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7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0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9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2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6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F0F6860-620B-4675-ACD3-D394E8AB875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10836E26-CEEB-441E-A658-CC3743419A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8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19: Disjoint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 Data Structures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81317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findSet</a:t>
            </a:r>
            <a:r>
              <a:rPr lang="en-US" dirty="0"/>
              <a:t>(x)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927661" y="1529522"/>
            <a:ext cx="255198" cy="261610"/>
            <a:chOff x="4033946" y="330026"/>
            <a:chExt cx="369435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5581243" y="1407132"/>
            <a:ext cx="948034" cy="1770634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55671" y="2201130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0" name="Oval 1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4516" y="282162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stCxn id="25" idx="0"/>
            <a:endCxn id="18" idx="2"/>
          </p:cNvCxnSpPr>
          <p:nvPr/>
        </p:nvCxnSpPr>
        <p:spPr>
          <a:xfrm flipV="1">
            <a:off x="6282115" y="2462740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718812" y="2201988"/>
            <a:ext cx="255198" cy="261610"/>
            <a:chOff x="4033946" y="330026"/>
            <a:chExt cx="369435" cy="378718"/>
          </a:xfrm>
        </p:grpSpPr>
        <p:sp>
          <p:nvSpPr>
            <p:cNvPr id="30" name="Oval 2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2" name="Straight Arrow Connector 31"/>
          <p:cNvCxnSpPr>
            <a:stCxn id="31" idx="0"/>
            <a:endCxn id="14" idx="2"/>
          </p:cNvCxnSpPr>
          <p:nvPr/>
        </p:nvCxnSpPr>
        <p:spPr>
          <a:xfrm flipV="1">
            <a:off x="5846411" y="1791132"/>
            <a:ext cx="208849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0"/>
            <a:endCxn id="14" idx="2"/>
          </p:cNvCxnSpPr>
          <p:nvPr/>
        </p:nvCxnSpPr>
        <p:spPr>
          <a:xfrm flipH="1" flipV="1">
            <a:off x="6055260" y="1791132"/>
            <a:ext cx="228010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" idx="2"/>
          </p:cNvCxnSpPr>
          <p:nvPr/>
        </p:nvCxnSpPr>
        <p:spPr>
          <a:xfrm flipV="1">
            <a:off x="3607245" y="1853131"/>
            <a:ext cx="170608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2"/>
          </p:cNvCxnSpPr>
          <p:nvPr/>
        </p:nvCxnSpPr>
        <p:spPr>
          <a:xfrm flipV="1">
            <a:off x="4060725" y="2463598"/>
            <a:ext cx="1785686" cy="320916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2"/>
          </p:cNvCxnSpPr>
          <p:nvPr/>
        </p:nvCxnSpPr>
        <p:spPr>
          <a:xfrm flipV="1">
            <a:off x="4519514" y="1791132"/>
            <a:ext cx="1535746" cy="38816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8" idx="2"/>
          </p:cNvCxnSpPr>
          <p:nvPr/>
        </p:nvCxnSpPr>
        <p:spPr>
          <a:xfrm flipV="1">
            <a:off x="4994925" y="2462740"/>
            <a:ext cx="1288345" cy="32100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2"/>
          </p:cNvCxnSpPr>
          <p:nvPr/>
        </p:nvCxnSpPr>
        <p:spPr>
          <a:xfrm flipV="1">
            <a:off x="5460220" y="1853131"/>
            <a:ext cx="2457775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5" idx="2"/>
          </p:cNvCxnSpPr>
          <p:nvPr/>
        </p:nvCxnSpPr>
        <p:spPr>
          <a:xfrm flipV="1">
            <a:off x="5897010" y="3083231"/>
            <a:ext cx="385105" cy="25895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3605418" y="1861707"/>
            <a:ext cx="170608" cy="38196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986000" y="2490329"/>
            <a:ext cx="1288345" cy="32100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062704" y="1798590"/>
            <a:ext cx="228010" cy="4099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904995" y="3109962"/>
            <a:ext cx="385105" cy="2589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288173" y="2469340"/>
            <a:ext cx="1155" cy="358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/>
              <p:cNvSpPr txBox="1">
                <a:spLocks/>
              </p:cNvSpPr>
              <p:nvPr/>
            </p:nvSpPr>
            <p:spPr>
              <a:xfrm>
                <a:off x="135097" y="4925573"/>
                <a:ext cx="11187258" cy="120324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8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Worst case runtime of </a:t>
                </a:r>
                <a:r>
                  <a:rPr lang="en-US" sz="1800" dirty="0" err="1"/>
                  <a:t>findSet</a:t>
                </a:r>
                <a:r>
                  <a:rPr lang="en-US" sz="1800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4C3282"/>
                    </a:solidFill>
                  </a:rPr>
                  <a:t> </a:t>
                </a:r>
              </a:p>
              <a:p>
                <a:r>
                  <a:rPr lang="en-US" sz="1800" dirty="0"/>
                  <a:t>Worst case runtime of union?</a:t>
                </a:r>
              </a:p>
              <a:p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4C3282"/>
                    </a:solidFill>
                  </a:rPr>
                  <a:t> </a:t>
                </a:r>
                <a:r>
                  <a:rPr lang="en-US" sz="1800" dirty="0"/>
                  <a:t>– union has to call find!</a:t>
                </a:r>
              </a:p>
            </p:txBody>
          </p:sp>
        </mc:Choice>
        <mc:Fallback xmlns="">
          <p:sp>
            <p:nvSpPr>
              <p:cNvPr id="5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97" y="4925573"/>
                <a:ext cx="11187258" cy="1203240"/>
              </a:xfrm>
              <a:prstGeom prst="rect">
                <a:avLst/>
              </a:prstGeom>
              <a:blipFill>
                <a:blip r:embed="rId2"/>
                <a:stretch>
                  <a:fillRect l="-872" t="-4569" b="-4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0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6A479"/>
                </a:solidFill>
              </a:rPr>
              <a:t>Problem: </a:t>
            </a:r>
            <a:r>
              <a:rPr lang="en-US" dirty="0"/>
              <a:t>Trees can be unbalanced</a:t>
            </a:r>
          </a:p>
          <a:p>
            <a:r>
              <a:rPr lang="en-US" dirty="0">
                <a:solidFill>
                  <a:srgbClr val="B6A479"/>
                </a:solidFill>
              </a:rPr>
              <a:t>Solution: Union-by-rank!</a:t>
            </a:r>
          </a:p>
          <a:p>
            <a:pPr lvl="1"/>
            <a:r>
              <a:rPr lang="en-US" dirty="0"/>
              <a:t>rank is a lot like height (it’s not quite height, for reasons we’ll see soon)</a:t>
            </a:r>
          </a:p>
          <a:p>
            <a:pPr lvl="1"/>
            <a:r>
              <a:rPr lang="en-US" dirty="0"/>
              <a:t>Keep track of rank of all trees</a:t>
            </a:r>
          </a:p>
          <a:p>
            <a:pPr lvl="1"/>
            <a:r>
              <a:rPr lang="en-US" dirty="0" err="1"/>
              <a:t>makeSet</a:t>
            </a:r>
            <a:r>
              <a:rPr lang="en-US" dirty="0"/>
              <a:t> creates a tree of rank 0.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unioning</a:t>
            </a:r>
            <a:r>
              <a:rPr lang="en-US" dirty="0"/>
              <a:t> make the tree with larger rank the root. New rank is larger of two merged ranks.</a:t>
            </a:r>
          </a:p>
          <a:p>
            <a:pPr lvl="1"/>
            <a:r>
              <a:rPr lang="en-US" dirty="0"/>
              <a:t>If it’s a tie, pick one to be root arbitrarily and increase rank by one.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47835" y="4385510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453488" y="4263120"/>
            <a:ext cx="1395963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75845" y="5057118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74690" y="5677609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3602289" y="5318728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38986" y="5057976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3166585" y="4647120"/>
            <a:ext cx="208849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3375434" y="4647120"/>
            <a:ext cx="228010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82190" y="4456157"/>
            <a:ext cx="255198" cy="261610"/>
            <a:chOff x="4033946" y="330026"/>
            <a:chExt cx="369435" cy="378718"/>
          </a:xfrm>
        </p:grpSpPr>
        <p:sp>
          <p:nvSpPr>
            <p:cNvPr id="23" name="Oval 2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829103" y="4271768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2278" y="392055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43958" y="390864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cxnSp>
        <p:nvCxnSpPr>
          <p:cNvPr id="32" name="Curved Connector 31"/>
          <p:cNvCxnSpPr>
            <a:stCxn id="24" idx="0"/>
            <a:endCxn id="8" idx="2"/>
          </p:cNvCxnSpPr>
          <p:nvPr/>
        </p:nvCxnSpPr>
        <p:spPr>
          <a:xfrm rot="16200000" flipH="1">
            <a:off x="2147129" y="3418816"/>
            <a:ext cx="190963" cy="2265645"/>
          </a:xfrm>
          <a:prstGeom prst="curvedConnector5">
            <a:avLst>
              <a:gd name="adj1" fmla="val -119709"/>
              <a:gd name="adj2" fmla="val 50000"/>
              <a:gd name="adj3" fmla="val 219709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339133" y="4447509"/>
            <a:ext cx="255198" cy="261610"/>
            <a:chOff x="4033946" y="330026"/>
            <a:chExt cx="369435" cy="378718"/>
          </a:xfrm>
        </p:grpSpPr>
        <p:sp>
          <p:nvSpPr>
            <p:cNvPr id="35" name="Oval 3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6186046" y="4263120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767144" y="4456157"/>
            <a:ext cx="255198" cy="261610"/>
            <a:chOff x="4033946" y="330026"/>
            <a:chExt cx="369435" cy="378718"/>
          </a:xfrm>
        </p:grpSpPr>
        <p:sp>
          <p:nvSpPr>
            <p:cNvPr id="39" name="Oval 3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7614057" y="4271768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59221" y="38117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7232" y="38117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cxnSp>
        <p:nvCxnSpPr>
          <p:cNvPr id="45" name="Curved Connector 44"/>
          <p:cNvCxnSpPr>
            <a:stCxn id="36" idx="0"/>
            <a:endCxn id="40" idx="2"/>
          </p:cNvCxnSpPr>
          <p:nvPr/>
        </p:nvCxnSpPr>
        <p:spPr>
          <a:xfrm rot="16200000" flipH="1">
            <a:off x="7045608" y="3868633"/>
            <a:ext cx="270258" cy="1428011"/>
          </a:xfrm>
          <a:prstGeom prst="curvedConnector5">
            <a:avLst>
              <a:gd name="adj1" fmla="val -84586"/>
              <a:gd name="adj2" fmla="val 50000"/>
              <a:gd name="adj3" fmla="val 184586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87232" y="3819189"/>
            <a:ext cx="10150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</p:spTree>
    <p:extLst>
      <p:ext uri="{BB962C8B-B14F-4D97-AF65-F5344CB8AC3E}">
        <p14:creationId xmlns:p14="http://schemas.microsoft.com/office/powerpoint/2010/main" val="226338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6" grpId="0"/>
      <p:bldP spid="26" grpId="1"/>
      <p:bldP spid="27" grpId="0"/>
      <p:bldP spid="37" grpId="0" animBg="1"/>
      <p:bldP spid="41" grpId="0" animBg="1"/>
      <p:bldP spid="42" grpId="0"/>
      <p:bldP spid="42" grpId="1" build="allAtOnce"/>
      <p:bldP spid="43" grpId="0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80457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457608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81612" y="3439951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0457" y="4060442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2208056" y="370156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4753" y="3440809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1772352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2208056" y="3029953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292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62099" y="343995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26" name="Straight Arrow Connector 25"/>
          <p:cNvCxnSpPr>
            <a:stCxn id="25" idx="0"/>
            <a:endCxn id="8" idx="2"/>
          </p:cNvCxnSpPr>
          <p:nvPr/>
        </p:nvCxnSpPr>
        <p:spPr>
          <a:xfrm flipH="1" flipV="1">
            <a:off x="2208056" y="3029953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54591" y="406044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1" name="Straight Arrow Connector 30"/>
          <p:cNvCxnSpPr>
            <a:stCxn id="30" idx="0"/>
            <a:endCxn id="19" idx="2"/>
          </p:cNvCxnSpPr>
          <p:nvPr/>
        </p:nvCxnSpPr>
        <p:spPr>
          <a:xfrm flipH="1" flipV="1">
            <a:off x="1772352" y="3702419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35796" y="2768343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12947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82631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370823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5" y="3445813"/>
            <a:ext cx="452723" cy="261610"/>
            <a:chOff x="4025391" y="338512"/>
            <a:chExt cx="655380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65538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8)</a:t>
            </a:r>
          </a:p>
        </p:txBody>
      </p:sp>
    </p:spTree>
    <p:extLst>
      <p:ext uri="{BB962C8B-B14F-4D97-AF65-F5344CB8AC3E}">
        <p14:creationId xmlns:p14="http://schemas.microsoft.com/office/powerpoint/2010/main" val="365167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80457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457608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81612" y="3439951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0457" y="4060442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2208056" y="370156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4753" y="3440809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1772352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2208056" y="3029953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292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62099" y="343995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26" name="Straight Arrow Connector 25"/>
          <p:cNvCxnSpPr>
            <a:stCxn id="25" idx="0"/>
            <a:endCxn id="8" idx="2"/>
          </p:cNvCxnSpPr>
          <p:nvPr/>
        </p:nvCxnSpPr>
        <p:spPr>
          <a:xfrm flipH="1" flipV="1">
            <a:off x="2208056" y="3029953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54591" y="406044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1" name="Straight Arrow Connector 30"/>
          <p:cNvCxnSpPr>
            <a:stCxn id="30" idx="0"/>
            <a:endCxn id="19" idx="2"/>
          </p:cNvCxnSpPr>
          <p:nvPr/>
        </p:nvCxnSpPr>
        <p:spPr>
          <a:xfrm flipH="1" flipV="1">
            <a:off x="1772352" y="3702419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35796" y="2768343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12947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82631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370823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3"/>
            <a:ext cx="499295" cy="261610"/>
            <a:chOff x="4025391" y="338512"/>
            <a:chExt cx="722799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722799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5F245BB-D295-F54F-9AA5-381DD480D4E8}"/>
              </a:ext>
            </a:extLst>
          </p:cNvPr>
          <p:cNvCxnSpPr>
            <a:endCxn id="85" idx="2"/>
          </p:cNvCxnSpPr>
          <p:nvPr/>
        </p:nvCxnSpPr>
        <p:spPr>
          <a:xfrm>
            <a:off x="4786313" y="2768343"/>
            <a:ext cx="4780701" cy="261610"/>
          </a:xfrm>
          <a:prstGeom prst="curvedConnector4">
            <a:avLst>
              <a:gd name="adj1" fmla="val 48665"/>
              <a:gd name="adj2" fmla="val 187382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6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80457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457608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81612" y="3439951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0457" y="4060442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2208056" y="370156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4753" y="3440809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1772352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2208056" y="3029953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292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62099" y="343995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26" name="Straight Arrow Connector 25"/>
          <p:cNvCxnSpPr>
            <a:stCxn id="25" idx="0"/>
            <a:endCxn id="8" idx="2"/>
          </p:cNvCxnSpPr>
          <p:nvPr/>
        </p:nvCxnSpPr>
        <p:spPr>
          <a:xfrm flipH="1" flipV="1">
            <a:off x="2208056" y="3029953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54591" y="406044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1" name="Straight Arrow Connector 30"/>
          <p:cNvCxnSpPr>
            <a:stCxn id="30" idx="0"/>
            <a:endCxn id="19" idx="2"/>
          </p:cNvCxnSpPr>
          <p:nvPr/>
        </p:nvCxnSpPr>
        <p:spPr>
          <a:xfrm flipH="1" flipV="1">
            <a:off x="1772352" y="3702419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673222" y="3439951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370823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3"/>
            <a:ext cx="499295" cy="261610"/>
            <a:chOff x="4025391" y="338512"/>
            <a:chExt cx="722799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722799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74140-FFD9-F042-AFB1-183012C87A6A}"/>
              </a:ext>
            </a:extLst>
          </p:cNvPr>
          <p:cNvCxnSpPr>
            <a:cxnSpLocks/>
            <a:stCxn id="35" idx="0"/>
            <a:endCxn id="85" idx="2"/>
          </p:cNvCxnSpPr>
          <p:nvPr/>
        </p:nvCxnSpPr>
        <p:spPr>
          <a:xfrm flipH="1" flipV="1">
            <a:off x="9567014" y="3029953"/>
            <a:ext cx="233807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4020378-F708-BC44-96D7-1E6BBF4FC252}"/>
              </a:ext>
            </a:extLst>
          </p:cNvPr>
          <p:cNvCxnSpPr>
            <a:cxnSpLocks/>
            <a:stCxn id="8" idx="0"/>
            <a:endCxn id="60" idx="2"/>
          </p:cNvCxnSpPr>
          <p:nvPr/>
        </p:nvCxnSpPr>
        <p:spPr>
          <a:xfrm rot="16200000" flipH="1">
            <a:off x="4533858" y="442541"/>
            <a:ext cx="261610" cy="4913215"/>
          </a:xfrm>
          <a:prstGeom prst="curvedConnector5">
            <a:avLst>
              <a:gd name="adj1" fmla="val -87382"/>
              <a:gd name="adj2" fmla="val 50000"/>
              <a:gd name="adj3" fmla="val 187382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349916-F315-7942-A52D-8F4088FF3DB7}"/>
              </a:ext>
            </a:extLst>
          </p:cNvPr>
          <p:cNvGrpSpPr/>
          <p:nvPr/>
        </p:nvGrpSpPr>
        <p:grpSpPr>
          <a:xfrm>
            <a:off x="5529816" y="3447409"/>
            <a:ext cx="1072544" cy="1553709"/>
            <a:chOff x="1644753" y="2768343"/>
            <a:chExt cx="1072544" cy="1553709"/>
          </a:xfrm>
        </p:grpSpPr>
        <p:grpSp>
          <p:nvGrpSpPr>
            <p:cNvPr id="6" name="Group 5"/>
            <p:cNvGrpSpPr/>
            <p:nvPr/>
          </p:nvGrpSpPr>
          <p:grpSpPr>
            <a:xfrm>
              <a:off x="2080457" y="2768343"/>
              <a:ext cx="255198" cy="261610"/>
              <a:chOff x="4033946" y="330026"/>
              <a:chExt cx="369435" cy="3787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081612" y="3439951"/>
              <a:ext cx="255198" cy="261610"/>
              <a:chOff x="4033946" y="330026"/>
              <a:chExt cx="369435" cy="37871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080457" y="4060442"/>
              <a:ext cx="255198" cy="261610"/>
              <a:chOff x="4033946" y="330026"/>
              <a:chExt cx="369435" cy="3787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</p:grpSp>
        <p:cxnSp>
          <p:nvCxnSpPr>
            <p:cNvPr id="16" name="Straight Arrow Connector 15"/>
            <p:cNvCxnSpPr>
              <a:stCxn id="15" idx="0"/>
              <a:endCxn id="12" idx="2"/>
            </p:cNvCxnSpPr>
            <p:nvPr/>
          </p:nvCxnSpPr>
          <p:spPr>
            <a:xfrm flipV="1">
              <a:off x="2208056" y="3701561"/>
              <a:ext cx="1155" cy="358881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644753" y="3440809"/>
              <a:ext cx="255198" cy="261610"/>
              <a:chOff x="4033946" y="330026"/>
              <a:chExt cx="369435" cy="37871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0</a:t>
                </a:r>
              </a:p>
            </p:txBody>
          </p:sp>
        </p:grpSp>
        <p:cxnSp>
          <p:nvCxnSpPr>
            <p:cNvPr id="20" name="Straight Arrow Connector 19"/>
            <p:cNvCxnSpPr>
              <a:stCxn id="19" idx="0"/>
              <a:endCxn id="8" idx="2"/>
            </p:cNvCxnSpPr>
            <p:nvPr/>
          </p:nvCxnSpPr>
          <p:spPr>
            <a:xfrm flipV="1">
              <a:off x="1772352" y="3029953"/>
              <a:ext cx="435704" cy="410856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0"/>
              <a:endCxn id="8" idx="2"/>
            </p:cNvCxnSpPr>
            <p:nvPr/>
          </p:nvCxnSpPr>
          <p:spPr>
            <a:xfrm flipH="1" flipV="1">
              <a:off x="2208056" y="3029953"/>
              <a:ext cx="1155" cy="409998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462099" y="3439951"/>
              <a:ext cx="255198" cy="261610"/>
              <a:chOff x="4033946" y="330026"/>
              <a:chExt cx="369435" cy="378718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cxnSp>
          <p:nvCxnSpPr>
            <p:cNvPr id="26" name="Straight Arrow Connector 25"/>
            <p:cNvCxnSpPr>
              <a:stCxn id="25" idx="0"/>
              <a:endCxn id="8" idx="2"/>
            </p:cNvCxnSpPr>
            <p:nvPr/>
          </p:nvCxnSpPr>
          <p:spPr>
            <a:xfrm flipH="1" flipV="1">
              <a:off x="2208056" y="3029953"/>
              <a:ext cx="381642" cy="409998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654591" y="4060442"/>
              <a:ext cx="255198" cy="261610"/>
              <a:chOff x="4033946" y="330026"/>
              <a:chExt cx="369435" cy="37871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</p:grpSp>
        <p:cxnSp>
          <p:nvCxnSpPr>
            <p:cNvPr id="31" name="Straight Arrow Connector 30"/>
            <p:cNvCxnSpPr>
              <a:stCxn id="30" idx="0"/>
              <a:endCxn id="19" idx="2"/>
            </p:cNvCxnSpPr>
            <p:nvPr/>
          </p:nvCxnSpPr>
          <p:spPr>
            <a:xfrm flipH="1" flipV="1">
              <a:off x="1772352" y="3702419"/>
              <a:ext cx="9838" cy="358023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673222" y="3439951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5300663" y="2645953"/>
            <a:ext cx="2527768" cy="2854735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3"/>
            <a:ext cx="499295" cy="261610"/>
            <a:chOff x="4025391" y="338512"/>
            <a:chExt cx="722799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722799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8)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74140-FFD9-F042-AFB1-183012C87A6A}"/>
              </a:ext>
            </a:extLst>
          </p:cNvPr>
          <p:cNvCxnSpPr>
            <a:cxnSpLocks/>
            <a:stCxn id="35" idx="0"/>
            <a:endCxn id="85" idx="2"/>
          </p:cNvCxnSpPr>
          <p:nvPr/>
        </p:nvCxnSpPr>
        <p:spPr>
          <a:xfrm flipH="1" flipV="1">
            <a:off x="9567014" y="3029953"/>
            <a:ext cx="233807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93B09C-8616-E142-941A-A54C8E7803A4}"/>
              </a:ext>
            </a:extLst>
          </p:cNvPr>
          <p:cNvCxnSpPr>
            <a:stCxn id="8" idx="0"/>
            <a:endCxn id="60" idx="2"/>
          </p:cNvCxnSpPr>
          <p:nvPr/>
        </p:nvCxnSpPr>
        <p:spPr>
          <a:xfrm flipV="1">
            <a:off x="6093119" y="3029953"/>
            <a:ext cx="1028152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B76D2B8-485E-CB43-BE1C-5F918A4657F8}"/>
              </a:ext>
            </a:extLst>
          </p:cNvPr>
          <p:cNvCxnSpPr>
            <a:cxnSpLocks/>
            <a:stCxn id="85" idx="0"/>
            <a:endCxn id="60" idx="2"/>
          </p:cNvCxnSpPr>
          <p:nvPr/>
        </p:nvCxnSpPr>
        <p:spPr>
          <a:xfrm rot="16200000" flipH="1" flipV="1">
            <a:off x="8213338" y="1676276"/>
            <a:ext cx="261610" cy="2445743"/>
          </a:xfrm>
          <a:prstGeom prst="curvedConnector5">
            <a:avLst>
              <a:gd name="adj1" fmla="val -87382"/>
              <a:gd name="adj2" fmla="val 50000"/>
              <a:gd name="adj3" fmla="val 187382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5260063" y="2645953"/>
            <a:ext cx="3730028" cy="2577897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4"/>
            <a:ext cx="372764" cy="261610"/>
            <a:chOff x="4025392" y="338513"/>
            <a:chExt cx="539628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2" y="338513"/>
              <a:ext cx="539628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8)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899462" y="3447402"/>
            <a:ext cx="255198" cy="261610"/>
            <a:chOff x="4033946" y="330026"/>
            <a:chExt cx="369435" cy="378718"/>
          </a:xfrm>
        </p:grpSpPr>
        <p:sp>
          <p:nvSpPr>
            <p:cNvPr id="81" name="Oval 8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00617" y="4119010"/>
            <a:ext cx="255198" cy="261610"/>
            <a:chOff x="4033946" y="330026"/>
            <a:chExt cx="369435" cy="378718"/>
          </a:xfrm>
        </p:grpSpPr>
        <p:sp>
          <p:nvSpPr>
            <p:cNvPr id="88" name="Oval 8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899462" y="4739501"/>
            <a:ext cx="255198" cy="261610"/>
            <a:chOff x="4033946" y="330026"/>
            <a:chExt cx="369435" cy="378718"/>
          </a:xfrm>
        </p:grpSpPr>
        <p:sp>
          <p:nvSpPr>
            <p:cNvPr id="91" name="Oval 9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93" name="Straight Arrow Connector 92"/>
          <p:cNvCxnSpPr>
            <a:stCxn id="92" idx="0"/>
            <a:endCxn id="89" idx="2"/>
          </p:cNvCxnSpPr>
          <p:nvPr/>
        </p:nvCxnSpPr>
        <p:spPr>
          <a:xfrm flipV="1">
            <a:off x="6027061" y="4380620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5463758" y="4119868"/>
            <a:ext cx="255198" cy="261610"/>
            <a:chOff x="4033946" y="330026"/>
            <a:chExt cx="369435" cy="378718"/>
          </a:xfrm>
        </p:grpSpPr>
        <p:sp>
          <p:nvSpPr>
            <p:cNvPr id="100" name="Oval 9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102" name="Straight Arrow Connector 101"/>
          <p:cNvCxnSpPr>
            <a:stCxn id="101" idx="0"/>
            <a:endCxn id="82" idx="2"/>
          </p:cNvCxnSpPr>
          <p:nvPr/>
        </p:nvCxnSpPr>
        <p:spPr>
          <a:xfrm flipV="1">
            <a:off x="5591357" y="3709012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9" idx="0"/>
            <a:endCxn id="82" idx="2"/>
          </p:cNvCxnSpPr>
          <p:nvPr/>
        </p:nvCxnSpPr>
        <p:spPr>
          <a:xfrm flipH="1" flipV="1">
            <a:off x="6027061" y="3709012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281104" y="4119010"/>
            <a:ext cx="255198" cy="261610"/>
            <a:chOff x="4033946" y="330026"/>
            <a:chExt cx="369435" cy="378718"/>
          </a:xfrm>
        </p:grpSpPr>
        <p:sp>
          <p:nvSpPr>
            <p:cNvPr id="105" name="Oval 10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107" name="Straight Arrow Connector 106"/>
          <p:cNvCxnSpPr>
            <a:stCxn id="106" idx="0"/>
            <a:endCxn id="82" idx="2"/>
          </p:cNvCxnSpPr>
          <p:nvPr/>
        </p:nvCxnSpPr>
        <p:spPr>
          <a:xfrm flipH="1" flipV="1">
            <a:off x="6027061" y="3709012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473596" y="4739501"/>
            <a:ext cx="255198" cy="261610"/>
            <a:chOff x="4033946" y="330026"/>
            <a:chExt cx="369435" cy="378718"/>
          </a:xfrm>
        </p:grpSpPr>
        <p:sp>
          <p:nvSpPr>
            <p:cNvPr id="109" name="Oval 10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111" name="Straight Arrow Connector 110"/>
          <p:cNvCxnSpPr>
            <a:stCxn id="110" idx="0"/>
            <a:endCxn id="101" idx="2"/>
          </p:cNvCxnSpPr>
          <p:nvPr/>
        </p:nvCxnSpPr>
        <p:spPr>
          <a:xfrm flipH="1" flipV="1">
            <a:off x="5591357" y="4381478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2" idx="0"/>
            <a:endCxn id="60" idx="2"/>
          </p:cNvCxnSpPr>
          <p:nvPr/>
        </p:nvCxnSpPr>
        <p:spPr>
          <a:xfrm flipV="1">
            <a:off x="6027061" y="3029953"/>
            <a:ext cx="1094210" cy="41744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8552611" y="4085319"/>
            <a:ext cx="255198" cy="261610"/>
            <a:chOff x="4033946" y="330026"/>
            <a:chExt cx="369435" cy="378718"/>
          </a:xfrm>
        </p:grpSpPr>
        <p:sp>
          <p:nvSpPr>
            <p:cNvPr id="126" name="Oval 12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250261" y="3406253"/>
            <a:ext cx="255198" cy="261610"/>
            <a:chOff x="4033946" y="330026"/>
            <a:chExt cx="369435" cy="378718"/>
          </a:xfrm>
        </p:grpSpPr>
        <p:sp>
          <p:nvSpPr>
            <p:cNvPr id="129" name="Oval 1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814558" y="4078719"/>
            <a:ext cx="348519" cy="261610"/>
            <a:chOff x="4033945" y="330026"/>
            <a:chExt cx="504530" cy="378718"/>
          </a:xfrm>
        </p:grpSpPr>
        <p:sp>
          <p:nvSpPr>
            <p:cNvPr id="132" name="Oval 13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134" name="Straight Arrow Connector 133"/>
          <p:cNvCxnSpPr>
            <a:stCxn id="133" idx="0"/>
            <a:endCxn id="130" idx="2"/>
          </p:cNvCxnSpPr>
          <p:nvPr/>
        </p:nvCxnSpPr>
        <p:spPr>
          <a:xfrm flipV="1">
            <a:off x="7988818" y="366786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7" idx="0"/>
            <a:endCxn id="130" idx="2"/>
          </p:cNvCxnSpPr>
          <p:nvPr/>
        </p:nvCxnSpPr>
        <p:spPr>
          <a:xfrm flipH="1" flipV="1">
            <a:off x="8377860" y="3667863"/>
            <a:ext cx="302350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0" idx="0"/>
            <a:endCxn id="60" idx="2"/>
          </p:cNvCxnSpPr>
          <p:nvPr/>
        </p:nvCxnSpPr>
        <p:spPr>
          <a:xfrm flipH="1" flipV="1">
            <a:off x="7121271" y="3029953"/>
            <a:ext cx="1256589" cy="37630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/>
              <p:cNvSpPr txBox="1">
                <a:spLocks/>
              </p:cNvSpPr>
              <p:nvPr/>
            </p:nvSpPr>
            <p:spPr>
              <a:xfrm>
                <a:off x="437811" y="5978673"/>
                <a:ext cx="11187258" cy="114793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8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Does this improve the worst case runtimes?</a:t>
                </a:r>
              </a:p>
              <a:p>
                <a:r>
                  <a:rPr lang="en-US" sz="2000" dirty="0" err="1">
                    <a:solidFill>
                      <a:srgbClr val="4C3282"/>
                    </a:solidFill>
                  </a:rPr>
                  <a:t>findSet</a:t>
                </a:r>
                <a:r>
                  <a:rPr lang="en-US" sz="2000" dirty="0">
                    <a:solidFill>
                      <a:srgbClr val="4C328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4C3282"/>
                    </a:solidFill>
                  </a:rPr>
                  <a:t> now,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C3282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1" y="5978673"/>
                <a:ext cx="11187258" cy="1147939"/>
              </a:xfrm>
              <a:prstGeom prst="rect">
                <a:avLst/>
              </a:prstGeom>
              <a:blipFill>
                <a:blip r:embed="rId2"/>
                <a:stretch>
                  <a:fillRect l="-163" t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0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dirty="0" err="1"/>
              <a:t>findSet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6A479"/>
                </a:solidFill>
              </a:rPr>
              <a:t>Problem: </a:t>
            </a:r>
            <a:r>
              <a:rPr lang="en-US" dirty="0"/>
              <a:t>Every time we call </a:t>
            </a:r>
            <a:r>
              <a:rPr lang="en-US" dirty="0" err="1"/>
              <a:t>findSet</a:t>
            </a:r>
            <a:r>
              <a:rPr lang="en-US" dirty="0"/>
              <a:t>() you must traverse all the levels of the tree to find representative</a:t>
            </a:r>
          </a:p>
          <a:p>
            <a:r>
              <a:rPr lang="en-US" dirty="0">
                <a:solidFill>
                  <a:srgbClr val="B6A479"/>
                </a:solidFill>
              </a:rPr>
              <a:t>Solution: Path Compression</a:t>
            </a:r>
          </a:p>
          <a:p>
            <a:pPr lvl="1"/>
            <a:r>
              <a:rPr lang="en-US" dirty="0"/>
              <a:t>Collapse tree into fewer levels by updating parent pointer of each node you visit</a:t>
            </a:r>
          </a:p>
          <a:p>
            <a:pPr lvl="1"/>
            <a:r>
              <a:rPr lang="en-US" dirty="0"/>
              <a:t>Whenever you call </a:t>
            </a:r>
            <a:r>
              <a:rPr lang="en-US" dirty="0" err="1"/>
              <a:t>findSet</a:t>
            </a:r>
            <a:r>
              <a:rPr lang="en-US" dirty="0"/>
              <a:t>() update each node you touch’s parent pointer to point directly to </a:t>
            </a:r>
            <a:r>
              <a:rPr lang="en-US" dirty="0" err="1"/>
              <a:t>overallRoot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19192" y="3863812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11307" y="4525396"/>
            <a:ext cx="326307" cy="261611"/>
            <a:chOff x="4020857" y="315514"/>
            <a:chExt cx="472375" cy="378719"/>
          </a:xfrm>
        </p:grpSpPr>
        <p:sp>
          <p:nvSpPr>
            <p:cNvPr id="10" name="Oval 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960" y="5165625"/>
            <a:ext cx="331115" cy="261610"/>
            <a:chOff x="4033945" y="330026"/>
            <a:chExt cx="479336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15" name="Straight Arrow Connector 14"/>
          <p:cNvCxnSpPr>
            <a:stCxn id="14" idx="0"/>
            <a:endCxn id="22" idx="4"/>
          </p:cNvCxnSpPr>
          <p:nvPr/>
        </p:nvCxnSpPr>
        <p:spPr>
          <a:xfrm flipV="1">
            <a:off x="5726518" y="4787006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83488" y="4536278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19" name="Straight Arrow Connector 18"/>
          <p:cNvCxnSpPr>
            <a:stCxn id="18" idx="0"/>
            <a:endCxn id="8" idx="2"/>
          </p:cNvCxnSpPr>
          <p:nvPr/>
        </p:nvCxnSpPr>
        <p:spPr>
          <a:xfrm flipV="1">
            <a:off x="4911087" y="4125422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8" idx="2"/>
          </p:cNvCxnSpPr>
          <p:nvPr/>
        </p:nvCxnSpPr>
        <p:spPr>
          <a:xfrm flipH="1" flipV="1">
            <a:off x="5346791" y="4125422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594929" y="4541283"/>
            <a:ext cx="396939" cy="261610"/>
            <a:chOff x="4025391" y="338513"/>
            <a:chExt cx="574624" cy="378718"/>
          </a:xfrm>
        </p:grpSpPr>
        <p:sp>
          <p:nvSpPr>
            <p:cNvPr id="22" name="Oval 2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25391" y="338513"/>
              <a:ext cx="574624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24" name="Straight Arrow Connector 23"/>
          <p:cNvCxnSpPr>
            <a:stCxn id="22" idx="0"/>
            <a:endCxn id="8" idx="2"/>
          </p:cNvCxnSpPr>
          <p:nvPr/>
        </p:nvCxnSpPr>
        <p:spPr>
          <a:xfrm flipH="1" flipV="1">
            <a:off x="5346791" y="4125422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124982" y="4542871"/>
            <a:ext cx="255198" cy="261610"/>
            <a:chOff x="4033946" y="330026"/>
            <a:chExt cx="369435" cy="378718"/>
          </a:xfrm>
        </p:grpSpPr>
        <p:sp>
          <p:nvSpPr>
            <p:cNvPr id="26" name="Oval 2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26137" y="5214479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24982" y="5834970"/>
            <a:ext cx="255198" cy="261610"/>
            <a:chOff x="4033946" y="330026"/>
            <a:chExt cx="369435" cy="378718"/>
          </a:xfrm>
        </p:grpSpPr>
        <p:sp>
          <p:nvSpPr>
            <p:cNvPr id="32" name="Oval 3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34" name="Straight Arrow Connector 33"/>
          <p:cNvCxnSpPr>
            <a:stCxn id="33" idx="0"/>
            <a:endCxn id="30" idx="2"/>
          </p:cNvCxnSpPr>
          <p:nvPr/>
        </p:nvCxnSpPr>
        <p:spPr>
          <a:xfrm flipV="1">
            <a:off x="4252581" y="5476089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0"/>
            <a:endCxn id="27" idx="2"/>
          </p:cNvCxnSpPr>
          <p:nvPr/>
        </p:nvCxnSpPr>
        <p:spPr>
          <a:xfrm flipH="1" flipV="1">
            <a:off x="4252581" y="4804481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506624" y="5214479"/>
            <a:ext cx="255198" cy="261610"/>
            <a:chOff x="4033946" y="330026"/>
            <a:chExt cx="369435" cy="378718"/>
          </a:xfrm>
        </p:grpSpPr>
        <p:sp>
          <p:nvSpPr>
            <p:cNvPr id="41" name="Oval 4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43" name="Straight Arrow Connector 42"/>
          <p:cNvCxnSpPr>
            <a:stCxn id="42" idx="0"/>
            <a:endCxn id="27" idx="2"/>
          </p:cNvCxnSpPr>
          <p:nvPr/>
        </p:nvCxnSpPr>
        <p:spPr>
          <a:xfrm flipH="1" flipV="1">
            <a:off x="4252581" y="4804481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0"/>
            <a:endCxn id="8" idx="2"/>
          </p:cNvCxnSpPr>
          <p:nvPr/>
        </p:nvCxnSpPr>
        <p:spPr>
          <a:xfrm flipV="1">
            <a:off x="4252581" y="4125422"/>
            <a:ext cx="1094210" cy="41744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778131" y="5180788"/>
            <a:ext cx="255198" cy="261610"/>
            <a:chOff x="4033946" y="330026"/>
            <a:chExt cx="369435" cy="378718"/>
          </a:xfrm>
        </p:grpSpPr>
        <p:sp>
          <p:nvSpPr>
            <p:cNvPr id="50" name="Oval 4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75781" y="4501722"/>
            <a:ext cx="255198" cy="261610"/>
            <a:chOff x="4033946" y="330026"/>
            <a:chExt cx="369435" cy="378718"/>
          </a:xfrm>
        </p:grpSpPr>
        <p:sp>
          <p:nvSpPr>
            <p:cNvPr id="53" name="Oval 5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40078" y="5174188"/>
            <a:ext cx="348519" cy="261610"/>
            <a:chOff x="4033945" y="330026"/>
            <a:chExt cx="504530" cy="378718"/>
          </a:xfrm>
        </p:grpSpPr>
        <p:sp>
          <p:nvSpPr>
            <p:cNvPr id="56" name="Oval 5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58" name="Straight Arrow Connector 57"/>
          <p:cNvCxnSpPr>
            <a:stCxn id="57" idx="0"/>
            <a:endCxn id="54" idx="2"/>
          </p:cNvCxnSpPr>
          <p:nvPr/>
        </p:nvCxnSpPr>
        <p:spPr>
          <a:xfrm flipV="1">
            <a:off x="6214338" y="4763332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0"/>
            <a:endCxn id="54" idx="2"/>
          </p:cNvCxnSpPr>
          <p:nvPr/>
        </p:nvCxnSpPr>
        <p:spPr>
          <a:xfrm flipH="1" flipV="1">
            <a:off x="6603380" y="4763332"/>
            <a:ext cx="302350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0"/>
            <a:endCxn id="8" idx="2"/>
          </p:cNvCxnSpPr>
          <p:nvPr/>
        </p:nvCxnSpPr>
        <p:spPr>
          <a:xfrm flipH="1" flipV="1">
            <a:off x="5346791" y="4125422"/>
            <a:ext cx="1256589" cy="37630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481777" y="3808736"/>
            <a:ext cx="3730028" cy="2577897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62221" y="33978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438479" y="3828376"/>
            <a:ext cx="2295080" cy="11479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cxnSp>
        <p:nvCxnSpPr>
          <p:cNvPr id="65" name="Curved Connector 64"/>
          <p:cNvCxnSpPr>
            <a:stCxn id="33" idx="0"/>
            <a:endCxn id="8" idx="2"/>
          </p:cNvCxnSpPr>
          <p:nvPr/>
        </p:nvCxnSpPr>
        <p:spPr>
          <a:xfrm rot="5400000" flipH="1" flipV="1">
            <a:off x="3944912" y="4433091"/>
            <a:ext cx="1709548" cy="1094210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30" idx="0"/>
            <a:endCxn id="8" idx="2"/>
          </p:cNvCxnSpPr>
          <p:nvPr/>
        </p:nvCxnSpPr>
        <p:spPr>
          <a:xfrm rot="5400000" flipH="1" flipV="1">
            <a:off x="4255735" y="4123424"/>
            <a:ext cx="1089057" cy="1093055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384924" y="3863812"/>
            <a:ext cx="255198" cy="261610"/>
            <a:chOff x="4033946" y="330026"/>
            <a:chExt cx="369435" cy="378718"/>
          </a:xfrm>
        </p:grpSpPr>
        <p:sp>
          <p:nvSpPr>
            <p:cNvPr id="71" name="Oval 7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712657" y="4599452"/>
            <a:ext cx="326307" cy="261611"/>
            <a:chOff x="4020857" y="315514"/>
            <a:chExt cx="472375" cy="378719"/>
          </a:xfrm>
        </p:grpSpPr>
        <p:sp>
          <p:nvSpPr>
            <p:cNvPr id="74" name="Oval 7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270587" y="5255149"/>
            <a:ext cx="331115" cy="261610"/>
            <a:chOff x="4033945" y="330026"/>
            <a:chExt cx="479336" cy="378718"/>
          </a:xfrm>
        </p:grpSpPr>
        <p:sp>
          <p:nvSpPr>
            <p:cNvPr id="77" name="Oval 7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79" name="Straight Arrow Connector 78"/>
          <p:cNvCxnSpPr>
            <a:stCxn id="78" idx="0"/>
            <a:endCxn id="86" idx="4"/>
          </p:cNvCxnSpPr>
          <p:nvPr/>
        </p:nvCxnSpPr>
        <p:spPr>
          <a:xfrm flipV="1">
            <a:off x="10436145" y="4845175"/>
            <a:ext cx="6298" cy="40997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9321125" y="4599452"/>
            <a:ext cx="255198" cy="261610"/>
            <a:chOff x="4033946" y="330026"/>
            <a:chExt cx="369435" cy="378718"/>
          </a:xfrm>
        </p:grpSpPr>
        <p:sp>
          <p:nvSpPr>
            <p:cNvPr id="81" name="Oval 8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83" name="Straight Arrow Connector 82"/>
          <p:cNvCxnSpPr>
            <a:stCxn id="82" idx="0"/>
            <a:endCxn id="72" idx="2"/>
          </p:cNvCxnSpPr>
          <p:nvPr/>
        </p:nvCxnSpPr>
        <p:spPr>
          <a:xfrm flipV="1">
            <a:off x="9448724" y="4125422"/>
            <a:ext cx="63799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0"/>
            <a:endCxn id="72" idx="2"/>
          </p:cNvCxnSpPr>
          <p:nvPr/>
        </p:nvCxnSpPr>
        <p:spPr>
          <a:xfrm flipH="1" flipV="1">
            <a:off x="9512523" y="4125422"/>
            <a:ext cx="341155" cy="49151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0304552" y="4599452"/>
            <a:ext cx="414831" cy="261610"/>
            <a:chOff x="4025391" y="338513"/>
            <a:chExt cx="600526" cy="378718"/>
          </a:xfrm>
        </p:grpSpPr>
        <p:sp>
          <p:nvSpPr>
            <p:cNvPr id="86" name="Oval 8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25391" y="338513"/>
              <a:ext cx="60052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88" name="Straight Arrow Connector 87"/>
          <p:cNvCxnSpPr>
            <a:stCxn id="86" idx="0"/>
            <a:endCxn id="72" idx="2"/>
          </p:cNvCxnSpPr>
          <p:nvPr/>
        </p:nvCxnSpPr>
        <p:spPr>
          <a:xfrm flipH="1" flipV="1">
            <a:off x="9512523" y="4125422"/>
            <a:ext cx="929920" cy="4756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8843456" y="4599452"/>
            <a:ext cx="255198" cy="261610"/>
            <a:chOff x="4033946" y="330026"/>
            <a:chExt cx="369435" cy="378718"/>
          </a:xfrm>
        </p:grpSpPr>
        <p:sp>
          <p:nvSpPr>
            <p:cNvPr id="90" name="Oval 8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218731" y="4599452"/>
            <a:ext cx="255198" cy="261610"/>
            <a:chOff x="4033946" y="330026"/>
            <a:chExt cx="369435" cy="378718"/>
          </a:xfrm>
        </p:grpSpPr>
        <p:sp>
          <p:nvSpPr>
            <p:cNvPr id="93" name="Oval 9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728508" y="4599452"/>
            <a:ext cx="255198" cy="261610"/>
            <a:chOff x="4033946" y="330026"/>
            <a:chExt cx="369435" cy="378718"/>
          </a:xfrm>
        </p:grpSpPr>
        <p:sp>
          <p:nvSpPr>
            <p:cNvPr id="96" name="Oval 9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98" name="Straight Arrow Connector 97"/>
          <p:cNvCxnSpPr>
            <a:stCxn id="97" idx="0"/>
            <a:endCxn id="72" idx="2"/>
          </p:cNvCxnSpPr>
          <p:nvPr/>
        </p:nvCxnSpPr>
        <p:spPr>
          <a:xfrm flipV="1">
            <a:off x="7856107" y="4125422"/>
            <a:ext cx="1656416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4" idx="0"/>
            <a:endCxn id="72" idx="2"/>
          </p:cNvCxnSpPr>
          <p:nvPr/>
        </p:nvCxnSpPr>
        <p:spPr>
          <a:xfrm flipV="1">
            <a:off x="8346330" y="4125422"/>
            <a:ext cx="1166193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9225098" y="5255149"/>
            <a:ext cx="255198" cy="261610"/>
            <a:chOff x="4033946" y="330026"/>
            <a:chExt cx="369435" cy="378718"/>
          </a:xfrm>
        </p:grpSpPr>
        <p:sp>
          <p:nvSpPr>
            <p:cNvPr id="105" name="Oval 10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107" name="Straight Arrow Connector 106"/>
          <p:cNvCxnSpPr>
            <a:stCxn id="106" idx="0"/>
            <a:endCxn id="91" idx="2"/>
          </p:cNvCxnSpPr>
          <p:nvPr/>
        </p:nvCxnSpPr>
        <p:spPr>
          <a:xfrm flipH="1" flipV="1">
            <a:off x="8971055" y="4861062"/>
            <a:ext cx="381642" cy="394087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1" idx="0"/>
            <a:endCxn id="72" idx="2"/>
          </p:cNvCxnSpPr>
          <p:nvPr/>
        </p:nvCxnSpPr>
        <p:spPr>
          <a:xfrm flipV="1">
            <a:off x="8971055" y="4125422"/>
            <a:ext cx="541468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1320255" y="5255149"/>
            <a:ext cx="255198" cy="261610"/>
            <a:chOff x="4033946" y="330026"/>
            <a:chExt cx="369435" cy="378718"/>
          </a:xfrm>
        </p:grpSpPr>
        <p:sp>
          <p:nvSpPr>
            <p:cNvPr id="114" name="Oval 1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1000211" y="4599452"/>
            <a:ext cx="255198" cy="261610"/>
            <a:chOff x="4033946" y="330026"/>
            <a:chExt cx="369435" cy="378718"/>
          </a:xfrm>
        </p:grpSpPr>
        <p:sp>
          <p:nvSpPr>
            <p:cNvPr id="117" name="Oval 1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719386" y="5255149"/>
            <a:ext cx="348519" cy="261610"/>
            <a:chOff x="4033945" y="330026"/>
            <a:chExt cx="504530" cy="378718"/>
          </a:xfrm>
        </p:grpSpPr>
        <p:sp>
          <p:nvSpPr>
            <p:cNvPr id="120" name="Oval 11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122" name="Straight Arrow Connector 121"/>
          <p:cNvCxnSpPr>
            <a:stCxn id="121" idx="0"/>
            <a:endCxn id="118" idx="2"/>
          </p:cNvCxnSpPr>
          <p:nvPr/>
        </p:nvCxnSpPr>
        <p:spPr>
          <a:xfrm flipV="1">
            <a:off x="10893646" y="4861062"/>
            <a:ext cx="234164" cy="394087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5" idx="0"/>
            <a:endCxn id="118" idx="2"/>
          </p:cNvCxnSpPr>
          <p:nvPr/>
        </p:nvCxnSpPr>
        <p:spPr>
          <a:xfrm flipH="1" flipV="1">
            <a:off x="11127810" y="4861062"/>
            <a:ext cx="320044" cy="394087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  <a:endCxn id="72" idx="2"/>
          </p:cNvCxnSpPr>
          <p:nvPr/>
        </p:nvCxnSpPr>
        <p:spPr>
          <a:xfrm flipH="1" flipV="1">
            <a:off x="9512523" y="4125422"/>
            <a:ext cx="1615287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7647509" y="3808736"/>
            <a:ext cx="4034161" cy="2577897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9027953" y="3397880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sp>
        <p:nvSpPr>
          <p:cNvPr id="133" name="Content Placeholder 2"/>
          <p:cNvSpPr txBox="1">
            <a:spLocks/>
          </p:cNvSpPr>
          <p:nvPr/>
        </p:nvSpPr>
        <p:spPr>
          <a:xfrm>
            <a:off x="342900" y="4931897"/>
            <a:ext cx="2815471" cy="158913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Does this improve the worst case runtimes?</a:t>
            </a:r>
          </a:p>
          <a:p>
            <a:r>
              <a:rPr lang="en-US" sz="2000" dirty="0"/>
              <a:t>Not the worst-case, but…in-practice it makes a big difference.</a:t>
            </a:r>
          </a:p>
        </p:txBody>
      </p:sp>
    </p:spTree>
    <p:extLst>
      <p:ext uri="{BB962C8B-B14F-4D97-AF65-F5344CB8AC3E}">
        <p14:creationId xmlns:p14="http://schemas.microsoft.com/office/powerpoint/2010/main" val="22746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136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the union-by-rank and path-compression optimized implementations of disjoint-sets draw the resulting forest caused by these calls: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makeSet(a)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makeSet(b)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makeSet(c)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makeSet(d)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makeSet(h)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union(c, 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union(d, 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union(a, c)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union(g, h)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union(b, 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union(g, 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union(b, c)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union(g, a)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4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136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the union-by-rank and path-compression optimized implementations of disjoint-sets draw the resulting forest caused by these calls: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makeSet(a)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makeSet(b)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makeSet(c)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makeSet(d)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makeSet(h)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union(c, 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union(d, 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union(a, c)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union(g, h)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union(b, 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union(g, 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union(b, c)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union(g, 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260063" y="2645953"/>
            <a:ext cx="3730028" cy="1962261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260404" y="4058001"/>
            <a:ext cx="326307" cy="261611"/>
            <a:chOff x="4020857" y="315514"/>
            <a:chExt cx="472375" cy="378719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32585" y="4068883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</a:t>
              </a:r>
            </a:p>
          </p:txBody>
        </p:sp>
      </p:grp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7960184" y="3658027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</p:cNvCxnSpPr>
          <p:nvPr/>
        </p:nvCxnSpPr>
        <p:spPr>
          <a:xfrm flipH="1" flipV="1">
            <a:off x="8395888" y="3658027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461015" y="4075295"/>
            <a:ext cx="308226" cy="261610"/>
            <a:chOff x="4025392" y="338513"/>
            <a:chExt cx="446200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25392" y="338513"/>
              <a:ext cx="44620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</a:t>
              </a:r>
            </a:p>
          </p:txBody>
        </p:sp>
      </p:grpSp>
      <p:cxnSp>
        <p:nvCxnSpPr>
          <p:cNvPr id="26" name="Straight Arrow Connector 25"/>
          <p:cNvCxnSpPr>
            <a:stCxn id="25" idx="0"/>
          </p:cNvCxnSpPr>
          <p:nvPr/>
        </p:nvCxnSpPr>
        <p:spPr>
          <a:xfrm flipV="1">
            <a:off x="7615128" y="3658027"/>
            <a:ext cx="780760" cy="41726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899462" y="3447402"/>
            <a:ext cx="255198" cy="261610"/>
            <a:chOff x="4033946" y="330026"/>
            <a:chExt cx="369435" cy="378718"/>
          </a:xfrm>
        </p:grpSpPr>
        <p:sp>
          <p:nvSpPr>
            <p:cNvPr id="28" name="Oval 2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</a:t>
              </a:r>
            </a:p>
          </p:txBody>
        </p:sp>
      </p:grpSp>
      <p:cxnSp>
        <p:nvCxnSpPr>
          <p:cNvPr id="50" name="Straight Arrow Connector 49"/>
          <p:cNvCxnSpPr>
            <a:stCxn id="29" idx="0"/>
            <a:endCxn id="8" idx="2"/>
          </p:cNvCxnSpPr>
          <p:nvPr/>
        </p:nvCxnSpPr>
        <p:spPr>
          <a:xfrm flipV="1">
            <a:off x="6027061" y="3029953"/>
            <a:ext cx="1094210" cy="41744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552611" y="4085319"/>
            <a:ext cx="255198" cy="261610"/>
            <a:chOff x="4033946" y="330026"/>
            <a:chExt cx="369435" cy="378718"/>
          </a:xfrm>
        </p:grpSpPr>
        <p:sp>
          <p:nvSpPr>
            <p:cNvPr id="52" name="Oval 5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50261" y="3406253"/>
            <a:ext cx="255198" cy="261610"/>
            <a:chOff x="4033946" y="330026"/>
            <a:chExt cx="369435" cy="378718"/>
          </a:xfrm>
        </p:grpSpPr>
        <p:sp>
          <p:nvSpPr>
            <p:cNvPr id="55" name="Oval 5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62115" y="3446119"/>
            <a:ext cx="348519" cy="261610"/>
            <a:chOff x="4033945" y="330026"/>
            <a:chExt cx="504530" cy="378718"/>
          </a:xfrm>
        </p:grpSpPr>
        <p:sp>
          <p:nvSpPr>
            <p:cNvPr id="58" name="Oval 5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</a:t>
              </a:r>
            </a:p>
          </p:txBody>
        </p:sp>
      </p:grpSp>
      <p:cxnSp>
        <p:nvCxnSpPr>
          <p:cNvPr id="60" name="Straight Arrow Connector 59"/>
          <p:cNvCxnSpPr>
            <a:stCxn id="59" idx="0"/>
            <a:endCxn id="56" idx="2"/>
          </p:cNvCxnSpPr>
          <p:nvPr/>
        </p:nvCxnSpPr>
        <p:spPr>
          <a:xfrm flipV="1">
            <a:off x="7988818" y="366786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0"/>
            <a:endCxn id="56" idx="2"/>
          </p:cNvCxnSpPr>
          <p:nvPr/>
        </p:nvCxnSpPr>
        <p:spPr>
          <a:xfrm flipH="1" flipV="1">
            <a:off x="8377860" y="3667863"/>
            <a:ext cx="302350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8" idx="2"/>
          </p:cNvCxnSpPr>
          <p:nvPr/>
        </p:nvCxnSpPr>
        <p:spPr>
          <a:xfrm flipH="1" flipV="1">
            <a:off x="7121271" y="3029953"/>
            <a:ext cx="1256589" cy="37630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61786" y="3453577"/>
            <a:ext cx="348519" cy="261610"/>
            <a:chOff x="4033945" y="330026"/>
            <a:chExt cx="504530" cy="378718"/>
          </a:xfrm>
        </p:grpSpPr>
        <p:sp>
          <p:nvSpPr>
            <p:cNvPr id="41" name="Oval 4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</a:t>
              </a:r>
            </a:p>
          </p:txBody>
        </p:sp>
      </p:grpSp>
      <p:cxnSp>
        <p:nvCxnSpPr>
          <p:cNvPr id="43" name="Straight Arrow Connector 42"/>
          <p:cNvCxnSpPr>
            <a:stCxn id="59" idx="0"/>
          </p:cNvCxnSpPr>
          <p:nvPr/>
        </p:nvCxnSpPr>
        <p:spPr>
          <a:xfrm flipV="1">
            <a:off x="6536375" y="3071477"/>
            <a:ext cx="573930" cy="37464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0"/>
          </p:cNvCxnSpPr>
          <p:nvPr/>
        </p:nvCxnSpPr>
        <p:spPr>
          <a:xfrm flipV="1">
            <a:off x="6936046" y="3070195"/>
            <a:ext cx="174259" cy="38338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3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469718"/>
          </a:xfrm>
        </p:spPr>
        <p:txBody>
          <a:bodyPr/>
          <a:lstStyle/>
          <a:p>
            <a:r>
              <a:rPr lang="en-US" dirty="0"/>
              <a:t>We need a new ADT!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FE5284-B527-1644-A6C2-7B5B091A9B49}"/>
              </a:ext>
            </a:extLst>
          </p:cNvPr>
          <p:cNvGrpSpPr/>
          <p:nvPr/>
        </p:nvGrpSpPr>
        <p:grpSpPr>
          <a:xfrm>
            <a:off x="3657600" y="991064"/>
            <a:ext cx="8185543" cy="5552611"/>
            <a:chOff x="908858" y="1530095"/>
            <a:chExt cx="2554778" cy="55526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726720-3BFE-F049-BD23-B5E69F144B7D}"/>
                </a:ext>
              </a:extLst>
            </p:cNvPr>
            <p:cNvSpPr/>
            <p:nvPr/>
          </p:nvSpPr>
          <p:spPr>
            <a:xfrm>
              <a:off x="908858" y="2061555"/>
              <a:ext cx="2554778" cy="5021151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39F997-9BD2-6844-B3FB-E2993E1EB5AE}"/>
                </a:ext>
              </a:extLst>
            </p:cNvPr>
            <p:cNvSpPr/>
            <p:nvPr/>
          </p:nvSpPr>
          <p:spPr>
            <a:xfrm>
              <a:off x="908858" y="1530095"/>
              <a:ext cx="2554778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Disjoint-Sets (aka Union-Find) ADT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A89A91-745B-CE46-81C0-AACC67D44DE8}"/>
                </a:ext>
              </a:extLst>
            </p:cNvPr>
            <p:cNvSpPr txBox="1"/>
            <p:nvPr/>
          </p:nvSpPr>
          <p:spPr>
            <a:xfrm>
              <a:off x="1040692" y="4299549"/>
              <a:ext cx="22911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4C3282"/>
                  </a:solidFill>
                </a:rPr>
                <a:t>makeSet</a:t>
              </a:r>
              <a:r>
                <a:rPr lang="en-US" sz="2000" dirty="0">
                  <a:solidFill>
                    <a:srgbClr val="4C3282"/>
                  </a:solidFill>
                </a:rPr>
                <a:t>(value) </a:t>
              </a:r>
              <a:r>
                <a:rPr lang="en-US" sz="2000" dirty="0"/>
                <a:t>– creates a new set where the only member is the value. Picks a 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CA980D-DB6B-7240-AF32-27FB657F7540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C9B21D-17A3-9F4C-86BB-6EDD9E8D160C}"/>
                </a:ext>
              </a:extLst>
            </p:cNvPr>
            <p:cNvSpPr txBox="1"/>
            <p:nvPr/>
          </p:nvSpPr>
          <p:spPr>
            <a:xfrm>
              <a:off x="928946" y="4008454"/>
              <a:ext cx="2035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4C3282"/>
                  </a:solidFill>
                </a:rPr>
                <a:t>behavior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8891FC-BEDA-9A4B-97BB-FDA9CD688909}"/>
                </a:ext>
              </a:extLst>
            </p:cNvPr>
            <p:cNvSpPr txBox="1"/>
            <p:nvPr/>
          </p:nvSpPr>
          <p:spPr>
            <a:xfrm>
              <a:off x="1055462" y="2371303"/>
              <a:ext cx="23219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Family of Sets</a:t>
              </a:r>
            </a:p>
            <a:p>
              <a:pPr marL="285750" indent="-285750">
                <a:buFontTx/>
                <a:buChar char="-"/>
              </a:pPr>
              <a:r>
                <a:rPr lang="en-US" sz="2000" b="1" dirty="0">
                  <a:solidFill>
                    <a:srgbClr val="4C3282"/>
                  </a:solidFill>
                </a:rPr>
                <a:t>sets are disjoint:</a:t>
              </a:r>
              <a:r>
                <a:rPr lang="en-US" sz="2000" dirty="0"/>
                <a:t> No element appears in more than one set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/>
                <a:t>No required order (neither within sets, nor between sets)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/>
                <a:t>Each set has a name (usually one of its elements)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656A8C-42ED-E840-A2D9-8F5A35DC9481}"/>
                </a:ext>
              </a:extLst>
            </p:cNvPr>
            <p:cNvSpPr txBox="1"/>
            <p:nvPr/>
          </p:nvSpPr>
          <p:spPr>
            <a:xfrm>
              <a:off x="1040692" y="4985370"/>
              <a:ext cx="22356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4C3282"/>
                  </a:solidFill>
                </a:rPr>
                <a:t>findSet</a:t>
              </a:r>
              <a:r>
                <a:rPr lang="en-US" sz="2000" dirty="0">
                  <a:solidFill>
                    <a:srgbClr val="4C3282"/>
                  </a:solidFill>
                </a:rPr>
                <a:t>(value) </a:t>
              </a:r>
              <a:r>
                <a:rPr lang="en-US" sz="2000" dirty="0"/>
                <a:t>– looks up the name of the set containing value, returns the name of that set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77177-2220-0346-B3C0-5A075DF00B14}"/>
                </a:ext>
              </a:extLst>
            </p:cNvPr>
            <p:cNvSpPr txBox="1"/>
            <p:nvPr/>
          </p:nvSpPr>
          <p:spPr>
            <a:xfrm>
              <a:off x="1040692" y="5716998"/>
              <a:ext cx="23219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C3282"/>
                  </a:solidFill>
                </a:rPr>
                <a:t>union(x, y) </a:t>
              </a:r>
              <a:r>
                <a:rPr lang="en-US" sz="2000" dirty="0"/>
                <a:t>– looks up set containing x and set containing y, combines two sets into one.  All of the values of one set are added to the other, and the now empty set goes away. Chooses a name for combined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04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Subtleties of Path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compression is an optimization written into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code.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It does not appear directly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code.</a:t>
            </a:r>
          </a:p>
          <a:p>
            <a:pPr lvl="1"/>
            <a:r>
              <a:rPr lang="en-US" sz="2200" dirty="0">
                <a:latin typeface="+mn-lt"/>
                <a:cs typeface="Courier New" panose="02070309020205020404" pitchFamily="49" charset="0"/>
              </a:rPr>
              <a:t>It’s not worth it; you’d have to rewrite the entire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sz="2200" dirty="0">
                <a:latin typeface="+mn-lt"/>
                <a:cs typeface="Courier New" panose="02070309020205020404" pitchFamily="49" charset="0"/>
              </a:rPr>
              <a:t> code inside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sz="2200" dirty="0">
                <a:latin typeface="+mn-lt"/>
                <a:cs typeface="Courier New" panose="02070309020205020404" pitchFamily="49" charset="0"/>
              </a:rPr>
              <a:t>to make it happen.</a:t>
            </a: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does make two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calls,</a:t>
            </a:r>
          </a:p>
          <a:p>
            <a:pPr lvl="1"/>
            <a:r>
              <a:rPr lang="en-US" sz="2200" dirty="0">
                <a:latin typeface="+mn-lt"/>
                <a:cs typeface="Courier New" panose="02070309020205020404" pitchFamily="49" charset="0"/>
              </a:rPr>
              <a:t>So path compression will happen when you do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2200" dirty="0">
                <a:latin typeface="+mn-lt"/>
                <a:cs typeface="Courier New" panose="02070309020205020404" pitchFamily="49" charset="0"/>
              </a:rPr>
              <a:t> call, just indirectly.</a:t>
            </a:r>
          </a:p>
        </p:txBody>
      </p:sp>
    </p:spTree>
    <p:extLst>
      <p:ext uri="{BB962C8B-B14F-4D97-AF65-F5344CB8AC3E}">
        <p14:creationId xmlns:p14="http://schemas.microsoft.com/office/powerpoint/2010/main" val="420772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005D-2570-4AAA-97FC-E9CF8766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Up-trees Runtimes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C942-39CA-433B-BB2F-4C1C577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EDF1C-3D83-4E0E-9FCE-777A8E8B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575239" y="2034116"/>
              <a:ext cx="110415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0380">
                      <a:extLst>
                        <a:ext uri="{9D8B030D-6E8A-4147-A177-3AD203B41FA5}">
                          <a16:colId xmlns:a16="http://schemas.microsoft.com/office/drawing/2014/main" val="3817476169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1136604762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1361899218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30039594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makeSet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findSet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103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Worst-Case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02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Best-Case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655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In-Practice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5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575239" y="2034116"/>
              <a:ext cx="110415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0380">
                      <a:extLst>
                        <a:ext uri="{9D8B030D-6E8A-4147-A177-3AD203B41FA5}">
                          <a16:colId xmlns:a16="http://schemas.microsoft.com/office/drawing/2014/main" val="3817476169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1136604762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1361899218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30039594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makeSet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findSet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103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Worst-Case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1" t="-104839" r="-20088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21" t="-104839" r="-10088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21" t="-104839" r="-883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102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Best-Case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1" t="-208197" r="-2008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21" t="-208197" r="-1008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21" t="-208197" r="-88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55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In-Practice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1" t="-308197" r="-2008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21" t="-308197" r="-1008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21" t="-308197" r="-88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55634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5239" y="3971925"/>
                <a:ext cx="10902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Hey why are some of those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And…wait what’s that * above the log?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3971925"/>
                <a:ext cx="10902386" cy="646331"/>
              </a:xfrm>
              <a:prstGeom prst="rect">
                <a:avLst/>
              </a:prstGeom>
              <a:blipFill>
                <a:blip r:embed="rId3"/>
                <a:stretch>
                  <a:fillRect l="-447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“iterated logarithm”</a:t>
                </a:r>
              </a:p>
              <a:p>
                <a:r>
                  <a:rPr lang="en-US" dirty="0"/>
                  <a:t>It answers the question “how many times do I have to take the log of this to get a number at most 1?”</a:t>
                </a:r>
              </a:p>
              <a:p>
                <a:endParaRPr lang="en-US" dirty="0"/>
              </a:p>
              <a:p>
                <a:r>
                  <a:rPr lang="en-US" sz="2400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(16)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      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grows ridiculously slowly.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=5.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en-US" sz="2400" dirty="0"/>
                  <a:t> is the number of atoms in the observable universe. For all practical purposes these operations are constant time.</a:t>
                </a:r>
              </a:p>
              <a:p>
                <a:r>
                  <a:rPr lang="en-US" dirty="0"/>
                  <a:t>But they aren’t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36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2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Up-tree Runtimes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isn’t tight – that’s why those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bounds became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bounds. </a:t>
                </a:r>
              </a:p>
              <a:p>
                <a:r>
                  <a:rPr lang="en-US" dirty="0"/>
                  <a:t>There is a tight bound. It’s a function that grows even slower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Google “inverse Ackerman function“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9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238" y="1604461"/>
            <a:ext cx="11187259" cy="362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KruskalMST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(Graph G) 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initialize each vertex to be its own component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sort the edges by weight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foreach(edge (u, v) in sorted order){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if(u and v are in different components){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add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to the MST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Update u and v to be in the same component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5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running time of </a:t>
            </a:r>
            <a:r>
              <a:rPr lang="en-US" dirty="0" err="1"/>
              <a:t>Kruskal’s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238" y="1604461"/>
            <a:ext cx="1118725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KruskalMST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(Graph G) 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initialize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DisjointSets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DS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 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G.vertices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DS.makeSet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}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sort the edges by weight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foreach(edge (u, v) in sorted order){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DS.findSet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(u) !=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DS.findSet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add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to the MST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DS.union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46617" y="2854035"/>
                <a:ext cx="1440873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617" y="2854035"/>
                <a:ext cx="1440873" cy="369332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84120" y="2484703"/>
                <a:ext cx="1440873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20" y="2484703"/>
                <a:ext cx="1440873" cy="369332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27284" y="3612703"/>
                <a:ext cx="3535213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calls, do we have to worry about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worst case?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84" y="3612703"/>
                <a:ext cx="3535213" cy="646331"/>
              </a:xfrm>
              <a:prstGeom prst="rect">
                <a:avLst/>
              </a:prstGeom>
              <a:blipFill>
                <a:blip r:embed="rId4"/>
                <a:stretch>
                  <a:fillRect l="-1375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92071" y="4371371"/>
                <a:ext cx="3535213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calls, do we have to worry about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worst case?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071" y="4371371"/>
                <a:ext cx="3535213" cy="646331"/>
              </a:xfrm>
              <a:prstGeom prst="rect">
                <a:avLst/>
              </a:prstGeom>
              <a:blipFill>
                <a:blip r:embed="rId5"/>
                <a:stretch>
                  <a:fillRect l="-1375" t="-2778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45057" y="5225450"/>
                <a:ext cx="111179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Intuition: We could make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running time happen once…but not really more than that. </a:t>
                </a:r>
              </a:p>
              <a:p>
                <a:r>
                  <a:rPr lang="en-US" dirty="0"/>
                  <a:t>Since we’re counting total operations, we’re actually going to see the “in-practice” behavior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57" y="5225450"/>
                <a:ext cx="11117998" cy="646331"/>
              </a:xfrm>
              <a:prstGeom prst="rect">
                <a:avLst/>
              </a:prstGeom>
              <a:blipFill>
                <a:blip r:embed="rId6"/>
                <a:stretch>
                  <a:fillRect l="-439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0473" y="1277943"/>
                <a:ext cx="7527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MST algorithms,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dominates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(if it doesn’t, there is no spanning tree to find)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73" y="1277943"/>
                <a:ext cx="7527636" cy="646331"/>
              </a:xfrm>
              <a:prstGeom prst="rect">
                <a:avLst/>
              </a:prstGeom>
              <a:blipFill>
                <a:blip r:embed="rId7"/>
                <a:stretch>
                  <a:fillRect l="-648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2694" y="5956895"/>
                <a:ext cx="11117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Whether we hit worst-case or not: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dominating term.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94" y="5956895"/>
                <a:ext cx="11117998" cy="369332"/>
              </a:xfrm>
              <a:prstGeom prst="rect">
                <a:avLst/>
              </a:prstGeom>
              <a:blipFill>
                <a:blip r:embed="rId8"/>
                <a:stretch>
                  <a:fillRect l="-493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6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Intuition: We could make the bad case happen once…but not really more than that. </a:t>
                </a:r>
              </a:p>
              <a:p>
                <a:r>
                  <a:rPr lang="en-US" dirty="0"/>
                  <a:t>Since we’re counting total operations, we’re actually going to see “in-practice” behavior</a:t>
                </a:r>
              </a:p>
              <a:p>
                <a:endParaRPr lang="en-US" dirty="0"/>
              </a:p>
              <a:p>
                <a:r>
                  <a:rPr lang="en-US" dirty="0"/>
                  <a:t>This kind of statement is “amortized analysis” </a:t>
                </a:r>
              </a:p>
              <a:p>
                <a:pPr lvl="1"/>
                <a:r>
                  <a:rPr lang="en-US" dirty="0"/>
                  <a:t>It’s also the math behind why we always double the size of array-based data structures.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Some people write the running time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They’re assuming the graph doesn’t have any </a:t>
                </a:r>
                <a:r>
                  <a:rPr lang="en-US" b="1" dirty="0"/>
                  <a:t>multi-edges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I.e. there’s at most one edge between any pair of vertices.</a:t>
                </a:r>
              </a:p>
              <a:p>
                <a:r>
                  <a:rPr lang="en-US" dirty="0"/>
                  <a:t>And they just think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looks better (even though it’s just a constant factor)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9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better idea:</a:t>
            </a:r>
          </a:p>
          <a:p>
            <a:endParaRPr lang="en-US" dirty="0"/>
          </a:p>
          <a:p>
            <a:r>
              <a:rPr lang="en-US" dirty="0"/>
              <a:t>We need to be able to combine things easily. </a:t>
            </a:r>
          </a:p>
          <a:p>
            <a:pPr lvl="1"/>
            <a:r>
              <a:rPr lang="en-US" dirty="0"/>
              <a:t>Pointer based data structures are better at that. </a:t>
            </a:r>
          </a:p>
          <a:p>
            <a:r>
              <a:rPr lang="en-US" dirty="0"/>
              <a:t>But given a value, we need to be able to find the right set.</a:t>
            </a:r>
          </a:p>
          <a:p>
            <a:pPr lvl="1"/>
            <a:r>
              <a:rPr lang="en-US" dirty="0"/>
              <a:t>Sounds like we need a dictionary somewhere</a:t>
            </a:r>
          </a:p>
          <a:p>
            <a:r>
              <a:rPr lang="en-US" dirty="0"/>
              <a:t>And we need to be able to find a certain element (“the representative”) within a set quickly.</a:t>
            </a:r>
          </a:p>
          <a:p>
            <a:pPr lvl="1"/>
            <a:r>
              <a:rPr lang="en-US" dirty="0"/>
              <a:t>Trees are good at that (better than linked lists at least)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4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FC7A32-7A63-4FE5-9E50-639B4DFB69C7}"/>
              </a:ext>
            </a:extLst>
          </p:cNvPr>
          <p:cNvGrpSpPr/>
          <p:nvPr/>
        </p:nvGrpSpPr>
        <p:grpSpPr>
          <a:xfrm>
            <a:off x="4657189" y="1455063"/>
            <a:ext cx="2965140" cy="4484405"/>
            <a:chOff x="908858" y="1530095"/>
            <a:chExt cx="2965140" cy="44844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A682CF-900F-4DAB-84AF-9AF93E9E4E1F}"/>
                </a:ext>
              </a:extLst>
            </p:cNvPr>
            <p:cNvSpPr/>
            <p:nvPr/>
          </p:nvSpPr>
          <p:spPr>
            <a:xfrm>
              <a:off x="908858" y="2061555"/>
              <a:ext cx="2908984" cy="3952945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D77848-44AE-444C-AE19-CCD4729DC73B}"/>
                </a:ext>
              </a:extLst>
            </p:cNvPr>
            <p:cNvSpPr/>
            <p:nvPr/>
          </p:nvSpPr>
          <p:spPr>
            <a:xfrm>
              <a:off x="908858" y="1530095"/>
              <a:ext cx="2908984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UpTreeDisjointSet</a:t>
              </a:r>
              <a:r>
                <a:rPr lang="en-US" dirty="0"/>
                <a:t>&lt;E&gt;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CE222C-B89E-4DD7-9428-9E0F8778691A}"/>
                </a:ext>
              </a:extLst>
            </p:cNvPr>
            <p:cNvSpPr txBox="1"/>
            <p:nvPr/>
          </p:nvSpPr>
          <p:spPr>
            <a:xfrm>
              <a:off x="1117854" y="3546252"/>
              <a:ext cx="2552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makeSet</a:t>
              </a:r>
              <a:r>
                <a:rPr lang="en-US" sz="1200" dirty="0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-create a new tree of size 1 and add to our forest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621558-FDAD-47DB-814E-2B675AECF2DF}"/>
                </a:ext>
              </a:extLst>
            </p:cNvPr>
            <p:cNvSpPr txBox="1"/>
            <p:nvPr/>
          </p:nvSpPr>
          <p:spPr>
            <a:xfrm>
              <a:off x="928946" y="2009522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state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5EC453-8CE5-4E2D-AA80-C28ED5A0C42B}"/>
                </a:ext>
              </a:extLst>
            </p:cNvPr>
            <p:cNvSpPr txBox="1"/>
            <p:nvPr/>
          </p:nvSpPr>
          <p:spPr>
            <a:xfrm>
              <a:off x="928946" y="3133860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behavior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1123754" y="2307768"/>
              <a:ext cx="2605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Collection&lt;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TreeSet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forest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9B6314-036C-40E7-9BE3-8A3E951C5B9E}"/>
                </a:ext>
              </a:extLst>
            </p:cNvPr>
            <p:cNvSpPr txBox="1"/>
            <p:nvPr/>
          </p:nvSpPr>
          <p:spPr>
            <a:xfrm>
              <a:off x="1084271" y="4280002"/>
              <a:ext cx="2789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findSet</a:t>
              </a:r>
              <a:r>
                <a:rPr lang="en-US" sz="1200" dirty="0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-locates node with x and moves up tree to find root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67EA58-D588-47E7-A44F-A018FB2B1757}"/>
                </a:ext>
              </a:extLst>
            </p:cNvPr>
            <p:cNvSpPr txBox="1"/>
            <p:nvPr/>
          </p:nvSpPr>
          <p:spPr>
            <a:xfrm>
              <a:off x="1095986" y="5045004"/>
              <a:ext cx="269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union(x, y)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-append tree with y as a child of tree with x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1D9856-F184-49E2-A458-EC95C5F48620}"/>
              </a:ext>
            </a:extLst>
          </p:cNvPr>
          <p:cNvGrpSpPr/>
          <p:nvPr/>
        </p:nvGrpSpPr>
        <p:grpSpPr>
          <a:xfrm>
            <a:off x="658467" y="1471063"/>
            <a:ext cx="2908984" cy="4484404"/>
            <a:chOff x="908858" y="1530095"/>
            <a:chExt cx="2554778" cy="4019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C242AB-DC0A-4CCD-9CFA-377C2DAFF4E2}"/>
                </a:ext>
              </a:extLst>
            </p:cNvPr>
            <p:cNvSpPr/>
            <p:nvPr/>
          </p:nvSpPr>
          <p:spPr>
            <a:xfrm>
              <a:off x="908858" y="2061555"/>
              <a:ext cx="2554778" cy="3487979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49237B-A02C-43D2-AE06-B4567DAC8A52}"/>
                </a:ext>
              </a:extLst>
            </p:cNvPr>
            <p:cNvSpPr/>
            <p:nvPr/>
          </p:nvSpPr>
          <p:spPr>
            <a:xfrm>
              <a:off x="908858" y="1530095"/>
              <a:ext cx="2554778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Disjoint-Set ADT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6FA6F6-9B7E-47D6-BDE8-696163B1195E}"/>
                </a:ext>
              </a:extLst>
            </p:cNvPr>
            <p:cNvSpPr txBox="1"/>
            <p:nvPr/>
          </p:nvSpPr>
          <p:spPr>
            <a:xfrm>
              <a:off x="1040049" y="3459388"/>
              <a:ext cx="2291110" cy="53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rgbClr val="4C3282"/>
                  </a:solidFill>
                </a:rPr>
                <a:t>makeSet</a:t>
              </a:r>
              <a:r>
                <a:rPr lang="en-US" sz="1100" dirty="0">
                  <a:solidFill>
                    <a:srgbClr val="4C3282"/>
                  </a:solidFill>
                </a:rPr>
                <a:t>(x) </a:t>
              </a:r>
              <a:r>
                <a:rPr lang="en-US" sz="1100" dirty="0"/>
                <a:t>– creates a new set within the disjoint set where the only member is x. Picks representative for set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59632E-4053-4BBC-B052-B02057662CA9}"/>
                </a:ext>
              </a:extLst>
            </p:cNvPr>
            <p:cNvSpPr txBox="1"/>
            <p:nvPr/>
          </p:nvSpPr>
          <p:spPr>
            <a:xfrm>
              <a:off x="1010508" y="3026516"/>
              <a:ext cx="2035232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Count of Sets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2B4A1B-DE6B-488B-8450-1A3E832986C6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24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8851FA-61FB-4346-B2D1-FA02D3ECB40A}"/>
                </a:ext>
              </a:extLst>
            </p:cNvPr>
            <p:cNvSpPr txBox="1"/>
            <p:nvPr/>
          </p:nvSpPr>
          <p:spPr>
            <a:xfrm>
              <a:off x="928946" y="3217283"/>
              <a:ext cx="2035232" cy="24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4C3282"/>
                  </a:solidFill>
                </a:rPr>
                <a:t>behavior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02A8D9-90E4-4668-8B17-1A0C7F3ED625}"/>
                </a:ext>
              </a:extLst>
            </p:cNvPr>
            <p:cNvSpPr txBox="1"/>
            <p:nvPr/>
          </p:nvSpPr>
          <p:spPr>
            <a:xfrm>
              <a:off x="1024636" y="2248488"/>
              <a:ext cx="2321936" cy="84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Set of Sets</a:t>
              </a:r>
            </a:p>
            <a:p>
              <a:pPr marL="285750" indent="-285750">
                <a:buFontTx/>
                <a:buChar char="-"/>
              </a:pPr>
              <a:r>
                <a:rPr lang="en-US" sz="1100" b="1" dirty="0">
                  <a:solidFill>
                    <a:srgbClr val="4C3282"/>
                  </a:solidFill>
                </a:rPr>
                <a:t>Disjoint:</a:t>
              </a:r>
              <a:r>
                <a:rPr lang="en-US" sz="1100" dirty="0"/>
                <a:t> Elements must be unique across sets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/>
                <a:t>No required order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/>
                <a:t>Each set has representative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E3E202-03EC-4175-95D5-D54431F389D3}"/>
                </a:ext>
              </a:extLst>
            </p:cNvPr>
            <p:cNvSpPr txBox="1"/>
            <p:nvPr/>
          </p:nvSpPr>
          <p:spPr>
            <a:xfrm>
              <a:off x="1024636" y="4080350"/>
              <a:ext cx="2235693" cy="53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rgbClr val="4C3282"/>
                  </a:solidFill>
                </a:rPr>
                <a:t>findSet</a:t>
              </a:r>
              <a:r>
                <a:rPr lang="en-US" sz="1100" dirty="0">
                  <a:solidFill>
                    <a:srgbClr val="4C3282"/>
                  </a:solidFill>
                </a:rPr>
                <a:t>(x) </a:t>
              </a:r>
              <a:r>
                <a:rPr lang="en-US" sz="1100" dirty="0"/>
                <a:t>– looks up the set containing element x, returns representative of that set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07495C-41D3-4217-8A2C-7645F04D65C0}"/>
                </a:ext>
              </a:extLst>
            </p:cNvPr>
            <p:cNvSpPr txBox="1"/>
            <p:nvPr/>
          </p:nvSpPr>
          <p:spPr>
            <a:xfrm>
              <a:off x="1009224" y="4720186"/>
              <a:ext cx="2321935" cy="689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4C3282"/>
                  </a:solidFill>
                </a:rPr>
                <a:t>union(x, y) </a:t>
              </a:r>
              <a:r>
                <a:rPr lang="en-US" sz="1100" dirty="0"/>
                <a:t>– looks up set containing x and set containing y, combines two sets into one. Picks new representative for resulting set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68F3C8-8489-45F2-9149-44F48EDD0B95}"/>
              </a:ext>
            </a:extLst>
          </p:cNvPr>
          <p:cNvSpPr txBox="1"/>
          <p:nvPr/>
        </p:nvSpPr>
        <p:spPr>
          <a:xfrm>
            <a:off x="4878697" y="2479919"/>
            <a:ext cx="2539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NodeLocations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nodeInventory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FC7A32-7A63-4FE5-9E50-639B4DFB69C7}"/>
              </a:ext>
            </a:extLst>
          </p:cNvPr>
          <p:cNvGrpSpPr/>
          <p:nvPr/>
        </p:nvGrpSpPr>
        <p:grpSpPr>
          <a:xfrm>
            <a:off x="8716956" y="1409828"/>
            <a:ext cx="2992717" cy="2195839"/>
            <a:chOff x="908858" y="1530095"/>
            <a:chExt cx="2992717" cy="365128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A682CF-900F-4DAB-84AF-9AF93E9E4E1F}"/>
                </a:ext>
              </a:extLst>
            </p:cNvPr>
            <p:cNvSpPr/>
            <p:nvPr/>
          </p:nvSpPr>
          <p:spPr>
            <a:xfrm>
              <a:off x="908858" y="2061555"/>
              <a:ext cx="2908984" cy="3119824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D77848-44AE-444C-AE19-CCD4729DC73B}"/>
                </a:ext>
              </a:extLst>
            </p:cNvPr>
            <p:cNvSpPr/>
            <p:nvPr/>
          </p:nvSpPr>
          <p:spPr>
            <a:xfrm>
              <a:off x="908858" y="1530095"/>
              <a:ext cx="2908984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TreeSet</a:t>
              </a:r>
              <a:r>
                <a:rPr lang="en-US" dirty="0"/>
                <a:t>&lt;E&gt;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E222C-B89E-4DD7-9428-9E0F8778691A}"/>
                </a:ext>
              </a:extLst>
            </p:cNvPr>
            <p:cNvSpPr txBox="1"/>
            <p:nvPr/>
          </p:nvSpPr>
          <p:spPr>
            <a:xfrm>
              <a:off x="1091573" y="3190099"/>
              <a:ext cx="255203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TreeSet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21558-FDAD-47DB-814E-2B675AECF2DF}"/>
                </a:ext>
              </a:extLst>
            </p:cNvPr>
            <p:cNvSpPr txBox="1"/>
            <p:nvPr/>
          </p:nvSpPr>
          <p:spPr>
            <a:xfrm>
              <a:off x="928946" y="2009522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state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5EC453-8CE5-4E2D-AA80-C28ED5A0C42B}"/>
                </a:ext>
              </a:extLst>
            </p:cNvPr>
            <p:cNvSpPr txBox="1"/>
            <p:nvPr/>
          </p:nvSpPr>
          <p:spPr>
            <a:xfrm>
              <a:off x="908858" y="2824068"/>
              <a:ext cx="2035232" cy="511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behavior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1109249" y="2431972"/>
              <a:ext cx="2356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SetNode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overallRoot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9B6314-036C-40E7-9BE3-8A3E951C5B9E}"/>
                </a:ext>
              </a:extLst>
            </p:cNvPr>
            <p:cNvSpPr txBox="1"/>
            <p:nvPr/>
          </p:nvSpPr>
          <p:spPr>
            <a:xfrm>
              <a:off x="1111848" y="3630195"/>
              <a:ext cx="278972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add(x)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67EA58-D588-47E7-A44F-A018FB2B1757}"/>
                </a:ext>
              </a:extLst>
            </p:cNvPr>
            <p:cNvSpPr txBox="1"/>
            <p:nvPr/>
          </p:nvSpPr>
          <p:spPr>
            <a:xfrm>
              <a:off x="1089161" y="4043510"/>
              <a:ext cx="2694399" cy="107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remove(x, y)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getRep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()-returns data of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overallRoot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FC7A32-7A63-4FE5-9E50-639B4DFB69C7}"/>
              </a:ext>
            </a:extLst>
          </p:cNvPr>
          <p:cNvGrpSpPr/>
          <p:nvPr/>
        </p:nvGrpSpPr>
        <p:grpSpPr>
          <a:xfrm>
            <a:off x="8716956" y="3753399"/>
            <a:ext cx="2970030" cy="2240120"/>
            <a:chOff x="908858" y="1530095"/>
            <a:chExt cx="2970030" cy="372491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A682CF-900F-4DAB-84AF-9AF93E9E4E1F}"/>
                </a:ext>
              </a:extLst>
            </p:cNvPr>
            <p:cNvSpPr/>
            <p:nvPr/>
          </p:nvSpPr>
          <p:spPr>
            <a:xfrm>
              <a:off x="908858" y="2061555"/>
              <a:ext cx="2908984" cy="3193455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D77848-44AE-444C-AE19-CCD4729DC73B}"/>
                </a:ext>
              </a:extLst>
            </p:cNvPr>
            <p:cNvSpPr/>
            <p:nvPr/>
          </p:nvSpPr>
          <p:spPr>
            <a:xfrm>
              <a:off x="908858" y="1530095"/>
              <a:ext cx="2908984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SetNode</a:t>
              </a:r>
              <a:r>
                <a:rPr lang="en-US" dirty="0"/>
                <a:t>&lt;E&gt;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CE222C-B89E-4DD7-9428-9E0F8778691A}"/>
                </a:ext>
              </a:extLst>
            </p:cNvPr>
            <p:cNvSpPr txBox="1"/>
            <p:nvPr/>
          </p:nvSpPr>
          <p:spPr>
            <a:xfrm>
              <a:off x="1111848" y="3772379"/>
              <a:ext cx="255203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SetNode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621558-FDAD-47DB-814E-2B675AECF2DF}"/>
                </a:ext>
              </a:extLst>
            </p:cNvPr>
            <p:cNvSpPr txBox="1"/>
            <p:nvPr/>
          </p:nvSpPr>
          <p:spPr>
            <a:xfrm>
              <a:off x="928946" y="2009522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state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5EC453-8CE5-4E2D-AA80-C28ED5A0C42B}"/>
                </a:ext>
              </a:extLst>
            </p:cNvPr>
            <p:cNvSpPr txBox="1"/>
            <p:nvPr/>
          </p:nvSpPr>
          <p:spPr>
            <a:xfrm>
              <a:off x="928946" y="3333674"/>
              <a:ext cx="2035232" cy="511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behavior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1184852" y="2388160"/>
              <a:ext cx="2356996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 data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9B6314-036C-40E7-9BE3-8A3E951C5B9E}"/>
                </a:ext>
              </a:extLst>
            </p:cNvPr>
            <p:cNvSpPr txBox="1"/>
            <p:nvPr/>
          </p:nvSpPr>
          <p:spPr>
            <a:xfrm>
              <a:off x="1089161" y="4211892"/>
              <a:ext cx="278972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addChild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67EA58-D588-47E7-A44F-A018FB2B1757}"/>
                </a:ext>
              </a:extLst>
            </p:cNvPr>
            <p:cNvSpPr txBox="1"/>
            <p:nvPr/>
          </p:nvSpPr>
          <p:spPr>
            <a:xfrm>
              <a:off x="1103355" y="4672492"/>
              <a:ext cx="2694399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removeChild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(x, y)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D68F3C8-8489-45F2-9149-44F48EDD0B95}"/>
              </a:ext>
            </a:extLst>
          </p:cNvPr>
          <p:cNvSpPr txBox="1"/>
          <p:nvPr/>
        </p:nvSpPr>
        <p:spPr>
          <a:xfrm>
            <a:off x="9017279" y="4496199"/>
            <a:ext cx="235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children</a:t>
            </a:r>
          </a:p>
        </p:txBody>
      </p:sp>
    </p:spTree>
    <p:extLst>
      <p:ext uri="{BB962C8B-B14F-4D97-AF65-F5344CB8AC3E}">
        <p14:creationId xmlns:p14="http://schemas.microsoft.com/office/powerpoint/2010/main" val="78517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makeSet</a:t>
            </a:r>
            <a:r>
              <a:rPr lang="en-US" dirty="0"/>
              <a:t>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682" y="5217202"/>
                <a:ext cx="11187258" cy="13038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Worst case runtime? Just like with graphs, we’re going to assume we have control over the dictionary keys and just say we’ll always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dictionary behavior.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1" dirty="0">
                    <a:solidFill>
                      <a:srgbClr val="4C328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682" y="5217202"/>
                <a:ext cx="11187258" cy="1303825"/>
              </a:xfrm>
              <a:blipFill>
                <a:blip r:embed="rId2"/>
                <a:stretch>
                  <a:fillRect l="-1144" t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85520" y="1357503"/>
            <a:ext cx="5929410" cy="781095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23" name="Oval 2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692292" y="1591521"/>
            <a:ext cx="255198" cy="261610"/>
            <a:chOff x="4033946" y="330026"/>
            <a:chExt cx="369435" cy="378718"/>
          </a:xfrm>
        </p:grpSpPr>
        <p:sp>
          <p:nvSpPr>
            <p:cNvPr id="26" name="Oval 2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4539205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30" name="Oval 2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5581243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6609276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38" name="Oval 3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8818429" y="1591521"/>
            <a:ext cx="255198" cy="261610"/>
            <a:chOff x="4033946" y="330026"/>
            <a:chExt cx="369435" cy="378718"/>
          </a:xfrm>
        </p:grpSpPr>
        <p:sp>
          <p:nvSpPr>
            <p:cNvPr id="42" name="Oval 4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8665342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016501" y="3382596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>
            <a:endCxn id="24" idx="2"/>
          </p:cNvCxnSpPr>
          <p:nvPr/>
        </p:nvCxnSpPr>
        <p:spPr>
          <a:xfrm flipV="1">
            <a:off x="3262974" y="1853131"/>
            <a:ext cx="514879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7" idx="2"/>
          </p:cNvCxnSpPr>
          <p:nvPr/>
        </p:nvCxnSpPr>
        <p:spPr>
          <a:xfrm flipV="1">
            <a:off x="3716454" y="1853131"/>
            <a:ext cx="1103437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1" idx="2"/>
          </p:cNvCxnSpPr>
          <p:nvPr/>
        </p:nvCxnSpPr>
        <p:spPr>
          <a:xfrm flipV="1">
            <a:off x="4175243" y="1853131"/>
            <a:ext cx="1686686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5" idx="2"/>
          </p:cNvCxnSpPr>
          <p:nvPr/>
        </p:nvCxnSpPr>
        <p:spPr>
          <a:xfrm flipV="1">
            <a:off x="4650654" y="1853131"/>
            <a:ext cx="2239308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9" idx="2"/>
          </p:cNvCxnSpPr>
          <p:nvPr/>
        </p:nvCxnSpPr>
        <p:spPr>
          <a:xfrm flipV="1">
            <a:off x="5115949" y="1853131"/>
            <a:ext cx="2802046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3" idx="2"/>
          </p:cNvCxnSpPr>
          <p:nvPr/>
        </p:nvCxnSpPr>
        <p:spPr>
          <a:xfrm flipV="1">
            <a:off x="5552739" y="1853131"/>
            <a:ext cx="3393289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5838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8" grpId="0" animBg="1"/>
      <p:bldP spid="32" grpId="0" animBg="1"/>
      <p:bldP spid="36" grpId="0" animBg="1"/>
      <p:bldP spid="40" grpId="0" animBg="1"/>
      <p:bldP spid="44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02" y="7004577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692292" y="1591521"/>
            <a:ext cx="255198" cy="261610"/>
            <a:chOff x="4033946" y="330026"/>
            <a:chExt cx="369435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539205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609276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818429" y="1591521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665342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2" name="Curved Connector 51"/>
          <p:cNvCxnSpPr>
            <a:stCxn id="30" idx="2"/>
            <a:endCxn id="22" idx="2"/>
          </p:cNvCxnSpPr>
          <p:nvPr/>
        </p:nvCxnSpPr>
        <p:spPr>
          <a:xfrm rot="5400000">
            <a:off x="7917995" y="825098"/>
            <a:ext cx="12700" cy="2056066"/>
          </a:xfrm>
          <a:prstGeom prst="curvedConnector3">
            <a:avLst>
              <a:gd name="adj1" fmla="val 3439598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8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" y="7086191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692292" y="1591521"/>
            <a:ext cx="255198" cy="261610"/>
            <a:chOff x="4033946" y="330026"/>
            <a:chExt cx="369435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539205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609276" y="1407132"/>
            <a:ext cx="561372" cy="1245533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61208" y="221201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Straight Arrow Connector 34"/>
          <p:cNvCxnSpPr>
            <a:stCxn id="30" idx="0"/>
            <a:endCxn id="22" idx="2"/>
          </p:cNvCxnSpPr>
          <p:nvPr/>
        </p:nvCxnSpPr>
        <p:spPr>
          <a:xfrm flipV="1">
            <a:off x="6888807" y="185313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18" idx="2"/>
          </p:cNvCxnSpPr>
          <p:nvPr/>
        </p:nvCxnSpPr>
        <p:spPr>
          <a:xfrm rot="16200000" flipH="1">
            <a:off x="5340910" y="1332112"/>
            <a:ext cx="12700" cy="1042038"/>
          </a:xfrm>
          <a:prstGeom prst="curvedConnector3">
            <a:avLst>
              <a:gd name="adj1" fmla="val 1800000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9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" y="7086191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561372" cy="1245533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609276" y="1407132"/>
            <a:ext cx="561372" cy="1245533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61208" y="221201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Straight Arrow Connector 34"/>
          <p:cNvCxnSpPr>
            <a:stCxn id="30" idx="0"/>
            <a:endCxn id="22" idx="2"/>
          </p:cNvCxnSpPr>
          <p:nvPr/>
        </p:nvCxnSpPr>
        <p:spPr>
          <a:xfrm flipV="1">
            <a:off x="6888807" y="185313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718812" y="2201988"/>
            <a:ext cx="255198" cy="261610"/>
            <a:chOff x="4033946" y="330026"/>
            <a:chExt cx="369435" cy="378718"/>
          </a:xfrm>
        </p:grpSpPr>
        <p:sp>
          <p:nvSpPr>
            <p:cNvPr id="52" name="Oval 5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54" name="Straight Arrow Connector 53"/>
          <p:cNvCxnSpPr>
            <a:stCxn id="53" idx="0"/>
          </p:cNvCxnSpPr>
          <p:nvPr/>
        </p:nvCxnSpPr>
        <p:spPr>
          <a:xfrm flipV="1">
            <a:off x="5846411" y="1843107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2" idx="1"/>
            <a:endCxn id="18" idx="2"/>
          </p:cNvCxnSpPr>
          <p:nvPr/>
        </p:nvCxnSpPr>
        <p:spPr>
          <a:xfrm rot="10800000" flipV="1">
            <a:off x="5861929" y="1722325"/>
            <a:ext cx="900434" cy="130805"/>
          </a:xfrm>
          <a:prstGeom prst="curvedConnector4">
            <a:avLst>
              <a:gd name="adj1" fmla="val 42915"/>
              <a:gd name="adj2" fmla="val 274764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4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" y="7086191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927661" y="1529522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948034" cy="1770634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155671" y="2201130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154516" y="2821621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Straight Arrow Connector 34"/>
          <p:cNvCxnSpPr>
            <a:stCxn id="30" idx="0"/>
            <a:endCxn id="22" idx="2"/>
          </p:cNvCxnSpPr>
          <p:nvPr/>
        </p:nvCxnSpPr>
        <p:spPr>
          <a:xfrm flipV="1">
            <a:off x="6282115" y="2462740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718812" y="2201988"/>
            <a:ext cx="255198" cy="261610"/>
            <a:chOff x="4033946" y="330026"/>
            <a:chExt cx="369435" cy="378718"/>
          </a:xfrm>
        </p:grpSpPr>
        <p:sp>
          <p:nvSpPr>
            <p:cNvPr id="52" name="Oval 5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54" name="Straight Arrow Connector 53"/>
          <p:cNvCxnSpPr>
            <a:stCxn id="53" idx="0"/>
            <a:endCxn id="18" idx="2"/>
          </p:cNvCxnSpPr>
          <p:nvPr/>
        </p:nvCxnSpPr>
        <p:spPr>
          <a:xfrm flipV="1">
            <a:off x="5846411" y="1791132"/>
            <a:ext cx="208849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0"/>
            <a:endCxn id="18" idx="2"/>
          </p:cNvCxnSpPr>
          <p:nvPr/>
        </p:nvCxnSpPr>
        <p:spPr>
          <a:xfrm flipH="1" flipV="1">
            <a:off x="6055260" y="1791132"/>
            <a:ext cx="228010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2"/>
          </p:cNvCxnSpPr>
          <p:nvPr/>
        </p:nvCxnSpPr>
        <p:spPr>
          <a:xfrm flipV="1">
            <a:off x="3607245" y="1853131"/>
            <a:ext cx="170608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2"/>
          </p:cNvCxnSpPr>
          <p:nvPr/>
        </p:nvCxnSpPr>
        <p:spPr>
          <a:xfrm flipV="1">
            <a:off x="4060725" y="2463598"/>
            <a:ext cx="1785686" cy="320916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8" idx="2"/>
          </p:cNvCxnSpPr>
          <p:nvPr/>
        </p:nvCxnSpPr>
        <p:spPr>
          <a:xfrm flipV="1">
            <a:off x="4519514" y="1791132"/>
            <a:ext cx="1535746" cy="38816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2" idx="2"/>
          </p:cNvCxnSpPr>
          <p:nvPr/>
        </p:nvCxnSpPr>
        <p:spPr>
          <a:xfrm flipV="1">
            <a:off x="4994925" y="2462740"/>
            <a:ext cx="1288345" cy="32100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6" idx="2"/>
          </p:cNvCxnSpPr>
          <p:nvPr/>
        </p:nvCxnSpPr>
        <p:spPr>
          <a:xfrm flipV="1">
            <a:off x="5460220" y="1853131"/>
            <a:ext cx="2457775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0" idx="2"/>
          </p:cNvCxnSpPr>
          <p:nvPr/>
        </p:nvCxnSpPr>
        <p:spPr>
          <a:xfrm flipV="1">
            <a:off x="5897010" y="3083231"/>
            <a:ext cx="385105" cy="25895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Kasey">
      <a:majorFont>
        <a:latin typeface="Georgia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lecture18</Template>
  <TotalTime>1621</TotalTime>
  <Words>2885</Words>
  <Application>Microsoft Macintosh PowerPoint</Application>
  <PresentationFormat>Widescreen</PresentationFormat>
  <Paragraphs>585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Cambria Math</vt:lpstr>
      <vt:lpstr>Courier New</vt:lpstr>
      <vt:lpstr>Segoe UI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19: Disjoint Sets</vt:lpstr>
      <vt:lpstr>A new ADT</vt:lpstr>
      <vt:lpstr>A better idea</vt:lpstr>
      <vt:lpstr>The Real Implementation</vt:lpstr>
      <vt:lpstr>Implement makeSet(x)</vt:lpstr>
      <vt:lpstr>Implement union(x, y)</vt:lpstr>
      <vt:lpstr>Implement union(x, y)</vt:lpstr>
      <vt:lpstr>Implement union(x, y)</vt:lpstr>
      <vt:lpstr>Implement union(x, y)</vt:lpstr>
      <vt:lpstr>Implement findSet(x)</vt:lpstr>
      <vt:lpstr>Improving union</vt:lpstr>
      <vt:lpstr>Practice</vt:lpstr>
      <vt:lpstr>Practice</vt:lpstr>
      <vt:lpstr>Practice</vt:lpstr>
      <vt:lpstr>Practice</vt:lpstr>
      <vt:lpstr>Practice</vt:lpstr>
      <vt:lpstr>Improving findSet()</vt:lpstr>
      <vt:lpstr>Example</vt:lpstr>
      <vt:lpstr>Example</vt:lpstr>
      <vt:lpstr>Subtleties of Path Compression</vt:lpstr>
      <vt:lpstr>Optimized Up-trees Runtimes</vt:lpstr>
      <vt:lpstr>log^∗⁡(n)</vt:lpstr>
      <vt:lpstr>Optimized Up-tree Runtimes</vt:lpstr>
      <vt:lpstr>Kruskal’s Algorithm</vt:lpstr>
      <vt:lpstr>What’s the running time of Kruskal’s?</vt:lpstr>
      <vt:lpstr>Running Time Notes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rtweber2</dc:creator>
  <cp:lastModifiedBy>Zachary Chun</cp:lastModifiedBy>
  <cp:revision>14</cp:revision>
  <cp:lastPrinted>2019-08-09T18:06:03Z</cp:lastPrinted>
  <dcterms:created xsi:type="dcterms:W3CDTF">2019-08-08T16:42:37Z</dcterms:created>
  <dcterms:modified xsi:type="dcterms:W3CDTF">2019-08-21T16:57:25Z</dcterms:modified>
</cp:coreProperties>
</file>