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29" r:id="rId3"/>
    <p:sldId id="322" r:id="rId4"/>
    <p:sldId id="323" r:id="rId5"/>
    <p:sldId id="257" r:id="rId6"/>
    <p:sldId id="264" r:id="rId7"/>
    <p:sldId id="258" r:id="rId8"/>
    <p:sldId id="324" r:id="rId9"/>
    <p:sldId id="259" r:id="rId10"/>
    <p:sldId id="326" r:id="rId11"/>
    <p:sldId id="327" r:id="rId12"/>
    <p:sldId id="328" r:id="rId13"/>
    <p:sldId id="260" r:id="rId14"/>
    <p:sldId id="267" r:id="rId15"/>
    <p:sldId id="261" r:id="rId16"/>
    <p:sldId id="265" r:id="rId17"/>
    <p:sldId id="266" r:id="rId18"/>
    <p:sldId id="263" r:id="rId19"/>
    <p:sldId id="292" r:id="rId20"/>
    <p:sldId id="33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p:scale>
          <a:sx n="69" d="100"/>
          <a:sy n="69" d="100"/>
        </p:scale>
        <p:origin x="564" y="-212"/>
      </p:cViewPr>
      <p:guideLst/>
    </p:cSldViewPr>
  </p:slideViewPr>
  <p:outlineViewPr>
    <p:cViewPr>
      <p:scale>
        <a:sx n="33" d="100"/>
        <a:sy n="33" d="100"/>
      </p:scale>
      <p:origin x="0" y="-11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AC52FE-9150-4A80-8AAE-B8B1BAC16342}" type="datetimeFigureOut">
              <a:rPr lang="en-US" smtClean="0"/>
              <a:t>8/21/2019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693E1-A8CD-426B-BC69-12F3CBB4B9CF}" type="slidenum">
              <a:rPr lang="en-US" smtClean="0"/>
              <a:t>‹#›</a:t>
            </a:fld>
            <a:endParaRPr lang="en-US"/>
          </a:p>
        </p:txBody>
      </p:sp>
    </p:spTree>
    <p:extLst>
      <p:ext uri="{BB962C8B-B14F-4D97-AF65-F5344CB8AC3E}">
        <p14:creationId xmlns:p14="http://schemas.microsoft.com/office/powerpoint/2010/main" val="1404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10FFEE-11AF-4875-97FD-B0AF092D754B}" type="datetime1">
              <a:rPr lang="en-US" smtClean="0"/>
              <a:t>8/21/2019</a:t>
            </a:fld>
            <a:endParaRPr lang="en-US"/>
          </a:p>
        </p:txBody>
      </p:sp>
      <p:sp>
        <p:nvSpPr>
          <p:cNvPr id="5" name="Footer Placeholder 4"/>
          <p:cNvSpPr>
            <a:spLocks noGrp="1"/>
          </p:cNvSpPr>
          <p:nvPr>
            <p:ph type="ftr" sz="quarter" idx="11"/>
          </p:nvPr>
        </p:nvSpPr>
        <p:spPr/>
        <p:txBody>
          <a:bodyPr/>
          <a:lstStyle/>
          <a:p>
            <a:r>
              <a:rPr lang="es-ES"/>
              <a:t>CSE 373 19Su - Robbie Weber</a:t>
            </a:r>
            <a:endParaRPr lang="en-US"/>
          </a:p>
        </p:txBody>
      </p:sp>
      <p:sp>
        <p:nvSpPr>
          <p:cNvPr id="6" name="Slide Number Placeholder 5"/>
          <p:cNvSpPr>
            <a:spLocks noGrp="1"/>
          </p:cNvSpPr>
          <p:nvPr>
            <p:ph type="sldNum" sz="quarter" idx="12"/>
          </p:nvPr>
        </p:nvSpPr>
        <p:spPr/>
        <p:txBody>
          <a:bodyPr/>
          <a:lstStyle/>
          <a:p>
            <a:fld id="{FFE47D63-B3B8-42C8-B8FE-4A124BAD02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08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8D504C25-A0FE-4FCB-AE81-02A25277BB81}" type="datetime1">
              <a:rPr lang="en-US" smtClean="0"/>
              <a:t>8/21/2019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FFE47D63-B3B8-42C8-B8FE-4A124BAD0240}" type="slidenum">
              <a:rPr lang="en-US" smtClean="0"/>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a:t>Click to edit Master title style</a:t>
            </a:r>
            <a:endParaRPr lang="en-US" dirty="0"/>
          </a:p>
        </p:txBody>
      </p:sp>
      <p:grpSp>
        <p:nvGrpSpPr>
          <p:cNvPr id="13" name="Group 12">
            <a:extLst>
              <a:ext uri="{FF2B5EF4-FFF2-40B4-BE49-F238E27FC236}">
                <a16:creationId xmlns:a16="http://schemas.microsoft.com/office/drawing/2014/main" id="{FB754F48-B758-43EB-980F-1E2884C8E2A7}"/>
              </a:ext>
            </a:extLst>
          </p:cNvPr>
          <p:cNvGrpSpPr/>
          <p:nvPr/>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3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3943027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4BF42BA5-BF1B-4F62-8B40-2915D8FE8E15}" type="datetime1">
              <a:rPr lang="en-US" smtClean="0"/>
              <a:t>8/21/2019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FFE47D63-B3B8-42C8-B8FE-4A124BAD0240}" type="slidenum">
              <a:rPr lang="en-US" smtClean="0"/>
              <a:t>‹#›</a:t>
            </a:fld>
            <a:endParaRPr lang="en-US"/>
          </a:p>
        </p:txBody>
      </p:sp>
      <p:sp>
        <p:nvSpPr>
          <p:cNvPr id="7" name="Oval 6">
            <a:extLst>
              <a:ext uri="{FF2B5EF4-FFF2-40B4-BE49-F238E27FC236}">
                <a16:creationId xmlns:a16="http://schemas.microsoft.com/office/drawing/2014/main" id="{886714E5-EBF9-4569-A5F7-79EC8ADBC566}"/>
              </a:ext>
            </a:extLst>
          </p:cNvPr>
          <p:cNvSpPr/>
          <p:nvPr/>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339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0F1C04-3DE9-4BAC-801C-38225154CB0B}" type="datetime1">
              <a:rPr lang="en-US" smtClean="0"/>
              <a:t>8/21/2019</a:t>
            </a:fld>
            <a:endParaRPr lang="en-US"/>
          </a:p>
        </p:txBody>
      </p:sp>
      <p:sp>
        <p:nvSpPr>
          <p:cNvPr id="5" name="Footer Placeholder 4"/>
          <p:cNvSpPr>
            <a:spLocks noGrp="1"/>
          </p:cNvSpPr>
          <p:nvPr>
            <p:ph type="ftr" sz="quarter" idx="11"/>
          </p:nvPr>
        </p:nvSpPr>
        <p:spPr/>
        <p:txBody>
          <a:bodyPr/>
          <a:lstStyle/>
          <a:p>
            <a:r>
              <a:rPr lang="es-ES"/>
              <a:t>CSE 373 19Su - Robbie Weber</a:t>
            </a:r>
            <a:endParaRPr lang="en-US"/>
          </a:p>
        </p:txBody>
      </p:sp>
      <p:sp>
        <p:nvSpPr>
          <p:cNvPr id="6" name="Slide Number Placeholder 5"/>
          <p:cNvSpPr>
            <a:spLocks noGrp="1"/>
          </p:cNvSpPr>
          <p:nvPr>
            <p:ph type="sldNum" sz="quarter" idx="12"/>
          </p:nvPr>
        </p:nvSpPr>
        <p:spPr/>
        <p:txBody>
          <a:bodyPr/>
          <a:lstStyle/>
          <a:p>
            <a:fld id="{FFE47D63-B3B8-42C8-B8FE-4A124BAD0240}" type="slidenum">
              <a:rPr lang="en-US" smtClean="0"/>
              <a:t>‹#›</a:t>
            </a:fld>
            <a:endParaRPr lang="en-US"/>
          </a:p>
        </p:txBody>
      </p:sp>
    </p:spTree>
    <p:extLst>
      <p:ext uri="{BB962C8B-B14F-4D97-AF65-F5344CB8AC3E}">
        <p14:creationId xmlns:p14="http://schemas.microsoft.com/office/powerpoint/2010/main" val="330576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456FC4-B9A3-4CA6-9D39-5608610F55BF}" type="datetime1">
              <a:rPr lang="en-US" smtClean="0"/>
              <a:t>8/21/2019</a:t>
            </a:fld>
            <a:endParaRPr lang="en-US"/>
          </a:p>
        </p:txBody>
      </p:sp>
      <p:sp>
        <p:nvSpPr>
          <p:cNvPr id="5" name="Footer Placeholder 4"/>
          <p:cNvSpPr>
            <a:spLocks noGrp="1"/>
          </p:cNvSpPr>
          <p:nvPr>
            <p:ph type="ftr" sz="quarter" idx="11"/>
          </p:nvPr>
        </p:nvSpPr>
        <p:spPr/>
        <p:txBody>
          <a:bodyPr/>
          <a:lstStyle/>
          <a:p>
            <a:r>
              <a:rPr lang="es-ES"/>
              <a:t>CSE 373 19Su - Robbie Weber</a:t>
            </a:r>
            <a:endParaRPr lang="en-US"/>
          </a:p>
        </p:txBody>
      </p:sp>
      <p:sp>
        <p:nvSpPr>
          <p:cNvPr id="6" name="Slide Number Placeholder 5"/>
          <p:cNvSpPr>
            <a:spLocks noGrp="1"/>
          </p:cNvSpPr>
          <p:nvPr>
            <p:ph type="sldNum" sz="quarter" idx="12"/>
          </p:nvPr>
        </p:nvSpPr>
        <p:spPr/>
        <p:txBody>
          <a:bodyPr/>
          <a:lstStyle/>
          <a:p>
            <a:fld id="{FFE47D63-B3B8-42C8-B8FE-4A124BAD02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64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E4A5A-7FA1-4E70-9871-809DD4F6611F}" type="datetime1">
              <a:rPr lang="en-US" smtClean="0"/>
              <a:t>8/21/2019</a:t>
            </a:fld>
            <a:endParaRPr lang="en-US"/>
          </a:p>
        </p:txBody>
      </p:sp>
      <p:sp>
        <p:nvSpPr>
          <p:cNvPr id="6" name="Footer Placeholder 5"/>
          <p:cNvSpPr>
            <a:spLocks noGrp="1"/>
          </p:cNvSpPr>
          <p:nvPr>
            <p:ph type="ftr" sz="quarter" idx="11"/>
          </p:nvPr>
        </p:nvSpPr>
        <p:spPr/>
        <p:txBody>
          <a:bodyPr/>
          <a:lstStyle/>
          <a:p>
            <a:r>
              <a:rPr lang="es-ES"/>
              <a:t>CSE 373 19Su - Robbie Weber</a:t>
            </a:r>
            <a:endParaRPr lang="en-US"/>
          </a:p>
        </p:txBody>
      </p:sp>
      <p:sp>
        <p:nvSpPr>
          <p:cNvPr id="7" name="Slide Number Placeholder 6"/>
          <p:cNvSpPr>
            <a:spLocks noGrp="1"/>
          </p:cNvSpPr>
          <p:nvPr>
            <p:ph type="sldNum" sz="quarter" idx="12"/>
          </p:nvPr>
        </p:nvSpPr>
        <p:spPr/>
        <p:txBody>
          <a:bodyPr/>
          <a:lstStyle/>
          <a:p>
            <a:fld id="{FFE47D63-B3B8-42C8-B8FE-4A124BAD0240}"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575278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Click to edit Master text styles</a:t>
            </a:r>
          </a:p>
        </p:txBody>
      </p:sp>
      <p:sp>
        <p:nvSpPr>
          <p:cNvPr id="7" name="Date Placeholder 6"/>
          <p:cNvSpPr>
            <a:spLocks noGrp="1"/>
          </p:cNvSpPr>
          <p:nvPr>
            <p:ph type="dt" sz="half" idx="10"/>
          </p:nvPr>
        </p:nvSpPr>
        <p:spPr/>
        <p:txBody>
          <a:bodyPr/>
          <a:lstStyle/>
          <a:p>
            <a:fld id="{3CC2971F-B2F7-4FB8-91F3-2CC71084968E}" type="datetime1">
              <a:rPr lang="en-US" smtClean="0"/>
              <a:t>8/21/2019</a:t>
            </a:fld>
            <a:endParaRPr lang="en-US"/>
          </a:p>
        </p:txBody>
      </p:sp>
      <p:sp>
        <p:nvSpPr>
          <p:cNvPr id="8" name="Footer Placeholder 7"/>
          <p:cNvSpPr>
            <a:spLocks noGrp="1"/>
          </p:cNvSpPr>
          <p:nvPr>
            <p:ph type="ftr" sz="quarter" idx="11"/>
          </p:nvPr>
        </p:nvSpPr>
        <p:spPr/>
        <p:txBody>
          <a:bodyPr/>
          <a:lstStyle/>
          <a:p>
            <a:r>
              <a:rPr lang="es-ES"/>
              <a:t>CSE 373 19Su - Robbie Weber</a:t>
            </a:r>
            <a:endParaRPr lang="en-US"/>
          </a:p>
        </p:txBody>
      </p:sp>
      <p:sp>
        <p:nvSpPr>
          <p:cNvPr id="9" name="Slide Number Placeholder 8"/>
          <p:cNvSpPr>
            <a:spLocks noGrp="1"/>
          </p:cNvSpPr>
          <p:nvPr>
            <p:ph type="sldNum" sz="quarter" idx="12"/>
          </p:nvPr>
        </p:nvSpPr>
        <p:spPr/>
        <p:txBody>
          <a:bodyPr/>
          <a:lstStyle/>
          <a:p>
            <a:fld id="{FFE47D63-B3B8-42C8-B8FE-4A124BAD0240}"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Click to 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540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021FDB-AB03-416E-9B57-F83E74C46924}" type="datetime1">
              <a:rPr lang="en-US" smtClean="0"/>
              <a:t>8/21/2019</a:t>
            </a:fld>
            <a:endParaRPr lang="en-US"/>
          </a:p>
        </p:txBody>
      </p:sp>
      <p:sp>
        <p:nvSpPr>
          <p:cNvPr id="4" name="Footer Placeholder 3"/>
          <p:cNvSpPr>
            <a:spLocks noGrp="1"/>
          </p:cNvSpPr>
          <p:nvPr>
            <p:ph type="ftr" sz="quarter" idx="11"/>
          </p:nvPr>
        </p:nvSpPr>
        <p:spPr/>
        <p:txBody>
          <a:bodyPr/>
          <a:lstStyle/>
          <a:p>
            <a:r>
              <a:rPr lang="es-ES"/>
              <a:t>CSE 373 19Su - Robbie Weber</a:t>
            </a:r>
            <a:endParaRPr lang="en-US"/>
          </a:p>
        </p:txBody>
      </p:sp>
      <p:sp>
        <p:nvSpPr>
          <p:cNvPr id="5" name="Slide Number Placeholder 4"/>
          <p:cNvSpPr>
            <a:spLocks noGrp="1"/>
          </p:cNvSpPr>
          <p:nvPr>
            <p:ph type="sldNum" sz="quarter" idx="12"/>
          </p:nvPr>
        </p:nvSpPr>
        <p:spPr/>
        <p:txBody>
          <a:bodyPr/>
          <a:lstStyle/>
          <a:p>
            <a:fld id="{FFE47D63-B3B8-42C8-B8FE-4A124BAD0240}" type="slidenum">
              <a:rPr lang="en-US" smtClean="0"/>
              <a:t>‹#›</a:t>
            </a:fld>
            <a:endParaRPr lang="en-US"/>
          </a:p>
        </p:txBody>
      </p:sp>
    </p:spTree>
    <p:extLst>
      <p:ext uri="{BB962C8B-B14F-4D97-AF65-F5344CB8AC3E}">
        <p14:creationId xmlns:p14="http://schemas.microsoft.com/office/powerpoint/2010/main" val="51375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51C67-1596-4F4C-A9BE-8DF2D7856F75}" type="datetime1">
              <a:rPr lang="en-US" smtClean="0"/>
              <a:t>8/21/2019</a:t>
            </a:fld>
            <a:endParaRPr lang="en-US"/>
          </a:p>
        </p:txBody>
      </p:sp>
      <p:sp>
        <p:nvSpPr>
          <p:cNvPr id="3" name="Footer Placeholder 2"/>
          <p:cNvSpPr>
            <a:spLocks noGrp="1"/>
          </p:cNvSpPr>
          <p:nvPr>
            <p:ph type="ftr" sz="quarter" idx="11"/>
          </p:nvPr>
        </p:nvSpPr>
        <p:spPr/>
        <p:txBody>
          <a:bodyPr/>
          <a:lstStyle/>
          <a:p>
            <a:r>
              <a:rPr lang="es-ES"/>
              <a:t>CSE 373 19Su - Robbie Weber</a:t>
            </a:r>
            <a:endParaRPr lang="en-US"/>
          </a:p>
        </p:txBody>
      </p:sp>
      <p:sp>
        <p:nvSpPr>
          <p:cNvPr id="4" name="Slide Number Placeholder 3"/>
          <p:cNvSpPr>
            <a:spLocks noGrp="1"/>
          </p:cNvSpPr>
          <p:nvPr>
            <p:ph type="sldNum" sz="quarter" idx="12"/>
          </p:nvPr>
        </p:nvSpPr>
        <p:spPr/>
        <p:txBody>
          <a:bodyPr/>
          <a:lstStyle/>
          <a:p>
            <a:fld id="{FFE47D63-B3B8-42C8-B8FE-4A124BAD0240}" type="slidenum">
              <a:rPr lang="en-US" smtClean="0"/>
              <a:t>‹#›</a:t>
            </a:fld>
            <a:endParaRPr lang="en-US"/>
          </a:p>
        </p:txBody>
      </p:sp>
    </p:spTree>
    <p:extLst>
      <p:ext uri="{BB962C8B-B14F-4D97-AF65-F5344CB8AC3E}">
        <p14:creationId xmlns:p14="http://schemas.microsoft.com/office/powerpoint/2010/main" val="674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C04E59-F899-4D5F-B924-5DF63093685F}" type="datetime1">
              <a:rPr lang="en-US" smtClean="0"/>
              <a:t>8/21/2019</a:t>
            </a:fld>
            <a:endParaRPr lang="en-US"/>
          </a:p>
        </p:txBody>
      </p:sp>
      <p:sp>
        <p:nvSpPr>
          <p:cNvPr id="6" name="Footer Placeholder 5"/>
          <p:cNvSpPr>
            <a:spLocks noGrp="1"/>
          </p:cNvSpPr>
          <p:nvPr>
            <p:ph type="ftr" sz="quarter" idx="11"/>
          </p:nvPr>
        </p:nvSpPr>
        <p:spPr/>
        <p:txBody>
          <a:bodyPr/>
          <a:lstStyle/>
          <a:p>
            <a:r>
              <a:rPr lang="es-ES"/>
              <a:t>CSE 373 19Su - Robbie Weber</a:t>
            </a:r>
            <a:endParaRPr lang="en-US"/>
          </a:p>
        </p:txBody>
      </p:sp>
      <p:sp>
        <p:nvSpPr>
          <p:cNvPr id="7" name="Slide Number Placeholder 6"/>
          <p:cNvSpPr>
            <a:spLocks noGrp="1"/>
          </p:cNvSpPr>
          <p:nvPr>
            <p:ph type="sldNum" sz="quarter" idx="12"/>
          </p:nvPr>
        </p:nvSpPr>
        <p:spPr/>
        <p:txBody>
          <a:bodyPr/>
          <a:lstStyle/>
          <a:p>
            <a:fld id="{FFE47D63-B3B8-42C8-B8FE-4A124BAD024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7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D733392C-DE79-4DF1-9A67-6D60FD262F2E}" type="datetime1">
              <a:rPr lang="en-US" smtClean="0"/>
              <a:t>8/21/2019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FFE47D63-B3B8-42C8-B8FE-4A124BAD0240}" type="slidenum">
              <a:rPr lang="en-US" smtClean="0"/>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4" name="Rectangle 23">
            <a:extLst>
              <a:ext uri="{FF2B5EF4-FFF2-40B4-BE49-F238E27FC236}">
                <a16:creationId xmlns:a16="http://schemas.microsoft.com/office/drawing/2014/main" id="{4D812236-1A32-4FE2-AB5A-F8F998D835F3}"/>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224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1D6651FA-FB47-43F3-85B8-545DCBE60DFE}" type="datetime1">
              <a:rPr lang="en-US" smtClean="0"/>
              <a:t>8/21/2019</a:t>
            </a:fld>
            <a:endParaRPr lang="en-US"/>
          </a:p>
        </p:txBody>
      </p:sp>
      <p:sp>
        <p:nvSpPr>
          <p:cNvPr id="5" name="Footer Placeholder 4"/>
          <p:cNvSpPr>
            <a:spLocks noGrp="1"/>
          </p:cNvSpPr>
          <p:nvPr>
            <p:ph type="ftr" sz="quarter" idx="3"/>
          </p:nvPr>
        </p:nvSpPr>
        <p:spPr>
          <a:xfrm>
            <a:off x="4842742" y="6544402"/>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s-ES"/>
              <a:t>CSE 373 19Su - Robbie Weber</a:t>
            </a:r>
            <a:endParaRPr lang="en-US"/>
          </a:p>
        </p:txBody>
      </p:sp>
      <p:sp>
        <p:nvSpPr>
          <p:cNvPr id="6" name="Slide Number Placeholder 5"/>
          <p:cNvSpPr>
            <a:spLocks noGrp="1"/>
          </p:cNvSpPr>
          <p:nvPr>
            <p:ph type="sldNum" sz="quarter" idx="4"/>
          </p:nvPr>
        </p:nvSpPr>
        <p:spPr>
          <a:xfrm>
            <a:off x="10837333" y="6544402"/>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FFE47D63-B3B8-42C8-B8FE-4A124BAD0240}" type="slidenum">
              <a:rPr lang="en-US" smtClean="0"/>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561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urses.cs.washington.edu/courses/cse373/19su/files/exams/topics_19su.pdf" TargetMode="External"/><Relationship Id="rId2" Type="http://schemas.openxmlformats.org/officeDocument/2006/relationships/hyperlink" Target="https://docs.google.com/forms/d/e/1FAIpQLSfeTAECzu98RSgPfiAIYL8zlCcE1_mIFFp6gTJLlctMxoehFA/viewfor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DCFF-005A-43CE-A350-2DFFEB5916AA}"/>
              </a:ext>
            </a:extLst>
          </p:cNvPr>
          <p:cNvSpPr>
            <a:spLocks noGrp="1"/>
          </p:cNvSpPr>
          <p:nvPr>
            <p:ph type="ctrTitle"/>
          </p:nvPr>
        </p:nvSpPr>
        <p:spPr/>
        <p:txBody>
          <a:bodyPr/>
          <a:lstStyle/>
          <a:p>
            <a:r>
              <a:rPr lang="en-US" dirty="0"/>
              <a:t>Lecture 24: Final Review</a:t>
            </a:r>
          </a:p>
        </p:txBody>
      </p:sp>
      <p:sp>
        <p:nvSpPr>
          <p:cNvPr id="3" name="Subtitle 2">
            <a:extLst>
              <a:ext uri="{FF2B5EF4-FFF2-40B4-BE49-F238E27FC236}">
                <a16:creationId xmlns:a16="http://schemas.microsoft.com/office/drawing/2014/main" id="{099E053E-450E-4F34-AD6B-1F37C556EF38}"/>
              </a:ext>
            </a:extLst>
          </p:cNvPr>
          <p:cNvSpPr>
            <a:spLocks noGrp="1"/>
          </p:cNvSpPr>
          <p:nvPr>
            <p:ph type="subTitle" idx="1"/>
          </p:nvPr>
        </p:nvSpPr>
        <p:spPr/>
        <p:txBody>
          <a:bodyPr/>
          <a:lstStyle/>
          <a:p>
            <a:r>
              <a:rPr lang="en-US" dirty="0"/>
              <a:t>CSE 373 – Data Structures and Algorithms</a:t>
            </a:r>
          </a:p>
        </p:txBody>
      </p:sp>
      <p:sp>
        <p:nvSpPr>
          <p:cNvPr id="4" name="Footer Placeholder 3">
            <a:extLst>
              <a:ext uri="{FF2B5EF4-FFF2-40B4-BE49-F238E27FC236}">
                <a16:creationId xmlns:a16="http://schemas.microsoft.com/office/drawing/2014/main" id="{634F41EE-51A5-4C38-9C78-71340CD15ABD}"/>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671A79A0-EAB1-4081-906B-FEBEEA3A493F}"/>
              </a:ext>
            </a:extLst>
          </p:cNvPr>
          <p:cNvSpPr>
            <a:spLocks noGrp="1"/>
          </p:cNvSpPr>
          <p:nvPr>
            <p:ph type="sldNum" sz="quarter" idx="12"/>
          </p:nvPr>
        </p:nvSpPr>
        <p:spPr/>
        <p:txBody>
          <a:bodyPr/>
          <a:lstStyle/>
          <a:p>
            <a:fld id="{FFE47D63-B3B8-42C8-B8FE-4A124BAD0240}" type="slidenum">
              <a:rPr lang="en-US" smtClean="0"/>
              <a:t>1</a:t>
            </a:fld>
            <a:endParaRPr lang="en-US"/>
          </a:p>
        </p:txBody>
      </p:sp>
    </p:spTree>
    <p:extLst>
      <p:ext uri="{BB962C8B-B14F-4D97-AF65-F5344CB8AC3E}">
        <p14:creationId xmlns:p14="http://schemas.microsoft.com/office/powerpoint/2010/main" val="47689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FF6D-29F8-47CD-80A8-067D2126C2E8}"/>
              </a:ext>
            </a:extLst>
          </p:cNvPr>
          <p:cNvSpPr>
            <a:spLocks noGrp="1"/>
          </p:cNvSpPr>
          <p:nvPr>
            <p:ph type="title"/>
          </p:nvPr>
        </p:nvSpPr>
        <p:spPr/>
        <p:txBody>
          <a:bodyPr/>
          <a:lstStyle/>
          <a:p>
            <a:r>
              <a:rPr lang="en-US" dirty="0"/>
              <a:t>Code Modeling</a:t>
            </a:r>
          </a:p>
        </p:txBody>
      </p:sp>
      <p:sp>
        <p:nvSpPr>
          <p:cNvPr id="3" name="Content Placeholder 2">
            <a:extLst>
              <a:ext uri="{FF2B5EF4-FFF2-40B4-BE49-F238E27FC236}">
                <a16:creationId xmlns:a16="http://schemas.microsoft.com/office/drawing/2014/main" id="{1AA3E00B-640A-493B-B88F-3076F50938A7}"/>
              </a:ext>
            </a:extLst>
          </p:cNvPr>
          <p:cNvSpPr>
            <a:spLocks noGrp="1"/>
          </p:cNvSpPr>
          <p:nvPr>
            <p:ph idx="1"/>
          </p:nvPr>
        </p:nvSpPr>
        <p:spPr>
          <a:xfrm>
            <a:off x="575240" y="962526"/>
            <a:ext cx="11187258" cy="5632198"/>
          </a:xfrm>
        </p:spPr>
        <p:txBody>
          <a:bodyPr>
            <a:normAutofit/>
          </a:bodyPr>
          <a:lstStyle/>
          <a:p>
            <a:r>
              <a:rPr lang="en-US" sz="1800" dirty="0">
                <a:latin typeface="Courier New" panose="02070309020205020404" pitchFamily="49" charset="0"/>
                <a:cs typeface="Courier New" panose="02070309020205020404" pitchFamily="49" charset="0"/>
              </a:rPr>
              <a:t>//counts the number of vertices reachable from source.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countElements</a:t>
            </a:r>
            <a:r>
              <a:rPr lang="en-US" sz="1800" dirty="0">
                <a:latin typeface="Courier New" panose="02070309020205020404" pitchFamily="49" charset="0"/>
                <a:cs typeface="Courier New" panose="02070309020205020404" pitchFamily="49" charset="0"/>
              </a:rPr>
              <a:t>(Graph g, Vertex 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&lt;Vertex&gt; seen = new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&lt;&gt;();</a:t>
            </a:r>
          </a:p>
          <a:p>
            <a:pPr marL="128016" lvl="1" indent="0">
              <a:buNone/>
            </a:pPr>
            <a:r>
              <a:rPr lang="en-US" dirty="0">
                <a:latin typeface="Courier New" panose="02070309020205020404" pitchFamily="49" charset="0"/>
                <a:cs typeface="Courier New" panose="02070309020205020404" pitchFamily="49" charset="0"/>
              </a:rPr>
              <a:t>	Queue&lt;Vertex&gt; </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 new Queue&lt;&gt;();</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toProcess.enquque</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numReachable</a:t>
            </a:r>
            <a:r>
              <a:rPr lang="en-US" dirty="0">
                <a:latin typeface="Courier New" panose="02070309020205020404" pitchFamily="49" charset="0"/>
                <a:cs typeface="Courier New" panose="02070309020205020404" pitchFamily="49" charset="0"/>
              </a:rPr>
              <a:t> = 1; //count v itself.</a:t>
            </a:r>
          </a:p>
          <a:p>
            <a:pPr marL="128016" lvl="1" indent="0">
              <a:buNone/>
            </a:pPr>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v.isEmpty</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Vertex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toProcess.dequeue</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for(Vertex v : </a:t>
            </a:r>
            <a:r>
              <a:rPr lang="en-US" dirty="0" err="1">
                <a:latin typeface="Courier New" panose="02070309020205020404" pitchFamily="49" charset="0"/>
                <a:cs typeface="Courier New" panose="02070309020205020404" pitchFamily="49" charset="0"/>
              </a:rPr>
              <a:t>curr.outNeighbors</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seen.contains</a:t>
            </a:r>
            <a:r>
              <a:rPr lang="en-US" dirty="0">
                <a:latin typeface="Courier New" panose="02070309020205020404" pitchFamily="49" charset="0"/>
                <a:cs typeface="Courier New" panose="02070309020205020404" pitchFamily="49" charset="0"/>
              </a:rPr>
              <a:t>(v) )</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(v);</a:t>
            </a:r>
          </a:p>
          <a:p>
            <a:pPr marL="128016" lvl="1" indent="0">
              <a:buNone/>
            </a:pPr>
            <a:r>
              <a:rPr lang="en-US" dirty="0">
                <a:latin typeface="Courier New" panose="02070309020205020404" pitchFamily="49" charset="0"/>
                <a:cs typeface="Courier New" panose="02070309020205020404" pitchFamily="49" charset="0"/>
              </a:rPr>
              <a:t>				count++;</a:t>
            </a:r>
          </a:p>
          <a:p>
            <a:pPr marL="128016" lvl="1" indent="0">
              <a:buNone/>
            </a:pPr>
            <a:r>
              <a:rPr lang="en-US" dirty="0">
                <a:latin typeface="Courier New" panose="02070309020205020404" pitchFamily="49" charset="0"/>
                <a:cs typeface="Courier New" panose="02070309020205020404" pitchFamily="49" charset="0"/>
              </a:rPr>
              <a:t>		}	</a:t>
            </a:r>
          </a:p>
          <a:p>
            <a:pPr marL="128016" lvl="1" indent="0">
              <a:buNone/>
            </a:pPr>
            <a:r>
              <a:rPr lang="en-US" dirty="0">
                <a:latin typeface="Courier New" panose="02070309020205020404" pitchFamily="49" charset="0"/>
                <a:cs typeface="Courier New" panose="02070309020205020404" pitchFamily="49" charset="0"/>
              </a:rPr>
              <a:t>	}</a:t>
            </a:r>
          </a:p>
          <a:p>
            <a:pPr marL="128016" lvl="1" indent="0">
              <a:buNone/>
            </a:pPr>
            <a:r>
              <a:rPr lang="en-US" dirty="0">
                <a:latin typeface="Courier New" panose="02070309020205020404" pitchFamily="49" charset="0"/>
                <a:cs typeface="Courier New" panose="02070309020205020404" pitchFamily="49" charset="0"/>
              </a:rPr>
              <a:t>	return count;		</a:t>
            </a:r>
          </a:p>
          <a:p>
            <a:r>
              <a:rPr lang="en-US" sz="1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D3FFD4E-6263-41F4-BC0C-9CDFE81403C3}"/>
              </a:ext>
            </a:extLst>
          </p:cNvPr>
          <p:cNvSpPr txBox="1"/>
          <p:nvPr/>
        </p:nvSpPr>
        <p:spPr>
          <a:xfrm>
            <a:off x="8694821" y="263276"/>
            <a:ext cx="3240505"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What is the in-practice running time of this code?</a:t>
            </a:r>
          </a:p>
        </p:txBody>
      </p:sp>
      <p:sp>
        <p:nvSpPr>
          <p:cNvPr id="6" name="Right Brace 5">
            <a:extLst>
              <a:ext uri="{FF2B5EF4-FFF2-40B4-BE49-F238E27FC236}">
                <a16:creationId xmlns:a16="http://schemas.microsoft.com/office/drawing/2014/main" id="{BFF1C778-1279-4748-8CFF-56552DAB853B}"/>
              </a:ext>
            </a:extLst>
          </p:cNvPr>
          <p:cNvSpPr/>
          <p:nvPr/>
        </p:nvSpPr>
        <p:spPr>
          <a:xfrm>
            <a:off x="6659418" y="4193309"/>
            <a:ext cx="350982" cy="8866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97DF93B-9EB1-46C2-90AA-2A10ADF17D39}"/>
                  </a:ext>
                </a:extLst>
              </p:cNvPr>
              <p:cNvSpPr txBox="1"/>
              <p:nvPr/>
            </p:nvSpPr>
            <p:spPr>
              <a:xfrm>
                <a:off x="7222836" y="4065333"/>
                <a:ext cx="3749964" cy="646331"/>
              </a:xfrm>
              <a:prstGeom prst="rect">
                <a:avLst/>
              </a:prstGeom>
              <a:noFill/>
            </p:spPr>
            <p:txBody>
              <a:bodyPr wrap="square" rtlCol="0">
                <a:spAutoFit/>
              </a:bodyPr>
              <a:lstStyle/>
              <a:p>
                <a:r>
                  <a:rPr lang="en-US" dirty="0"/>
                  <a:t>Happens at most </a:t>
                </a:r>
                <a14:m>
                  <m:oMath xmlns:m="http://schemas.openxmlformats.org/officeDocument/2006/math">
                    <m:r>
                      <a:rPr lang="en-US" b="0" i="1" smtClean="0">
                        <a:latin typeface="Cambria Math" panose="02040503050406030204" pitchFamily="18" charset="0"/>
                      </a:rPr>
                      <m:t>𝑚</m:t>
                    </m:r>
                  </m:oMath>
                </a14:m>
                <a:r>
                  <a:rPr lang="en-US" dirty="0"/>
                  <a:t> times</a:t>
                </a:r>
              </a:p>
              <a:p>
                <a:r>
                  <a:rPr lang="en-US" dirty="0"/>
                  <a:t>In-practice, each call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time.</a:t>
                </a:r>
              </a:p>
            </p:txBody>
          </p:sp>
        </mc:Choice>
        <mc:Fallback>
          <p:sp>
            <p:nvSpPr>
              <p:cNvPr id="7" name="TextBox 6">
                <a:extLst>
                  <a:ext uri="{FF2B5EF4-FFF2-40B4-BE49-F238E27FC236}">
                    <a16:creationId xmlns:a16="http://schemas.microsoft.com/office/drawing/2014/main" id="{697DF93B-9EB1-46C2-90AA-2A10ADF17D39}"/>
                  </a:ext>
                </a:extLst>
              </p:cNvPr>
              <p:cNvSpPr txBox="1">
                <a:spLocks noRot="1" noChangeAspect="1" noMove="1" noResize="1" noEditPoints="1" noAdjustHandles="1" noChangeArrowheads="1" noChangeShapeType="1" noTextEdit="1"/>
              </p:cNvSpPr>
              <p:nvPr/>
            </p:nvSpPr>
            <p:spPr>
              <a:xfrm>
                <a:off x="7222836" y="4065333"/>
                <a:ext cx="3749964" cy="646331"/>
              </a:xfrm>
              <a:prstGeom prst="rect">
                <a:avLst/>
              </a:prstGeom>
              <a:blipFill>
                <a:blip r:embed="rId2"/>
                <a:stretch>
                  <a:fillRect l="-1463" t="-5660" b="-14151"/>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F0BA6392-1F50-47A5-B7BC-4FC96F0CDC44}"/>
              </a:ext>
            </a:extLst>
          </p:cNvPr>
          <p:cNvSpPr/>
          <p:nvPr/>
        </p:nvSpPr>
        <p:spPr>
          <a:xfrm rot="10800000">
            <a:off x="1995055" y="3493078"/>
            <a:ext cx="392556" cy="2661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BC295DC-15BE-46C1-82E1-8ED8B8B0AD8E}"/>
                  </a:ext>
                </a:extLst>
              </p:cNvPr>
              <p:cNvSpPr txBox="1"/>
              <p:nvPr/>
            </p:nvSpPr>
            <p:spPr>
              <a:xfrm>
                <a:off x="0" y="3455459"/>
                <a:ext cx="2387611" cy="923330"/>
              </a:xfrm>
              <a:prstGeom prst="rect">
                <a:avLst/>
              </a:prstGeom>
              <a:noFill/>
            </p:spPr>
            <p:txBody>
              <a:bodyPr wrap="square" rtlCol="0">
                <a:spAutoFit/>
              </a:bodyPr>
              <a:lstStyle/>
              <a:p>
                <a:r>
                  <a:rPr lang="en-US" dirty="0"/>
                  <a:t>Happens at most </a:t>
                </a:r>
                <a14:m>
                  <m:oMath xmlns:m="http://schemas.openxmlformats.org/officeDocument/2006/math">
                    <m:r>
                      <a:rPr lang="en-US" b="0" i="1" smtClean="0">
                        <a:latin typeface="Cambria Math" panose="02040503050406030204" pitchFamily="18" charset="0"/>
                      </a:rPr>
                      <m:t>𝑛</m:t>
                    </m:r>
                  </m:oMath>
                </a14:m>
                <a:r>
                  <a:rPr lang="en-US" dirty="0"/>
                  <a:t> times each call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time.</a:t>
                </a:r>
              </a:p>
            </p:txBody>
          </p:sp>
        </mc:Choice>
        <mc:Fallback>
          <p:sp>
            <p:nvSpPr>
              <p:cNvPr id="9" name="TextBox 8">
                <a:extLst>
                  <a:ext uri="{FF2B5EF4-FFF2-40B4-BE49-F238E27FC236}">
                    <a16:creationId xmlns:a16="http://schemas.microsoft.com/office/drawing/2014/main" id="{BBC295DC-15BE-46C1-82E1-8ED8B8B0AD8E}"/>
                  </a:ext>
                </a:extLst>
              </p:cNvPr>
              <p:cNvSpPr txBox="1">
                <a:spLocks noRot="1" noChangeAspect="1" noMove="1" noResize="1" noEditPoints="1" noAdjustHandles="1" noChangeArrowheads="1" noChangeShapeType="1" noTextEdit="1"/>
              </p:cNvSpPr>
              <p:nvPr/>
            </p:nvSpPr>
            <p:spPr>
              <a:xfrm>
                <a:off x="0" y="3455459"/>
                <a:ext cx="2387611" cy="923330"/>
              </a:xfrm>
              <a:prstGeom prst="rect">
                <a:avLst/>
              </a:prstGeom>
              <a:blipFill>
                <a:blip r:embed="rId3"/>
                <a:stretch>
                  <a:fillRect l="-2041" t="-3974"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1A96446-B68A-4366-9FA0-42DA4117D2BF}"/>
                  </a:ext>
                </a:extLst>
              </p:cNvPr>
              <p:cNvSpPr txBox="1"/>
              <p:nvPr/>
            </p:nvSpPr>
            <p:spPr>
              <a:xfrm>
                <a:off x="4692073" y="5409918"/>
                <a:ext cx="4176454" cy="369332"/>
              </a:xfrm>
              <a:prstGeom prst="rect">
                <a:avLst/>
              </a:prstGeom>
              <a:noFill/>
            </p:spPr>
            <p:txBody>
              <a:bodyPr wrap="square" rtlCol="0">
                <a:spAutoFit/>
              </a:bodyPr>
              <a:lstStyle/>
              <a:p>
                <a:r>
                  <a:rPr lang="en-US" dirty="0"/>
                  <a:t>Total in-practice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p:sp>
            <p:nvSpPr>
              <p:cNvPr id="10" name="TextBox 9">
                <a:extLst>
                  <a:ext uri="{FF2B5EF4-FFF2-40B4-BE49-F238E27FC236}">
                    <a16:creationId xmlns:a16="http://schemas.microsoft.com/office/drawing/2014/main" id="{11A96446-B68A-4366-9FA0-42DA4117D2BF}"/>
                  </a:ext>
                </a:extLst>
              </p:cNvPr>
              <p:cNvSpPr txBox="1">
                <a:spLocks noRot="1" noChangeAspect="1" noMove="1" noResize="1" noEditPoints="1" noAdjustHandles="1" noChangeArrowheads="1" noChangeShapeType="1" noTextEdit="1"/>
              </p:cNvSpPr>
              <p:nvPr/>
            </p:nvSpPr>
            <p:spPr>
              <a:xfrm>
                <a:off x="4692073" y="5409918"/>
                <a:ext cx="4176454" cy="369332"/>
              </a:xfrm>
              <a:prstGeom prst="rect">
                <a:avLst/>
              </a:prstGeom>
              <a:blipFill>
                <a:blip r:embed="rId4"/>
                <a:stretch>
                  <a:fillRect l="-1314" t="-8197" b="-24590"/>
                </a:stretch>
              </a:blipFill>
            </p:spPr>
            <p:txBody>
              <a:bodyPr/>
              <a:lstStyle/>
              <a:p>
                <a:r>
                  <a:rPr lang="en-US">
                    <a:noFill/>
                  </a:rPr>
                  <a:t> </a:t>
                </a:r>
              </a:p>
            </p:txBody>
          </p:sp>
        </mc:Fallback>
      </mc:AlternateContent>
      <p:sp>
        <p:nvSpPr>
          <p:cNvPr id="11" name="Footer Placeholder 10">
            <a:extLst>
              <a:ext uri="{FF2B5EF4-FFF2-40B4-BE49-F238E27FC236}">
                <a16:creationId xmlns:a16="http://schemas.microsoft.com/office/drawing/2014/main" id="{F3B361B3-3B45-4C80-B594-5D08E9498A21}"/>
              </a:ext>
            </a:extLst>
          </p:cNvPr>
          <p:cNvSpPr>
            <a:spLocks noGrp="1"/>
          </p:cNvSpPr>
          <p:nvPr>
            <p:ph type="ftr" sz="quarter" idx="11"/>
          </p:nvPr>
        </p:nvSpPr>
        <p:spPr/>
        <p:txBody>
          <a:bodyPr/>
          <a:lstStyle/>
          <a:p>
            <a:r>
              <a:rPr lang="es-ES"/>
              <a:t>CSE 373 19Su - Robbie Weber</a:t>
            </a:r>
            <a:endParaRPr lang="en-US"/>
          </a:p>
        </p:txBody>
      </p:sp>
      <p:sp>
        <p:nvSpPr>
          <p:cNvPr id="12" name="Slide Number Placeholder 11">
            <a:extLst>
              <a:ext uri="{FF2B5EF4-FFF2-40B4-BE49-F238E27FC236}">
                <a16:creationId xmlns:a16="http://schemas.microsoft.com/office/drawing/2014/main" id="{C66AB801-721C-45F1-B54E-84D06E1D7BDA}"/>
              </a:ext>
            </a:extLst>
          </p:cNvPr>
          <p:cNvSpPr>
            <a:spLocks noGrp="1"/>
          </p:cNvSpPr>
          <p:nvPr>
            <p:ph type="sldNum" sz="quarter" idx="12"/>
          </p:nvPr>
        </p:nvSpPr>
        <p:spPr/>
        <p:txBody>
          <a:bodyPr/>
          <a:lstStyle/>
          <a:p>
            <a:fld id="{FFE47D63-B3B8-42C8-B8FE-4A124BAD0240}" type="slidenum">
              <a:rPr lang="en-US" smtClean="0"/>
              <a:t>10</a:t>
            </a:fld>
            <a:endParaRPr lang="en-US"/>
          </a:p>
        </p:txBody>
      </p:sp>
    </p:spTree>
    <p:extLst>
      <p:ext uri="{BB962C8B-B14F-4D97-AF65-F5344CB8AC3E}">
        <p14:creationId xmlns:p14="http://schemas.microsoft.com/office/powerpoint/2010/main" val="319432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FF6D-29F8-47CD-80A8-067D2126C2E8}"/>
              </a:ext>
            </a:extLst>
          </p:cNvPr>
          <p:cNvSpPr>
            <a:spLocks noGrp="1"/>
          </p:cNvSpPr>
          <p:nvPr>
            <p:ph type="title"/>
          </p:nvPr>
        </p:nvSpPr>
        <p:spPr/>
        <p:txBody>
          <a:bodyPr/>
          <a:lstStyle/>
          <a:p>
            <a:r>
              <a:rPr lang="en-US" dirty="0"/>
              <a:t>Code Modeling</a:t>
            </a:r>
          </a:p>
        </p:txBody>
      </p:sp>
      <p:sp>
        <p:nvSpPr>
          <p:cNvPr id="3" name="Content Placeholder 2">
            <a:extLst>
              <a:ext uri="{FF2B5EF4-FFF2-40B4-BE49-F238E27FC236}">
                <a16:creationId xmlns:a16="http://schemas.microsoft.com/office/drawing/2014/main" id="{1AA3E00B-640A-493B-B88F-3076F50938A7}"/>
              </a:ext>
            </a:extLst>
          </p:cNvPr>
          <p:cNvSpPr>
            <a:spLocks noGrp="1"/>
          </p:cNvSpPr>
          <p:nvPr>
            <p:ph idx="1"/>
          </p:nvPr>
        </p:nvSpPr>
        <p:spPr>
          <a:xfrm>
            <a:off x="575240" y="962526"/>
            <a:ext cx="11187258" cy="5632198"/>
          </a:xfrm>
        </p:spPr>
        <p:txBody>
          <a:bodyPr>
            <a:normAutofit/>
          </a:bodyPr>
          <a:lstStyle/>
          <a:p>
            <a:r>
              <a:rPr lang="en-US" sz="1800" dirty="0">
                <a:latin typeface="Courier New" panose="02070309020205020404" pitchFamily="49" charset="0"/>
                <a:cs typeface="Courier New" panose="02070309020205020404" pitchFamily="49" charset="0"/>
              </a:rPr>
              <a:t>//counts the number of vertices reachable from source.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countElements</a:t>
            </a:r>
            <a:r>
              <a:rPr lang="en-US" sz="1800" dirty="0">
                <a:latin typeface="Courier New" panose="02070309020205020404" pitchFamily="49" charset="0"/>
                <a:cs typeface="Courier New" panose="02070309020205020404" pitchFamily="49" charset="0"/>
              </a:rPr>
              <a:t>(Graph g, Vertex 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&lt;Vertex&gt; seen = new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&lt;&gt;();</a:t>
            </a:r>
          </a:p>
          <a:p>
            <a:pPr marL="128016" lvl="1" indent="0">
              <a:buNone/>
            </a:pPr>
            <a:r>
              <a:rPr lang="en-US" dirty="0">
                <a:latin typeface="Courier New" panose="02070309020205020404" pitchFamily="49" charset="0"/>
                <a:cs typeface="Courier New" panose="02070309020205020404" pitchFamily="49" charset="0"/>
              </a:rPr>
              <a:t>	Queue&lt;Vertex&gt; </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 new Queue&lt;&gt;();</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toProcess.enquque</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numReachable</a:t>
            </a:r>
            <a:r>
              <a:rPr lang="en-US" dirty="0">
                <a:latin typeface="Courier New" panose="02070309020205020404" pitchFamily="49" charset="0"/>
                <a:cs typeface="Courier New" panose="02070309020205020404" pitchFamily="49" charset="0"/>
              </a:rPr>
              <a:t> = 1; //count v itself.</a:t>
            </a:r>
          </a:p>
          <a:p>
            <a:pPr marL="128016" lvl="1" indent="0">
              <a:buNone/>
            </a:pPr>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v.isEmpty</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Vertex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toProcess.dequeue</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for(Vertex v : </a:t>
            </a:r>
            <a:r>
              <a:rPr lang="en-US" dirty="0" err="1">
                <a:latin typeface="Courier New" panose="02070309020205020404" pitchFamily="49" charset="0"/>
                <a:cs typeface="Courier New" panose="02070309020205020404" pitchFamily="49" charset="0"/>
              </a:rPr>
              <a:t>curr.outNeighbors</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seen.contains</a:t>
            </a:r>
            <a:r>
              <a:rPr lang="en-US" dirty="0">
                <a:latin typeface="Courier New" panose="02070309020205020404" pitchFamily="49" charset="0"/>
                <a:cs typeface="Courier New" panose="02070309020205020404" pitchFamily="49" charset="0"/>
              </a:rPr>
              <a:t>(v) )</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(v);</a:t>
            </a:r>
          </a:p>
          <a:p>
            <a:pPr marL="128016" lvl="1" indent="0">
              <a:buNone/>
            </a:pPr>
            <a:r>
              <a:rPr lang="en-US" dirty="0">
                <a:latin typeface="Courier New" panose="02070309020205020404" pitchFamily="49" charset="0"/>
                <a:cs typeface="Courier New" panose="02070309020205020404" pitchFamily="49" charset="0"/>
              </a:rPr>
              <a:t>				count++;</a:t>
            </a:r>
          </a:p>
          <a:p>
            <a:pPr marL="128016" lvl="1" indent="0">
              <a:buNone/>
            </a:pPr>
            <a:r>
              <a:rPr lang="en-US" dirty="0">
                <a:latin typeface="Courier New" panose="02070309020205020404" pitchFamily="49" charset="0"/>
                <a:cs typeface="Courier New" panose="02070309020205020404" pitchFamily="49" charset="0"/>
              </a:rPr>
              <a:t>		}	</a:t>
            </a:r>
          </a:p>
          <a:p>
            <a:pPr marL="128016" lvl="1" indent="0">
              <a:buNone/>
            </a:pPr>
            <a:r>
              <a:rPr lang="en-US" dirty="0">
                <a:latin typeface="Courier New" panose="02070309020205020404" pitchFamily="49" charset="0"/>
                <a:cs typeface="Courier New" panose="02070309020205020404" pitchFamily="49" charset="0"/>
              </a:rPr>
              <a:t>	}</a:t>
            </a:r>
          </a:p>
          <a:p>
            <a:pPr marL="128016" lvl="1" indent="0">
              <a:buNone/>
            </a:pPr>
            <a:r>
              <a:rPr lang="en-US" dirty="0">
                <a:latin typeface="Courier New" panose="02070309020205020404" pitchFamily="49" charset="0"/>
                <a:cs typeface="Courier New" panose="02070309020205020404" pitchFamily="49" charset="0"/>
              </a:rPr>
              <a:t>	return count;		</a:t>
            </a:r>
          </a:p>
          <a:p>
            <a:r>
              <a:rPr lang="en-US" sz="1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7F0166A-F427-4025-A8EA-B780A170F0BE}"/>
              </a:ext>
            </a:extLst>
          </p:cNvPr>
          <p:cNvSpPr txBox="1"/>
          <p:nvPr/>
        </p:nvSpPr>
        <p:spPr>
          <a:xfrm>
            <a:off x="8694821" y="263276"/>
            <a:ext cx="3240505"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What is the worst-case running time of this code?</a:t>
            </a:r>
          </a:p>
        </p:txBody>
      </p:sp>
      <p:sp>
        <p:nvSpPr>
          <p:cNvPr id="5" name="Rectangle 4">
            <a:extLst>
              <a:ext uri="{FF2B5EF4-FFF2-40B4-BE49-F238E27FC236}">
                <a16:creationId xmlns:a16="http://schemas.microsoft.com/office/drawing/2014/main" id="{EE77E57F-BFEB-4477-9595-FDC20F84BA3F}"/>
              </a:ext>
            </a:extLst>
          </p:cNvPr>
          <p:cNvSpPr/>
          <p:nvPr/>
        </p:nvSpPr>
        <p:spPr>
          <a:xfrm>
            <a:off x="9901381" y="962526"/>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2 minutes</a:t>
            </a:r>
          </a:p>
        </p:txBody>
      </p:sp>
      <p:sp>
        <p:nvSpPr>
          <p:cNvPr id="6" name="Footer Placeholder 5">
            <a:extLst>
              <a:ext uri="{FF2B5EF4-FFF2-40B4-BE49-F238E27FC236}">
                <a16:creationId xmlns:a16="http://schemas.microsoft.com/office/drawing/2014/main" id="{794BDC6D-B17D-4C6C-BA28-61AF7AF1CA43}"/>
              </a:ext>
            </a:extLst>
          </p:cNvPr>
          <p:cNvSpPr>
            <a:spLocks noGrp="1"/>
          </p:cNvSpPr>
          <p:nvPr>
            <p:ph type="ftr" sz="quarter" idx="11"/>
          </p:nvPr>
        </p:nvSpPr>
        <p:spPr/>
        <p:txBody>
          <a:bodyPr/>
          <a:lstStyle/>
          <a:p>
            <a:r>
              <a:rPr lang="es-ES"/>
              <a:t>CSE 373 19Su - Robbie Weber</a:t>
            </a:r>
            <a:endParaRPr lang="en-US"/>
          </a:p>
        </p:txBody>
      </p:sp>
      <p:sp>
        <p:nvSpPr>
          <p:cNvPr id="7" name="Slide Number Placeholder 6">
            <a:extLst>
              <a:ext uri="{FF2B5EF4-FFF2-40B4-BE49-F238E27FC236}">
                <a16:creationId xmlns:a16="http://schemas.microsoft.com/office/drawing/2014/main" id="{024E90AF-2CF5-46B8-B282-159D8013308A}"/>
              </a:ext>
            </a:extLst>
          </p:cNvPr>
          <p:cNvSpPr>
            <a:spLocks noGrp="1"/>
          </p:cNvSpPr>
          <p:nvPr>
            <p:ph type="sldNum" sz="quarter" idx="12"/>
          </p:nvPr>
        </p:nvSpPr>
        <p:spPr/>
        <p:txBody>
          <a:bodyPr/>
          <a:lstStyle/>
          <a:p>
            <a:fld id="{FFE47D63-B3B8-42C8-B8FE-4A124BAD0240}" type="slidenum">
              <a:rPr lang="en-US" smtClean="0"/>
              <a:t>11</a:t>
            </a:fld>
            <a:endParaRPr lang="en-US"/>
          </a:p>
        </p:txBody>
      </p:sp>
    </p:spTree>
    <p:extLst>
      <p:ext uri="{BB962C8B-B14F-4D97-AF65-F5344CB8AC3E}">
        <p14:creationId xmlns:p14="http://schemas.microsoft.com/office/powerpoint/2010/main" val="183067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FF6D-29F8-47CD-80A8-067D2126C2E8}"/>
              </a:ext>
            </a:extLst>
          </p:cNvPr>
          <p:cNvSpPr>
            <a:spLocks noGrp="1"/>
          </p:cNvSpPr>
          <p:nvPr>
            <p:ph type="title"/>
          </p:nvPr>
        </p:nvSpPr>
        <p:spPr/>
        <p:txBody>
          <a:bodyPr/>
          <a:lstStyle/>
          <a:p>
            <a:r>
              <a:rPr lang="en-US" dirty="0"/>
              <a:t>Code Modeling</a:t>
            </a:r>
          </a:p>
        </p:txBody>
      </p:sp>
      <p:sp>
        <p:nvSpPr>
          <p:cNvPr id="3" name="Content Placeholder 2">
            <a:extLst>
              <a:ext uri="{FF2B5EF4-FFF2-40B4-BE49-F238E27FC236}">
                <a16:creationId xmlns:a16="http://schemas.microsoft.com/office/drawing/2014/main" id="{1AA3E00B-640A-493B-B88F-3076F50938A7}"/>
              </a:ext>
            </a:extLst>
          </p:cNvPr>
          <p:cNvSpPr>
            <a:spLocks noGrp="1"/>
          </p:cNvSpPr>
          <p:nvPr>
            <p:ph idx="1"/>
          </p:nvPr>
        </p:nvSpPr>
        <p:spPr>
          <a:xfrm>
            <a:off x="575240" y="962526"/>
            <a:ext cx="11187258" cy="5632198"/>
          </a:xfrm>
        </p:spPr>
        <p:txBody>
          <a:bodyPr>
            <a:normAutofit/>
          </a:bodyPr>
          <a:lstStyle/>
          <a:p>
            <a:r>
              <a:rPr lang="en-US" sz="1800" dirty="0">
                <a:latin typeface="Courier New" panose="02070309020205020404" pitchFamily="49" charset="0"/>
                <a:cs typeface="Courier New" panose="02070309020205020404" pitchFamily="49" charset="0"/>
              </a:rPr>
              <a:t>//counts the number of vertices reachable from source.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countElements</a:t>
            </a:r>
            <a:r>
              <a:rPr lang="en-US" sz="1800" dirty="0">
                <a:latin typeface="Courier New" panose="02070309020205020404" pitchFamily="49" charset="0"/>
                <a:cs typeface="Courier New" panose="02070309020205020404" pitchFamily="49" charset="0"/>
              </a:rPr>
              <a:t>(Graph g, Vertex 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&lt;Vertex&gt; seen = new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&lt;&gt;();</a:t>
            </a:r>
          </a:p>
          <a:p>
            <a:pPr marL="128016" lvl="1" indent="0">
              <a:buNone/>
            </a:pPr>
            <a:r>
              <a:rPr lang="en-US" dirty="0">
                <a:latin typeface="Courier New" panose="02070309020205020404" pitchFamily="49" charset="0"/>
                <a:cs typeface="Courier New" panose="02070309020205020404" pitchFamily="49" charset="0"/>
              </a:rPr>
              <a:t>	Queue&lt;Vertex&gt; </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 new Queue&lt;&gt;();</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toProcess.enquque</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numReachable</a:t>
            </a:r>
            <a:r>
              <a:rPr lang="en-US" dirty="0">
                <a:latin typeface="Courier New" panose="02070309020205020404" pitchFamily="49" charset="0"/>
                <a:cs typeface="Courier New" panose="02070309020205020404" pitchFamily="49" charset="0"/>
              </a:rPr>
              <a:t> = 1; //count v itself.</a:t>
            </a:r>
          </a:p>
          <a:p>
            <a:pPr marL="128016" lvl="1" indent="0">
              <a:buNone/>
            </a:pPr>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v.isEmpty</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Vertex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toProcess.dequeue</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for(Vertex v : </a:t>
            </a:r>
            <a:r>
              <a:rPr lang="en-US" dirty="0" err="1">
                <a:latin typeface="Courier New" panose="02070309020205020404" pitchFamily="49" charset="0"/>
                <a:cs typeface="Courier New" panose="02070309020205020404" pitchFamily="49" charset="0"/>
              </a:rPr>
              <a:t>curr.outNeighbors</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seen.contains</a:t>
            </a:r>
            <a:r>
              <a:rPr lang="en-US" dirty="0">
                <a:latin typeface="Courier New" panose="02070309020205020404" pitchFamily="49" charset="0"/>
                <a:cs typeface="Courier New" panose="02070309020205020404" pitchFamily="49" charset="0"/>
              </a:rPr>
              <a:t>(v) )</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(v);</a:t>
            </a:r>
          </a:p>
          <a:p>
            <a:pPr marL="128016" lvl="1" indent="0">
              <a:buNone/>
            </a:pPr>
            <a:r>
              <a:rPr lang="en-US" dirty="0">
                <a:latin typeface="Courier New" panose="02070309020205020404" pitchFamily="49" charset="0"/>
                <a:cs typeface="Courier New" panose="02070309020205020404" pitchFamily="49" charset="0"/>
              </a:rPr>
              <a:t>				count++;</a:t>
            </a:r>
          </a:p>
          <a:p>
            <a:pPr marL="128016" lvl="1" indent="0">
              <a:buNone/>
            </a:pPr>
            <a:r>
              <a:rPr lang="en-US" dirty="0">
                <a:latin typeface="Courier New" panose="02070309020205020404" pitchFamily="49" charset="0"/>
                <a:cs typeface="Courier New" panose="02070309020205020404" pitchFamily="49" charset="0"/>
              </a:rPr>
              <a:t>		}	</a:t>
            </a:r>
          </a:p>
          <a:p>
            <a:pPr marL="128016" lvl="1" indent="0">
              <a:buNone/>
            </a:pPr>
            <a:r>
              <a:rPr lang="en-US" dirty="0">
                <a:latin typeface="Courier New" panose="02070309020205020404" pitchFamily="49" charset="0"/>
                <a:cs typeface="Courier New" panose="02070309020205020404" pitchFamily="49" charset="0"/>
              </a:rPr>
              <a:t>	}</a:t>
            </a:r>
          </a:p>
          <a:p>
            <a:pPr marL="128016" lvl="1" indent="0">
              <a:buNone/>
            </a:pPr>
            <a:r>
              <a:rPr lang="en-US" dirty="0">
                <a:latin typeface="Courier New" panose="02070309020205020404" pitchFamily="49" charset="0"/>
                <a:cs typeface="Courier New" panose="02070309020205020404" pitchFamily="49" charset="0"/>
              </a:rPr>
              <a:t>	return count;		</a:t>
            </a:r>
          </a:p>
          <a:p>
            <a:r>
              <a:rPr lang="en-US" sz="1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2B6C870C-A0B0-4A8B-978C-851E5A327084}"/>
              </a:ext>
            </a:extLst>
          </p:cNvPr>
          <p:cNvSpPr txBox="1"/>
          <p:nvPr/>
        </p:nvSpPr>
        <p:spPr>
          <a:xfrm>
            <a:off x="8694821" y="263276"/>
            <a:ext cx="3240505"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What is the worst-case running time of this code?</a:t>
            </a:r>
          </a:p>
        </p:txBody>
      </p:sp>
      <p:sp>
        <p:nvSpPr>
          <p:cNvPr id="5" name="Right Brace 4">
            <a:extLst>
              <a:ext uri="{FF2B5EF4-FFF2-40B4-BE49-F238E27FC236}">
                <a16:creationId xmlns:a16="http://schemas.microsoft.com/office/drawing/2014/main" id="{EBE8854B-018C-458A-819B-5C615EE84611}"/>
              </a:ext>
            </a:extLst>
          </p:cNvPr>
          <p:cNvSpPr/>
          <p:nvPr/>
        </p:nvSpPr>
        <p:spPr>
          <a:xfrm>
            <a:off x="6659418" y="4193309"/>
            <a:ext cx="350982" cy="8866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2524757-21EC-4778-BB71-B9429A16C1C4}"/>
                  </a:ext>
                </a:extLst>
              </p:cNvPr>
              <p:cNvSpPr txBox="1"/>
              <p:nvPr/>
            </p:nvSpPr>
            <p:spPr>
              <a:xfrm>
                <a:off x="7222836" y="4065333"/>
                <a:ext cx="3749964" cy="923330"/>
              </a:xfrm>
              <a:prstGeom prst="rect">
                <a:avLst/>
              </a:prstGeom>
              <a:noFill/>
            </p:spPr>
            <p:txBody>
              <a:bodyPr wrap="square" rtlCol="0">
                <a:spAutoFit/>
              </a:bodyPr>
              <a:lstStyle/>
              <a:p>
                <a:r>
                  <a:rPr lang="en-US" dirty="0"/>
                  <a:t>Happens at most </a:t>
                </a:r>
                <a14:m>
                  <m:oMath xmlns:m="http://schemas.openxmlformats.org/officeDocument/2006/math">
                    <m:r>
                      <a:rPr lang="en-US" b="0" i="1" smtClean="0">
                        <a:latin typeface="Cambria Math" panose="02040503050406030204" pitchFamily="18" charset="0"/>
                      </a:rPr>
                      <m:t>𝑚</m:t>
                    </m:r>
                  </m:oMath>
                </a14:m>
                <a:r>
                  <a:rPr lang="en-US" dirty="0"/>
                  <a:t> times</a:t>
                </a:r>
              </a:p>
              <a:p>
                <a:r>
                  <a:rPr lang="en-US" dirty="0"/>
                  <a:t>Worst-case, most contains calls take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time (everything collides)</a:t>
                </a:r>
              </a:p>
            </p:txBody>
          </p:sp>
        </mc:Choice>
        <mc:Fallback>
          <p:sp>
            <p:nvSpPr>
              <p:cNvPr id="6" name="TextBox 5">
                <a:extLst>
                  <a:ext uri="{FF2B5EF4-FFF2-40B4-BE49-F238E27FC236}">
                    <a16:creationId xmlns:a16="http://schemas.microsoft.com/office/drawing/2014/main" id="{92524757-21EC-4778-BB71-B9429A16C1C4}"/>
                  </a:ext>
                </a:extLst>
              </p:cNvPr>
              <p:cNvSpPr txBox="1">
                <a:spLocks noRot="1" noChangeAspect="1" noMove="1" noResize="1" noEditPoints="1" noAdjustHandles="1" noChangeArrowheads="1" noChangeShapeType="1" noTextEdit="1"/>
              </p:cNvSpPr>
              <p:nvPr/>
            </p:nvSpPr>
            <p:spPr>
              <a:xfrm>
                <a:off x="7222836" y="4065333"/>
                <a:ext cx="3749964" cy="923330"/>
              </a:xfrm>
              <a:prstGeom prst="rect">
                <a:avLst/>
              </a:prstGeom>
              <a:blipFill>
                <a:blip r:embed="rId2"/>
                <a:stretch>
                  <a:fillRect l="-1463" t="-3974" b="-9934"/>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312B8BB5-F762-4DFE-A7E9-742EDF7A8521}"/>
              </a:ext>
            </a:extLst>
          </p:cNvPr>
          <p:cNvSpPr/>
          <p:nvPr/>
        </p:nvSpPr>
        <p:spPr>
          <a:xfrm rot="10800000">
            <a:off x="1995055" y="3493078"/>
            <a:ext cx="392556" cy="2661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894D676-C114-4732-826E-6F2C907D57AC}"/>
                  </a:ext>
                </a:extLst>
              </p:cNvPr>
              <p:cNvSpPr txBox="1"/>
              <p:nvPr/>
            </p:nvSpPr>
            <p:spPr>
              <a:xfrm>
                <a:off x="0" y="3455459"/>
                <a:ext cx="2387611" cy="923330"/>
              </a:xfrm>
              <a:prstGeom prst="rect">
                <a:avLst/>
              </a:prstGeom>
              <a:noFill/>
            </p:spPr>
            <p:txBody>
              <a:bodyPr wrap="square" rtlCol="0">
                <a:spAutoFit/>
              </a:bodyPr>
              <a:lstStyle/>
              <a:p>
                <a:r>
                  <a:rPr lang="en-US" dirty="0"/>
                  <a:t>Happens at most </a:t>
                </a:r>
                <a14:m>
                  <m:oMath xmlns:m="http://schemas.openxmlformats.org/officeDocument/2006/math">
                    <m:r>
                      <a:rPr lang="en-US" b="0" i="1" smtClean="0">
                        <a:latin typeface="Cambria Math" panose="02040503050406030204" pitchFamily="18" charset="0"/>
                      </a:rPr>
                      <m:t>𝑛</m:t>
                    </m:r>
                  </m:oMath>
                </a14:m>
                <a:r>
                  <a:rPr lang="en-US" dirty="0"/>
                  <a:t> times each call is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time.</a:t>
                </a:r>
              </a:p>
            </p:txBody>
          </p:sp>
        </mc:Choice>
        <mc:Fallback>
          <p:sp>
            <p:nvSpPr>
              <p:cNvPr id="8" name="TextBox 7">
                <a:extLst>
                  <a:ext uri="{FF2B5EF4-FFF2-40B4-BE49-F238E27FC236}">
                    <a16:creationId xmlns:a16="http://schemas.microsoft.com/office/drawing/2014/main" id="{B894D676-C114-4732-826E-6F2C907D57AC}"/>
                  </a:ext>
                </a:extLst>
              </p:cNvPr>
              <p:cNvSpPr txBox="1">
                <a:spLocks noRot="1" noChangeAspect="1" noMove="1" noResize="1" noEditPoints="1" noAdjustHandles="1" noChangeArrowheads="1" noChangeShapeType="1" noTextEdit="1"/>
              </p:cNvSpPr>
              <p:nvPr/>
            </p:nvSpPr>
            <p:spPr>
              <a:xfrm>
                <a:off x="0" y="3455459"/>
                <a:ext cx="2387611" cy="923330"/>
              </a:xfrm>
              <a:prstGeom prst="rect">
                <a:avLst/>
              </a:prstGeom>
              <a:blipFill>
                <a:blip r:embed="rId3"/>
                <a:stretch>
                  <a:fillRect l="-2041" t="-3974"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41D02F5-B380-4CAE-8A1E-26853F080A69}"/>
                  </a:ext>
                </a:extLst>
              </p:cNvPr>
              <p:cNvSpPr txBox="1"/>
              <p:nvPr/>
            </p:nvSpPr>
            <p:spPr>
              <a:xfrm>
                <a:off x="4692073" y="5409918"/>
                <a:ext cx="5190836" cy="404983"/>
              </a:xfrm>
              <a:prstGeom prst="rect">
                <a:avLst/>
              </a:prstGeom>
              <a:noFill/>
            </p:spPr>
            <p:txBody>
              <a:bodyPr wrap="square" rtlCol="0">
                <a:spAutoFit/>
              </a:bodyPr>
              <a:lstStyle/>
              <a:p>
                <a:r>
                  <a:rPr lang="en-US" dirty="0"/>
                  <a:t>Total in-practice 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e>
                        </m:d>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𝑚𝑛</m:t>
                    </m:r>
                    <m:r>
                      <a:rPr lang="en-US" b="0" i="1" smtClean="0">
                        <a:latin typeface="Cambria Math" panose="02040503050406030204" pitchFamily="18" charset="0"/>
                      </a:rPr>
                      <m:t>)</m:t>
                    </m:r>
                  </m:oMath>
                </a14:m>
                <a:endParaRPr lang="en-US" dirty="0"/>
              </a:p>
            </p:txBody>
          </p:sp>
        </mc:Choice>
        <mc:Fallback>
          <p:sp>
            <p:nvSpPr>
              <p:cNvPr id="9" name="TextBox 8">
                <a:extLst>
                  <a:ext uri="{FF2B5EF4-FFF2-40B4-BE49-F238E27FC236}">
                    <a16:creationId xmlns:a16="http://schemas.microsoft.com/office/drawing/2014/main" id="{741D02F5-B380-4CAE-8A1E-26853F080A69}"/>
                  </a:ext>
                </a:extLst>
              </p:cNvPr>
              <p:cNvSpPr txBox="1">
                <a:spLocks noRot="1" noChangeAspect="1" noMove="1" noResize="1" noEditPoints="1" noAdjustHandles="1" noChangeArrowheads="1" noChangeShapeType="1" noTextEdit="1"/>
              </p:cNvSpPr>
              <p:nvPr/>
            </p:nvSpPr>
            <p:spPr>
              <a:xfrm>
                <a:off x="4692073" y="5409918"/>
                <a:ext cx="5190836" cy="404983"/>
              </a:xfrm>
              <a:prstGeom prst="rect">
                <a:avLst/>
              </a:prstGeom>
              <a:blipFill>
                <a:blip r:embed="rId4"/>
                <a:stretch>
                  <a:fillRect l="-1058" t="-1493" b="-19403"/>
                </a:stretch>
              </a:blipFill>
            </p:spPr>
            <p:txBody>
              <a:bodyPr/>
              <a:lstStyle/>
              <a:p>
                <a:r>
                  <a:rPr lang="en-US">
                    <a:noFill/>
                  </a:rPr>
                  <a:t> </a:t>
                </a:r>
              </a:p>
            </p:txBody>
          </p:sp>
        </mc:Fallback>
      </mc:AlternateContent>
      <p:sp>
        <p:nvSpPr>
          <p:cNvPr id="10" name="Footer Placeholder 9">
            <a:extLst>
              <a:ext uri="{FF2B5EF4-FFF2-40B4-BE49-F238E27FC236}">
                <a16:creationId xmlns:a16="http://schemas.microsoft.com/office/drawing/2014/main" id="{8FE38334-2B97-4DFB-8C6E-D2C5F189FDC6}"/>
              </a:ext>
            </a:extLst>
          </p:cNvPr>
          <p:cNvSpPr>
            <a:spLocks noGrp="1"/>
          </p:cNvSpPr>
          <p:nvPr>
            <p:ph type="ftr" sz="quarter" idx="11"/>
          </p:nvPr>
        </p:nvSpPr>
        <p:spPr/>
        <p:txBody>
          <a:bodyPr/>
          <a:lstStyle/>
          <a:p>
            <a:r>
              <a:rPr lang="es-ES"/>
              <a:t>CSE 373 19Su - Robbie Weber</a:t>
            </a:r>
            <a:endParaRPr lang="en-US"/>
          </a:p>
        </p:txBody>
      </p:sp>
      <p:sp>
        <p:nvSpPr>
          <p:cNvPr id="11" name="Slide Number Placeholder 10">
            <a:extLst>
              <a:ext uri="{FF2B5EF4-FFF2-40B4-BE49-F238E27FC236}">
                <a16:creationId xmlns:a16="http://schemas.microsoft.com/office/drawing/2014/main" id="{9347C81A-787E-4B62-B0AC-710C6BF4F61B}"/>
              </a:ext>
            </a:extLst>
          </p:cNvPr>
          <p:cNvSpPr>
            <a:spLocks noGrp="1"/>
          </p:cNvSpPr>
          <p:nvPr>
            <p:ph type="sldNum" sz="quarter" idx="12"/>
          </p:nvPr>
        </p:nvSpPr>
        <p:spPr/>
        <p:txBody>
          <a:bodyPr/>
          <a:lstStyle/>
          <a:p>
            <a:fld id="{FFE47D63-B3B8-42C8-B8FE-4A124BAD0240}" type="slidenum">
              <a:rPr lang="en-US" smtClean="0"/>
              <a:t>12</a:t>
            </a:fld>
            <a:endParaRPr lang="en-US"/>
          </a:p>
        </p:txBody>
      </p:sp>
    </p:spTree>
    <p:extLst>
      <p:ext uri="{BB962C8B-B14F-4D97-AF65-F5344CB8AC3E}">
        <p14:creationId xmlns:p14="http://schemas.microsoft.com/office/powerpoint/2010/main" val="173645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40E0-B3E4-4E4C-A520-8032D3470271}"/>
              </a:ext>
            </a:extLst>
          </p:cNvPr>
          <p:cNvSpPr>
            <a:spLocks noGrp="1"/>
          </p:cNvSpPr>
          <p:nvPr>
            <p:ph type="title"/>
          </p:nvPr>
        </p:nvSpPr>
        <p:spPr/>
        <p:txBody>
          <a:bodyPr/>
          <a:lstStyle/>
          <a:p>
            <a:r>
              <a:rPr lang="en-US" dirty="0"/>
              <a:t>Sorting Design Decision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6A1042-6285-4661-B440-A48AC3A5DA58}"/>
                  </a:ext>
                </a:extLst>
              </p:cNvPr>
              <p:cNvSpPr>
                <a:spLocks noGrp="1"/>
              </p:cNvSpPr>
              <p:nvPr>
                <p:ph idx="1"/>
              </p:nvPr>
            </p:nvSpPr>
            <p:spPr/>
            <p:txBody>
              <a:bodyPr/>
              <a:lstStyle/>
              <a:p>
                <a:r>
                  <a:rPr lang="en-US" dirty="0"/>
                  <a:t>You and your friends can never agree on which of the </a:t>
                </a:r>
                <a14:m>
                  <m:oMath xmlns:m="http://schemas.openxmlformats.org/officeDocument/2006/math">
                    <m:r>
                      <a:rPr lang="en-US" i="1">
                        <a:latin typeface="Cambria Math" panose="02040503050406030204" pitchFamily="18" charset="0"/>
                      </a:rPr>
                      <m:t>𝑛</m:t>
                    </m:r>
                  </m:oMath>
                </a14:m>
                <a:r>
                  <a:rPr lang="en-US" dirty="0"/>
                  <a:t> restaurants on the Ave to eat dinner at. You made a dataset of all the restaurants and their important properties. </a:t>
                </a:r>
              </a:p>
              <a:p>
                <a:r>
                  <a:rPr lang="en-US" dirty="0"/>
                  <a:t>You want to be able to sort the dataset, under the following circumstances:</a:t>
                </a:r>
              </a:p>
              <a:p>
                <a:r>
                  <a:rPr lang="en-US" dirty="0"/>
                  <a:t>1. A friend will yell out what they care about (e.g. show me them ordered by average meal price), and you want to ensure that when someone new yells a new requirement you break ties with the previous ordering.</a:t>
                </a:r>
              </a:p>
              <a:p>
                <a:r>
                  <a:rPr lang="en-US" dirty="0"/>
                  <a:t>2. Your friends get impatient. You need to ensure no single execution of the sort takes too long. </a:t>
                </a:r>
              </a:p>
            </p:txBody>
          </p:sp>
        </mc:Choice>
        <mc:Fallback>
          <p:sp>
            <p:nvSpPr>
              <p:cNvPr id="3" name="Content Placeholder 2">
                <a:extLst>
                  <a:ext uri="{FF2B5EF4-FFF2-40B4-BE49-F238E27FC236}">
                    <a16:creationId xmlns:a16="http://schemas.microsoft.com/office/drawing/2014/main" id="{A56A1042-6285-4661-B440-A48AC3A5DA58}"/>
                  </a:ext>
                </a:extLst>
              </p:cNvPr>
              <p:cNvSpPr>
                <a:spLocks noGrp="1" noRot="1" noChangeAspect="1" noMove="1" noResize="1" noEditPoints="1" noAdjustHandles="1" noChangeArrowheads="1" noChangeShapeType="1" noTextEdit="1"/>
              </p:cNvSpPr>
              <p:nvPr>
                <p:ph idx="1"/>
              </p:nvPr>
            </p:nvSpPr>
            <p:spPr>
              <a:blipFill>
                <a:blip r:embed="rId2"/>
                <a:stretch>
                  <a:fillRect l="-272" t="-1509" r="-21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CE5375C-1ED1-48F3-ACDF-13DB52C6974E}"/>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3 minutes</a:t>
            </a:r>
          </a:p>
        </p:txBody>
      </p:sp>
      <p:sp>
        <p:nvSpPr>
          <p:cNvPr id="5" name="Footer Placeholder 4">
            <a:extLst>
              <a:ext uri="{FF2B5EF4-FFF2-40B4-BE49-F238E27FC236}">
                <a16:creationId xmlns:a16="http://schemas.microsoft.com/office/drawing/2014/main" id="{459192CD-6424-484C-9123-5B70627AC487}"/>
              </a:ext>
            </a:extLst>
          </p:cNvPr>
          <p:cNvSpPr>
            <a:spLocks noGrp="1"/>
          </p:cNvSpPr>
          <p:nvPr>
            <p:ph type="ftr" sz="quarter" idx="11"/>
          </p:nvPr>
        </p:nvSpPr>
        <p:spPr/>
        <p:txBody>
          <a:bodyPr/>
          <a:lstStyle/>
          <a:p>
            <a:r>
              <a:rPr lang="es-ES"/>
              <a:t>CSE 373 19Su - Robbie Weber</a:t>
            </a:r>
            <a:endParaRPr lang="en-US"/>
          </a:p>
        </p:txBody>
      </p:sp>
      <p:sp>
        <p:nvSpPr>
          <p:cNvPr id="6" name="Slide Number Placeholder 5">
            <a:extLst>
              <a:ext uri="{FF2B5EF4-FFF2-40B4-BE49-F238E27FC236}">
                <a16:creationId xmlns:a16="http://schemas.microsoft.com/office/drawing/2014/main" id="{708EAE0C-650F-45BB-934C-D581F7EB5DA8}"/>
              </a:ext>
            </a:extLst>
          </p:cNvPr>
          <p:cNvSpPr>
            <a:spLocks noGrp="1"/>
          </p:cNvSpPr>
          <p:nvPr>
            <p:ph type="sldNum" sz="quarter" idx="12"/>
          </p:nvPr>
        </p:nvSpPr>
        <p:spPr/>
        <p:txBody>
          <a:bodyPr/>
          <a:lstStyle/>
          <a:p>
            <a:fld id="{FFE47D63-B3B8-42C8-B8FE-4A124BAD0240}" type="slidenum">
              <a:rPr lang="en-US" smtClean="0"/>
              <a:t>13</a:t>
            </a:fld>
            <a:endParaRPr lang="en-US"/>
          </a:p>
        </p:txBody>
      </p:sp>
    </p:spTree>
    <p:extLst>
      <p:ext uri="{BB962C8B-B14F-4D97-AF65-F5344CB8AC3E}">
        <p14:creationId xmlns:p14="http://schemas.microsoft.com/office/powerpoint/2010/main" val="130043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40E0-B3E4-4E4C-A520-8032D3470271}"/>
              </a:ext>
            </a:extLst>
          </p:cNvPr>
          <p:cNvSpPr>
            <a:spLocks noGrp="1"/>
          </p:cNvSpPr>
          <p:nvPr>
            <p:ph type="title"/>
          </p:nvPr>
        </p:nvSpPr>
        <p:spPr/>
        <p:txBody>
          <a:bodyPr/>
          <a:lstStyle/>
          <a:p>
            <a:r>
              <a:rPr lang="en-US" dirty="0"/>
              <a:t>Sorting Design Decision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6A1042-6285-4661-B440-A48AC3A5DA58}"/>
                  </a:ext>
                </a:extLst>
              </p:cNvPr>
              <p:cNvSpPr>
                <a:spLocks noGrp="1"/>
              </p:cNvSpPr>
              <p:nvPr>
                <p:ph idx="1"/>
              </p:nvPr>
            </p:nvSpPr>
            <p:spPr/>
            <p:txBody>
              <a:bodyPr/>
              <a:lstStyle/>
              <a:p>
                <a:r>
                  <a:rPr lang="en-US" dirty="0"/>
                  <a:t>You and your friends can never agree on which of the </a:t>
                </a:r>
                <a14:m>
                  <m:oMath xmlns:m="http://schemas.openxmlformats.org/officeDocument/2006/math">
                    <m:r>
                      <a:rPr lang="en-US" i="1">
                        <a:latin typeface="Cambria Math" panose="02040503050406030204" pitchFamily="18" charset="0"/>
                      </a:rPr>
                      <m:t>𝑛</m:t>
                    </m:r>
                  </m:oMath>
                </a14:m>
                <a:r>
                  <a:rPr lang="en-US" dirty="0"/>
                  <a:t> restaurants on the Ave to eat dinner at. You made a dataset of all the restaurants and their important properties. </a:t>
                </a:r>
              </a:p>
              <a:p>
                <a:r>
                  <a:rPr lang="en-US" dirty="0"/>
                  <a:t>You want to be able to sort the dataset, under the following circumstances:</a:t>
                </a:r>
              </a:p>
              <a:p>
                <a:r>
                  <a:rPr lang="en-US" dirty="0"/>
                  <a:t>1. A friend will yell out what they care about (e.g. show me them ordered by average meal price), and you want to ensure that when someone new yells a new requirement you break ties with the previous ordering.</a:t>
                </a:r>
              </a:p>
              <a:p>
                <a:r>
                  <a:rPr lang="en-US" dirty="0"/>
                  <a:t>2. Your friends get impatient. You need to ensure no single execution of the sort takes too long. </a:t>
                </a:r>
              </a:p>
              <a:p>
                <a:endParaRPr lang="en-US" dirty="0"/>
              </a:p>
              <a:p>
                <a:r>
                  <a:rPr lang="en-US" dirty="0"/>
                  <a:t>Requirement 1 means a </a:t>
                </a:r>
                <a:r>
                  <a:rPr lang="en-US" b="1" dirty="0"/>
                  <a:t>stable sort </a:t>
                </a:r>
                <a:r>
                  <a:rPr lang="en-US" dirty="0"/>
                  <a:t>is required. Requirement 2 means you want worst-case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r>
                  <a:rPr lang="en-US" dirty="0"/>
                  <a:t>. </a:t>
                </a:r>
                <a:r>
                  <a:rPr lang="en-US" b="1" dirty="0"/>
                  <a:t>Merge sort </a:t>
                </a:r>
                <a:r>
                  <a:rPr lang="en-US" dirty="0"/>
                  <a:t>meets both of those requirements (none of our other sorts do). </a:t>
                </a:r>
              </a:p>
            </p:txBody>
          </p:sp>
        </mc:Choice>
        <mc:Fallback>
          <p:sp>
            <p:nvSpPr>
              <p:cNvPr id="3" name="Content Placeholder 2">
                <a:extLst>
                  <a:ext uri="{FF2B5EF4-FFF2-40B4-BE49-F238E27FC236}">
                    <a16:creationId xmlns:a16="http://schemas.microsoft.com/office/drawing/2014/main" id="{A56A1042-6285-4661-B440-A48AC3A5DA58}"/>
                  </a:ext>
                </a:extLst>
              </p:cNvPr>
              <p:cNvSpPr>
                <a:spLocks noGrp="1" noRot="1" noChangeAspect="1" noMove="1" noResize="1" noEditPoints="1" noAdjustHandles="1" noChangeArrowheads="1" noChangeShapeType="1" noTextEdit="1"/>
              </p:cNvSpPr>
              <p:nvPr>
                <p:ph idx="1"/>
              </p:nvPr>
            </p:nvSpPr>
            <p:spPr>
              <a:blipFill>
                <a:blip r:embed="rId2"/>
                <a:stretch>
                  <a:fillRect l="-272" t="-1509" r="-21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2EE7A86-F9E9-4D75-A46E-884334BD76F6}"/>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B7D485CE-52F3-4975-B9DE-E0BAAA340825}"/>
              </a:ext>
            </a:extLst>
          </p:cNvPr>
          <p:cNvSpPr>
            <a:spLocks noGrp="1"/>
          </p:cNvSpPr>
          <p:nvPr>
            <p:ph type="sldNum" sz="quarter" idx="12"/>
          </p:nvPr>
        </p:nvSpPr>
        <p:spPr/>
        <p:txBody>
          <a:bodyPr/>
          <a:lstStyle/>
          <a:p>
            <a:fld id="{FFE47D63-B3B8-42C8-B8FE-4A124BAD0240}" type="slidenum">
              <a:rPr lang="en-US" smtClean="0"/>
              <a:t>14</a:t>
            </a:fld>
            <a:endParaRPr lang="en-US"/>
          </a:p>
        </p:txBody>
      </p:sp>
    </p:spTree>
    <p:extLst>
      <p:ext uri="{BB962C8B-B14F-4D97-AF65-F5344CB8AC3E}">
        <p14:creationId xmlns:p14="http://schemas.microsoft.com/office/powerpoint/2010/main" val="16148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AAB8-166E-495C-8151-40077490FBE8}"/>
              </a:ext>
            </a:extLst>
          </p:cNvPr>
          <p:cNvSpPr>
            <a:spLocks noGrp="1"/>
          </p:cNvSpPr>
          <p:nvPr>
            <p:ph type="title"/>
          </p:nvPr>
        </p:nvSpPr>
        <p:spPr/>
        <p:txBody>
          <a:bodyPr/>
          <a:lstStyle/>
          <a:p>
            <a:r>
              <a:rPr lang="en-US" dirty="0"/>
              <a:t>Design Decision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F1225C-D043-4A11-B9FA-29F6FF1F24E9}"/>
                  </a:ext>
                </a:extLst>
              </p:cNvPr>
              <p:cNvSpPr>
                <a:spLocks noGrp="1"/>
              </p:cNvSpPr>
              <p:nvPr>
                <p:ph idx="1"/>
              </p:nvPr>
            </p:nvSpPr>
            <p:spPr>
              <a:xfrm>
                <a:off x="575240" y="1463856"/>
                <a:ext cx="11187258" cy="5130867"/>
              </a:xfrm>
            </p:spPr>
            <p:txBody>
              <a:bodyPr>
                <a:normAutofit/>
              </a:bodyPr>
              <a:lstStyle/>
              <a:p>
                <a:r>
                  <a:rPr lang="en-US" dirty="0"/>
                  <a:t>You and your friends can never agree on which of the </a:t>
                </a:r>
                <a14:m>
                  <m:oMath xmlns:m="http://schemas.openxmlformats.org/officeDocument/2006/math">
                    <m:r>
                      <a:rPr lang="en-US" b="0" i="1" smtClean="0">
                        <a:latin typeface="Cambria Math" panose="02040503050406030204" pitchFamily="18" charset="0"/>
                      </a:rPr>
                      <m:t>𝑛</m:t>
                    </m:r>
                  </m:oMath>
                </a14:m>
                <a:r>
                  <a:rPr lang="en-US" dirty="0"/>
                  <a:t> restaurants on the Ave to eat dinner at. Tired of all the yelling and sorting, you decide on another solution.</a:t>
                </a:r>
              </a:p>
              <a:p>
                <a:r>
                  <a:rPr lang="en-US" dirty="0"/>
                  <a:t>All of you will rank the restaurants from </a:t>
                </a:r>
                <a14:m>
                  <m:oMath xmlns:m="http://schemas.openxmlformats.org/officeDocument/2006/math">
                    <m:r>
                      <a:rPr lang="en-US" i="1" dirty="0"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𝑛</m:t>
                    </m:r>
                  </m:oMath>
                </a14:m>
                <a:r>
                  <a:rPr lang="en-US" dirty="0"/>
                  <a:t>, and a value </a:t>
                </a:r>
                <a14:m>
                  <m:oMath xmlns:m="http://schemas.openxmlformats.org/officeDocument/2006/math">
                    <m:r>
                      <a:rPr lang="en-US" b="0" i="1" smtClean="0">
                        <a:latin typeface="Cambria Math" panose="02040503050406030204" pitchFamily="18" charset="0"/>
                      </a:rPr>
                      <m:t>𝑘</m:t>
                    </m:r>
                  </m:oMath>
                </a14:m>
                <a:r>
                  <a:rPr lang="en-US" dirty="0"/>
                  <a:t> will be chosen, then:</a:t>
                </a:r>
              </a:p>
              <a:p>
                <a:pPr marL="0" indent="0">
                  <a:buNone/>
                </a:pPr>
                <a:r>
                  <a:rPr lang="en-US" sz="1800" dirty="0">
                    <a:latin typeface="Courier New" panose="02070309020205020404" pitchFamily="49" charset="0"/>
                    <a:cs typeface="Courier New" panose="02070309020205020404" pitchFamily="49" charset="0"/>
                  </a:rPr>
                  <a:t>For(each friend f)</a:t>
                </a:r>
              </a:p>
              <a:p>
                <a:pPr marL="128016" lvl="1" indent="0">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k;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if only one restaurant remains, go there. </a:t>
                </a:r>
              </a:p>
              <a:p>
                <a:pPr marL="128016" lvl="1" indent="0">
                  <a:buNone/>
                </a:pPr>
                <a:r>
                  <a:rPr lang="en-US" dirty="0">
                    <a:latin typeface="Courier New" panose="02070309020205020404" pitchFamily="49" charset="0"/>
                    <a:cs typeface="Courier New" panose="02070309020205020404" pitchFamily="49" charset="0"/>
                  </a:rPr>
                  <a:t>	else remove f’s least favorite remaining restaurant as a possibility</a:t>
                </a:r>
              </a:p>
              <a:p>
                <a:pPr marL="128016" lvl="1" indent="0">
                  <a:buNone/>
                </a:pPr>
                <a:r>
                  <a:rPr lang="en-US" dirty="0">
                    <a:latin typeface="Courier New" panose="02070309020205020404" pitchFamily="49" charset="0"/>
                    <a:cs typeface="Courier New" panose="02070309020205020404" pitchFamily="49" charset="0"/>
                  </a:rPr>
                  <a:t>   End For</a:t>
                </a:r>
              </a:p>
              <a:p>
                <a:pPr marL="128016" lvl="1" indent="0">
                  <a:buNone/>
                </a:pPr>
                <a:r>
                  <a:rPr lang="en-US" dirty="0">
                    <a:latin typeface="Courier New" panose="02070309020205020404" pitchFamily="49" charset="0"/>
                    <a:cs typeface="Courier New" panose="02070309020205020404" pitchFamily="49" charset="0"/>
                  </a:rPr>
                  <a:t>End For</a:t>
                </a:r>
              </a:p>
              <a:p>
                <a:pPr marL="128016" lvl="1" indent="0">
                  <a:buNone/>
                </a:pPr>
                <a:r>
                  <a:rPr lang="en-US" dirty="0">
                    <a:latin typeface="Courier New" panose="02070309020205020404" pitchFamily="49" charset="0"/>
                    <a:cs typeface="Courier New" panose="02070309020205020404" pitchFamily="49" charset="0"/>
                  </a:rPr>
                  <a:t>If more than one restaurant remains, pick a remaining restaurant at random.</a:t>
                </a:r>
                <a:endParaRPr lang="en-US" dirty="0"/>
              </a:p>
              <a:p>
                <a:pPr marL="128016" lvl="1" indent="0">
                  <a:buNone/>
                </a:pPr>
                <a:r>
                  <a:rPr lang="en-US" sz="2000" dirty="0"/>
                  <a:t>What ADT(s) would you want to use in this problem?</a:t>
                </a:r>
              </a:p>
              <a:p>
                <a:pPr marL="128016" lvl="1" indent="0">
                  <a:buNone/>
                </a:pPr>
                <a:r>
                  <a:rPr lang="en-US" sz="2000" dirty="0"/>
                  <a:t>What data structures would you use to implement them? </a:t>
                </a:r>
              </a:p>
              <a:p>
                <a:pPr marL="128016" lvl="1" indent="0">
                  <a:buNone/>
                </a:pPr>
                <a:r>
                  <a:rPr lang="en-US" sz="2000" dirty="0"/>
                  <a:t>How do you use these structures to execute this algorithm? What is the running time of the steps you have to do? (Don’t try to find the overall time of the algorithm; it depends on way too many factors to cleanly analyze)</a:t>
                </a:r>
              </a:p>
            </p:txBody>
          </p:sp>
        </mc:Choice>
        <mc:Fallback>
          <p:sp>
            <p:nvSpPr>
              <p:cNvPr id="3" name="Content Placeholder 2">
                <a:extLst>
                  <a:ext uri="{FF2B5EF4-FFF2-40B4-BE49-F238E27FC236}">
                    <a16:creationId xmlns:a16="http://schemas.microsoft.com/office/drawing/2014/main" id="{5FF1225C-D043-4A11-B9FA-29F6FF1F24E9}"/>
                  </a:ext>
                </a:extLst>
              </p:cNvPr>
              <p:cNvSpPr>
                <a:spLocks noGrp="1" noRot="1" noChangeAspect="1" noMove="1" noResize="1" noEditPoints="1" noAdjustHandles="1" noChangeArrowheads="1" noChangeShapeType="1" noTextEdit="1"/>
              </p:cNvSpPr>
              <p:nvPr>
                <p:ph idx="1"/>
              </p:nvPr>
            </p:nvSpPr>
            <p:spPr>
              <a:xfrm>
                <a:off x="575240" y="1463856"/>
                <a:ext cx="11187258" cy="5130867"/>
              </a:xfrm>
              <a:blipFill>
                <a:blip r:embed="rId2"/>
                <a:stretch>
                  <a:fillRect l="-871" t="-1425" b="-178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7E79751-C234-4BC6-AE82-327A0B7998D9}"/>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4 minutes</a:t>
            </a:r>
          </a:p>
        </p:txBody>
      </p:sp>
      <p:sp>
        <p:nvSpPr>
          <p:cNvPr id="5" name="Footer Placeholder 4">
            <a:extLst>
              <a:ext uri="{FF2B5EF4-FFF2-40B4-BE49-F238E27FC236}">
                <a16:creationId xmlns:a16="http://schemas.microsoft.com/office/drawing/2014/main" id="{FB5A0011-8379-44DC-B57E-9F95FE0E1D16}"/>
              </a:ext>
            </a:extLst>
          </p:cNvPr>
          <p:cNvSpPr>
            <a:spLocks noGrp="1"/>
          </p:cNvSpPr>
          <p:nvPr>
            <p:ph type="ftr" sz="quarter" idx="11"/>
          </p:nvPr>
        </p:nvSpPr>
        <p:spPr/>
        <p:txBody>
          <a:bodyPr/>
          <a:lstStyle/>
          <a:p>
            <a:r>
              <a:rPr lang="es-ES"/>
              <a:t>CSE 373 19Su - Robbie Weber</a:t>
            </a:r>
            <a:endParaRPr lang="en-US"/>
          </a:p>
        </p:txBody>
      </p:sp>
      <p:sp>
        <p:nvSpPr>
          <p:cNvPr id="6" name="Slide Number Placeholder 5">
            <a:extLst>
              <a:ext uri="{FF2B5EF4-FFF2-40B4-BE49-F238E27FC236}">
                <a16:creationId xmlns:a16="http://schemas.microsoft.com/office/drawing/2014/main" id="{66C3050A-9918-4EE3-B84A-B7BA8EB1A5F3}"/>
              </a:ext>
            </a:extLst>
          </p:cNvPr>
          <p:cNvSpPr>
            <a:spLocks noGrp="1"/>
          </p:cNvSpPr>
          <p:nvPr>
            <p:ph type="sldNum" sz="quarter" idx="12"/>
          </p:nvPr>
        </p:nvSpPr>
        <p:spPr/>
        <p:txBody>
          <a:bodyPr/>
          <a:lstStyle/>
          <a:p>
            <a:fld id="{FFE47D63-B3B8-42C8-B8FE-4A124BAD0240}" type="slidenum">
              <a:rPr lang="en-US" smtClean="0"/>
              <a:t>15</a:t>
            </a:fld>
            <a:endParaRPr lang="en-US"/>
          </a:p>
        </p:txBody>
      </p:sp>
    </p:spTree>
    <p:extLst>
      <p:ext uri="{BB962C8B-B14F-4D97-AF65-F5344CB8AC3E}">
        <p14:creationId xmlns:p14="http://schemas.microsoft.com/office/powerpoint/2010/main" val="252801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4BEC-3DCC-4C11-A125-5829D5208A99}"/>
              </a:ext>
            </a:extLst>
          </p:cNvPr>
          <p:cNvSpPr>
            <a:spLocks noGrp="1"/>
          </p:cNvSpPr>
          <p:nvPr>
            <p:ph type="title"/>
          </p:nvPr>
        </p:nvSpPr>
        <p:spPr/>
        <p:txBody>
          <a:bodyPr/>
          <a:lstStyle/>
          <a:p>
            <a:r>
              <a:rPr lang="en-US" dirty="0"/>
              <a:t>Design Decision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F7929A-CD9B-4C1F-8839-5678207B40BC}"/>
                  </a:ext>
                </a:extLst>
              </p:cNvPr>
              <p:cNvSpPr>
                <a:spLocks noGrp="1"/>
              </p:cNvSpPr>
              <p:nvPr>
                <p:ph idx="1"/>
              </p:nvPr>
            </p:nvSpPr>
            <p:spPr/>
            <p:txBody>
              <a:bodyPr/>
              <a:lstStyle/>
              <a:p>
                <a:r>
                  <a:rPr lang="en-US" dirty="0"/>
                  <a:t>Many possibilities. Here are two:</a:t>
                </a:r>
              </a:p>
              <a:p>
                <a:endParaRPr lang="en-US" dirty="0"/>
              </a:p>
              <a:p>
                <a:r>
                  <a:rPr lang="en-US" dirty="0"/>
                  <a:t>Doubly-Linked list implementation of List ADT; List contains restaurants objects that know everyone’s rankings</a:t>
                </a:r>
              </a:p>
              <a:p>
                <a:pPr lvl="1"/>
                <a:r>
                  <a:rPr lang="en-US" dirty="0"/>
                  <a:t>Finding restaurant to delete involves iterating over list to find restaurant to delete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lvl="1"/>
                <a:r>
                  <a:rPr lang="en-US" dirty="0"/>
                  <a:t>And deleting it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endParaRPr lang="en-US" dirty="0"/>
              </a:p>
              <a:p>
                <a:pPr marL="128016" lvl="1" indent="0">
                  <a:buNone/>
                </a:pPr>
                <a:endParaRPr lang="en-US" dirty="0"/>
              </a:p>
              <a:p>
                <a:r>
                  <a:rPr lang="en-US" dirty="0"/>
                  <a:t>Heap implementation of priority queue; queue contains restaurant objects that know everyone’s rankings</a:t>
                </a:r>
              </a:p>
              <a:p>
                <a:pPr lvl="1"/>
                <a:r>
                  <a:rPr lang="en-US" dirty="0"/>
                  <a:t>When we start processing a new person, </a:t>
                </a:r>
                <a:r>
                  <a:rPr lang="en-US" dirty="0" err="1"/>
                  <a:t>buildHeap</a:t>
                </a:r>
                <a:r>
                  <a:rPr lang="en-US" dirty="0"/>
                  <a:t> according to their preferences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a:p>
                <a:pPr lvl="1"/>
                <a:r>
                  <a:rPr lang="en-US" dirty="0"/>
                  <a:t>To remove least favorite restaurant just remove min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25F7929A-CD9B-4C1F-8839-5678207B40BC}"/>
                  </a:ext>
                </a:extLst>
              </p:cNvPr>
              <p:cNvSpPr>
                <a:spLocks noGrp="1" noRot="1" noChangeAspect="1" noMove="1" noResize="1" noEditPoints="1" noAdjustHandles="1" noChangeArrowheads="1" noChangeShapeType="1" noTextEdit="1"/>
              </p:cNvSpPr>
              <p:nvPr>
                <p:ph idx="1"/>
              </p:nvPr>
            </p:nvSpPr>
            <p:spPr>
              <a:blipFill>
                <a:blip r:embed="rId2"/>
                <a:stretch>
                  <a:fillRect l="-272" t="-150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4B9D0673-94C3-46AB-A0FD-2B67E546C778}"/>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3 minutes</a:t>
            </a:r>
          </a:p>
        </p:txBody>
      </p:sp>
      <p:sp>
        <p:nvSpPr>
          <p:cNvPr id="5" name="Footer Placeholder 4">
            <a:extLst>
              <a:ext uri="{FF2B5EF4-FFF2-40B4-BE49-F238E27FC236}">
                <a16:creationId xmlns:a16="http://schemas.microsoft.com/office/drawing/2014/main" id="{A1D7D618-507A-4ABA-996E-22A5945314A7}"/>
              </a:ext>
            </a:extLst>
          </p:cNvPr>
          <p:cNvSpPr>
            <a:spLocks noGrp="1"/>
          </p:cNvSpPr>
          <p:nvPr>
            <p:ph type="ftr" sz="quarter" idx="11"/>
          </p:nvPr>
        </p:nvSpPr>
        <p:spPr/>
        <p:txBody>
          <a:bodyPr/>
          <a:lstStyle/>
          <a:p>
            <a:r>
              <a:rPr lang="es-ES"/>
              <a:t>CSE 373 19Su - Robbie Weber</a:t>
            </a:r>
            <a:endParaRPr lang="en-US"/>
          </a:p>
        </p:txBody>
      </p:sp>
      <p:sp>
        <p:nvSpPr>
          <p:cNvPr id="6" name="Slide Number Placeholder 5">
            <a:extLst>
              <a:ext uri="{FF2B5EF4-FFF2-40B4-BE49-F238E27FC236}">
                <a16:creationId xmlns:a16="http://schemas.microsoft.com/office/drawing/2014/main" id="{332FFEFB-A5E9-42D9-8AA4-778137DD4E31}"/>
              </a:ext>
            </a:extLst>
          </p:cNvPr>
          <p:cNvSpPr>
            <a:spLocks noGrp="1"/>
          </p:cNvSpPr>
          <p:nvPr>
            <p:ph type="sldNum" sz="quarter" idx="12"/>
          </p:nvPr>
        </p:nvSpPr>
        <p:spPr/>
        <p:txBody>
          <a:bodyPr/>
          <a:lstStyle/>
          <a:p>
            <a:fld id="{FFE47D63-B3B8-42C8-B8FE-4A124BAD0240}" type="slidenum">
              <a:rPr lang="en-US" smtClean="0"/>
              <a:t>16</a:t>
            </a:fld>
            <a:endParaRPr lang="en-US"/>
          </a:p>
        </p:txBody>
      </p:sp>
    </p:spTree>
    <p:extLst>
      <p:ext uri="{BB962C8B-B14F-4D97-AF65-F5344CB8AC3E}">
        <p14:creationId xmlns:p14="http://schemas.microsoft.com/office/powerpoint/2010/main" val="243021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C8-853F-424A-8FD2-EA40FCAC811F}"/>
              </a:ext>
            </a:extLst>
          </p:cNvPr>
          <p:cNvSpPr>
            <a:spLocks noGrp="1"/>
          </p:cNvSpPr>
          <p:nvPr>
            <p:ph type="title"/>
          </p:nvPr>
        </p:nvSpPr>
        <p:spPr/>
        <p:txBody>
          <a:bodyPr/>
          <a:lstStyle/>
          <a:p>
            <a:r>
              <a:rPr lang="en-US" dirty="0"/>
              <a:t>Design Decision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892900-1962-47C9-BDC4-665E39829E56}"/>
                  </a:ext>
                </a:extLst>
              </p:cNvPr>
              <p:cNvSpPr>
                <a:spLocks noGrp="1"/>
              </p:cNvSpPr>
              <p:nvPr>
                <p:ph idx="1"/>
              </p:nvPr>
            </p:nvSpPr>
            <p:spPr/>
            <p:txBody>
              <a:bodyPr/>
              <a:lstStyle/>
              <a:p>
                <a:r>
                  <a:rPr lang="en-US" dirty="0"/>
                  <a:t>Here’s another!</a:t>
                </a:r>
              </a:p>
              <a:p>
                <a:r>
                  <a:rPr lang="en-US" dirty="0"/>
                  <a:t>Have a set of remaining restaurants and a list for each person’s preferences.</a:t>
                </a:r>
              </a:p>
              <a:p>
                <a:r>
                  <a:rPr lang="en-US" dirty="0"/>
                  <a:t>Use a hash set for the restaurants.</a:t>
                </a:r>
              </a:p>
              <a:p>
                <a:endParaRPr lang="en-US" dirty="0"/>
              </a:p>
              <a:p>
                <a:r>
                  <a:rPr lang="en-US" dirty="0"/>
                  <a:t>To choose:</a:t>
                </a:r>
              </a:p>
              <a:p>
                <a:pPr lvl="1"/>
                <a:r>
                  <a:rPr lang="en-US" dirty="0"/>
                  <a:t>Iterate from the end of each person’s preference, if the set still has the restaurant, remove it. Else move up one in the list until you’ve deleted </a:t>
                </a:r>
                <a14:m>
                  <m:oMath xmlns:m="http://schemas.openxmlformats.org/officeDocument/2006/math">
                    <m:r>
                      <a:rPr lang="en-US" b="0" i="1" smtClean="0">
                        <a:latin typeface="Cambria Math" panose="02040503050406030204" pitchFamily="18" charset="0"/>
                      </a:rPr>
                      <m:t>𝑘</m:t>
                    </m:r>
                  </m:oMath>
                </a14:m>
                <a:r>
                  <a:rPr lang="en-US" dirty="0"/>
                  <a:t>.</a:t>
                </a:r>
              </a:p>
              <a:p>
                <a:pPr lvl="1"/>
                <a:endParaRPr lang="en-US" dirty="0"/>
              </a:p>
              <a:p>
                <a:pPr lvl="1"/>
                <a:r>
                  <a:rPr lang="en-US" dirty="0"/>
                  <a:t>Worst case lookup in the lists?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r>
                  <a:rPr lang="en-US" dirty="0"/>
                  <a:t> (either use an </a:t>
                </a:r>
                <a:r>
                  <a:rPr lang="en-US" dirty="0" err="1"/>
                  <a:t>arraylist</a:t>
                </a:r>
                <a:r>
                  <a:rPr lang="en-US" dirty="0"/>
                  <a:t>, or implement a custom “reverse order” iterator)</a:t>
                </a:r>
              </a:p>
              <a:p>
                <a:pPr lvl="1"/>
                <a:r>
                  <a:rPr lang="en-US" dirty="0"/>
                  <a:t>In-practice time for each lookup and delete?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oMath>
                </a14:m>
                <a:endParaRPr lang="en-US" dirty="0"/>
              </a:p>
              <a:p>
                <a:pPr lvl="1"/>
                <a:r>
                  <a:rPr lang="en-US" dirty="0"/>
                  <a:t>Worst case time for each lookup and delete?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1892900-1962-47C9-BDC4-665E39829E56}"/>
                  </a:ext>
                </a:extLst>
              </p:cNvPr>
              <p:cNvSpPr>
                <a:spLocks noGrp="1" noRot="1" noChangeAspect="1" noMove="1" noResize="1" noEditPoints="1" noAdjustHandles="1" noChangeArrowheads="1" noChangeShapeType="1" noTextEdit="1"/>
              </p:cNvSpPr>
              <p:nvPr>
                <p:ph idx="1"/>
              </p:nvPr>
            </p:nvSpPr>
            <p:spPr>
              <a:blipFill>
                <a:blip r:embed="rId2"/>
                <a:stretch>
                  <a:fillRect l="-272" t="-1509" r="-92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5299890-9283-4A77-AF10-08BFF3378649}"/>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2 minutes</a:t>
            </a:r>
          </a:p>
        </p:txBody>
      </p:sp>
      <p:sp>
        <p:nvSpPr>
          <p:cNvPr id="5" name="Footer Placeholder 4">
            <a:extLst>
              <a:ext uri="{FF2B5EF4-FFF2-40B4-BE49-F238E27FC236}">
                <a16:creationId xmlns:a16="http://schemas.microsoft.com/office/drawing/2014/main" id="{4B611BBC-DCEC-474D-B48D-9DA0C3A5C4F1}"/>
              </a:ext>
            </a:extLst>
          </p:cNvPr>
          <p:cNvSpPr>
            <a:spLocks noGrp="1"/>
          </p:cNvSpPr>
          <p:nvPr>
            <p:ph type="ftr" sz="quarter" idx="11"/>
          </p:nvPr>
        </p:nvSpPr>
        <p:spPr/>
        <p:txBody>
          <a:bodyPr/>
          <a:lstStyle/>
          <a:p>
            <a:r>
              <a:rPr lang="es-ES"/>
              <a:t>CSE 373 19Su - Robbie Weber</a:t>
            </a:r>
            <a:endParaRPr lang="en-US"/>
          </a:p>
        </p:txBody>
      </p:sp>
      <p:sp>
        <p:nvSpPr>
          <p:cNvPr id="6" name="Slide Number Placeholder 5">
            <a:extLst>
              <a:ext uri="{FF2B5EF4-FFF2-40B4-BE49-F238E27FC236}">
                <a16:creationId xmlns:a16="http://schemas.microsoft.com/office/drawing/2014/main" id="{92B6B0FD-8C3A-488F-A002-B8B1E92AF6C2}"/>
              </a:ext>
            </a:extLst>
          </p:cNvPr>
          <p:cNvSpPr>
            <a:spLocks noGrp="1"/>
          </p:cNvSpPr>
          <p:nvPr>
            <p:ph type="sldNum" sz="quarter" idx="12"/>
          </p:nvPr>
        </p:nvSpPr>
        <p:spPr/>
        <p:txBody>
          <a:bodyPr/>
          <a:lstStyle/>
          <a:p>
            <a:fld id="{FFE47D63-B3B8-42C8-B8FE-4A124BAD0240}" type="slidenum">
              <a:rPr lang="en-US" smtClean="0"/>
              <a:t>17</a:t>
            </a:fld>
            <a:endParaRPr lang="en-US"/>
          </a:p>
        </p:txBody>
      </p:sp>
    </p:spTree>
    <p:extLst>
      <p:ext uri="{BB962C8B-B14F-4D97-AF65-F5344CB8AC3E}">
        <p14:creationId xmlns:p14="http://schemas.microsoft.com/office/powerpoint/2010/main" val="350956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657AB-BD53-4794-8658-099C5FEFF7CF}"/>
              </a:ext>
            </a:extLst>
          </p:cNvPr>
          <p:cNvSpPr>
            <a:spLocks noGrp="1"/>
          </p:cNvSpPr>
          <p:nvPr>
            <p:ph type="title"/>
          </p:nvPr>
        </p:nvSpPr>
        <p:spPr/>
        <p:txBody>
          <a:bodyPr/>
          <a:lstStyle/>
          <a:p>
            <a:r>
              <a:rPr lang="en-US" dirty="0"/>
              <a:t>P/NP</a:t>
            </a:r>
          </a:p>
        </p:txBody>
      </p:sp>
      <p:sp>
        <p:nvSpPr>
          <p:cNvPr id="3" name="Content Placeholder 2">
            <a:extLst>
              <a:ext uri="{FF2B5EF4-FFF2-40B4-BE49-F238E27FC236}">
                <a16:creationId xmlns:a16="http://schemas.microsoft.com/office/drawing/2014/main" id="{7FE2CED0-3C21-450F-AF0D-5A0978B33B73}"/>
              </a:ext>
            </a:extLst>
          </p:cNvPr>
          <p:cNvSpPr>
            <a:spLocks noGrp="1"/>
          </p:cNvSpPr>
          <p:nvPr>
            <p:ph idx="1"/>
          </p:nvPr>
        </p:nvSpPr>
        <p:spPr>
          <a:xfrm>
            <a:off x="575237" y="1271797"/>
            <a:ext cx="11187258" cy="569202"/>
          </a:xfrm>
        </p:spPr>
        <p:txBody>
          <a:bodyPr/>
          <a:lstStyle/>
          <a:p>
            <a:r>
              <a:rPr lang="en-US" dirty="0"/>
              <a:t>We’ll only ask multiple choice questions on P vs. NP.</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096CAE1-5106-4B46-B293-6A8E3027A912}"/>
              </a:ext>
            </a:extLst>
          </p:cNvPr>
          <p:cNvSpPr/>
          <p:nvPr/>
        </p:nvSpPr>
        <p:spPr>
          <a:xfrm>
            <a:off x="575237" y="3502810"/>
            <a:ext cx="10168961" cy="160217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The set of all decision problems such that if the answer is YES, there is a proof of that which can be verified in polynomial time.</a:t>
            </a:r>
          </a:p>
        </p:txBody>
      </p:sp>
      <p:sp>
        <p:nvSpPr>
          <p:cNvPr id="5" name="Rectangle 4">
            <a:extLst>
              <a:ext uri="{FF2B5EF4-FFF2-40B4-BE49-F238E27FC236}">
                <a16:creationId xmlns:a16="http://schemas.microsoft.com/office/drawing/2014/main" id="{484E3B86-0378-4B5F-89F5-F9FC1566B6A6}"/>
              </a:ext>
            </a:extLst>
          </p:cNvPr>
          <p:cNvSpPr/>
          <p:nvPr/>
        </p:nvSpPr>
        <p:spPr>
          <a:xfrm>
            <a:off x="575237" y="3502810"/>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NP (stands for “nondeterministic polynomial”)</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C548747F-CD74-4396-84F5-3A381CB92165}"/>
                  </a:ext>
                </a:extLst>
              </p:cNvPr>
              <p:cNvSpPr/>
              <p:nvPr/>
            </p:nvSpPr>
            <p:spPr>
              <a:xfrm>
                <a:off x="575238" y="1880956"/>
                <a:ext cx="10168961" cy="1485900"/>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b="1" dirty="0"/>
                  <a:t>The set of all decision problems that have an algorithm that runs in time </a:t>
                </a:r>
                <a14:m>
                  <m:oMath xmlns:m="http://schemas.openxmlformats.org/officeDocument/2006/math">
                    <m:r>
                      <a:rPr lang="en-US" sz="2800" b="1" i="1" smtClean="0">
                        <a:latin typeface="Cambria Math" panose="02040503050406030204" pitchFamily="18" charset="0"/>
                      </a:rPr>
                      <m:t>𝑶</m:t>
                    </m:r>
                    <m:d>
                      <m:dPr>
                        <m:ctrlPr>
                          <a:rPr lang="en-US" sz="2800" b="1" i="1" smtClean="0">
                            <a:latin typeface="Cambria Math" panose="02040503050406030204" pitchFamily="18" charset="0"/>
                          </a:rPr>
                        </m:ctrlPr>
                      </m:dPr>
                      <m:e>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𝒏</m:t>
                            </m:r>
                          </m:e>
                          <m:sup>
                            <m:r>
                              <a:rPr lang="en-US" sz="2800" b="1" i="1" smtClean="0">
                                <a:latin typeface="Cambria Math" panose="02040503050406030204" pitchFamily="18" charset="0"/>
                              </a:rPr>
                              <m:t>𝒌</m:t>
                            </m:r>
                          </m:sup>
                        </m:sSup>
                      </m:e>
                    </m:d>
                  </m:oMath>
                </a14:m>
                <a:r>
                  <a:rPr lang="en-US" sz="2800" dirty="0"/>
                  <a:t> for some constant </a:t>
                </a:r>
                <a14:m>
                  <m:oMath xmlns:m="http://schemas.openxmlformats.org/officeDocument/2006/math">
                    <m:r>
                      <a:rPr lang="en-US" sz="2800" b="0" i="1" smtClean="0">
                        <a:latin typeface="Cambria Math" panose="02040503050406030204" pitchFamily="18" charset="0"/>
                      </a:rPr>
                      <m:t>𝑘</m:t>
                    </m:r>
                  </m:oMath>
                </a14:m>
                <a:r>
                  <a:rPr lang="en-US" sz="2800" dirty="0"/>
                  <a:t>.</a:t>
                </a:r>
              </a:p>
            </p:txBody>
          </p:sp>
        </mc:Choice>
        <mc:Fallback>
          <p:sp>
            <p:nvSpPr>
              <p:cNvPr id="6" name="Rectangle 5">
                <a:extLst>
                  <a:ext uri="{FF2B5EF4-FFF2-40B4-BE49-F238E27FC236}">
                    <a16:creationId xmlns:a16="http://schemas.microsoft.com/office/drawing/2014/main" id="{C548747F-CD74-4396-84F5-3A381CB92165}"/>
                  </a:ext>
                </a:extLst>
              </p:cNvPr>
              <p:cNvSpPr>
                <a:spLocks noRot="1" noChangeAspect="1" noMove="1" noResize="1" noEditPoints="1" noAdjustHandles="1" noChangeArrowheads="1" noChangeShapeType="1" noTextEdit="1"/>
              </p:cNvSpPr>
              <p:nvPr/>
            </p:nvSpPr>
            <p:spPr>
              <a:xfrm>
                <a:off x="575238" y="1880956"/>
                <a:ext cx="10168961" cy="1485900"/>
              </a:xfrm>
              <a:prstGeom prst="rect">
                <a:avLst/>
              </a:prstGeom>
              <a:blipFill>
                <a:blip r:embed="rId2"/>
                <a:stretch>
                  <a:fillRect l="-1199" r="-1918" b="-7819"/>
                </a:stretch>
              </a:blipFill>
              <a:ln>
                <a:no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8E5AB128-7543-4E6C-921F-176F9D1B4BF4}"/>
              </a:ext>
            </a:extLst>
          </p:cNvPr>
          <p:cNvSpPr/>
          <p:nvPr/>
        </p:nvSpPr>
        <p:spPr>
          <a:xfrm>
            <a:off x="575237" y="1887307"/>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P (stands for “Polynomial”)</a:t>
            </a:r>
          </a:p>
        </p:txBody>
      </p:sp>
      <p:sp>
        <p:nvSpPr>
          <p:cNvPr id="8" name="Rectangle 7">
            <a:extLst>
              <a:ext uri="{FF2B5EF4-FFF2-40B4-BE49-F238E27FC236}">
                <a16:creationId xmlns:a16="http://schemas.microsoft.com/office/drawing/2014/main" id="{62AA9F5E-32F8-43D8-BEF4-F045E0F665DA}"/>
              </a:ext>
            </a:extLst>
          </p:cNvPr>
          <p:cNvSpPr/>
          <p:nvPr/>
        </p:nvSpPr>
        <p:spPr>
          <a:xfrm>
            <a:off x="575237" y="5194169"/>
            <a:ext cx="10168961" cy="1602178"/>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Problem B is NP-complete if B is in NP and </a:t>
            </a:r>
            <a:br>
              <a:rPr lang="en-US" sz="2800" dirty="0"/>
            </a:br>
            <a:r>
              <a:rPr lang="en-US" sz="2800" dirty="0"/>
              <a:t>for all problems A in NP, A reduces to B in polynomial time. </a:t>
            </a:r>
          </a:p>
        </p:txBody>
      </p:sp>
      <p:sp>
        <p:nvSpPr>
          <p:cNvPr id="9" name="Rectangle 8">
            <a:extLst>
              <a:ext uri="{FF2B5EF4-FFF2-40B4-BE49-F238E27FC236}">
                <a16:creationId xmlns:a16="http://schemas.microsoft.com/office/drawing/2014/main" id="{6C47574D-DBBB-48AE-BF5C-ED7BEACD1DFB}"/>
              </a:ext>
            </a:extLst>
          </p:cNvPr>
          <p:cNvSpPr/>
          <p:nvPr/>
        </p:nvSpPr>
        <p:spPr>
          <a:xfrm>
            <a:off x="575237" y="5194169"/>
            <a:ext cx="10168961" cy="569202"/>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NP-complete</a:t>
            </a:r>
          </a:p>
        </p:txBody>
      </p:sp>
      <p:sp>
        <p:nvSpPr>
          <p:cNvPr id="10" name="Footer Placeholder 9">
            <a:extLst>
              <a:ext uri="{FF2B5EF4-FFF2-40B4-BE49-F238E27FC236}">
                <a16:creationId xmlns:a16="http://schemas.microsoft.com/office/drawing/2014/main" id="{88893E06-F054-4EC4-BFD0-3B8531D678CE}"/>
              </a:ext>
            </a:extLst>
          </p:cNvPr>
          <p:cNvSpPr>
            <a:spLocks noGrp="1"/>
          </p:cNvSpPr>
          <p:nvPr>
            <p:ph type="ftr" sz="quarter" idx="11"/>
          </p:nvPr>
        </p:nvSpPr>
        <p:spPr/>
        <p:txBody>
          <a:bodyPr/>
          <a:lstStyle/>
          <a:p>
            <a:r>
              <a:rPr lang="es-ES"/>
              <a:t>CSE 373 19Su - Robbie Weber</a:t>
            </a:r>
            <a:endParaRPr lang="en-US"/>
          </a:p>
        </p:txBody>
      </p:sp>
      <p:sp>
        <p:nvSpPr>
          <p:cNvPr id="11" name="Slide Number Placeholder 10">
            <a:extLst>
              <a:ext uri="{FF2B5EF4-FFF2-40B4-BE49-F238E27FC236}">
                <a16:creationId xmlns:a16="http://schemas.microsoft.com/office/drawing/2014/main" id="{29877810-8BB8-4533-ABA9-199167455C91}"/>
              </a:ext>
            </a:extLst>
          </p:cNvPr>
          <p:cNvSpPr>
            <a:spLocks noGrp="1"/>
          </p:cNvSpPr>
          <p:nvPr>
            <p:ph type="sldNum" sz="quarter" idx="12"/>
          </p:nvPr>
        </p:nvSpPr>
        <p:spPr/>
        <p:txBody>
          <a:bodyPr/>
          <a:lstStyle/>
          <a:p>
            <a:fld id="{FFE47D63-B3B8-42C8-B8FE-4A124BAD0240}" type="slidenum">
              <a:rPr lang="en-US" smtClean="0"/>
              <a:t>18</a:t>
            </a:fld>
            <a:endParaRPr lang="en-US"/>
          </a:p>
        </p:txBody>
      </p:sp>
    </p:spTree>
    <p:extLst>
      <p:ext uri="{BB962C8B-B14F-4D97-AF65-F5344CB8AC3E}">
        <p14:creationId xmlns:p14="http://schemas.microsoft.com/office/powerpoint/2010/main" val="368718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49519-F637-4883-B48B-8C2A582997A3}"/>
              </a:ext>
            </a:extLst>
          </p:cNvPr>
          <p:cNvSpPr txBox="1"/>
          <p:nvPr/>
        </p:nvSpPr>
        <p:spPr>
          <a:xfrm>
            <a:off x="633663" y="320842"/>
            <a:ext cx="10924674" cy="6370975"/>
          </a:xfrm>
          <a:prstGeom prst="rect">
            <a:avLst/>
          </a:prstGeom>
          <a:noFill/>
        </p:spPr>
        <p:txBody>
          <a:bodyPr wrap="square" rtlCol="0">
            <a:spAutoFit/>
          </a:bodyPr>
          <a:lstStyle/>
          <a:p>
            <a:r>
              <a:rPr lang="en-US" sz="2400" dirty="0">
                <a:latin typeface="Segoe UI Semilight" panose="020B0402040204020203" pitchFamily="34" charset="0"/>
                <a:cs typeface="Segoe UI Semilight" panose="020B0402040204020203" pitchFamily="34" charset="0"/>
              </a:rPr>
              <a:t>Sample questions:</a:t>
            </a:r>
          </a:p>
          <a:p>
            <a:endParaRPr lang="en-US" sz="2400" dirty="0">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Which of the following problems is NP-complete?</a:t>
            </a:r>
          </a:p>
          <a:p>
            <a:r>
              <a:rPr lang="en-US" sz="2400" dirty="0">
                <a:latin typeface="Segoe UI Semilight" panose="020B0402040204020203" pitchFamily="34" charset="0"/>
                <a:cs typeface="Segoe UI Semilight" panose="020B0402040204020203" pitchFamily="34" charset="0"/>
              </a:rPr>
              <a:t>a) 3-SAT</a:t>
            </a:r>
          </a:p>
          <a:p>
            <a:r>
              <a:rPr lang="en-US" sz="2400" dirty="0">
                <a:latin typeface="Segoe UI Semilight" panose="020B0402040204020203" pitchFamily="34" charset="0"/>
                <a:cs typeface="Segoe UI Semilight" panose="020B0402040204020203" pitchFamily="34" charset="0"/>
              </a:rPr>
              <a:t>b) Minimum Spanning Tree</a:t>
            </a:r>
          </a:p>
          <a:p>
            <a:r>
              <a:rPr lang="en-US" sz="2400" dirty="0">
                <a:latin typeface="Segoe UI Semilight" panose="020B0402040204020203" pitchFamily="34" charset="0"/>
                <a:cs typeface="Segoe UI Semilight" panose="020B0402040204020203" pitchFamily="34" charset="0"/>
              </a:rPr>
              <a:t>c) 2-Coloring</a:t>
            </a:r>
          </a:p>
          <a:p>
            <a:endParaRPr lang="en-US" sz="2400" dirty="0">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Which of the following would solve the P vs. NP?</a:t>
            </a:r>
          </a:p>
          <a:p>
            <a:pPr marL="457200" indent="-457200">
              <a:buAutoNum type="alphaLcParenR"/>
            </a:pPr>
            <a:r>
              <a:rPr lang="en-US" sz="2400" dirty="0">
                <a:latin typeface="Segoe UI Semilight" panose="020B0402040204020203" pitchFamily="34" charset="0"/>
                <a:cs typeface="Segoe UI Semilight" panose="020B0402040204020203" pitchFamily="34" charset="0"/>
              </a:rPr>
              <a:t>Finding a polynomial time algorithm for 3-SAT</a:t>
            </a:r>
          </a:p>
          <a:p>
            <a:pPr marL="457200" indent="-457200">
              <a:buAutoNum type="alphaLcParenR"/>
            </a:pPr>
            <a:r>
              <a:rPr lang="en-US" sz="2400" dirty="0">
                <a:latin typeface="Segoe UI Semilight" panose="020B0402040204020203" pitchFamily="34" charset="0"/>
                <a:cs typeface="Segoe UI Semilight" panose="020B0402040204020203" pitchFamily="34" charset="0"/>
              </a:rPr>
              <a:t>Showing there is no polynomial time algorithm for 2-SAT</a:t>
            </a:r>
          </a:p>
          <a:p>
            <a:pPr marL="457200" indent="-457200">
              <a:buAutoNum type="alphaLcParenR"/>
            </a:pPr>
            <a:r>
              <a:rPr lang="en-US" sz="2400" dirty="0">
                <a:latin typeface="Segoe UI Semilight" panose="020B0402040204020203" pitchFamily="34" charset="0"/>
                <a:cs typeface="Segoe UI Semilight" panose="020B0402040204020203" pitchFamily="34" charset="0"/>
              </a:rPr>
              <a:t>Reducing 2-SAT to 3-SAT</a:t>
            </a:r>
          </a:p>
          <a:p>
            <a:pPr marL="457200" indent="-457200">
              <a:buAutoNum type="alphaLcParenR"/>
            </a:pPr>
            <a:endParaRPr lang="en-US" sz="2400" dirty="0">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Which of the following is not a thing to try when you think the problem you want to solve might be NP-complete?</a:t>
            </a:r>
          </a:p>
          <a:p>
            <a:pPr marL="457200" indent="-457200">
              <a:buAutoNum type="alphaLcParenR"/>
            </a:pPr>
            <a:r>
              <a:rPr lang="en-US" sz="2400" dirty="0">
                <a:latin typeface="Segoe UI Semilight" panose="020B0402040204020203" pitchFamily="34" charset="0"/>
                <a:cs typeface="Segoe UI Semilight" panose="020B0402040204020203" pitchFamily="34" charset="0"/>
              </a:rPr>
              <a:t>See if your problem is a special case that does have an efficient algorithm.</a:t>
            </a:r>
          </a:p>
          <a:p>
            <a:pPr marL="457200" indent="-457200">
              <a:buAutoNum type="alphaLcParenR"/>
            </a:pPr>
            <a:r>
              <a:rPr lang="en-US" sz="2400" dirty="0">
                <a:latin typeface="Segoe UI Semilight" panose="020B0402040204020203" pitchFamily="34" charset="0"/>
                <a:cs typeface="Segoe UI Semilight" panose="020B0402040204020203" pitchFamily="34" charset="0"/>
              </a:rPr>
              <a:t>Try an approximation algorithm.</a:t>
            </a:r>
          </a:p>
          <a:p>
            <a:pPr marL="457200" indent="-457200">
              <a:buAutoNum type="alphaLcParenR"/>
            </a:pPr>
            <a:r>
              <a:rPr lang="en-US" sz="2400" dirty="0">
                <a:latin typeface="Segoe UI Semilight" panose="020B0402040204020203" pitchFamily="34" charset="0"/>
                <a:cs typeface="Segoe UI Semilight" panose="020B0402040204020203" pitchFamily="34" charset="0"/>
              </a:rPr>
              <a:t>Implement a polynomial time algorithm for 3-SAT</a:t>
            </a:r>
          </a:p>
        </p:txBody>
      </p:sp>
      <p:sp>
        <p:nvSpPr>
          <p:cNvPr id="14" name="Rectangle 13">
            <a:extLst>
              <a:ext uri="{FF2B5EF4-FFF2-40B4-BE49-F238E27FC236}">
                <a16:creationId xmlns:a16="http://schemas.microsoft.com/office/drawing/2014/main" id="{EA0C5184-5AA7-403A-AFCE-C87445D9ADAF}"/>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3 minutes</a:t>
            </a:r>
          </a:p>
        </p:txBody>
      </p:sp>
      <p:sp>
        <p:nvSpPr>
          <p:cNvPr id="3" name="Footer Placeholder 2">
            <a:extLst>
              <a:ext uri="{FF2B5EF4-FFF2-40B4-BE49-F238E27FC236}">
                <a16:creationId xmlns:a16="http://schemas.microsoft.com/office/drawing/2014/main" id="{5AD8DF46-EDC0-4808-BC45-1DA81D23D261}"/>
              </a:ext>
            </a:extLst>
          </p:cNvPr>
          <p:cNvSpPr>
            <a:spLocks noGrp="1"/>
          </p:cNvSpPr>
          <p:nvPr>
            <p:ph type="ftr" sz="quarter" idx="11"/>
          </p:nvPr>
        </p:nvSpPr>
        <p:spPr/>
        <p:txBody>
          <a:bodyPr/>
          <a:lstStyle/>
          <a:p>
            <a:r>
              <a:rPr lang="es-ES"/>
              <a:t>CSE 373 19Su - Robbie Weber</a:t>
            </a:r>
            <a:endParaRPr lang="en-US"/>
          </a:p>
        </p:txBody>
      </p:sp>
      <p:sp>
        <p:nvSpPr>
          <p:cNvPr id="4" name="Slide Number Placeholder 3">
            <a:extLst>
              <a:ext uri="{FF2B5EF4-FFF2-40B4-BE49-F238E27FC236}">
                <a16:creationId xmlns:a16="http://schemas.microsoft.com/office/drawing/2014/main" id="{4DC5E7E4-2D3A-45DD-BBF8-58E350E01AA9}"/>
              </a:ext>
            </a:extLst>
          </p:cNvPr>
          <p:cNvSpPr>
            <a:spLocks noGrp="1"/>
          </p:cNvSpPr>
          <p:nvPr>
            <p:ph type="sldNum" sz="quarter" idx="12"/>
          </p:nvPr>
        </p:nvSpPr>
        <p:spPr/>
        <p:txBody>
          <a:bodyPr/>
          <a:lstStyle/>
          <a:p>
            <a:fld id="{FFE47D63-B3B8-42C8-B8FE-4A124BAD0240}" type="slidenum">
              <a:rPr lang="en-US" smtClean="0"/>
              <a:t>19</a:t>
            </a:fld>
            <a:endParaRPr lang="en-US"/>
          </a:p>
        </p:txBody>
      </p:sp>
    </p:spTree>
    <p:extLst>
      <p:ext uri="{BB962C8B-B14F-4D97-AF65-F5344CB8AC3E}">
        <p14:creationId xmlns:p14="http://schemas.microsoft.com/office/powerpoint/2010/main" val="207897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B51D-667A-43F2-89ED-2C6378BF2B5F}"/>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40ED885A-D8FD-494B-8D4F-7472504C980D}"/>
              </a:ext>
            </a:extLst>
          </p:cNvPr>
          <p:cNvSpPr>
            <a:spLocks noGrp="1"/>
          </p:cNvSpPr>
          <p:nvPr>
            <p:ph idx="1"/>
          </p:nvPr>
        </p:nvSpPr>
        <p:spPr/>
        <p:txBody>
          <a:bodyPr>
            <a:normAutofit fontScale="92500" lnSpcReduction="20000"/>
          </a:bodyPr>
          <a:lstStyle/>
          <a:p>
            <a:r>
              <a:rPr lang="en-US" dirty="0"/>
              <a:t>Please fill out:</a:t>
            </a:r>
          </a:p>
          <a:p>
            <a:pPr lvl="1"/>
            <a:r>
              <a:rPr lang="en-US" dirty="0"/>
              <a:t>Course evaluations (for both section and lecture) so the TAs and I can improve</a:t>
            </a:r>
          </a:p>
          <a:p>
            <a:pPr lvl="1"/>
            <a:r>
              <a:rPr lang="en-US" dirty="0"/>
              <a:t>Our custom feedback form </a:t>
            </a:r>
            <a:r>
              <a:rPr lang="en-US" dirty="0">
                <a:hlinkClick r:id="rId2"/>
              </a:rPr>
              <a:t>https://docs.google.com/forms/d/e/1FAIpQLSfeTAECzu98RSgPfiAIYL8zlCcE1_mIFFp6gTJLlctMxoehFA/viewform</a:t>
            </a:r>
            <a:r>
              <a:rPr lang="en-US" dirty="0"/>
              <a:t> </a:t>
            </a:r>
            <a:br>
              <a:rPr lang="en-US" dirty="0"/>
            </a:br>
            <a:r>
              <a:rPr lang="en-US" dirty="0"/>
              <a:t>so we can improve the course, and you can get extra credit!</a:t>
            </a:r>
          </a:p>
          <a:p>
            <a:br>
              <a:rPr lang="en-US" dirty="0"/>
            </a:br>
            <a:r>
              <a:rPr lang="en-US" dirty="0"/>
              <a:t>There’s a topics list:</a:t>
            </a:r>
          </a:p>
          <a:p>
            <a:pPr lvl="1"/>
            <a:r>
              <a:rPr lang="en-US" dirty="0">
                <a:hlinkClick r:id="rId3"/>
              </a:rPr>
              <a:t>https://courses.cs.washington.edu/courses/cse373/19su/files/exams/topics_19su.pdf</a:t>
            </a:r>
            <a:br>
              <a:rPr lang="en-US" dirty="0"/>
            </a:br>
            <a:r>
              <a:rPr lang="en-US" dirty="0"/>
              <a:t>(It’s a pdf linked on the exams page instead of just being on the exams page)</a:t>
            </a:r>
          </a:p>
          <a:p>
            <a:endParaRPr lang="en-US" dirty="0"/>
          </a:p>
          <a:p>
            <a:r>
              <a:rPr lang="en-US" dirty="0"/>
              <a:t>Go to your officially registered section tomorrow for part 1!</a:t>
            </a:r>
          </a:p>
          <a:p>
            <a:pPr lvl="1"/>
            <a:r>
              <a:rPr lang="en-US" dirty="0"/>
              <a:t>Remember no note sheet tomorrow</a:t>
            </a:r>
          </a:p>
          <a:p>
            <a:pPr lvl="1"/>
            <a:r>
              <a:rPr lang="en-US" dirty="0"/>
              <a:t>But you will have the same identities sheet as the midterm.</a:t>
            </a:r>
          </a:p>
          <a:p>
            <a:endParaRPr lang="en-US" dirty="0"/>
          </a:p>
          <a:p>
            <a:r>
              <a:rPr lang="en-US" dirty="0"/>
              <a:t>Part 2 will be here on Friday</a:t>
            </a:r>
          </a:p>
          <a:p>
            <a:pPr lvl="1"/>
            <a:r>
              <a:rPr lang="en-US" dirty="0"/>
              <a:t>Note sheet with same rules as midterm (one 8.5” x 11” sheet of paper)</a:t>
            </a:r>
          </a:p>
          <a:p>
            <a:pPr lvl="1"/>
            <a:r>
              <a:rPr lang="en-US" dirty="0"/>
              <a:t>And we’ll give you the same identities sheet again.</a:t>
            </a:r>
          </a:p>
        </p:txBody>
      </p:sp>
      <p:sp>
        <p:nvSpPr>
          <p:cNvPr id="4" name="Footer Placeholder 3">
            <a:extLst>
              <a:ext uri="{FF2B5EF4-FFF2-40B4-BE49-F238E27FC236}">
                <a16:creationId xmlns:a16="http://schemas.microsoft.com/office/drawing/2014/main" id="{BDB51C82-B448-415B-B7AE-2A9F14A0CF8A}"/>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8B87F2E0-7526-465D-BF35-E7BB2764A81A}"/>
              </a:ext>
            </a:extLst>
          </p:cNvPr>
          <p:cNvSpPr>
            <a:spLocks noGrp="1"/>
          </p:cNvSpPr>
          <p:nvPr>
            <p:ph type="sldNum" sz="quarter" idx="12"/>
          </p:nvPr>
        </p:nvSpPr>
        <p:spPr/>
        <p:txBody>
          <a:bodyPr/>
          <a:lstStyle/>
          <a:p>
            <a:fld id="{FFE47D63-B3B8-42C8-B8FE-4A124BAD0240}" type="slidenum">
              <a:rPr lang="en-US" smtClean="0"/>
              <a:t>2</a:t>
            </a:fld>
            <a:endParaRPr lang="en-US"/>
          </a:p>
        </p:txBody>
      </p:sp>
    </p:spTree>
    <p:extLst>
      <p:ext uri="{BB962C8B-B14F-4D97-AF65-F5344CB8AC3E}">
        <p14:creationId xmlns:p14="http://schemas.microsoft.com/office/powerpoint/2010/main" val="372431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49519-F637-4883-B48B-8C2A582997A3}"/>
              </a:ext>
            </a:extLst>
          </p:cNvPr>
          <p:cNvSpPr txBox="1"/>
          <p:nvPr/>
        </p:nvSpPr>
        <p:spPr>
          <a:xfrm>
            <a:off x="633663" y="320842"/>
            <a:ext cx="10924674" cy="6370975"/>
          </a:xfrm>
          <a:prstGeom prst="rect">
            <a:avLst/>
          </a:prstGeom>
          <a:noFill/>
        </p:spPr>
        <p:txBody>
          <a:bodyPr wrap="square" rtlCol="0">
            <a:spAutoFit/>
          </a:bodyPr>
          <a:lstStyle/>
          <a:p>
            <a:r>
              <a:rPr lang="en-US" sz="2400" dirty="0">
                <a:latin typeface="Segoe UI Semilight" panose="020B0402040204020203" pitchFamily="34" charset="0"/>
                <a:cs typeface="Segoe UI Semilight" panose="020B0402040204020203" pitchFamily="34" charset="0"/>
              </a:rPr>
              <a:t>Sample questions:</a:t>
            </a:r>
          </a:p>
          <a:p>
            <a:endParaRPr lang="en-US" sz="2400" dirty="0">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Which of the following problems is NP-complete?</a:t>
            </a:r>
          </a:p>
          <a:p>
            <a:r>
              <a:rPr lang="en-US" sz="2400" dirty="0">
                <a:latin typeface="Segoe UI Semilight" panose="020B0402040204020203" pitchFamily="34" charset="0"/>
                <a:cs typeface="Segoe UI Semilight" panose="020B0402040204020203" pitchFamily="34" charset="0"/>
              </a:rPr>
              <a:t>a) 3-SAT</a:t>
            </a:r>
          </a:p>
          <a:p>
            <a:r>
              <a:rPr lang="en-US" sz="2400" dirty="0">
                <a:latin typeface="Segoe UI Semilight" panose="020B0402040204020203" pitchFamily="34" charset="0"/>
                <a:cs typeface="Segoe UI Semilight" panose="020B0402040204020203" pitchFamily="34" charset="0"/>
              </a:rPr>
              <a:t>b) Minimum Spanning Tree</a:t>
            </a:r>
          </a:p>
          <a:p>
            <a:r>
              <a:rPr lang="en-US" sz="2400" dirty="0">
                <a:latin typeface="Segoe UI Semilight" panose="020B0402040204020203" pitchFamily="34" charset="0"/>
                <a:cs typeface="Segoe UI Semilight" panose="020B0402040204020203" pitchFamily="34" charset="0"/>
              </a:rPr>
              <a:t>c) 2-Coloring</a:t>
            </a:r>
          </a:p>
          <a:p>
            <a:endParaRPr lang="en-US" sz="2400" dirty="0">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Which of the following would solve the P vs. NP?</a:t>
            </a:r>
          </a:p>
          <a:p>
            <a:pPr marL="457200" indent="-457200">
              <a:buAutoNum type="alphaLcParenR"/>
            </a:pPr>
            <a:r>
              <a:rPr lang="en-US" sz="2400" dirty="0">
                <a:latin typeface="Segoe UI Semilight" panose="020B0402040204020203" pitchFamily="34" charset="0"/>
                <a:cs typeface="Segoe UI Semilight" panose="020B0402040204020203" pitchFamily="34" charset="0"/>
              </a:rPr>
              <a:t>Finding a polynomial time algorithm for 3-SAT</a:t>
            </a:r>
          </a:p>
          <a:p>
            <a:pPr marL="457200" indent="-457200">
              <a:buAutoNum type="alphaLcParenR"/>
            </a:pPr>
            <a:r>
              <a:rPr lang="en-US" sz="2400" dirty="0">
                <a:latin typeface="Segoe UI Semilight" panose="020B0402040204020203" pitchFamily="34" charset="0"/>
                <a:cs typeface="Segoe UI Semilight" panose="020B0402040204020203" pitchFamily="34" charset="0"/>
              </a:rPr>
              <a:t>Showing there is no polynomial time algorithm for 2-SAT</a:t>
            </a:r>
          </a:p>
          <a:p>
            <a:pPr marL="457200" indent="-457200">
              <a:buAutoNum type="alphaLcParenR"/>
            </a:pPr>
            <a:r>
              <a:rPr lang="en-US" sz="2400" dirty="0">
                <a:latin typeface="Segoe UI Semilight" panose="020B0402040204020203" pitchFamily="34" charset="0"/>
                <a:cs typeface="Segoe UI Semilight" panose="020B0402040204020203" pitchFamily="34" charset="0"/>
              </a:rPr>
              <a:t>Reducing 2-SAT to 3-SAT</a:t>
            </a:r>
          </a:p>
          <a:p>
            <a:pPr marL="457200" indent="-457200">
              <a:buAutoNum type="alphaLcParenR"/>
            </a:pPr>
            <a:endParaRPr lang="en-US" sz="2400" dirty="0">
              <a:latin typeface="Segoe UI Semilight" panose="020B0402040204020203" pitchFamily="34" charset="0"/>
              <a:cs typeface="Segoe UI Semilight" panose="020B0402040204020203" pitchFamily="34" charset="0"/>
            </a:endParaRPr>
          </a:p>
          <a:p>
            <a:r>
              <a:rPr lang="en-US" sz="2400" dirty="0">
                <a:latin typeface="Segoe UI Semilight" panose="020B0402040204020203" pitchFamily="34" charset="0"/>
                <a:cs typeface="Segoe UI Semilight" panose="020B0402040204020203" pitchFamily="34" charset="0"/>
              </a:rPr>
              <a:t>Which of the following is not a thing to try when you think the problem you want to solve might be NP-complete?</a:t>
            </a:r>
          </a:p>
          <a:p>
            <a:pPr marL="457200" indent="-457200">
              <a:buAutoNum type="alphaLcParenR"/>
            </a:pPr>
            <a:r>
              <a:rPr lang="en-US" sz="2400" dirty="0">
                <a:latin typeface="Segoe UI Semilight" panose="020B0402040204020203" pitchFamily="34" charset="0"/>
                <a:cs typeface="Segoe UI Semilight" panose="020B0402040204020203" pitchFamily="34" charset="0"/>
              </a:rPr>
              <a:t>See if your problem is a special case that does have an efficient algorithm.</a:t>
            </a:r>
          </a:p>
          <a:p>
            <a:pPr marL="457200" indent="-457200">
              <a:buAutoNum type="alphaLcParenR"/>
            </a:pPr>
            <a:r>
              <a:rPr lang="en-US" sz="2400" dirty="0">
                <a:latin typeface="Segoe UI Semilight" panose="020B0402040204020203" pitchFamily="34" charset="0"/>
                <a:cs typeface="Segoe UI Semilight" panose="020B0402040204020203" pitchFamily="34" charset="0"/>
              </a:rPr>
              <a:t>Try an approximation algorithm.</a:t>
            </a:r>
          </a:p>
          <a:p>
            <a:pPr marL="457200" indent="-457200">
              <a:buAutoNum type="alphaLcParenR"/>
            </a:pPr>
            <a:r>
              <a:rPr lang="en-US" sz="2400" dirty="0">
                <a:latin typeface="Segoe UI Semilight" panose="020B0402040204020203" pitchFamily="34" charset="0"/>
                <a:cs typeface="Segoe UI Semilight" panose="020B0402040204020203" pitchFamily="34" charset="0"/>
              </a:rPr>
              <a:t>Implement a polynomial time algorithm for 3-SAT</a:t>
            </a:r>
          </a:p>
        </p:txBody>
      </p:sp>
      <p:sp>
        <p:nvSpPr>
          <p:cNvPr id="3" name="Rectangle 2">
            <a:extLst>
              <a:ext uri="{FF2B5EF4-FFF2-40B4-BE49-F238E27FC236}">
                <a16:creationId xmlns:a16="http://schemas.microsoft.com/office/drawing/2014/main" id="{B554C91D-C876-4CE1-810D-EB2FB09CD1EA}"/>
              </a:ext>
            </a:extLst>
          </p:cNvPr>
          <p:cNvSpPr/>
          <p:nvPr/>
        </p:nvSpPr>
        <p:spPr>
          <a:xfrm>
            <a:off x="633663" y="1468582"/>
            <a:ext cx="1444519" cy="3971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7597894-B2AC-44B6-AE96-6E3CC613AB2C}"/>
              </a:ext>
            </a:extLst>
          </p:cNvPr>
          <p:cNvSpPr/>
          <p:nvPr/>
        </p:nvSpPr>
        <p:spPr>
          <a:xfrm>
            <a:off x="1053918" y="3307747"/>
            <a:ext cx="6316700" cy="3971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6C6768D-2607-42A7-9D58-91F525658539}"/>
              </a:ext>
            </a:extLst>
          </p:cNvPr>
          <p:cNvSpPr/>
          <p:nvPr/>
        </p:nvSpPr>
        <p:spPr>
          <a:xfrm>
            <a:off x="1053917" y="6221819"/>
            <a:ext cx="6898591" cy="3971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24E9F57F-1B71-4297-BF09-3E5871CA14CD}"/>
              </a:ext>
            </a:extLst>
          </p:cNvPr>
          <p:cNvSpPr>
            <a:spLocks noGrp="1"/>
          </p:cNvSpPr>
          <p:nvPr>
            <p:ph type="ftr" sz="quarter" idx="11"/>
          </p:nvPr>
        </p:nvSpPr>
        <p:spPr/>
        <p:txBody>
          <a:bodyPr/>
          <a:lstStyle/>
          <a:p>
            <a:r>
              <a:rPr lang="es-ES"/>
              <a:t>CSE 373 19Su - Robbie Weber</a:t>
            </a:r>
            <a:endParaRPr lang="en-US"/>
          </a:p>
        </p:txBody>
      </p:sp>
      <p:sp>
        <p:nvSpPr>
          <p:cNvPr id="7" name="Slide Number Placeholder 6">
            <a:extLst>
              <a:ext uri="{FF2B5EF4-FFF2-40B4-BE49-F238E27FC236}">
                <a16:creationId xmlns:a16="http://schemas.microsoft.com/office/drawing/2014/main" id="{6F287559-074E-4AF5-8D12-50247347D6BD}"/>
              </a:ext>
            </a:extLst>
          </p:cNvPr>
          <p:cNvSpPr>
            <a:spLocks noGrp="1"/>
          </p:cNvSpPr>
          <p:nvPr>
            <p:ph type="sldNum" sz="quarter" idx="12"/>
          </p:nvPr>
        </p:nvSpPr>
        <p:spPr/>
        <p:txBody>
          <a:bodyPr/>
          <a:lstStyle/>
          <a:p>
            <a:fld id="{FFE47D63-B3B8-42C8-B8FE-4A124BAD0240}" type="slidenum">
              <a:rPr lang="en-US" smtClean="0"/>
              <a:t>20</a:t>
            </a:fld>
            <a:endParaRPr lang="en-US"/>
          </a:p>
        </p:txBody>
      </p:sp>
    </p:spTree>
    <p:extLst>
      <p:ext uri="{BB962C8B-B14F-4D97-AF65-F5344CB8AC3E}">
        <p14:creationId xmlns:p14="http://schemas.microsoft.com/office/powerpoint/2010/main" val="15273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39" y="318977"/>
            <a:ext cx="11187259" cy="803518"/>
          </a:xfrm>
        </p:spPr>
        <p:txBody>
          <a:bodyPr/>
          <a:lstStyle/>
          <a:p>
            <a:r>
              <a:rPr lang="en-US" dirty="0"/>
              <a:t>Disneyland Scenario #3</a:t>
            </a:r>
          </a:p>
        </p:txBody>
      </p:sp>
      <p:sp>
        <p:nvSpPr>
          <p:cNvPr id="4" name="Footer Placeholder 3"/>
          <p:cNvSpPr>
            <a:spLocks noGrp="1"/>
          </p:cNvSpPr>
          <p:nvPr>
            <p:ph type="ftr" sz="quarter" idx="11"/>
          </p:nvPr>
        </p:nvSpPr>
        <p:spPr/>
        <p:txBody>
          <a:bodyPr/>
          <a:lstStyle/>
          <a:p>
            <a:r>
              <a:rPr lang="es-ES"/>
              <a:t>CSE 373 19Su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a:t>
            </a:fld>
            <a:endParaRPr lang="en-US"/>
          </a:p>
        </p:txBody>
      </p:sp>
      <p:sp>
        <p:nvSpPr>
          <p:cNvPr id="6"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11041522" cy="5506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You’re a Disneyland employee, working the front of the Splash Mountain line. Suddenly, the crowd-control gates fall over and the line degrades into an unordered mass of people.</a:t>
            </a:r>
          </a:p>
          <a:p>
            <a:r>
              <a:rPr lang="en-US" dirty="0"/>
              <a:t>Sometimes you can tell who was in line before who; for other groups you aren’t quite sure. </a:t>
            </a:r>
            <a:br>
              <a:rPr lang="en-US" dirty="0"/>
            </a:br>
            <a:r>
              <a:rPr lang="en-US" dirty="0"/>
              <a:t>You need to restore the line, while ensuring if you </a:t>
            </a:r>
            <a:r>
              <a:rPr lang="en-US" b="1" dirty="0"/>
              <a:t>knew </a:t>
            </a:r>
            <a:r>
              <a:rPr lang="en-US" dirty="0"/>
              <a:t>A came before B before the incident, they will still be in the right order afterward.</a:t>
            </a:r>
            <a:br>
              <a:rPr lang="en-US" dirty="0"/>
            </a:br>
            <a:br>
              <a:rPr lang="en-US" dirty="0"/>
            </a:br>
            <a:r>
              <a:rPr lang="en-US" dirty="0"/>
              <a:t>What are the vertices? </a:t>
            </a:r>
          </a:p>
          <a:p>
            <a:pPr marL="128016" lvl="1" indent="0">
              <a:buFont typeface="Segoe UI Semilight" panose="020B0402040204020203" pitchFamily="34" charset="0"/>
              <a:buNone/>
            </a:pPr>
            <a:endParaRPr lang="en-US" dirty="0">
              <a:solidFill>
                <a:srgbClr val="4C3282"/>
              </a:solidFill>
            </a:endParaRPr>
          </a:p>
          <a:p>
            <a:r>
              <a:rPr lang="en-US" dirty="0"/>
              <a:t>What are the edges? </a:t>
            </a:r>
          </a:p>
          <a:p>
            <a:pPr marL="128016" lvl="1" indent="0">
              <a:buFont typeface="Segoe UI Semilight" panose="020B0402040204020203" pitchFamily="34" charset="0"/>
              <a:buNone/>
            </a:pPr>
            <a:endParaRPr lang="en-US" dirty="0">
              <a:solidFill>
                <a:srgbClr val="4C3282"/>
              </a:solidFill>
            </a:endParaRPr>
          </a:p>
          <a:p>
            <a:r>
              <a:rPr lang="en-US" dirty="0"/>
              <a:t>What are we looking for?</a:t>
            </a:r>
          </a:p>
          <a:p>
            <a:pPr marL="128016" lvl="1" indent="0">
              <a:buNone/>
            </a:pPr>
            <a:endParaRPr lang="en-US" dirty="0">
              <a:solidFill>
                <a:srgbClr val="4C3282"/>
              </a:solidFill>
            </a:endParaRPr>
          </a:p>
          <a:p>
            <a:r>
              <a:rPr lang="en-US" dirty="0"/>
              <a:t>What do we run?</a:t>
            </a:r>
          </a:p>
          <a:p>
            <a:pPr lvl="1"/>
            <a:endParaRPr lang="en-US" dirty="0">
              <a:solidFill>
                <a:srgbClr val="4C3282"/>
              </a:solidFill>
            </a:endParaRPr>
          </a:p>
        </p:txBody>
      </p:sp>
      <p:sp>
        <p:nvSpPr>
          <p:cNvPr id="3" name="Rectangle 2">
            <a:extLst>
              <a:ext uri="{FF2B5EF4-FFF2-40B4-BE49-F238E27FC236}">
                <a16:creationId xmlns:a16="http://schemas.microsoft.com/office/drawing/2014/main" id="{C27D220A-49F6-4523-9768-85945C12692E}"/>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5 minutes</a:t>
            </a:r>
          </a:p>
        </p:txBody>
      </p:sp>
    </p:spTree>
    <p:extLst>
      <p:ext uri="{BB962C8B-B14F-4D97-AF65-F5344CB8AC3E}">
        <p14:creationId xmlns:p14="http://schemas.microsoft.com/office/powerpoint/2010/main" val="290798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39" y="318977"/>
            <a:ext cx="11187259" cy="803518"/>
          </a:xfrm>
        </p:spPr>
        <p:txBody>
          <a:bodyPr/>
          <a:lstStyle/>
          <a:p>
            <a:r>
              <a:rPr lang="en-US" dirty="0"/>
              <a:t>Disneyland Scenario #3</a:t>
            </a:r>
          </a:p>
        </p:txBody>
      </p:sp>
      <p:sp>
        <p:nvSpPr>
          <p:cNvPr id="4" name="Footer Placeholder 3"/>
          <p:cNvSpPr>
            <a:spLocks noGrp="1"/>
          </p:cNvSpPr>
          <p:nvPr>
            <p:ph type="ftr" sz="quarter" idx="11"/>
          </p:nvPr>
        </p:nvSpPr>
        <p:spPr/>
        <p:txBody>
          <a:bodyPr/>
          <a:lstStyle/>
          <a:p>
            <a:r>
              <a:rPr lang="es-ES"/>
              <a:t>CSE 373 19Su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4</a:t>
            </a:fld>
            <a:endParaRPr lang="en-US"/>
          </a:p>
        </p:txBody>
      </p:sp>
      <p:sp>
        <p:nvSpPr>
          <p:cNvPr id="6"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11041522" cy="5506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You’re a Disneyland employee, working the front of the Splash Mountain line. Suddenly, the crowd-control gates fall over and the line degrades into an unordered mass of people.</a:t>
            </a:r>
          </a:p>
          <a:p>
            <a:r>
              <a:rPr lang="en-US" dirty="0"/>
              <a:t>Sometimes you can tell who was in line before who; for other groups you aren’t quite sure. </a:t>
            </a:r>
            <a:br>
              <a:rPr lang="en-US" dirty="0"/>
            </a:br>
            <a:r>
              <a:rPr lang="en-US" dirty="0"/>
              <a:t>You need to restore the line, while ensuring if you </a:t>
            </a:r>
            <a:r>
              <a:rPr lang="en-US" b="1" dirty="0"/>
              <a:t>knew </a:t>
            </a:r>
            <a:r>
              <a:rPr lang="en-US" dirty="0"/>
              <a:t>A came before B before the incident, they will still be in the right order afterward.</a:t>
            </a:r>
            <a:br>
              <a:rPr lang="en-US" dirty="0"/>
            </a:br>
            <a:br>
              <a:rPr lang="en-US" dirty="0"/>
            </a:br>
            <a:r>
              <a:rPr lang="en-US" dirty="0"/>
              <a:t>What are the vertices? </a:t>
            </a:r>
          </a:p>
          <a:p>
            <a:pPr marL="128016" lvl="1" indent="0">
              <a:buFont typeface="Segoe UI Semilight" panose="020B0402040204020203" pitchFamily="34" charset="0"/>
              <a:buNone/>
            </a:pPr>
            <a:r>
              <a:rPr lang="en-US" dirty="0">
                <a:solidFill>
                  <a:srgbClr val="4C3282"/>
                </a:solidFill>
              </a:rPr>
              <a:t>People</a:t>
            </a:r>
          </a:p>
          <a:p>
            <a:r>
              <a:rPr lang="en-US" dirty="0"/>
              <a:t>What are the edges? </a:t>
            </a:r>
          </a:p>
          <a:p>
            <a:pPr marL="128016" lvl="1" indent="0">
              <a:buFont typeface="Segoe UI Semilight" panose="020B0402040204020203" pitchFamily="34" charset="0"/>
              <a:buNone/>
            </a:pPr>
            <a:r>
              <a:rPr lang="en-US" dirty="0">
                <a:solidFill>
                  <a:srgbClr val="4C3282"/>
                </a:solidFill>
              </a:rPr>
              <a:t>Edges are directed, have an edge from X to Y if you know X came before Y.</a:t>
            </a:r>
          </a:p>
          <a:p>
            <a:r>
              <a:rPr lang="en-US" dirty="0"/>
              <a:t>What are we looking for?</a:t>
            </a:r>
          </a:p>
          <a:p>
            <a:pPr lvl="1"/>
            <a:r>
              <a:rPr lang="en-US" dirty="0">
                <a:solidFill>
                  <a:srgbClr val="4C3282"/>
                </a:solidFill>
              </a:rPr>
              <a:t>A total ordering (i.e. a line) consistent with all the ordering we do know.</a:t>
            </a:r>
          </a:p>
          <a:p>
            <a:r>
              <a:rPr lang="en-US" dirty="0"/>
              <a:t>What do we run?</a:t>
            </a:r>
          </a:p>
          <a:p>
            <a:pPr lvl="1"/>
            <a:r>
              <a:rPr lang="en-US" dirty="0">
                <a:solidFill>
                  <a:srgbClr val="4C3282"/>
                </a:solidFill>
              </a:rPr>
              <a:t>Topological Sort!</a:t>
            </a:r>
          </a:p>
        </p:txBody>
      </p:sp>
    </p:spTree>
    <p:extLst>
      <p:ext uri="{BB962C8B-B14F-4D97-AF65-F5344CB8AC3E}">
        <p14:creationId xmlns:p14="http://schemas.microsoft.com/office/powerpoint/2010/main" val="224698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19F8-8B45-45AF-8CD3-46EF95361E57}"/>
              </a:ext>
            </a:extLst>
          </p:cNvPr>
          <p:cNvSpPr>
            <a:spLocks noGrp="1"/>
          </p:cNvSpPr>
          <p:nvPr>
            <p:ph type="title"/>
          </p:nvPr>
        </p:nvSpPr>
        <p:spPr/>
        <p:txBody>
          <a:bodyPr/>
          <a:lstStyle/>
          <a:p>
            <a:r>
              <a:rPr lang="en-US" dirty="0"/>
              <a:t>More Graph Modeling</a:t>
            </a:r>
          </a:p>
        </p:txBody>
      </p:sp>
      <p:sp>
        <p:nvSpPr>
          <p:cNvPr id="3" name="Content Placeholder 2">
            <a:extLst>
              <a:ext uri="{FF2B5EF4-FFF2-40B4-BE49-F238E27FC236}">
                <a16:creationId xmlns:a16="http://schemas.microsoft.com/office/drawing/2014/main" id="{F843412A-8D32-498E-8479-857FC9FFCE3D}"/>
              </a:ext>
            </a:extLst>
          </p:cNvPr>
          <p:cNvSpPr>
            <a:spLocks noGrp="1"/>
          </p:cNvSpPr>
          <p:nvPr>
            <p:ph idx="1"/>
          </p:nvPr>
        </p:nvSpPr>
        <p:spPr/>
        <p:txBody>
          <a:bodyPr/>
          <a:lstStyle/>
          <a:p>
            <a:r>
              <a:rPr lang="en-US" dirty="0"/>
              <a:t>You have three jars, one holds 3 cups, another 5 cups, and the last 9 cups. </a:t>
            </a:r>
          </a:p>
          <a:p>
            <a:r>
              <a:rPr lang="en-US" dirty="0"/>
              <a:t>You can:</a:t>
            </a:r>
          </a:p>
          <a:p>
            <a:pPr lvl="1"/>
            <a:r>
              <a:rPr lang="en-US" dirty="0"/>
              <a:t>Fill a jar with water (to the top)</a:t>
            </a:r>
          </a:p>
          <a:p>
            <a:pPr lvl="1"/>
            <a:r>
              <a:rPr lang="en-US" dirty="0"/>
              <a:t>Dump all the water from a jar (leaving none inside)</a:t>
            </a:r>
          </a:p>
          <a:p>
            <a:pPr lvl="1"/>
            <a:r>
              <a:rPr lang="en-US" dirty="0"/>
              <a:t>Pour the contents of one jar to another. Stopping when either the first jar runs out or the second jar becomes full. </a:t>
            </a:r>
          </a:p>
          <a:p>
            <a:pPr lvl="1"/>
            <a:endParaRPr lang="en-US" dirty="0"/>
          </a:p>
          <a:p>
            <a:r>
              <a:rPr lang="en-US" dirty="0"/>
              <a:t>Your goal is to get exactly 7 cups of water into the jar that holds up to 9 cups, and no water in both of the other jars. </a:t>
            </a:r>
          </a:p>
          <a:p>
            <a:r>
              <a:rPr lang="en-US" dirty="0"/>
              <a:t>Describe an algorithm to find a set of movements to do (or determine that none exists)</a:t>
            </a:r>
          </a:p>
          <a:p>
            <a:endParaRPr lang="en-US" dirty="0"/>
          </a:p>
          <a:p>
            <a:r>
              <a:rPr lang="en-US" dirty="0"/>
              <a:t>Hint: this is a graph modeling problem!!</a:t>
            </a:r>
          </a:p>
        </p:txBody>
      </p:sp>
      <p:sp>
        <p:nvSpPr>
          <p:cNvPr id="4" name="Rectangle 3">
            <a:extLst>
              <a:ext uri="{FF2B5EF4-FFF2-40B4-BE49-F238E27FC236}">
                <a16:creationId xmlns:a16="http://schemas.microsoft.com/office/drawing/2014/main" id="{FD84604C-232A-48D3-88A7-E4C72AC11B3F}"/>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7 minutes</a:t>
            </a:r>
          </a:p>
        </p:txBody>
      </p:sp>
      <p:sp>
        <p:nvSpPr>
          <p:cNvPr id="5" name="Footer Placeholder 4">
            <a:extLst>
              <a:ext uri="{FF2B5EF4-FFF2-40B4-BE49-F238E27FC236}">
                <a16:creationId xmlns:a16="http://schemas.microsoft.com/office/drawing/2014/main" id="{46712459-DE96-4611-83EE-AC22BD55DE68}"/>
              </a:ext>
            </a:extLst>
          </p:cNvPr>
          <p:cNvSpPr>
            <a:spLocks noGrp="1"/>
          </p:cNvSpPr>
          <p:nvPr>
            <p:ph type="ftr" sz="quarter" idx="11"/>
          </p:nvPr>
        </p:nvSpPr>
        <p:spPr/>
        <p:txBody>
          <a:bodyPr/>
          <a:lstStyle/>
          <a:p>
            <a:r>
              <a:rPr lang="es-ES"/>
              <a:t>CSE 373 19Su - Robbie Weber</a:t>
            </a:r>
            <a:endParaRPr lang="en-US"/>
          </a:p>
        </p:txBody>
      </p:sp>
      <p:sp>
        <p:nvSpPr>
          <p:cNvPr id="6" name="Slide Number Placeholder 5">
            <a:extLst>
              <a:ext uri="{FF2B5EF4-FFF2-40B4-BE49-F238E27FC236}">
                <a16:creationId xmlns:a16="http://schemas.microsoft.com/office/drawing/2014/main" id="{57DAF54A-D17A-4B74-A07A-20883564406D}"/>
              </a:ext>
            </a:extLst>
          </p:cNvPr>
          <p:cNvSpPr>
            <a:spLocks noGrp="1"/>
          </p:cNvSpPr>
          <p:nvPr>
            <p:ph type="sldNum" sz="quarter" idx="12"/>
          </p:nvPr>
        </p:nvSpPr>
        <p:spPr/>
        <p:txBody>
          <a:bodyPr/>
          <a:lstStyle/>
          <a:p>
            <a:fld id="{FFE47D63-B3B8-42C8-B8FE-4A124BAD0240}" type="slidenum">
              <a:rPr lang="en-US" smtClean="0"/>
              <a:t>5</a:t>
            </a:fld>
            <a:endParaRPr lang="en-US"/>
          </a:p>
        </p:txBody>
      </p:sp>
    </p:spTree>
    <p:extLst>
      <p:ext uri="{BB962C8B-B14F-4D97-AF65-F5344CB8AC3E}">
        <p14:creationId xmlns:p14="http://schemas.microsoft.com/office/powerpoint/2010/main" val="312346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25A5-BDB5-495F-A373-B8385BEE34B6}"/>
              </a:ext>
            </a:extLst>
          </p:cNvPr>
          <p:cNvSpPr>
            <a:spLocks noGrp="1"/>
          </p:cNvSpPr>
          <p:nvPr>
            <p:ph type="title"/>
          </p:nvPr>
        </p:nvSpPr>
        <p:spPr/>
        <p:txBody>
          <a:bodyPr/>
          <a:lstStyle/>
          <a:p>
            <a:r>
              <a:rPr lang="en-US" dirty="0"/>
              <a:t>More Graph Modeling</a:t>
            </a:r>
          </a:p>
        </p:txBody>
      </p:sp>
      <p:sp>
        <p:nvSpPr>
          <p:cNvPr id="3" name="Content Placeholder 2">
            <a:extLst>
              <a:ext uri="{FF2B5EF4-FFF2-40B4-BE49-F238E27FC236}">
                <a16:creationId xmlns:a16="http://schemas.microsoft.com/office/drawing/2014/main" id="{117B7612-8018-4471-B9FB-F6D0DF9F4DB5}"/>
              </a:ext>
            </a:extLst>
          </p:cNvPr>
          <p:cNvSpPr>
            <a:spLocks noGrp="1"/>
          </p:cNvSpPr>
          <p:nvPr>
            <p:ph idx="1"/>
          </p:nvPr>
        </p:nvSpPr>
        <p:spPr/>
        <p:txBody>
          <a:bodyPr>
            <a:normAutofit lnSpcReduction="10000"/>
          </a:bodyPr>
          <a:lstStyle/>
          <a:p>
            <a:r>
              <a:rPr lang="en-US" dirty="0"/>
              <a:t>You have three jars, one holds 3 cups, another 5 cups, and the last 9 cups.</a:t>
            </a:r>
            <a:br>
              <a:rPr lang="en-US" dirty="0"/>
            </a:br>
            <a:br>
              <a:rPr lang="en-US" dirty="0"/>
            </a:br>
            <a:r>
              <a:rPr lang="en-US" dirty="0"/>
              <a:t>What are the vertices?</a:t>
            </a:r>
          </a:p>
          <a:p>
            <a:pPr lvl="1"/>
            <a:r>
              <a:rPr lang="en-US" dirty="0"/>
              <a:t>Have a vertex for each possible “state” we could be in</a:t>
            </a:r>
          </a:p>
          <a:p>
            <a:pPr lvl="1"/>
            <a:r>
              <a:rPr lang="en-US" dirty="0"/>
              <a:t>e.g. “jar 1 contains 2 cups of water, jar 2 contains 4 cups of water, jar 3 is empty” Call this state (2,4,0)</a:t>
            </a:r>
          </a:p>
          <a:p>
            <a:r>
              <a:rPr lang="en-US" dirty="0"/>
              <a:t>What are the edges?</a:t>
            </a:r>
          </a:p>
          <a:p>
            <a:pPr lvl="1"/>
            <a:r>
              <a:rPr lang="en-US" dirty="0"/>
              <a:t>Have an edge from state A to state B if a single operation will take you from A to B</a:t>
            </a:r>
          </a:p>
          <a:p>
            <a:pPr lvl="1"/>
            <a:r>
              <a:rPr lang="en-US" dirty="0"/>
              <a:t>For example, we have an edge from: (2,4,0) to (1,5,1) because we can pour from jar 1 into jar 2 until it’s full and enter the second state.</a:t>
            </a:r>
          </a:p>
          <a:p>
            <a:pPr lvl="1"/>
            <a:r>
              <a:rPr lang="en-US" dirty="0"/>
              <a:t>Edges are directed (e.g. we can’t get from (1,5,1) back to (2,4,0)</a:t>
            </a:r>
          </a:p>
          <a:p>
            <a:r>
              <a:rPr lang="en-US" dirty="0"/>
              <a:t>What are we looking for?</a:t>
            </a:r>
          </a:p>
          <a:p>
            <a:pPr lvl="1"/>
            <a:r>
              <a:rPr lang="en-US" dirty="0"/>
              <a:t>A set of steps to get from (0,0,0) to (0,0,7)</a:t>
            </a:r>
          </a:p>
          <a:p>
            <a:r>
              <a:rPr lang="en-US" dirty="0"/>
              <a:t>Algorithm? </a:t>
            </a:r>
          </a:p>
          <a:p>
            <a:pPr lvl="1"/>
            <a:r>
              <a:rPr lang="en-US" dirty="0"/>
              <a:t>Just need a path (not the shortest one). To make simpler, add a “dummy target” accessible from any good final state. Now run [B/D]FS from (0,0,0) and see if you can get to (0,0,7)</a:t>
            </a:r>
          </a:p>
        </p:txBody>
      </p:sp>
      <p:sp>
        <p:nvSpPr>
          <p:cNvPr id="4" name="Footer Placeholder 3">
            <a:extLst>
              <a:ext uri="{FF2B5EF4-FFF2-40B4-BE49-F238E27FC236}">
                <a16:creationId xmlns:a16="http://schemas.microsoft.com/office/drawing/2014/main" id="{75F66D5D-2E4A-4C2C-9221-EEC6498785DB}"/>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4D7E9616-2ED2-4831-86A7-62339D7D3FCA}"/>
              </a:ext>
            </a:extLst>
          </p:cNvPr>
          <p:cNvSpPr>
            <a:spLocks noGrp="1"/>
          </p:cNvSpPr>
          <p:nvPr>
            <p:ph type="sldNum" sz="quarter" idx="12"/>
          </p:nvPr>
        </p:nvSpPr>
        <p:spPr/>
        <p:txBody>
          <a:bodyPr/>
          <a:lstStyle/>
          <a:p>
            <a:fld id="{FFE47D63-B3B8-42C8-B8FE-4A124BAD0240}" type="slidenum">
              <a:rPr lang="en-US" smtClean="0"/>
              <a:t>6</a:t>
            </a:fld>
            <a:endParaRPr lang="en-US"/>
          </a:p>
        </p:txBody>
      </p:sp>
    </p:spTree>
    <p:extLst>
      <p:ext uri="{BB962C8B-B14F-4D97-AF65-F5344CB8AC3E}">
        <p14:creationId xmlns:p14="http://schemas.microsoft.com/office/powerpoint/2010/main" val="312377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BF46-78EE-4CA0-9FAF-0CF804ACA937}"/>
              </a:ext>
            </a:extLst>
          </p:cNvPr>
          <p:cNvSpPr>
            <a:spLocks noGrp="1"/>
          </p:cNvSpPr>
          <p:nvPr>
            <p:ph type="title"/>
          </p:nvPr>
        </p:nvSpPr>
        <p:spPr/>
        <p:txBody>
          <a:bodyPr/>
          <a:lstStyle/>
          <a:p>
            <a:r>
              <a:rPr lang="en-US" dirty="0"/>
              <a:t>Even More Graph Modeling</a:t>
            </a:r>
          </a:p>
        </p:txBody>
      </p:sp>
      <p:sp>
        <p:nvSpPr>
          <p:cNvPr id="3" name="Content Placeholder 2">
            <a:extLst>
              <a:ext uri="{FF2B5EF4-FFF2-40B4-BE49-F238E27FC236}">
                <a16:creationId xmlns:a16="http://schemas.microsoft.com/office/drawing/2014/main" id="{9422FCCE-039A-4BBC-B5EE-0EAE98BC18C2}"/>
              </a:ext>
            </a:extLst>
          </p:cNvPr>
          <p:cNvSpPr>
            <a:spLocks noGrp="1"/>
          </p:cNvSpPr>
          <p:nvPr>
            <p:ph idx="1"/>
          </p:nvPr>
        </p:nvSpPr>
        <p:spPr/>
        <p:txBody>
          <a:bodyPr>
            <a:normAutofit/>
          </a:bodyPr>
          <a:lstStyle/>
          <a:p>
            <a:r>
              <a:rPr lang="en-US" dirty="0"/>
              <a:t>You and your friends are going to get dinner on the Ave after the final. You’ll leave straight from the exam, but you don’t know which of the restaurants on the Ave you’ll go to yet. You’d like to know in advance how to get from the exam to any of the restaurants as quickly as possible.</a:t>
            </a:r>
          </a:p>
          <a:p>
            <a:r>
              <a:rPr lang="en-US" dirty="0"/>
              <a:t>What are the vertices?</a:t>
            </a:r>
          </a:p>
          <a:p>
            <a:endParaRPr lang="en-US" dirty="0"/>
          </a:p>
          <a:p>
            <a:r>
              <a:rPr lang="en-US" dirty="0"/>
              <a:t>What are the edges?</a:t>
            </a:r>
          </a:p>
          <a:p>
            <a:endParaRPr lang="en-US" dirty="0"/>
          </a:p>
          <a:p>
            <a:r>
              <a:rPr lang="en-US" dirty="0"/>
              <a:t>What are we looking for?</a:t>
            </a:r>
          </a:p>
          <a:p>
            <a:endParaRPr lang="en-US" dirty="0"/>
          </a:p>
          <a:p>
            <a:r>
              <a:rPr lang="en-US" dirty="0"/>
              <a:t>Algorithm?</a:t>
            </a:r>
          </a:p>
          <a:p>
            <a:endParaRPr lang="en-US" dirty="0"/>
          </a:p>
        </p:txBody>
      </p:sp>
      <p:sp>
        <p:nvSpPr>
          <p:cNvPr id="4" name="Rectangle 3">
            <a:extLst>
              <a:ext uri="{FF2B5EF4-FFF2-40B4-BE49-F238E27FC236}">
                <a16:creationId xmlns:a16="http://schemas.microsoft.com/office/drawing/2014/main" id="{B827DF03-BB46-4115-AF0A-079D26F9E094}"/>
              </a:ext>
            </a:extLst>
          </p:cNvPr>
          <p:cNvSpPr/>
          <p:nvPr/>
        </p:nvSpPr>
        <p:spPr>
          <a:xfrm>
            <a:off x="9938327" y="166255"/>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5 minutes</a:t>
            </a:r>
          </a:p>
        </p:txBody>
      </p:sp>
      <p:sp>
        <p:nvSpPr>
          <p:cNvPr id="5" name="Footer Placeholder 4">
            <a:extLst>
              <a:ext uri="{FF2B5EF4-FFF2-40B4-BE49-F238E27FC236}">
                <a16:creationId xmlns:a16="http://schemas.microsoft.com/office/drawing/2014/main" id="{C802CAF4-5EF9-4C80-B0B8-4B43571643B1}"/>
              </a:ext>
            </a:extLst>
          </p:cNvPr>
          <p:cNvSpPr>
            <a:spLocks noGrp="1"/>
          </p:cNvSpPr>
          <p:nvPr>
            <p:ph type="ftr" sz="quarter" idx="11"/>
          </p:nvPr>
        </p:nvSpPr>
        <p:spPr/>
        <p:txBody>
          <a:bodyPr/>
          <a:lstStyle/>
          <a:p>
            <a:r>
              <a:rPr lang="es-ES"/>
              <a:t>CSE 373 19Su - Robbie Weber</a:t>
            </a:r>
            <a:endParaRPr lang="en-US"/>
          </a:p>
        </p:txBody>
      </p:sp>
      <p:sp>
        <p:nvSpPr>
          <p:cNvPr id="6" name="Slide Number Placeholder 5">
            <a:extLst>
              <a:ext uri="{FF2B5EF4-FFF2-40B4-BE49-F238E27FC236}">
                <a16:creationId xmlns:a16="http://schemas.microsoft.com/office/drawing/2014/main" id="{C5A45C00-BB48-4EE8-AFF4-1BDCBC67A5A8}"/>
              </a:ext>
            </a:extLst>
          </p:cNvPr>
          <p:cNvSpPr>
            <a:spLocks noGrp="1"/>
          </p:cNvSpPr>
          <p:nvPr>
            <p:ph type="sldNum" sz="quarter" idx="12"/>
          </p:nvPr>
        </p:nvSpPr>
        <p:spPr/>
        <p:txBody>
          <a:bodyPr/>
          <a:lstStyle/>
          <a:p>
            <a:fld id="{FFE47D63-B3B8-42C8-B8FE-4A124BAD0240}" type="slidenum">
              <a:rPr lang="en-US" smtClean="0"/>
              <a:t>7</a:t>
            </a:fld>
            <a:endParaRPr lang="en-US"/>
          </a:p>
        </p:txBody>
      </p:sp>
    </p:spTree>
    <p:extLst>
      <p:ext uri="{BB962C8B-B14F-4D97-AF65-F5344CB8AC3E}">
        <p14:creationId xmlns:p14="http://schemas.microsoft.com/office/powerpoint/2010/main" val="302874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BF46-78EE-4CA0-9FAF-0CF804ACA937}"/>
              </a:ext>
            </a:extLst>
          </p:cNvPr>
          <p:cNvSpPr>
            <a:spLocks noGrp="1"/>
          </p:cNvSpPr>
          <p:nvPr>
            <p:ph type="title"/>
          </p:nvPr>
        </p:nvSpPr>
        <p:spPr/>
        <p:txBody>
          <a:bodyPr/>
          <a:lstStyle/>
          <a:p>
            <a:r>
              <a:rPr lang="en-US" dirty="0"/>
              <a:t>Even More Graph Modeling</a:t>
            </a:r>
          </a:p>
        </p:txBody>
      </p:sp>
      <p:sp>
        <p:nvSpPr>
          <p:cNvPr id="3" name="Content Placeholder 2">
            <a:extLst>
              <a:ext uri="{FF2B5EF4-FFF2-40B4-BE49-F238E27FC236}">
                <a16:creationId xmlns:a16="http://schemas.microsoft.com/office/drawing/2014/main" id="{9422FCCE-039A-4BBC-B5EE-0EAE98BC18C2}"/>
              </a:ext>
            </a:extLst>
          </p:cNvPr>
          <p:cNvSpPr>
            <a:spLocks noGrp="1"/>
          </p:cNvSpPr>
          <p:nvPr>
            <p:ph idx="1"/>
          </p:nvPr>
        </p:nvSpPr>
        <p:spPr>
          <a:xfrm>
            <a:off x="575240" y="1463856"/>
            <a:ext cx="11187258" cy="5130867"/>
          </a:xfrm>
        </p:spPr>
        <p:txBody>
          <a:bodyPr>
            <a:normAutofit lnSpcReduction="10000"/>
          </a:bodyPr>
          <a:lstStyle/>
          <a:p>
            <a:r>
              <a:rPr lang="en-US" dirty="0"/>
              <a:t>You and your friends are going to get dinner on the Ave after the final. You’ll leave straight from the exam, but you don’t know which of the restaurants on the Ave you’ll go to yet. You’d like to know in advance how to get from the exam to any of the restaurants as quickly as possible.</a:t>
            </a:r>
          </a:p>
          <a:p>
            <a:r>
              <a:rPr lang="en-US" dirty="0"/>
              <a:t>What are the vertices?</a:t>
            </a:r>
          </a:p>
          <a:p>
            <a:pPr lvl="1"/>
            <a:r>
              <a:rPr lang="en-US" dirty="0"/>
              <a:t>Vertex for PAA, every restaurant on the Ave, and probably a bunch of “locations” in-between</a:t>
            </a:r>
          </a:p>
          <a:p>
            <a:r>
              <a:rPr lang="en-US" dirty="0"/>
              <a:t>What are the edges?</a:t>
            </a:r>
          </a:p>
          <a:p>
            <a:pPr lvl="1"/>
            <a:r>
              <a:rPr lang="en-US" dirty="0"/>
              <a:t>Sidewalks or any other direct connections between our vertices.</a:t>
            </a:r>
          </a:p>
          <a:p>
            <a:pPr lvl="1"/>
            <a:r>
              <a:rPr lang="en-US" dirty="0"/>
              <a:t>Weighted? – yes! Time it takes to walk along the sidewalk</a:t>
            </a:r>
          </a:p>
          <a:p>
            <a:pPr lvl="1"/>
            <a:r>
              <a:rPr lang="en-US" dirty="0"/>
              <a:t>Directed? – Maybe. Does it take longer to walk one direction than the other? If not undirected is fine.</a:t>
            </a:r>
          </a:p>
          <a:p>
            <a:r>
              <a:rPr lang="en-US" dirty="0"/>
              <a:t>What are we looking for?</a:t>
            </a:r>
          </a:p>
          <a:p>
            <a:pPr lvl="1"/>
            <a:r>
              <a:rPr lang="en-US" dirty="0"/>
              <a:t>Shortest path from PAA to every restaurant</a:t>
            </a:r>
          </a:p>
          <a:p>
            <a:r>
              <a:rPr lang="en-US" dirty="0"/>
              <a:t>Algorithm?</a:t>
            </a:r>
          </a:p>
          <a:p>
            <a:pPr lvl="1"/>
            <a:r>
              <a:rPr lang="en-US" dirty="0"/>
              <a:t>Dijkstra’s, with PAA as source. Automatically find distances to all possible targets. Can reconstruct paths using predecessor pointers for any destination we need.</a:t>
            </a:r>
          </a:p>
        </p:txBody>
      </p:sp>
      <p:sp>
        <p:nvSpPr>
          <p:cNvPr id="4" name="Footer Placeholder 3">
            <a:extLst>
              <a:ext uri="{FF2B5EF4-FFF2-40B4-BE49-F238E27FC236}">
                <a16:creationId xmlns:a16="http://schemas.microsoft.com/office/drawing/2014/main" id="{A9629D3D-B602-42C4-B23A-3DD6EB0B1391}"/>
              </a:ext>
            </a:extLst>
          </p:cNvPr>
          <p:cNvSpPr>
            <a:spLocks noGrp="1"/>
          </p:cNvSpPr>
          <p:nvPr>
            <p:ph type="ftr" sz="quarter" idx="11"/>
          </p:nvPr>
        </p:nvSpPr>
        <p:spPr/>
        <p:txBody>
          <a:bodyPr/>
          <a:lstStyle/>
          <a:p>
            <a:r>
              <a:rPr lang="es-ES"/>
              <a:t>CSE 373 19Su - Robbie Weber</a:t>
            </a:r>
            <a:endParaRPr lang="en-US"/>
          </a:p>
        </p:txBody>
      </p:sp>
      <p:sp>
        <p:nvSpPr>
          <p:cNvPr id="5" name="Slide Number Placeholder 4">
            <a:extLst>
              <a:ext uri="{FF2B5EF4-FFF2-40B4-BE49-F238E27FC236}">
                <a16:creationId xmlns:a16="http://schemas.microsoft.com/office/drawing/2014/main" id="{FD6A86D7-656C-49FE-87BB-C50CFFB1C7C6}"/>
              </a:ext>
            </a:extLst>
          </p:cNvPr>
          <p:cNvSpPr>
            <a:spLocks noGrp="1"/>
          </p:cNvSpPr>
          <p:nvPr>
            <p:ph type="sldNum" sz="quarter" idx="12"/>
          </p:nvPr>
        </p:nvSpPr>
        <p:spPr/>
        <p:txBody>
          <a:bodyPr/>
          <a:lstStyle/>
          <a:p>
            <a:fld id="{FFE47D63-B3B8-42C8-B8FE-4A124BAD0240}" type="slidenum">
              <a:rPr lang="en-US" smtClean="0"/>
              <a:t>8</a:t>
            </a:fld>
            <a:endParaRPr lang="en-US"/>
          </a:p>
        </p:txBody>
      </p:sp>
    </p:spTree>
    <p:extLst>
      <p:ext uri="{BB962C8B-B14F-4D97-AF65-F5344CB8AC3E}">
        <p14:creationId xmlns:p14="http://schemas.microsoft.com/office/powerpoint/2010/main" val="371953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FF6D-29F8-47CD-80A8-067D2126C2E8}"/>
              </a:ext>
            </a:extLst>
          </p:cNvPr>
          <p:cNvSpPr>
            <a:spLocks noGrp="1"/>
          </p:cNvSpPr>
          <p:nvPr>
            <p:ph type="title"/>
          </p:nvPr>
        </p:nvSpPr>
        <p:spPr/>
        <p:txBody>
          <a:bodyPr/>
          <a:lstStyle/>
          <a:p>
            <a:r>
              <a:rPr lang="en-US" dirty="0"/>
              <a:t>Code Modeling</a:t>
            </a:r>
          </a:p>
        </p:txBody>
      </p:sp>
      <p:sp>
        <p:nvSpPr>
          <p:cNvPr id="3" name="Content Placeholder 2">
            <a:extLst>
              <a:ext uri="{FF2B5EF4-FFF2-40B4-BE49-F238E27FC236}">
                <a16:creationId xmlns:a16="http://schemas.microsoft.com/office/drawing/2014/main" id="{1AA3E00B-640A-493B-B88F-3076F50938A7}"/>
              </a:ext>
            </a:extLst>
          </p:cNvPr>
          <p:cNvSpPr>
            <a:spLocks noGrp="1"/>
          </p:cNvSpPr>
          <p:nvPr>
            <p:ph idx="1"/>
          </p:nvPr>
        </p:nvSpPr>
        <p:spPr>
          <a:xfrm>
            <a:off x="575240" y="962526"/>
            <a:ext cx="11187258" cy="5632198"/>
          </a:xfrm>
        </p:spPr>
        <p:txBody>
          <a:bodyPr>
            <a:normAutofit/>
          </a:bodyPr>
          <a:lstStyle/>
          <a:p>
            <a:r>
              <a:rPr lang="en-US" sz="1800" dirty="0">
                <a:latin typeface="Courier New" panose="02070309020205020404" pitchFamily="49" charset="0"/>
                <a:cs typeface="Courier New" panose="02070309020205020404" pitchFamily="49" charset="0"/>
              </a:rPr>
              <a:t>//counts the number of vertices reachable from source.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public void </a:t>
            </a:r>
            <a:r>
              <a:rPr lang="en-US" sz="1800" dirty="0" err="1">
                <a:latin typeface="Courier New" panose="02070309020205020404" pitchFamily="49" charset="0"/>
                <a:cs typeface="Courier New" panose="02070309020205020404" pitchFamily="49" charset="0"/>
              </a:rPr>
              <a:t>countElements</a:t>
            </a:r>
            <a:r>
              <a:rPr lang="en-US" sz="1800" dirty="0">
                <a:latin typeface="Courier New" panose="02070309020205020404" pitchFamily="49" charset="0"/>
                <a:cs typeface="Courier New" panose="02070309020205020404" pitchFamily="49" charset="0"/>
              </a:rPr>
              <a:t>(Graph g, Vertex 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&lt;Vertex&gt; seen = new </a:t>
            </a:r>
            <a:r>
              <a:rPr lang="en-US" dirty="0" err="1">
                <a:latin typeface="Courier New" panose="02070309020205020404" pitchFamily="49" charset="0"/>
                <a:cs typeface="Courier New" panose="02070309020205020404" pitchFamily="49" charset="0"/>
              </a:rPr>
              <a:t>ChainedHashSet</a:t>
            </a:r>
            <a:r>
              <a:rPr lang="en-US" dirty="0">
                <a:latin typeface="Courier New" panose="02070309020205020404" pitchFamily="49" charset="0"/>
                <a:cs typeface="Courier New" panose="02070309020205020404" pitchFamily="49" charset="0"/>
              </a:rPr>
              <a:t>&lt;&gt;();</a:t>
            </a:r>
          </a:p>
          <a:p>
            <a:pPr marL="128016" lvl="1" indent="0">
              <a:buNone/>
            </a:pPr>
            <a:r>
              <a:rPr lang="en-US" dirty="0">
                <a:latin typeface="Courier New" panose="02070309020205020404" pitchFamily="49" charset="0"/>
                <a:cs typeface="Courier New" panose="02070309020205020404" pitchFamily="49" charset="0"/>
              </a:rPr>
              <a:t>	Queue&lt;Vertex&gt; </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 new Queue&lt;&gt;();</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toProcess.enquque</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(source);</a:t>
            </a:r>
          </a:p>
          <a:p>
            <a:pPr marL="128016" lvl="1"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numReachable</a:t>
            </a:r>
            <a:r>
              <a:rPr lang="en-US" dirty="0">
                <a:latin typeface="Courier New" panose="02070309020205020404" pitchFamily="49" charset="0"/>
                <a:cs typeface="Courier New" panose="02070309020205020404" pitchFamily="49" charset="0"/>
              </a:rPr>
              <a:t> = 1; //count v itself.</a:t>
            </a:r>
          </a:p>
          <a:p>
            <a:pPr marL="128016" lvl="1" indent="0">
              <a:buNone/>
            </a:pPr>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v.isEmpty</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Vertex </a:t>
            </a:r>
            <a:r>
              <a:rPr lang="en-US" dirty="0" err="1">
                <a:latin typeface="Courier New" panose="02070309020205020404" pitchFamily="49" charset="0"/>
                <a:cs typeface="Courier New" panose="02070309020205020404" pitchFamily="49" charset="0"/>
              </a:rPr>
              <a:t>curr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toProcess.dequeue</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for(Vertex v : </a:t>
            </a:r>
            <a:r>
              <a:rPr lang="en-US" dirty="0" err="1">
                <a:latin typeface="Courier New" panose="02070309020205020404" pitchFamily="49" charset="0"/>
                <a:cs typeface="Courier New" panose="02070309020205020404" pitchFamily="49" charset="0"/>
              </a:rPr>
              <a:t>curr.outNeighbors</a:t>
            </a:r>
            <a:r>
              <a:rPr lang="en-US" dirty="0">
                <a:latin typeface="Courier New" panose="02070309020205020404" pitchFamily="49" charset="0"/>
                <a:cs typeface="Courier New" panose="02070309020205020404" pitchFamily="49" charset="0"/>
              </a:rPr>
              <a:t>()){</a:t>
            </a:r>
          </a:p>
          <a:p>
            <a:pPr marL="128016"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seen.contains</a:t>
            </a:r>
            <a:r>
              <a:rPr lang="en-US" dirty="0">
                <a:latin typeface="Courier New" panose="02070309020205020404" pitchFamily="49" charset="0"/>
                <a:cs typeface="Courier New" panose="02070309020205020404" pitchFamily="49" charset="0"/>
              </a:rPr>
              <a:t>(v) )</a:t>
            </a:r>
          </a:p>
          <a:p>
            <a:pPr marL="128016"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seen.put</a:t>
            </a:r>
            <a:r>
              <a:rPr lang="en-US" dirty="0">
                <a:latin typeface="Courier New" panose="02070309020205020404" pitchFamily="49" charset="0"/>
                <a:cs typeface="Courier New" panose="02070309020205020404" pitchFamily="49" charset="0"/>
              </a:rPr>
              <a:t>(v);</a:t>
            </a:r>
          </a:p>
          <a:p>
            <a:pPr marL="128016" lvl="1" indent="0">
              <a:buNone/>
            </a:pPr>
            <a:r>
              <a:rPr lang="en-US" dirty="0">
                <a:latin typeface="Courier New" panose="02070309020205020404" pitchFamily="49" charset="0"/>
                <a:cs typeface="Courier New" panose="02070309020205020404" pitchFamily="49" charset="0"/>
              </a:rPr>
              <a:t>				count++;</a:t>
            </a:r>
          </a:p>
          <a:p>
            <a:pPr marL="128016" lvl="1" indent="0">
              <a:buNone/>
            </a:pPr>
            <a:r>
              <a:rPr lang="en-US" dirty="0">
                <a:latin typeface="Courier New" panose="02070309020205020404" pitchFamily="49" charset="0"/>
                <a:cs typeface="Courier New" panose="02070309020205020404" pitchFamily="49" charset="0"/>
              </a:rPr>
              <a:t>		}	</a:t>
            </a:r>
          </a:p>
          <a:p>
            <a:pPr marL="128016" lvl="1" indent="0">
              <a:buNone/>
            </a:pPr>
            <a:r>
              <a:rPr lang="en-US" dirty="0">
                <a:latin typeface="Courier New" panose="02070309020205020404" pitchFamily="49" charset="0"/>
                <a:cs typeface="Courier New" panose="02070309020205020404" pitchFamily="49" charset="0"/>
              </a:rPr>
              <a:t>	}</a:t>
            </a:r>
          </a:p>
          <a:p>
            <a:pPr marL="128016" lvl="1" indent="0">
              <a:buNone/>
            </a:pPr>
            <a:r>
              <a:rPr lang="en-US" dirty="0">
                <a:latin typeface="Courier New" panose="02070309020205020404" pitchFamily="49" charset="0"/>
                <a:cs typeface="Courier New" panose="02070309020205020404" pitchFamily="49" charset="0"/>
              </a:rPr>
              <a:t>	return count;		</a:t>
            </a:r>
          </a:p>
          <a:p>
            <a:r>
              <a:rPr lang="en-US" sz="18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74557C24-6BE9-4587-9ABA-DC7990942087}"/>
              </a:ext>
            </a:extLst>
          </p:cNvPr>
          <p:cNvSpPr txBox="1"/>
          <p:nvPr/>
        </p:nvSpPr>
        <p:spPr>
          <a:xfrm>
            <a:off x="8694821" y="263276"/>
            <a:ext cx="3240505" cy="646331"/>
          </a:xfrm>
          <a:prstGeom prst="rect">
            <a:avLst/>
          </a:prstGeom>
          <a:noFill/>
        </p:spPr>
        <p:txBody>
          <a:bodyPr wrap="square" rtlCol="0">
            <a:spAutoFit/>
          </a:bodyPr>
          <a:lstStyle/>
          <a:p>
            <a:r>
              <a:rPr lang="en-US" dirty="0">
                <a:latin typeface="Segoe UI Semilight" panose="020B0402040204020203" pitchFamily="34" charset="0"/>
                <a:cs typeface="Segoe UI Semilight" panose="020B0402040204020203" pitchFamily="34" charset="0"/>
              </a:rPr>
              <a:t>What is the in-practice running time of this code?</a:t>
            </a:r>
          </a:p>
        </p:txBody>
      </p:sp>
      <p:sp>
        <p:nvSpPr>
          <p:cNvPr id="5" name="Rectangle 4">
            <a:extLst>
              <a:ext uri="{FF2B5EF4-FFF2-40B4-BE49-F238E27FC236}">
                <a16:creationId xmlns:a16="http://schemas.microsoft.com/office/drawing/2014/main" id="{778AF8BB-9B29-4C53-AE28-4FD4148A1298}"/>
              </a:ext>
            </a:extLst>
          </p:cNvPr>
          <p:cNvSpPr/>
          <p:nvPr/>
        </p:nvSpPr>
        <p:spPr>
          <a:xfrm>
            <a:off x="9901382" y="962526"/>
            <a:ext cx="2133600" cy="37869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Segoe UI Semilight" panose="020B0402040204020203" pitchFamily="34" charset="0"/>
                <a:cs typeface="Segoe UI Semilight" panose="020B0402040204020203" pitchFamily="34" charset="0"/>
              </a:rPr>
              <a:t>3 minutes</a:t>
            </a:r>
          </a:p>
        </p:txBody>
      </p:sp>
      <p:sp>
        <p:nvSpPr>
          <p:cNvPr id="6" name="Footer Placeholder 5">
            <a:extLst>
              <a:ext uri="{FF2B5EF4-FFF2-40B4-BE49-F238E27FC236}">
                <a16:creationId xmlns:a16="http://schemas.microsoft.com/office/drawing/2014/main" id="{C405B5D4-0C1E-4BA7-A62A-4778575C9DBD}"/>
              </a:ext>
            </a:extLst>
          </p:cNvPr>
          <p:cNvSpPr>
            <a:spLocks noGrp="1"/>
          </p:cNvSpPr>
          <p:nvPr>
            <p:ph type="ftr" sz="quarter" idx="11"/>
          </p:nvPr>
        </p:nvSpPr>
        <p:spPr/>
        <p:txBody>
          <a:bodyPr/>
          <a:lstStyle/>
          <a:p>
            <a:r>
              <a:rPr lang="es-ES"/>
              <a:t>CSE 373 19Su - Robbie Weber</a:t>
            </a:r>
            <a:endParaRPr lang="en-US"/>
          </a:p>
        </p:txBody>
      </p:sp>
      <p:sp>
        <p:nvSpPr>
          <p:cNvPr id="7" name="Slide Number Placeholder 6">
            <a:extLst>
              <a:ext uri="{FF2B5EF4-FFF2-40B4-BE49-F238E27FC236}">
                <a16:creationId xmlns:a16="http://schemas.microsoft.com/office/drawing/2014/main" id="{634C3D8F-E0DF-4610-BC22-E9AACB7752AB}"/>
              </a:ext>
            </a:extLst>
          </p:cNvPr>
          <p:cNvSpPr>
            <a:spLocks noGrp="1"/>
          </p:cNvSpPr>
          <p:nvPr>
            <p:ph type="sldNum" sz="quarter" idx="12"/>
          </p:nvPr>
        </p:nvSpPr>
        <p:spPr/>
        <p:txBody>
          <a:bodyPr/>
          <a:lstStyle/>
          <a:p>
            <a:fld id="{FFE47D63-B3B8-42C8-B8FE-4A124BAD0240}" type="slidenum">
              <a:rPr lang="en-US" smtClean="0"/>
              <a:t>9</a:t>
            </a:fld>
            <a:endParaRPr lang="en-US"/>
          </a:p>
        </p:txBody>
      </p:sp>
    </p:spTree>
    <p:extLst>
      <p:ext uri="{BB962C8B-B14F-4D97-AF65-F5344CB8AC3E}">
        <p14:creationId xmlns:p14="http://schemas.microsoft.com/office/powerpoint/2010/main" val="2532654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2">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lecture08</Template>
  <TotalTime>1604</TotalTime>
  <Words>1772</Words>
  <Application>Microsoft Office PowerPoint</Application>
  <PresentationFormat>Widescreen</PresentationFormat>
  <Paragraphs>299</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Cambria Math</vt:lpstr>
      <vt:lpstr>Courier New</vt:lpstr>
      <vt:lpstr>Segoe UI</vt:lpstr>
      <vt:lpstr>Segoe UI Light</vt:lpstr>
      <vt:lpstr>Segoe UI Semibold</vt:lpstr>
      <vt:lpstr>Segoe UI Semilight</vt:lpstr>
      <vt:lpstr>Tw Cen MT</vt:lpstr>
      <vt:lpstr>Wingdings 3</vt:lpstr>
      <vt:lpstr>Integral</vt:lpstr>
      <vt:lpstr>Lecture 24: Final Review</vt:lpstr>
      <vt:lpstr>Administrivia</vt:lpstr>
      <vt:lpstr>Disneyland Scenario #3</vt:lpstr>
      <vt:lpstr>Disneyland Scenario #3</vt:lpstr>
      <vt:lpstr>More Graph Modeling</vt:lpstr>
      <vt:lpstr>More Graph Modeling</vt:lpstr>
      <vt:lpstr>Even More Graph Modeling</vt:lpstr>
      <vt:lpstr>Even More Graph Modeling</vt:lpstr>
      <vt:lpstr>Code Modeling</vt:lpstr>
      <vt:lpstr>Code Modeling</vt:lpstr>
      <vt:lpstr>Code Modeling</vt:lpstr>
      <vt:lpstr>Code Modeling</vt:lpstr>
      <vt:lpstr>Sorting Design Decision</vt:lpstr>
      <vt:lpstr>Sorting Design Decision</vt:lpstr>
      <vt:lpstr>Design Decision</vt:lpstr>
      <vt:lpstr>Design Decision</vt:lpstr>
      <vt:lpstr>Design Decision</vt:lpstr>
      <vt:lpstr>P/NP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23: Final Review</dc:title>
  <dc:creator>Robert Weber</dc:creator>
  <cp:lastModifiedBy>Robert Weber</cp:lastModifiedBy>
  <cp:revision>33</cp:revision>
  <dcterms:created xsi:type="dcterms:W3CDTF">2019-08-20T16:21:35Z</dcterms:created>
  <dcterms:modified xsi:type="dcterms:W3CDTF">2019-08-21T19:05:54Z</dcterms:modified>
</cp:coreProperties>
</file>