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3" r:id="rId8"/>
    <p:sldId id="265"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3" autoAdjust="0"/>
    <p:restoredTop sz="94660"/>
  </p:normalViewPr>
  <p:slideViewPr>
    <p:cSldViewPr snapToGrid="0">
      <p:cViewPr varScale="1">
        <p:scale>
          <a:sx n="83" d="100"/>
          <a:sy n="83" d="100"/>
        </p:scale>
        <p:origin x="48" y="5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E321-A7A5-45E5-91F5-8146FA84CB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7F526B-EEAC-4C7B-A155-A2C72165D6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E488D-E30F-4262-8D89-1AB34C49F0D1}"/>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5" name="Footer Placeholder 4">
            <a:extLst>
              <a:ext uri="{FF2B5EF4-FFF2-40B4-BE49-F238E27FC236}">
                <a16:creationId xmlns:a16="http://schemas.microsoft.com/office/drawing/2014/main" id="{F716FFAA-453B-4D67-89E7-4734359F5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C5049-A29F-4C23-B8E0-73331FC3BB53}"/>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213837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D0B5-D8E1-444C-A7A5-077291453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FC8DF6-950A-4870-BD91-E595F905B7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580FE-AC1D-4D21-A2A6-7FAECF7627AB}"/>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5" name="Footer Placeholder 4">
            <a:extLst>
              <a:ext uri="{FF2B5EF4-FFF2-40B4-BE49-F238E27FC236}">
                <a16:creationId xmlns:a16="http://schemas.microsoft.com/office/drawing/2014/main" id="{8017C5C9-F7FC-4637-B333-FDF3D7252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4C4F4-A12C-48F5-85E8-8D311E6A12F8}"/>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285868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0AEA8-84BE-4354-B274-13E06EE09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5641E-6047-4162-9F7D-EB1D4D4C14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BF3D7-5CC1-464B-BB7B-5F5ABDF09B16}"/>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5" name="Footer Placeholder 4">
            <a:extLst>
              <a:ext uri="{FF2B5EF4-FFF2-40B4-BE49-F238E27FC236}">
                <a16:creationId xmlns:a16="http://schemas.microsoft.com/office/drawing/2014/main" id="{33A23BDB-F929-4CFE-88DD-75F35711A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6F8A9-8C85-467B-B7B0-F0C84FA1982A}"/>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123541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7F0B-6269-4E84-AD5C-CC4E2012B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794FEF-3ADE-4C2E-BCDA-73BA76025D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4DC61-FE29-4AD8-B8D3-A2A78DA1D459}"/>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5" name="Footer Placeholder 4">
            <a:extLst>
              <a:ext uri="{FF2B5EF4-FFF2-40B4-BE49-F238E27FC236}">
                <a16:creationId xmlns:a16="http://schemas.microsoft.com/office/drawing/2014/main" id="{FCC5693D-80DD-415C-9FAB-A47866E57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6E845-4577-45CB-A2B9-5140F822B545}"/>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193425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EB194-D72A-44F8-8E05-1E4F435E4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1CB1D3-715B-48FF-9307-B10907B49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DDCB8E-0B15-4737-BD5D-CFB8DDD1D4B9}"/>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5" name="Footer Placeholder 4">
            <a:extLst>
              <a:ext uri="{FF2B5EF4-FFF2-40B4-BE49-F238E27FC236}">
                <a16:creationId xmlns:a16="http://schemas.microsoft.com/office/drawing/2014/main" id="{C2A58497-32E1-445B-85CE-B66FBC8C2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E13C8-0371-46F8-A8ED-E10C24B6EB9C}"/>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290546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9BCC-26AC-4292-8247-DC357AF80F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FC02D-A308-4C16-9DE8-AA795F0ACB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07929D-EBC6-4202-BB24-D42B5B3CB5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3CD58F-DBE0-4B19-81F0-7367E4468438}"/>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6" name="Footer Placeholder 5">
            <a:extLst>
              <a:ext uri="{FF2B5EF4-FFF2-40B4-BE49-F238E27FC236}">
                <a16:creationId xmlns:a16="http://schemas.microsoft.com/office/drawing/2014/main" id="{034C5D2B-E8C6-4E9C-BDE0-DDB6E15210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B292A7-2A94-48F1-A903-FAA004A9F8D2}"/>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395289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5F4A-C9F7-4A6E-800B-941256A92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936216-CA0C-4E88-8ADF-67FDF115EE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5A1913C-6492-4F89-8D6A-33DD0B0854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86C0A4-C64A-45FF-BDB9-7BF917489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F2B2EF-2410-43FD-822F-0D33E47408C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DDAF11-4CDF-4CCD-8A2C-C396E537C072}"/>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8" name="Footer Placeholder 7">
            <a:extLst>
              <a:ext uri="{FF2B5EF4-FFF2-40B4-BE49-F238E27FC236}">
                <a16:creationId xmlns:a16="http://schemas.microsoft.com/office/drawing/2014/main" id="{3EF0E90B-3ACE-4C41-9135-22254729E4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92B744-D37F-4455-BE08-F9BE5E97E8C8}"/>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214680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4235-7D8C-44D9-A995-1B035B26F1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5EA16-87A6-4401-BEBE-D4833A2C1A37}"/>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4" name="Footer Placeholder 3">
            <a:extLst>
              <a:ext uri="{FF2B5EF4-FFF2-40B4-BE49-F238E27FC236}">
                <a16:creationId xmlns:a16="http://schemas.microsoft.com/office/drawing/2014/main" id="{AC2825DF-B634-4DF9-AFFB-E0C8035051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A53C27-1894-45AD-970B-47B3A0A44FFA}"/>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222007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9108CB-754B-46C7-B155-5944FDCD3422}"/>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3" name="Footer Placeholder 2">
            <a:extLst>
              <a:ext uri="{FF2B5EF4-FFF2-40B4-BE49-F238E27FC236}">
                <a16:creationId xmlns:a16="http://schemas.microsoft.com/office/drawing/2014/main" id="{4F5E78B7-5A39-4E7E-AA87-5C790AF329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7D478E-F023-45FA-B140-B384F72FA4BD}"/>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4241796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8C8F-DF83-44C6-95EB-F9B530305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BA2EC6-FAF3-4D88-A2C0-8B3E88E544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866E2-FA9B-4BF0-8A88-12CE74004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701915-4359-4B9A-B278-7CA16E0E3FD0}"/>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6" name="Footer Placeholder 5">
            <a:extLst>
              <a:ext uri="{FF2B5EF4-FFF2-40B4-BE49-F238E27FC236}">
                <a16:creationId xmlns:a16="http://schemas.microsoft.com/office/drawing/2014/main" id="{0CA941CA-70B5-4DDA-9569-738EB7C937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CDFF3-B338-45AB-90F4-73401D19A1EE}"/>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387359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97A4-35EF-4C9B-ABEF-1E94C016F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DC70C6-67AD-45EE-A56D-8C7CD744BA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50B247-6452-46F8-A72D-4BCCF9DB2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7A1D1D-CCDB-4A04-8665-0621B8FC3BC3}"/>
              </a:ext>
            </a:extLst>
          </p:cNvPr>
          <p:cNvSpPr>
            <a:spLocks noGrp="1"/>
          </p:cNvSpPr>
          <p:nvPr>
            <p:ph type="dt" sz="half" idx="10"/>
          </p:nvPr>
        </p:nvSpPr>
        <p:spPr/>
        <p:txBody>
          <a:bodyPr/>
          <a:lstStyle/>
          <a:p>
            <a:fld id="{63F4F1DC-5E22-4190-86CA-EA1F430AABDD}" type="datetimeFigureOut">
              <a:rPr lang="en-US" smtClean="0"/>
              <a:t>10/1/2018</a:t>
            </a:fld>
            <a:endParaRPr lang="en-US"/>
          </a:p>
        </p:txBody>
      </p:sp>
      <p:sp>
        <p:nvSpPr>
          <p:cNvPr id="6" name="Footer Placeholder 5">
            <a:extLst>
              <a:ext uri="{FF2B5EF4-FFF2-40B4-BE49-F238E27FC236}">
                <a16:creationId xmlns:a16="http://schemas.microsoft.com/office/drawing/2014/main" id="{3BE01706-04DA-41D2-AA41-E0C0AED46A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E5275-5DA0-4E15-A089-D0351C965B4D}"/>
              </a:ext>
            </a:extLst>
          </p:cNvPr>
          <p:cNvSpPr>
            <a:spLocks noGrp="1"/>
          </p:cNvSpPr>
          <p:nvPr>
            <p:ph type="sldNum" sz="quarter" idx="12"/>
          </p:nvPr>
        </p:nvSpPr>
        <p:spPr/>
        <p:txBody>
          <a:bodyPr/>
          <a:lstStyle/>
          <a:p>
            <a:fld id="{9B66F010-6F10-4598-A866-36FE13782926}" type="slidenum">
              <a:rPr lang="en-US" smtClean="0"/>
              <a:t>‹#›</a:t>
            </a:fld>
            <a:endParaRPr lang="en-US"/>
          </a:p>
        </p:txBody>
      </p:sp>
    </p:spTree>
    <p:extLst>
      <p:ext uri="{BB962C8B-B14F-4D97-AF65-F5344CB8AC3E}">
        <p14:creationId xmlns:p14="http://schemas.microsoft.com/office/powerpoint/2010/main" val="276358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141E7-97DB-426E-8AB6-29582953C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5071F3-D629-4D85-8C3B-3C9060D49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DE20C-95D4-4720-85EB-1A955B910A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F4F1DC-5E22-4190-86CA-EA1F430AABDD}" type="datetimeFigureOut">
              <a:rPr lang="en-US" smtClean="0"/>
              <a:t>10/1/2018</a:t>
            </a:fld>
            <a:endParaRPr lang="en-US"/>
          </a:p>
        </p:txBody>
      </p:sp>
      <p:sp>
        <p:nvSpPr>
          <p:cNvPr id="5" name="Footer Placeholder 4">
            <a:extLst>
              <a:ext uri="{FF2B5EF4-FFF2-40B4-BE49-F238E27FC236}">
                <a16:creationId xmlns:a16="http://schemas.microsoft.com/office/drawing/2014/main" id="{8788AE2A-8309-4F18-B613-1107B9BEF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B8FB64-818E-4E17-B251-9A5FBD1088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6F010-6F10-4598-A866-36FE13782926}" type="slidenum">
              <a:rPr lang="en-US" smtClean="0"/>
              <a:t>‹#›</a:t>
            </a:fld>
            <a:endParaRPr lang="en-US"/>
          </a:p>
        </p:txBody>
      </p:sp>
    </p:spTree>
    <p:extLst>
      <p:ext uri="{BB962C8B-B14F-4D97-AF65-F5344CB8AC3E}">
        <p14:creationId xmlns:p14="http://schemas.microsoft.com/office/powerpoint/2010/main" val="3422273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canvas.uw.edu/" TargetMode="External"/><Relationship Id="rId2" Type="http://schemas.openxmlformats.org/officeDocument/2006/relationships/hyperlink" Target="https://courses.cs.washington.edu/courses/csep546/18a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F7C5-E3CC-4002-BD9C-C2B6BF6014D0}"/>
              </a:ext>
            </a:extLst>
          </p:cNvPr>
          <p:cNvSpPr>
            <a:spLocks noGrp="1"/>
          </p:cNvSpPr>
          <p:nvPr>
            <p:ph type="ctrTitle"/>
          </p:nvPr>
        </p:nvSpPr>
        <p:spPr/>
        <p:txBody>
          <a:bodyPr/>
          <a:lstStyle/>
          <a:p>
            <a:r>
              <a:rPr lang="en-US" dirty="0"/>
              <a:t>CSEP 546</a:t>
            </a:r>
            <a:br>
              <a:rPr lang="en-US" dirty="0"/>
            </a:br>
            <a:r>
              <a:rPr lang="en-US" dirty="0"/>
              <a:t>Machine Learning</a:t>
            </a:r>
          </a:p>
        </p:txBody>
      </p:sp>
      <p:sp>
        <p:nvSpPr>
          <p:cNvPr id="3" name="Subtitle 2">
            <a:extLst>
              <a:ext uri="{FF2B5EF4-FFF2-40B4-BE49-F238E27FC236}">
                <a16:creationId xmlns:a16="http://schemas.microsoft.com/office/drawing/2014/main" id="{A2B044F3-14BF-4095-AD3D-BCF0EF2C9AEC}"/>
              </a:ext>
            </a:extLst>
          </p:cNvPr>
          <p:cNvSpPr>
            <a:spLocks noGrp="1"/>
          </p:cNvSpPr>
          <p:nvPr>
            <p:ph type="subTitle" idx="1"/>
          </p:nvPr>
        </p:nvSpPr>
        <p:spPr/>
        <p:txBody>
          <a:bodyPr/>
          <a:lstStyle/>
          <a:p>
            <a:r>
              <a:rPr lang="en-US" dirty="0"/>
              <a:t>Lecturer: Geoff Hulten</a:t>
            </a:r>
          </a:p>
          <a:p>
            <a:r>
              <a:rPr lang="en-US" dirty="0"/>
              <a:t>TAs: </a:t>
            </a:r>
            <a:r>
              <a:rPr lang="en-US" dirty="0" err="1"/>
              <a:t>Kousuke</a:t>
            </a:r>
            <a:r>
              <a:rPr lang="en-US" dirty="0"/>
              <a:t> </a:t>
            </a:r>
            <a:r>
              <a:rPr lang="en-US" dirty="0" err="1"/>
              <a:t>Ariga</a:t>
            </a:r>
            <a:r>
              <a:rPr lang="en-US" dirty="0"/>
              <a:t> &amp; </a:t>
            </a:r>
            <a:r>
              <a:rPr lang="en-US" dirty="0" err="1"/>
              <a:t>Angli</a:t>
            </a:r>
            <a:r>
              <a:rPr lang="en-US" dirty="0"/>
              <a:t> Liu</a:t>
            </a:r>
          </a:p>
        </p:txBody>
      </p:sp>
    </p:spTree>
    <p:extLst>
      <p:ext uri="{BB962C8B-B14F-4D97-AF65-F5344CB8AC3E}">
        <p14:creationId xmlns:p14="http://schemas.microsoft.com/office/powerpoint/2010/main" val="64560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A425-771B-4E64-8781-1630D904C33F}"/>
              </a:ext>
            </a:extLst>
          </p:cNvPr>
          <p:cNvSpPr>
            <a:spLocks noGrp="1"/>
          </p:cNvSpPr>
          <p:nvPr>
            <p:ph type="title"/>
          </p:nvPr>
        </p:nvSpPr>
        <p:spPr/>
        <p:txBody>
          <a:bodyPr/>
          <a:lstStyle/>
          <a:p>
            <a:r>
              <a:rPr lang="en-US" dirty="0"/>
              <a:t>The Textbooks and why…</a:t>
            </a:r>
          </a:p>
        </p:txBody>
      </p:sp>
      <p:pic>
        <p:nvPicPr>
          <p:cNvPr id="2050" name="Picture 2" descr="https://courses.cs.washington.edu/courses/csep546/18au/images/Mitchell.jpg">
            <a:extLst>
              <a:ext uri="{FF2B5EF4-FFF2-40B4-BE49-F238E27FC236}">
                <a16:creationId xmlns:a16="http://schemas.microsoft.com/office/drawing/2014/main" id="{E8C93115-B234-4DF3-8A80-3E8C0CC05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652" y="2393369"/>
            <a:ext cx="2139603" cy="32158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courses.cs.washington.edu/courses/csep546/18au/images/BIS.jpg">
            <a:extLst>
              <a:ext uri="{FF2B5EF4-FFF2-40B4-BE49-F238E27FC236}">
                <a16:creationId xmlns:a16="http://schemas.microsoft.com/office/drawing/2014/main" id="{8C72E152-CD83-4393-9622-0CC4E86322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5603" y="2393369"/>
            <a:ext cx="2255605" cy="32158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11E074-ADBE-415B-8A3D-5B2BF66C079A}"/>
              </a:ext>
            </a:extLst>
          </p:cNvPr>
          <p:cNvSpPr txBox="1"/>
          <p:nvPr/>
        </p:nvSpPr>
        <p:spPr>
          <a:xfrm>
            <a:off x="8235603" y="5609218"/>
            <a:ext cx="2229456" cy="307777"/>
          </a:xfrm>
          <a:prstGeom prst="rect">
            <a:avLst/>
          </a:prstGeom>
          <a:noFill/>
        </p:spPr>
        <p:txBody>
          <a:bodyPr wrap="none" rtlCol="0">
            <a:spAutoFit/>
          </a:bodyPr>
          <a:lstStyle/>
          <a:p>
            <a:r>
              <a:rPr lang="en-US" sz="1400" i="1" dirty="0"/>
              <a:t>All royalties to be donated…</a:t>
            </a:r>
          </a:p>
        </p:txBody>
      </p:sp>
    </p:spTree>
    <p:extLst>
      <p:ext uri="{BB962C8B-B14F-4D97-AF65-F5344CB8AC3E}">
        <p14:creationId xmlns:p14="http://schemas.microsoft.com/office/powerpoint/2010/main" val="3612062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AC5D-EC3C-4D73-ADC1-148572D1DD0D}"/>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A79AF076-29E5-4335-B533-C9C59B5ABCA6}"/>
              </a:ext>
            </a:extLst>
          </p:cNvPr>
          <p:cNvSpPr>
            <a:spLocks noGrp="1"/>
          </p:cNvSpPr>
          <p:nvPr>
            <p:ph idx="1"/>
          </p:nvPr>
        </p:nvSpPr>
        <p:spPr/>
        <p:txBody>
          <a:bodyPr>
            <a:normAutofit/>
          </a:bodyPr>
          <a:lstStyle/>
          <a:p>
            <a:r>
              <a:rPr lang="fr-FR" dirty="0"/>
              <a:t>Course location: https://www.washington.edu/classroom/SAV+260</a:t>
            </a:r>
          </a:p>
          <a:p>
            <a:endParaRPr lang="en-US" dirty="0"/>
          </a:p>
          <a:p>
            <a:r>
              <a:rPr lang="en-US" dirty="0"/>
              <a:t>Course website: </a:t>
            </a:r>
            <a:r>
              <a:rPr lang="en-US" dirty="0">
                <a:hlinkClick r:id="rId2"/>
              </a:rPr>
              <a:t>https://courses.cs.washington.edu/courses/csep546/18au/</a:t>
            </a:r>
            <a:endParaRPr lang="en-US" dirty="0"/>
          </a:p>
          <a:p>
            <a:endParaRPr lang="en-US" dirty="0"/>
          </a:p>
          <a:p>
            <a:r>
              <a:rPr lang="en-US" dirty="0"/>
              <a:t>Canvas site: </a:t>
            </a:r>
            <a:r>
              <a:rPr lang="en-US" dirty="0">
                <a:hlinkClick r:id="rId3"/>
              </a:rPr>
              <a:t>https://canvas.uw.edu/</a:t>
            </a:r>
            <a:endParaRPr lang="en-US" dirty="0"/>
          </a:p>
          <a:p>
            <a:endParaRPr lang="en-US" dirty="0"/>
          </a:p>
        </p:txBody>
      </p:sp>
    </p:spTree>
    <p:extLst>
      <p:ext uri="{BB962C8B-B14F-4D97-AF65-F5344CB8AC3E}">
        <p14:creationId xmlns:p14="http://schemas.microsoft.com/office/powerpoint/2010/main" val="391883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2BEE-5AF1-47C9-8161-7306A934B305}"/>
              </a:ext>
            </a:extLst>
          </p:cNvPr>
          <p:cNvSpPr>
            <a:spLocks noGrp="1"/>
          </p:cNvSpPr>
          <p:nvPr>
            <p:ph type="title"/>
          </p:nvPr>
        </p:nvSpPr>
        <p:spPr/>
        <p:txBody>
          <a:bodyPr/>
          <a:lstStyle/>
          <a:p>
            <a:r>
              <a:rPr lang="en-US" dirty="0"/>
              <a:t>Introducing Myself</a:t>
            </a:r>
          </a:p>
        </p:txBody>
      </p:sp>
      <p:sp>
        <p:nvSpPr>
          <p:cNvPr id="3" name="Content Placeholder 2">
            <a:extLst>
              <a:ext uri="{FF2B5EF4-FFF2-40B4-BE49-F238E27FC236}">
                <a16:creationId xmlns:a16="http://schemas.microsoft.com/office/drawing/2014/main" id="{CD683BED-65C2-4F84-AC03-43C2D87DFF2B}"/>
              </a:ext>
            </a:extLst>
          </p:cNvPr>
          <p:cNvSpPr>
            <a:spLocks noGrp="1"/>
          </p:cNvSpPr>
          <p:nvPr>
            <p:ph idx="1"/>
          </p:nvPr>
        </p:nvSpPr>
        <p:spPr/>
        <p:txBody>
          <a:bodyPr>
            <a:normAutofit lnSpcReduction="10000"/>
          </a:bodyPr>
          <a:lstStyle/>
          <a:p>
            <a:r>
              <a:rPr lang="en-US" dirty="0"/>
              <a:t>Geoff Hulten</a:t>
            </a:r>
          </a:p>
          <a:p>
            <a:endParaRPr lang="en-US" dirty="0"/>
          </a:p>
          <a:p>
            <a:r>
              <a:rPr lang="en-US" dirty="0"/>
              <a:t>ghulten@cs.washington.edu</a:t>
            </a:r>
          </a:p>
          <a:p>
            <a:endParaRPr lang="en-US" dirty="0"/>
          </a:p>
          <a:p>
            <a:r>
              <a:rPr lang="en-US" dirty="0"/>
              <a:t>https://www.linkedin.com/in/geoff-hulten-58136a1/</a:t>
            </a:r>
          </a:p>
          <a:p>
            <a:endParaRPr lang="en-US" dirty="0"/>
          </a:p>
          <a:p>
            <a:r>
              <a:rPr lang="en-US" dirty="0"/>
              <a:t>What I’ve worked on…</a:t>
            </a:r>
          </a:p>
          <a:p>
            <a:endParaRPr lang="en-US" dirty="0"/>
          </a:p>
          <a:p>
            <a:r>
              <a:rPr lang="en-US" dirty="0"/>
              <a:t>Why I’m here…</a:t>
            </a:r>
          </a:p>
        </p:txBody>
      </p:sp>
    </p:spTree>
    <p:extLst>
      <p:ext uri="{BB962C8B-B14F-4D97-AF65-F5344CB8AC3E}">
        <p14:creationId xmlns:p14="http://schemas.microsoft.com/office/powerpoint/2010/main" val="298538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2F6E-52C0-4AC4-8B4D-D7812826095E}"/>
              </a:ext>
            </a:extLst>
          </p:cNvPr>
          <p:cNvSpPr>
            <a:spLocks noGrp="1"/>
          </p:cNvSpPr>
          <p:nvPr>
            <p:ph type="title"/>
          </p:nvPr>
        </p:nvSpPr>
        <p:spPr/>
        <p:txBody>
          <a:bodyPr/>
          <a:lstStyle/>
          <a:p>
            <a:r>
              <a:rPr lang="en-US" dirty="0"/>
              <a:t>Introducing our TAs</a:t>
            </a:r>
          </a:p>
        </p:txBody>
      </p:sp>
      <p:sp>
        <p:nvSpPr>
          <p:cNvPr id="3" name="Content Placeholder 2">
            <a:extLst>
              <a:ext uri="{FF2B5EF4-FFF2-40B4-BE49-F238E27FC236}">
                <a16:creationId xmlns:a16="http://schemas.microsoft.com/office/drawing/2014/main" id="{CD356399-B857-47AA-9D5C-408E7A0EDFED}"/>
              </a:ext>
            </a:extLst>
          </p:cNvPr>
          <p:cNvSpPr>
            <a:spLocks noGrp="1"/>
          </p:cNvSpPr>
          <p:nvPr>
            <p:ph sz="half" idx="1"/>
          </p:nvPr>
        </p:nvSpPr>
        <p:spPr/>
        <p:txBody>
          <a:bodyPr>
            <a:normAutofit fontScale="92500" lnSpcReduction="20000"/>
          </a:bodyPr>
          <a:lstStyle/>
          <a:p>
            <a:r>
              <a:rPr lang="en-US" dirty="0" err="1"/>
              <a:t>Kousuke</a:t>
            </a:r>
            <a:r>
              <a:rPr lang="en-US" dirty="0"/>
              <a:t> </a:t>
            </a:r>
            <a:r>
              <a:rPr lang="en-US" dirty="0" err="1"/>
              <a:t>Ariga</a:t>
            </a:r>
            <a:endParaRPr lang="en-US" dirty="0"/>
          </a:p>
          <a:p>
            <a:pPr lvl="1"/>
            <a:r>
              <a:rPr lang="en-US" dirty="0"/>
              <a:t>koar8470@cs.washington.edu</a:t>
            </a:r>
          </a:p>
          <a:p>
            <a:endParaRPr lang="en-US" dirty="0"/>
          </a:p>
          <a:p>
            <a:r>
              <a:rPr lang="en-US" dirty="0"/>
              <a:t>Research interests:</a:t>
            </a:r>
          </a:p>
          <a:p>
            <a:endParaRPr lang="en-US" dirty="0"/>
          </a:p>
          <a:p>
            <a:endParaRPr lang="en-US" dirty="0"/>
          </a:p>
          <a:p>
            <a:endParaRPr lang="en-US" dirty="0"/>
          </a:p>
          <a:p>
            <a:endParaRPr lang="en-US" dirty="0"/>
          </a:p>
          <a:p>
            <a:r>
              <a:rPr lang="en-US" dirty="0"/>
              <a:t>Office hours:</a:t>
            </a:r>
          </a:p>
          <a:p>
            <a:pPr lvl="1"/>
            <a:r>
              <a:rPr lang="en-US" dirty="0"/>
              <a:t>Mondays 5:30-6:20</a:t>
            </a:r>
          </a:p>
          <a:p>
            <a:pPr lvl="1"/>
            <a:r>
              <a:rPr lang="en-US" dirty="0"/>
              <a:t>Second floor breakout in Allen Center</a:t>
            </a:r>
          </a:p>
          <a:p>
            <a:endParaRPr lang="en-US" dirty="0"/>
          </a:p>
        </p:txBody>
      </p:sp>
      <p:sp>
        <p:nvSpPr>
          <p:cNvPr id="4" name="Content Placeholder 3">
            <a:extLst>
              <a:ext uri="{FF2B5EF4-FFF2-40B4-BE49-F238E27FC236}">
                <a16:creationId xmlns:a16="http://schemas.microsoft.com/office/drawing/2014/main" id="{D15CF3F6-24D3-410F-8224-D052327CA772}"/>
              </a:ext>
            </a:extLst>
          </p:cNvPr>
          <p:cNvSpPr>
            <a:spLocks noGrp="1"/>
          </p:cNvSpPr>
          <p:nvPr>
            <p:ph sz="half" idx="2"/>
          </p:nvPr>
        </p:nvSpPr>
        <p:spPr/>
        <p:txBody>
          <a:bodyPr>
            <a:normAutofit fontScale="92500" lnSpcReduction="20000"/>
          </a:bodyPr>
          <a:lstStyle/>
          <a:p>
            <a:r>
              <a:rPr lang="en-US" dirty="0" err="1"/>
              <a:t>Angli</a:t>
            </a:r>
            <a:r>
              <a:rPr lang="en-US" dirty="0"/>
              <a:t> Liu</a:t>
            </a:r>
          </a:p>
          <a:p>
            <a:pPr lvl="1"/>
            <a:r>
              <a:rPr lang="en-US" dirty="0"/>
              <a:t>anglil@cs.washington.edu</a:t>
            </a:r>
          </a:p>
          <a:p>
            <a:endParaRPr lang="en-US" dirty="0"/>
          </a:p>
          <a:p>
            <a:r>
              <a:rPr lang="en-US" dirty="0"/>
              <a:t>Research Interests:</a:t>
            </a:r>
          </a:p>
          <a:p>
            <a:pPr marL="457200" lvl="1" indent="0">
              <a:buNone/>
            </a:pPr>
            <a:r>
              <a:rPr lang="en-US" sz="1700" dirty="0"/>
              <a:t>My area of research is using external knowledge (knowledge bases, pre-trained embeddings, raw text, etc.) to help improve sequence models, with applications to low-resource language translation, and unsupervised named-entity recognition.</a:t>
            </a:r>
          </a:p>
          <a:p>
            <a:endParaRPr lang="en-US" dirty="0"/>
          </a:p>
          <a:p>
            <a:endParaRPr lang="en-US" dirty="0"/>
          </a:p>
          <a:p>
            <a:r>
              <a:rPr lang="en-US" dirty="0"/>
              <a:t>Office Hours: &lt; Let’s vote! &gt;</a:t>
            </a:r>
          </a:p>
        </p:txBody>
      </p:sp>
    </p:spTree>
    <p:extLst>
      <p:ext uri="{BB962C8B-B14F-4D97-AF65-F5344CB8AC3E}">
        <p14:creationId xmlns:p14="http://schemas.microsoft.com/office/powerpoint/2010/main" val="405311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FA9B-2268-45A0-9851-E56BB510EE2B}"/>
              </a:ext>
            </a:extLst>
          </p:cNvPr>
          <p:cNvSpPr>
            <a:spLocks noGrp="1"/>
          </p:cNvSpPr>
          <p:nvPr>
            <p:ph type="title"/>
          </p:nvPr>
        </p:nvSpPr>
        <p:spPr/>
        <p:txBody>
          <a:bodyPr/>
          <a:lstStyle/>
          <a:p>
            <a:r>
              <a:rPr lang="en-US" dirty="0"/>
              <a:t>Introducing the Class</a:t>
            </a:r>
          </a:p>
        </p:txBody>
      </p:sp>
      <p:sp>
        <p:nvSpPr>
          <p:cNvPr id="4" name="Content Placeholder 3">
            <a:extLst>
              <a:ext uri="{FF2B5EF4-FFF2-40B4-BE49-F238E27FC236}">
                <a16:creationId xmlns:a16="http://schemas.microsoft.com/office/drawing/2014/main" id="{ABAE5357-A44D-4435-BF57-89E06752B5BF}"/>
              </a:ext>
            </a:extLst>
          </p:cNvPr>
          <p:cNvSpPr>
            <a:spLocks noGrp="1"/>
          </p:cNvSpPr>
          <p:nvPr>
            <p:ph sz="half" idx="1"/>
          </p:nvPr>
        </p:nvSpPr>
        <p:spPr/>
        <p:txBody>
          <a:bodyPr>
            <a:normAutofit/>
          </a:bodyPr>
          <a:lstStyle/>
          <a:p>
            <a:r>
              <a:rPr lang="en-US" dirty="0"/>
              <a:t>What types of jobs?</a:t>
            </a:r>
          </a:p>
          <a:p>
            <a:pPr lvl="1"/>
            <a:r>
              <a:rPr lang="en-US" dirty="0"/>
              <a:t>Engineering?</a:t>
            </a:r>
          </a:p>
          <a:p>
            <a:pPr lvl="1"/>
            <a:r>
              <a:rPr lang="en-US" dirty="0"/>
              <a:t>Data science?</a:t>
            </a:r>
          </a:p>
          <a:p>
            <a:pPr lvl="1"/>
            <a:r>
              <a:rPr lang="en-US" dirty="0"/>
              <a:t>Management/PM?</a:t>
            </a:r>
          </a:p>
          <a:p>
            <a:pPr lvl="1"/>
            <a:r>
              <a:rPr lang="en-US" dirty="0"/>
              <a:t>Other?</a:t>
            </a:r>
          </a:p>
          <a:p>
            <a:pPr lvl="1"/>
            <a:endParaRPr lang="en-US" dirty="0"/>
          </a:p>
          <a:p>
            <a:r>
              <a:rPr lang="en-US" dirty="0"/>
              <a:t>Machine learning experience?</a:t>
            </a:r>
          </a:p>
          <a:p>
            <a:pPr lvl="1"/>
            <a:r>
              <a:rPr lang="en-US" dirty="0"/>
              <a:t>This is my </a:t>
            </a:r>
            <a:r>
              <a:rPr lang="en-US"/>
              <a:t>first class?</a:t>
            </a:r>
            <a:endParaRPr lang="en-US" dirty="0"/>
          </a:p>
          <a:p>
            <a:pPr lvl="1"/>
            <a:r>
              <a:rPr lang="en-US" dirty="0"/>
              <a:t>Several classes / exploration?</a:t>
            </a:r>
          </a:p>
          <a:p>
            <a:pPr lvl="1"/>
            <a:r>
              <a:rPr lang="en-US" dirty="0"/>
              <a:t>Do it for a living?</a:t>
            </a:r>
          </a:p>
        </p:txBody>
      </p:sp>
      <p:sp>
        <p:nvSpPr>
          <p:cNvPr id="5" name="Content Placeholder 4">
            <a:extLst>
              <a:ext uri="{FF2B5EF4-FFF2-40B4-BE49-F238E27FC236}">
                <a16:creationId xmlns:a16="http://schemas.microsoft.com/office/drawing/2014/main" id="{D9D9CE7B-8312-4768-9281-0D55754E7968}"/>
              </a:ext>
            </a:extLst>
          </p:cNvPr>
          <p:cNvSpPr>
            <a:spLocks noGrp="1"/>
          </p:cNvSpPr>
          <p:nvPr>
            <p:ph sz="half" idx="2"/>
          </p:nvPr>
        </p:nvSpPr>
        <p:spPr/>
        <p:txBody>
          <a:bodyPr>
            <a:normAutofit/>
          </a:bodyPr>
          <a:lstStyle/>
          <a:p>
            <a:r>
              <a:rPr lang="en-US" dirty="0"/>
              <a:t>Math?</a:t>
            </a:r>
          </a:p>
          <a:p>
            <a:pPr lvl="1"/>
            <a:r>
              <a:rPr lang="en-US" dirty="0"/>
              <a:t>Not really?</a:t>
            </a:r>
          </a:p>
          <a:p>
            <a:pPr lvl="1"/>
            <a:r>
              <a:rPr lang="en-US" dirty="0"/>
              <a:t>Can do?</a:t>
            </a:r>
          </a:p>
          <a:p>
            <a:pPr lvl="1"/>
            <a:r>
              <a:rPr lang="en-US" dirty="0"/>
              <a:t>I think in math?</a:t>
            </a:r>
          </a:p>
          <a:p>
            <a:pPr lvl="1"/>
            <a:endParaRPr lang="en-US" dirty="0"/>
          </a:p>
          <a:p>
            <a:pPr lvl="1"/>
            <a:endParaRPr lang="en-US" dirty="0"/>
          </a:p>
          <a:p>
            <a:r>
              <a:rPr lang="en-US" dirty="0"/>
              <a:t>Python?</a:t>
            </a:r>
          </a:p>
          <a:p>
            <a:pPr lvl="1"/>
            <a:r>
              <a:rPr lang="en-US" dirty="0"/>
              <a:t>Never used?</a:t>
            </a:r>
          </a:p>
          <a:p>
            <a:pPr lvl="1"/>
            <a:r>
              <a:rPr lang="en-US" dirty="0"/>
              <a:t>Some experience?</a:t>
            </a:r>
          </a:p>
          <a:p>
            <a:pPr lvl="1"/>
            <a:r>
              <a:rPr lang="en-US" dirty="0"/>
              <a:t>No problem?</a:t>
            </a:r>
          </a:p>
        </p:txBody>
      </p:sp>
    </p:spTree>
    <p:extLst>
      <p:ext uri="{BB962C8B-B14F-4D97-AF65-F5344CB8AC3E}">
        <p14:creationId xmlns:p14="http://schemas.microsoft.com/office/powerpoint/2010/main" val="112216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 calcmode="lin" valueType="num">
                                      <p:cBhvr additive="base">
                                        <p:cTn id="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anim calcmode="lin" valueType="num">
                                      <p:cBhvr additive="base">
                                        <p:cTn id="1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anim calcmode="lin" valueType="num">
                                      <p:cBhvr additive="base">
                                        <p:cTn id="1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anim calcmode="lin" valueType="num">
                                      <p:cBhvr additive="base">
                                        <p:cTn id="1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 calcmode="lin" valueType="num">
                                      <p:cBhvr additive="base">
                                        <p:cTn id="2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 calcmode="lin" valueType="num">
                                      <p:cBhvr additive="base">
                                        <p:cTn id="2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 calcmode="lin" valueType="num">
                                      <p:cBhvr additive="base">
                                        <p:cTn id="3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 calcmode="lin" valueType="num">
                                      <p:cBhvr additive="base">
                                        <p:cTn id="4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 calcmode="lin" valueType="num">
                                      <p:cBhvr additive="base">
                                        <p:cTn id="5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9" end="9"/>
                                            </p:txEl>
                                          </p:spTgt>
                                        </p:tgtEl>
                                        <p:attrNameLst>
                                          <p:attrName>style.visibility</p:attrName>
                                        </p:attrNameLst>
                                      </p:cBhvr>
                                      <p:to>
                                        <p:strVal val="visible"/>
                                      </p:to>
                                    </p:set>
                                    <p:anim calcmode="lin" valueType="num">
                                      <p:cBhvr additive="base">
                                        <p:cTn id="5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24D4-746E-49A6-A6DA-C8C766DA06E1}"/>
              </a:ext>
            </a:extLst>
          </p:cNvPr>
          <p:cNvSpPr>
            <a:spLocks noGrp="1"/>
          </p:cNvSpPr>
          <p:nvPr>
            <p:ph type="title"/>
          </p:nvPr>
        </p:nvSpPr>
        <p:spPr/>
        <p:txBody>
          <a:bodyPr/>
          <a:lstStyle/>
          <a:p>
            <a:r>
              <a:rPr lang="en-US" dirty="0"/>
              <a:t>Overview of the Course</a:t>
            </a:r>
          </a:p>
        </p:txBody>
      </p:sp>
      <p:sp>
        <p:nvSpPr>
          <p:cNvPr id="5" name="Content Placeholder 4">
            <a:extLst>
              <a:ext uri="{FF2B5EF4-FFF2-40B4-BE49-F238E27FC236}">
                <a16:creationId xmlns:a16="http://schemas.microsoft.com/office/drawing/2014/main" id="{5A50B4B4-FF2B-4BF2-9818-7676D9736973}"/>
              </a:ext>
            </a:extLst>
          </p:cNvPr>
          <p:cNvSpPr>
            <a:spLocks noGrp="1"/>
          </p:cNvSpPr>
          <p:nvPr>
            <p:ph idx="1"/>
          </p:nvPr>
        </p:nvSpPr>
        <p:spPr/>
        <p:txBody>
          <a:bodyPr/>
          <a:lstStyle/>
          <a:p>
            <a:pPr marL="0" indent="0">
              <a:buNone/>
            </a:pPr>
            <a:r>
              <a:rPr lang="en-US" dirty="0"/>
              <a:t>1) Learn important machine learning algorithms (the tools)</a:t>
            </a:r>
          </a:p>
          <a:p>
            <a:pPr marL="0" indent="0">
              <a:buNone/>
            </a:pPr>
            <a:endParaRPr lang="en-US" dirty="0"/>
          </a:p>
          <a:p>
            <a:pPr marL="0" indent="0">
              <a:buNone/>
            </a:pPr>
            <a:r>
              <a:rPr lang="en-US" dirty="0"/>
              <a:t>2) Learn how to produce models (use the tools)</a:t>
            </a:r>
          </a:p>
          <a:p>
            <a:pPr marL="0" indent="0">
              <a:buNone/>
            </a:pPr>
            <a:endParaRPr lang="en-US" dirty="0"/>
          </a:p>
          <a:p>
            <a:pPr marL="0" indent="0">
              <a:buNone/>
            </a:pPr>
            <a:r>
              <a:rPr lang="en-US" dirty="0"/>
              <a:t>3) Learn how to produce working systems (Machine Learning Engineering)</a:t>
            </a:r>
          </a:p>
        </p:txBody>
      </p:sp>
    </p:spTree>
    <p:extLst>
      <p:ext uri="{BB962C8B-B14F-4D97-AF65-F5344CB8AC3E}">
        <p14:creationId xmlns:p14="http://schemas.microsoft.com/office/powerpoint/2010/main" val="77844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8D80-3E5E-4973-806C-3B065C678358}"/>
              </a:ext>
            </a:extLst>
          </p:cNvPr>
          <p:cNvSpPr>
            <a:spLocks noGrp="1"/>
          </p:cNvSpPr>
          <p:nvPr>
            <p:ph type="title"/>
          </p:nvPr>
        </p:nvSpPr>
        <p:spPr/>
        <p:txBody>
          <a:bodyPr/>
          <a:lstStyle/>
          <a:p>
            <a:r>
              <a:rPr lang="en-US" dirty="0"/>
              <a:t>Lecture Overview</a:t>
            </a:r>
          </a:p>
        </p:txBody>
      </p:sp>
      <p:graphicFrame>
        <p:nvGraphicFramePr>
          <p:cNvPr id="8" name="Content Placeholder 7">
            <a:extLst>
              <a:ext uri="{FF2B5EF4-FFF2-40B4-BE49-F238E27FC236}">
                <a16:creationId xmlns:a16="http://schemas.microsoft.com/office/drawing/2014/main" id="{58C2E5F5-3E38-4A39-9A28-99DD16EAD04C}"/>
              </a:ext>
            </a:extLst>
          </p:cNvPr>
          <p:cNvGraphicFramePr>
            <a:graphicFrameLocks noGrp="1"/>
          </p:cNvGraphicFramePr>
          <p:nvPr>
            <p:ph sz="half" idx="1"/>
            <p:extLst>
              <p:ext uri="{D42A27DB-BD31-4B8C-83A1-F6EECF244321}">
                <p14:modId xmlns:p14="http://schemas.microsoft.com/office/powerpoint/2010/main" val="968957907"/>
              </p:ext>
            </p:extLst>
          </p:nvPr>
        </p:nvGraphicFramePr>
        <p:xfrm>
          <a:off x="6261410" y="2419817"/>
          <a:ext cx="5332821" cy="3885912"/>
        </p:xfrm>
        <a:graphic>
          <a:graphicData uri="http://schemas.openxmlformats.org/drawingml/2006/table">
            <a:tbl>
              <a:tblPr/>
              <a:tblGrid>
                <a:gridCol w="786161">
                  <a:extLst>
                    <a:ext uri="{9D8B030D-6E8A-4147-A177-3AD203B41FA5}">
                      <a16:colId xmlns:a16="http://schemas.microsoft.com/office/drawing/2014/main" val="2364409180"/>
                    </a:ext>
                  </a:extLst>
                </a:gridCol>
                <a:gridCol w="4546660">
                  <a:extLst>
                    <a:ext uri="{9D8B030D-6E8A-4147-A177-3AD203B41FA5}">
                      <a16:colId xmlns:a16="http://schemas.microsoft.com/office/drawing/2014/main" val="3193834825"/>
                    </a:ext>
                  </a:extLst>
                </a:gridCol>
              </a:tblGrid>
              <a:tr h="773595">
                <a:tc>
                  <a:txBody>
                    <a:bodyPr/>
                    <a:lstStyle/>
                    <a:p>
                      <a:r>
                        <a:rPr lang="en-US" sz="1600">
                          <a:effectLst/>
                        </a:rPr>
                        <a:t>5</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buFont typeface="Arial" panose="020B0604020202020204" pitchFamily="34" charset="0"/>
                        <a:buChar char="•"/>
                      </a:pPr>
                      <a:r>
                        <a:rPr lang="en-US" sz="1600" dirty="0">
                          <a:effectLst/>
                        </a:rPr>
                        <a:t>Basics of Computer Vision</a:t>
                      </a:r>
                    </a:p>
                    <a:p>
                      <a:pPr>
                        <a:buFont typeface="Arial" panose="020B0604020202020204" pitchFamily="34" charset="0"/>
                        <a:buChar char="•"/>
                      </a:pPr>
                      <a:r>
                        <a:rPr lang="en-US" sz="1600" dirty="0">
                          <a:effectLst/>
                        </a:rPr>
                        <a:t>Clustering and Dimensionality Reduction</a:t>
                      </a:r>
                    </a:p>
                    <a:p>
                      <a:pPr>
                        <a:buFont typeface="Arial" panose="020B0604020202020204" pitchFamily="34" charset="0"/>
                        <a:buChar char="•"/>
                      </a:pPr>
                      <a:r>
                        <a:rPr lang="en-US" sz="1600" dirty="0">
                          <a:effectLst/>
                        </a:rPr>
                        <a:t>Instance Based Methods</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57861658"/>
                  </a:ext>
                </a:extLst>
              </a:tr>
              <a:tr h="521709">
                <a:tc>
                  <a:txBody>
                    <a:bodyPr/>
                    <a:lstStyle/>
                    <a:p>
                      <a:r>
                        <a:rPr lang="en-US" sz="1600">
                          <a:effectLst/>
                        </a:rPr>
                        <a:t>6</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buFont typeface="Arial" panose="020B0604020202020204" pitchFamily="34" charset="0"/>
                        <a:buChar char="•"/>
                      </a:pPr>
                      <a:r>
                        <a:rPr lang="en-US" sz="1600" dirty="0">
                          <a:effectLst/>
                        </a:rPr>
                        <a:t>Neural Networks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effectLst/>
                        </a:rPr>
                        <a:t>An introduction to mistakes in machine learning</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07635080"/>
                  </a:ext>
                </a:extLst>
              </a:tr>
              <a:tr h="521709">
                <a:tc>
                  <a:txBody>
                    <a:bodyPr/>
                    <a:lstStyle/>
                    <a:p>
                      <a:r>
                        <a:rPr lang="en-US" sz="1600">
                          <a:effectLst/>
                        </a:rPr>
                        <a:t>Veterans Day</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buFont typeface="Arial" panose="020B0604020202020204" pitchFamily="34" charset="0"/>
                        <a:buChar char="•"/>
                      </a:pPr>
                      <a:r>
                        <a:rPr lang="en-US" sz="1600">
                          <a:effectLst/>
                        </a:rPr>
                        <a:t>Catch up on topics (maybe a video lecture)...</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677628747"/>
                  </a:ext>
                </a:extLst>
              </a:tr>
              <a:tr h="521709">
                <a:tc>
                  <a:txBody>
                    <a:bodyPr/>
                    <a:lstStyle/>
                    <a:p>
                      <a:r>
                        <a:rPr lang="en-US" sz="1600">
                          <a:effectLst/>
                        </a:rPr>
                        <a:t>7</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buFont typeface="Arial" panose="020B0604020202020204" pitchFamily="34" charset="0"/>
                        <a:buChar char="•"/>
                      </a:pPr>
                      <a:r>
                        <a:rPr lang="en-US" sz="1600">
                          <a:effectLst/>
                        </a:rPr>
                        <a:t>Design Patterns for Machine Learning</a:t>
                      </a:r>
                    </a:p>
                    <a:p>
                      <a:pPr>
                        <a:buFont typeface="Arial" panose="020B0604020202020204" pitchFamily="34" charset="0"/>
                        <a:buChar char="•"/>
                      </a:pPr>
                      <a:r>
                        <a:rPr lang="en-US" sz="1600">
                          <a:effectLst/>
                        </a:rPr>
                        <a:t>Reinforcement Learning</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72247290"/>
                  </a:ext>
                </a:extLst>
              </a:tr>
              <a:tr h="773595">
                <a:tc>
                  <a:txBody>
                    <a:bodyPr/>
                    <a:lstStyle/>
                    <a:p>
                      <a:r>
                        <a:rPr lang="en-US" sz="1600">
                          <a:effectLst/>
                        </a:rPr>
                        <a:t>8</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buFont typeface="Arial" panose="020B0604020202020204" pitchFamily="34" charset="0"/>
                        <a:buChar char="•"/>
                      </a:pPr>
                      <a:r>
                        <a:rPr lang="en-US" sz="1600">
                          <a:effectLst/>
                        </a:rPr>
                        <a:t>Other important learning: Bayesian Networks, SVM, HMMs &amp; CRFs</a:t>
                      </a:r>
                    </a:p>
                    <a:p>
                      <a:pPr>
                        <a:buFont typeface="Arial" panose="020B0604020202020204" pitchFamily="34" charset="0"/>
                        <a:buChar char="•"/>
                      </a:pPr>
                      <a:r>
                        <a:rPr lang="en-US" sz="1600">
                          <a:effectLst/>
                        </a:rPr>
                        <a:t>Connecting Machine Learning to Users</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604350221"/>
                  </a:ext>
                </a:extLst>
              </a:tr>
              <a:tr h="773595">
                <a:tc>
                  <a:txBody>
                    <a:bodyPr/>
                    <a:lstStyle/>
                    <a:p>
                      <a:r>
                        <a:rPr lang="en-US" sz="1600">
                          <a:effectLst/>
                        </a:rPr>
                        <a:t>9</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buFont typeface="Arial" panose="020B0604020202020204" pitchFamily="34" charset="0"/>
                        <a:buChar char="•"/>
                      </a:pPr>
                      <a:r>
                        <a:rPr lang="en-US" sz="1600" dirty="0">
                          <a:effectLst/>
                        </a:rPr>
                        <a:t>Organizing models in large systems</a:t>
                      </a:r>
                    </a:p>
                    <a:p>
                      <a:pPr>
                        <a:buFont typeface="Arial" panose="020B0604020202020204" pitchFamily="34" charset="0"/>
                        <a:buChar char="•"/>
                      </a:pPr>
                      <a:r>
                        <a:rPr lang="en-US" sz="1600" dirty="0">
                          <a:effectLst/>
                        </a:rPr>
                        <a:t>A quick review of the course</a:t>
                      </a:r>
                    </a:p>
                    <a:p>
                      <a:pPr>
                        <a:buFont typeface="Arial" panose="020B0604020202020204" pitchFamily="34" charset="0"/>
                        <a:buChar char="•"/>
                      </a:pPr>
                      <a:r>
                        <a:rPr lang="en-US" sz="1600" dirty="0">
                          <a:effectLst/>
                        </a:rPr>
                        <a:t>Approaching your own machine learning project</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6420388"/>
                  </a:ext>
                </a:extLst>
              </a:tr>
            </a:tbl>
          </a:graphicData>
        </a:graphic>
      </p:graphicFrame>
      <p:graphicFrame>
        <p:nvGraphicFramePr>
          <p:cNvPr id="4" name="Table 3">
            <a:extLst>
              <a:ext uri="{FF2B5EF4-FFF2-40B4-BE49-F238E27FC236}">
                <a16:creationId xmlns:a16="http://schemas.microsoft.com/office/drawing/2014/main" id="{D38588CF-EBE2-4290-9A47-EAB643E7C5E7}"/>
              </a:ext>
            </a:extLst>
          </p:cNvPr>
          <p:cNvGraphicFramePr>
            <a:graphicFrameLocks noGrp="1"/>
          </p:cNvGraphicFramePr>
          <p:nvPr>
            <p:extLst>
              <p:ext uri="{D42A27DB-BD31-4B8C-83A1-F6EECF244321}">
                <p14:modId xmlns:p14="http://schemas.microsoft.com/office/powerpoint/2010/main" val="2512654313"/>
              </p:ext>
            </p:extLst>
          </p:nvPr>
        </p:nvGraphicFramePr>
        <p:xfrm>
          <a:off x="763179" y="1843630"/>
          <a:ext cx="5332821" cy="4462101"/>
        </p:xfrm>
        <a:graphic>
          <a:graphicData uri="http://schemas.openxmlformats.org/drawingml/2006/table">
            <a:tbl>
              <a:tblPr/>
              <a:tblGrid>
                <a:gridCol w="693614">
                  <a:extLst>
                    <a:ext uri="{9D8B030D-6E8A-4147-A177-3AD203B41FA5}">
                      <a16:colId xmlns:a16="http://schemas.microsoft.com/office/drawing/2014/main" val="3812915611"/>
                    </a:ext>
                  </a:extLst>
                </a:gridCol>
                <a:gridCol w="4639207">
                  <a:extLst>
                    <a:ext uri="{9D8B030D-6E8A-4147-A177-3AD203B41FA5}">
                      <a16:colId xmlns:a16="http://schemas.microsoft.com/office/drawing/2014/main" val="3727465998"/>
                    </a:ext>
                  </a:extLst>
                </a:gridCol>
              </a:tblGrid>
              <a:tr h="552165">
                <a:tc>
                  <a:txBody>
                    <a:bodyPr/>
                    <a:lstStyle/>
                    <a:p>
                      <a:pPr algn="ctr"/>
                      <a:r>
                        <a:rPr lang="en-US" sz="1600" dirty="0">
                          <a:solidFill>
                            <a:srgbClr val="FFFFFF"/>
                          </a:solidFill>
                          <a:effectLst/>
                        </a:rPr>
                        <a:t>Week</a:t>
                      </a:r>
                    </a:p>
                  </a:txBody>
                  <a:tcPr marL="83346" marR="83346" marT="26046" marB="26046" anchor="ctr">
                    <a:lnL>
                      <a:noFill/>
                    </a:lnL>
                    <a:lnR>
                      <a:noFill/>
                    </a:lnR>
                    <a:lnT>
                      <a:noFill/>
                    </a:lnT>
                    <a:lnB w="9525" cap="flat" cmpd="sng" algn="ctr">
                      <a:solidFill>
                        <a:srgbClr val="DDDDDD"/>
                      </a:solidFill>
                      <a:prstDash val="solid"/>
                      <a:round/>
                      <a:headEnd type="none" w="med" len="med"/>
                      <a:tailEnd type="none" w="med" len="med"/>
                    </a:lnB>
                    <a:solidFill>
                      <a:srgbClr val="777777"/>
                    </a:solidFill>
                  </a:tcPr>
                </a:tc>
                <a:tc>
                  <a:txBody>
                    <a:bodyPr/>
                    <a:lstStyle/>
                    <a:p>
                      <a:pPr algn="ctr"/>
                      <a:r>
                        <a:rPr lang="en-US" sz="1600" dirty="0">
                          <a:solidFill>
                            <a:srgbClr val="FFFFFF"/>
                          </a:solidFill>
                          <a:effectLst/>
                        </a:rPr>
                        <a:t>Topics</a:t>
                      </a:r>
                    </a:p>
                  </a:txBody>
                  <a:tcPr marL="83346" marR="83346" marT="26046" marB="26046" anchor="ctr">
                    <a:lnL>
                      <a:noFill/>
                    </a:lnL>
                    <a:lnR>
                      <a:noFill/>
                    </a:lnR>
                    <a:lnT>
                      <a:noFill/>
                    </a:lnT>
                    <a:lnB w="9525" cap="flat" cmpd="sng" algn="ctr">
                      <a:solidFill>
                        <a:srgbClr val="DDDDDD"/>
                      </a:solidFill>
                      <a:prstDash val="solid"/>
                      <a:round/>
                      <a:headEnd type="none" w="med" len="med"/>
                      <a:tailEnd type="none" w="med" len="med"/>
                    </a:lnB>
                    <a:solidFill>
                      <a:srgbClr val="777777"/>
                    </a:solidFill>
                  </a:tcPr>
                </a:tc>
                <a:extLst>
                  <a:ext uri="{0D108BD9-81ED-4DB2-BD59-A6C34878D82A}">
                    <a16:rowId xmlns:a16="http://schemas.microsoft.com/office/drawing/2014/main" val="7072984"/>
                  </a:ext>
                </a:extLst>
              </a:tr>
              <a:tr h="517438">
                <a:tc>
                  <a:txBody>
                    <a:bodyPr/>
                    <a:lstStyle/>
                    <a:p>
                      <a:r>
                        <a:rPr lang="en-US" sz="1800">
                          <a:effectLst/>
                        </a:rPr>
                        <a:t>1</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buFont typeface="Arial" panose="020B0604020202020204" pitchFamily="34" charset="0"/>
                        <a:buChar char="•"/>
                      </a:pPr>
                      <a:r>
                        <a:rPr lang="en-US" sz="1800">
                          <a:effectLst/>
                        </a:rPr>
                        <a:t>Overview of this Course</a:t>
                      </a:r>
                    </a:p>
                    <a:p>
                      <a:pPr>
                        <a:buFont typeface="Arial" panose="020B0604020202020204" pitchFamily="34" charset="0"/>
                        <a:buChar char="•"/>
                      </a:pPr>
                      <a:r>
                        <a:rPr lang="en-US" sz="1800">
                          <a:effectLst/>
                        </a:rPr>
                        <a:t>Overview of Machine Learning</a:t>
                      </a:r>
                    </a:p>
                    <a:p>
                      <a:pPr>
                        <a:buFont typeface="Arial" panose="020B0604020202020204" pitchFamily="34" charset="0"/>
                        <a:buChar char="•"/>
                      </a:pPr>
                      <a:r>
                        <a:rPr lang="en-US" sz="1800">
                          <a:effectLst/>
                        </a:rPr>
                        <a:t>Evaluating 101: FP/FN and Confusion Matrices</a:t>
                      </a:r>
                    </a:p>
                    <a:p>
                      <a:pPr>
                        <a:buFont typeface="Arial" panose="020B0604020202020204" pitchFamily="34" charset="0"/>
                        <a:buChar char="•"/>
                      </a:pPr>
                      <a:r>
                        <a:rPr lang="en-US" sz="1800">
                          <a:effectLst/>
                        </a:rPr>
                        <a:t>Logistic Regression</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218484653"/>
                  </a:ext>
                </a:extLst>
              </a:tr>
              <a:tr h="517438">
                <a:tc>
                  <a:txBody>
                    <a:bodyPr/>
                    <a:lstStyle/>
                    <a:p>
                      <a:r>
                        <a:rPr lang="en-US" sz="1800">
                          <a:effectLst/>
                        </a:rPr>
                        <a:t>2</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buFont typeface="Arial" panose="020B0604020202020204" pitchFamily="34" charset="0"/>
                        <a:buChar char="•"/>
                      </a:pPr>
                      <a:r>
                        <a:rPr lang="en-US" sz="1800" dirty="0">
                          <a:effectLst/>
                        </a:rPr>
                        <a:t>Feature Engineering (Text focus)</a:t>
                      </a:r>
                    </a:p>
                    <a:p>
                      <a:pPr>
                        <a:buFont typeface="Arial" panose="020B0604020202020204" pitchFamily="34" charset="0"/>
                        <a:buChar char="•"/>
                      </a:pPr>
                      <a:r>
                        <a:rPr lang="en-US" sz="1800" dirty="0">
                          <a:effectLst/>
                        </a:rPr>
                        <a:t>Evaluating 201: Hold out, error bounds, cross validation</a:t>
                      </a:r>
                    </a:p>
                    <a:p>
                      <a:pPr>
                        <a:buFont typeface="Arial" panose="020B0604020202020204" pitchFamily="34" charset="0"/>
                        <a:buChar char="•"/>
                      </a:pPr>
                      <a:r>
                        <a:rPr lang="en-US" sz="1800" dirty="0">
                          <a:effectLst/>
                        </a:rPr>
                        <a:t>ROC Curves and operating points</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94349307"/>
                  </a:ext>
                </a:extLst>
              </a:tr>
              <a:tr h="392419">
                <a:tc>
                  <a:txBody>
                    <a:bodyPr/>
                    <a:lstStyle/>
                    <a:p>
                      <a:r>
                        <a:rPr lang="en-US" sz="1800">
                          <a:effectLst/>
                        </a:rPr>
                        <a:t>3</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buFont typeface="Arial" panose="020B0604020202020204" pitchFamily="34" charset="0"/>
                        <a:buChar char="•"/>
                      </a:pPr>
                      <a:r>
                        <a:rPr lang="en-US" sz="1800">
                          <a:effectLst/>
                        </a:rPr>
                        <a:t>Decision Trees</a:t>
                      </a:r>
                    </a:p>
                    <a:p>
                      <a:pPr>
                        <a:buFont typeface="Arial" panose="020B0604020202020204" pitchFamily="34" charset="0"/>
                        <a:buChar char="•"/>
                      </a:pPr>
                      <a:r>
                        <a:rPr lang="en-US" sz="1800">
                          <a:effectLst/>
                        </a:rPr>
                        <a:t>Overfitting and Underfitting</a:t>
                      </a:r>
                    </a:p>
                    <a:p>
                      <a:pPr>
                        <a:buFont typeface="Arial" panose="020B0604020202020204" pitchFamily="34" charset="0"/>
                        <a:buChar char="•"/>
                      </a:pPr>
                      <a:r>
                        <a:rPr lang="en-US" sz="1800">
                          <a:effectLst/>
                        </a:rPr>
                        <a:t>Parameters in Modeling</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124412333"/>
                  </a:ext>
                </a:extLst>
              </a:tr>
              <a:tr h="392419">
                <a:tc>
                  <a:txBody>
                    <a:bodyPr/>
                    <a:lstStyle/>
                    <a:p>
                      <a:r>
                        <a:rPr lang="en-US" sz="1800">
                          <a:effectLst/>
                        </a:rPr>
                        <a:t>4</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buFont typeface="Arial" panose="020B0604020202020204" pitchFamily="34" charset="0"/>
                        <a:buChar char="•"/>
                      </a:pPr>
                      <a:r>
                        <a:rPr lang="en-US" sz="1800" dirty="0">
                          <a:effectLst/>
                        </a:rPr>
                        <a:t>Ensembles</a:t>
                      </a:r>
                    </a:p>
                    <a:p>
                      <a:pPr>
                        <a:buFont typeface="Arial" panose="020B0604020202020204" pitchFamily="34" charset="0"/>
                        <a:buChar char="•"/>
                      </a:pPr>
                      <a:r>
                        <a:rPr lang="en-US" sz="1800" dirty="0">
                          <a:effectLst/>
                        </a:rPr>
                        <a:t>Machine Learning with an Abuser</a:t>
                      </a:r>
                    </a:p>
                    <a:p>
                      <a:pPr>
                        <a:buFont typeface="Arial" panose="020B0604020202020204" pitchFamily="34" charset="0"/>
                        <a:buChar char="•"/>
                      </a:pPr>
                      <a:r>
                        <a:rPr lang="en-US" sz="1800" dirty="0">
                          <a:effectLst/>
                        </a:rPr>
                        <a:t>Deploying Machine Learning models</a:t>
                      </a:r>
                    </a:p>
                  </a:txBody>
                  <a:tcPr marL="8682" marR="8682" marT="8682" marB="868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50340429"/>
                  </a:ext>
                </a:extLst>
              </a:tr>
            </a:tbl>
          </a:graphicData>
        </a:graphic>
      </p:graphicFrame>
      <p:graphicFrame>
        <p:nvGraphicFramePr>
          <p:cNvPr id="9" name="Table 8">
            <a:extLst>
              <a:ext uri="{FF2B5EF4-FFF2-40B4-BE49-F238E27FC236}">
                <a16:creationId xmlns:a16="http://schemas.microsoft.com/office/drawing/2014/main" id="{7B206C97-3C31-4CE8-BA47-8D660F76F773}"/>
              </a:ext>
            </a:extLst>
          </p:cNvPr>
          <p:cNvGraphicFramePr>
            <a:graphicFrameLocks noGrp="1"/>
          </p:cNvGraphicFramePr>
          <p:nvPr>
            <p:extLst>
              <p:ext uri="{D42A27DB-BD31-4B8C-83A1-F6EECF244321}">
                <p14:modId xmlns:p14="http://schemas.microsoft.com/office/powerpoint/2010/main" val="3856300664"/>
              </p:ext>
            </p:extLst>
          </p:nvPr>
        </p:nvGraphicFramePr>
        <p:xfrm>
          <a:off x="6261410" y="1867652"/>
          <a:ext cx="5332821" cy="552165"/>
        </p:xfrm>
        <a:graphic>
          <a:graphicData uri="http://schemas.openxmlformats.org/drawingml/2006/table">
            <a:tbl>
              <a:tblPr/>
              <a:tblGrid>
                <a:gridCol w="693614">
                  <a:extLst>
                    <a:ext uri="{9D8B030D-6E8A-4147-A177-3AD203B41FA5}">
                      <a16:colId xmlns:a16="http://schemas.microsoft.com/office/drawing/2014/main" val="637384738"/>
                    </a:ext>
                  </a:extLst>
                </a:gridCol>
                <a:gridCol w="4639207">
                  <a:extLst>
                    <a:ext uri="{9D8B030D-6E8A-4147-A177-3AD203B41FA5}">
                      <a16:colId xmlns:a16="http://schemas.microsoft.com/office/drawing/2014/main" val="4002328080"/>
                    </a:ext>
                  </a:extLst>
                </a:gridCol>
              </a:tblGrid>
              <a:tr h="552165">
                <a:tc>
                  <a:txBody>
                    <a:bodyPr/>
                    <a:lstStyle/>
                    <a:p>
                      <a:pPr algn="ctr"/>
                      <a:r>
                        <a:rPr lang="en-US" sz="1600" dirty="0">
                          <a:solidFill>
                            <a:srgbClr val="FFFFFF"/>
                          </a:solidFill>
                          <a:effectLst/>
                        </a:rPr>
                        <a:t>Week</a:t>
                      </a:r>
                    </a:p>
                  </a:txBody>
                  <a:tcPr marL="83346" marR="83346" marT="26046" marB="26046" anchor="ctr">
                    <a:lnL>
                      <a:noFill/>
                    </a:lnL>
                    <a:lnR>
                      <a:noFill/>
                    </a:lnR>
                    <a:lnT>
                      <a:noFill/>
                    </a:lnT>
                    <a:lnB w="9525" cap="flat" cmpd="sng" algn="ctr">
                      <a:solidFill>
                        <a:srgbClr val="DDDDDD"/>
                      </a:solidFill>
                      <a:prstDash val="solid"/>
                      <a:round/>
                      <a:headEnd type="none" w="med" len="med"/>
                      <a:tailEnd type="none" w="med" len="med"/>
                    </a:lnB>
                    <a:solidFill>
                      <a:srgbClr val="777777"/>
                    </a:solidFill>
                  </a:tcPr>
                </a:tc>
                <a:tc>
                  <a:txBody>
                    <a:bodyPr/>
                    <a:lstStyle/>
                    <a:p>
                      <a:pPr algn="ctr"/>
                      <a:r>
                        <a:rPr lang="en-US" sz="1600" dirty="0">
                          <a:solidFill>
                            <a:srgbClr val="FFFFFF"/>
                          </a:solidFill>
                          <a:effectLst/>
                        </a:rPr>
                        <a:t>Topics</a:t>
                      </a:r>
                    </a:p>
                  </a:txBody>
                  <a:tcPr marL="83346" marR="83346" marT="26046" marB="26046" anchor="ctr">
                    <a:lnL>
                      <a:noFill/>
                    </a:lnL>
                    <a:lnR>
                      <a:noFill/>
                    </a:lnR>
                    <a:lnT>
                      <a:noFill/>
                    </a:lnT>
                    <a:lnB w="9525" cap="flat" cmpd="sng" algn="ctr">
                      <a:solidFill>
                        <a:srgbClr val="DDDDDD"/>
                      </a:solidFill>
                      <a:prstDash val="solid"/>
                      <a:round/>
                      <a:headEnd type="none" w="med" len="med"/>
                      <a:tailEnd type="none" w="med" len="med"/>
                    </a:lnB>
                    <a:solidFill>
                      <a:srgbClr val="777777"/>
                    </a:solidFill>
                  </a:tcPr>
                </a:tc>
                <a:extLst>
                  <a:ext uri="{0D108BD9-81ED-4DB2-BD59-A6C34878D82A}">
                    <a16:rowId xmlns:a16="http://schemas.microsoft.com/office/drawing/2014/main" val="3995795029"/>
                  </a:ext>
                </a:extLst>
              </a:tr>
            </a:tbl>
          </a:graphicData>
        </a:graphic>
      </p:graphicFrame>
    </p:spTree>
    <p:extLst>
      <p:ext uri="{BB962C8B-B14F-4D97-AF65-F5344CB8AC3E}">
        <p14:creationId xmlns:p14="http://schemas.microsoft.com/office/powerpoint/2010/main" val="1398672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BEE8-8784-45FF-9C50-7FB3E1F1FEA6}"/>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6080446E-EF8C-4316-A008-401AA4E19B72}"/>
              </a:ext>
            </a:extLst>
          </p:cNvPr>
          <p:cNvSpPr>
            <a:spLocks noGrp="1"/>
          </p:cNvSpPr>
          <p:nvPr>
            <p:ph sz="half" idx="1"/>
          </p:nvPr>
        </p:nvSpPr>
        <p:spPr/>
        <p:txBody>
          <a:bodyPr>
            <a:normAutofit/>
          </a:bodyPr>
          <a:lstStyle/>
          <a:p>
            <a:r>
              <a:rPr lang="en-US" dirty="0"/>
              <a:t>Logistic Regression</a:t>
            </a:r>
          </a:p>
          <a:p>
            <a:r>
              <a:rPr lang="en-US" dirty="0"/>
              <a:t>Feature Engineering (text)</a:t>
            </a:r>
          </a:p>
          <a:p>
            <a:r>
              <a:rPr lang="en-US" dirty="0"/>
              <a:t>Decision Trees</a:t>
            </a:r>
          </a:p>
          <a:p>
            <a:r>
              <a:rPr lang="en-US" dirty="0"/>
              <a:t>Ensembles</a:t>
            </a:r>
          </a:p>
          <a:p>
            <a:r>
              <a:rPr lang="en-US" dirty="0"/>
              <a:t>Clustering</a:t>
            </a:r>
          </a:p>
        </p:txBody>
      </p:sp>
      <p:sp>
        <p:nvSpPr>
          <p:cNvPr id="4" name="Content Placeholder 3">
            <a:extLst>
              <a:ext uri="{FF2B5EF4-FFF2-40B4-BE49-F238E27FC236}">
                <a16:creationId xmlns:a16="http://schemas.microsoft.com/office/drawing/2014/main" id="{5C89D5A0-6271-42C1-9DF5-4B8D9E71A87D}"/>
              </a:ext>
            </a:extLst>
          </p:cNvPr>
          <p:cNvSpPr>
            <a:spLocks noGrp="1"/>
          </p:cNvSpPr>
          <p:nvPr>
            <p:ph sz="half" idx="2"/>
          </p:nvPr>
        </p:nvSpPr>
        <p:spPr/>
        <p:txBody>
          <a:bodyPr>
            <a:normAutofit/>
          </a:bodyPr>
          <a:lstStyle/>
          <a:p>
            <a:r>
              <a:rPr lang="en-US" dirty="0"/>
              <a:t>Feature Engineering (Vision)</a:t>
            </a:r>
          </a:p>
          <a:p>
            <a:r>
              <a:rPr lang="en-US" dirty="0"/>
              <a:t>Neural Networks</a:t>
            </a:r>
          </a:p>
          <a:p>
            <a:r>
              <a:rPr lang="en-US" dirty="0"/>
              <a:t>Reinforcement Learning</a:t>
            </a:r>
          </a:p>
          <a:p>
            <a:r>
              <a:rPr lang="en-US" dirty="0"/>
              <a:t>Model building &amp; interpreting</a:t>
            </a:r>
          </a:p>
          <a:p>
            <a:r>
              <a:rPr lang="en-US" dirty="0"/>
              <a:t>And more…</a:t>
            </a:r>
          </a:p>
        </p:txBody>
      </p:sp>
    </p:spTree>
    <p:extLst>
      <p:ext uri="{BB962C8B-B14F-4D97-AF65-F5344CB8AC3E}">
        <p14:creationId xmlns:p14="http://schemas.microsoft.com/office/powerpoint/2010/main" val="967974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50BEE-5DB5-44A5-B466-F07B65B734E9}"/>
              </a:ext>
            </a:extLst>
          </p:cNvPr>
          <p:cNvSpPr>
            <a:spLocks noGrp="1"/>
          </p:cNvSpPr>
          <p:nvPr>
            <p:ph type="title"/>
          </p:nvPr>
        </p:nvSpPr>
        <p:spPr/>
        <p:txBody>
          <a:bodyPr/>
          <a:lstStyle/>
          <a:p>
            <a:r>
              <a:rPr lang="en-US" dirty="0"/>
              <a:t>Evaluation</a:t>
            </a:r>
          </a:p>
        </p:txBody>
      </p:sp>
      <p:sp>
        <p:nvSpPr>
          <p:cNvPr id="4" name="Content Placeholder 3">
            <a:extLst>
              <a:ext uri="{FF2B5EF4-FFF2-40B4-BE49-F238E27FC236}">
                <a16:creationId xmlns:a16="http://schemas.microsoft.com/office/drawing/2014/main" id="{9303FF12-3809-42F4-BF25-FCFDB48F589E}"/>
              </a:ext>
            </a:extLst>
          </p:cNvPr>
          <p:cNvSpPr>
            <a:spLocks noGrp="1"/>
          </p:cNvSpPr>
          <p:nvPr>
            <p:ph sz="half" idx="1"/>
          </p:nvPr>
        </p:nvSpPr>
        <p:spPr/>
        <p:txBody>
          <a:bodyPr>
            <a:normAutofit fontScale="62500" lnSpcReduction="20000"/>
          </a:bodyPr>
          <a:lstStyle/>
          <a:p>
            <a:pPr marL="0" indent="0">
              <a:buNone/>
            </a:pPr>
            <a:r>
              <a:rPr lang="en-US" b="1" dirty="0"/>
              <a:t>Assignments</a:t>
            </a:r>
            <a:r>
              <a:rPr lang="en-US" dirty="0"/>
              <a:t>:</a:t>
            </a:r>
          </a:p>
          <a:p>
            <a:endParaRPr lang="en-US" dirty="0"/>
          </a:p>
          <a:p>
            <a:pPr marL="0" indent="0">
              <a:buNone/>
            </a:pPr>
            <a:r>
              <a:rPr lang="en-US" dirty="0"/>
              <a:t>There will be ~8 weeks with assigned work. Each week’s work is </a:t>
            </a:r>
            <a:r>
              <a:rPr lang="en-US"/>
              <a:t>worth ~10</a:t>
            </a:r>
            <a:r>
              <a:rPr lang="en-US" dirty="0"/>
              <a:t>% of the </a:t>
            </a:r>
            <a:r>
              <a:rPr lang="en-US"/>
              <a:t>final grade (1 point = 1%).</a:t>
            </a:r>
            <a:endParaRPr lang="en-US" dirty="0"/>
          </a:p>
          <a:p>
            <a:endParaRPr lang="en-US" dirty="0"/>
          </a:p>
          <a:p>
            <a:pPr marL="0" indent="0">
              <a:buNone/>
            </a:pPr>
            <a:r>
              <a:rPr lang="en-US" dirty="0"/>
              <a:t>You may hand each assignment in up to two weeks after it is assigned. Except for the last assignment, which is due before the start of the final lecture (so we can submit final course grades in a timely fashion).</a:t>
            </a:r>
          </a:p>
          <a:p>
            <a:endParaRPr lang="en-US" dirty="0"/>
          </a:p>
          <a:p>
            <a:pPr marL="0" indent="0">
              <a:buNone/>
            </a:pPr>
            <a:r>
              <a:rPr lang="en-US" dirty="0"/>
              <a:t>Clarity of communication is critical in machine learning, so your answers must be concise and easy to follow. If the TA can’t evaluate the answers in reasonable time they will have to give reduced credit.</a:t>
            </a:r>
          </a:p>
        </p:txBody>
      </p:sp>
      <p:sp>
        <p:nvSpPr>
          <p:cNvPr id="5" name="Content Placeholder 4">
            <a:extLst>
              <a:ext uri="{FF2B5EF4-FFF2-40B4-BE49-F238E27FC236}">
                <a16:creationId xmlns:a16="http://schemas.microsoft.com/office/drawing/2014/main" id="{F6AF8062-2349-4E43-A24E-2CD5BA25777A}"/>
              </a:ext>
            </a:extLst>
          </p:cNvPr>
          <p:cNvSpPr>
            <a:spLocks noGrp="1"/>
          </p:cNvSpPr>
          <p:nvPr>
            <p:ph sz="half" idx="2"/>
          </p:nvPr>
        </p:nvSpPr>
        <p:spPr/>
        <p:txBody>
          <a:bodyPr>
            <a:normAutofit fontScale="62500" lnSpcReduction="20000"/>
          </a:bodyPr>
          <a:lstStyle/>
          <a:p>
            <a:pPr marL="0" indent="0">
              <a:buNone/>
            </a:pPr>
            <a:r>
              <a:rPr lang="en-US" b="1" dirty="0"/>
              <a:t>Exam</a:t>
            </a:r>
            <a:r>
              <a:rPr lang="en-US" dirty="0"/>
              <a:t>:</a:t>
            </a:r>
          </a:p>
          <a:p>
            <a:endParaRPr lang="en-US" dirty="0"/>
          </a:p>
          <a:p>
            <a:pPr marL="0" indent="0">
              <a:buNone/>
            </a:pPr>
            <a:r>
              <a:rPr lang="en-US" dirty="0"/>
              <a:t>There will be an exam worth 20% of the final grade (although you must score at least 50% on the exam to pass the course).</a:t>
            </a:r>
          </a:p>
          <a:p>
            <a:endParaRPr lang="en-US" dirty="0"/>
          </a:p>
          <a:p>
            <a:pPr marL="0" indent="0">
              <a:buNone/>
            </a:pPr>
            <a:r>
              <a:rPr lang="en-US" dirty="0"/>
              <a:t>This will be online and timed, and will be available for 2-3 days.</a:t>
            </a:r>
          </a:p>
          <a:p>
            <a:pPr marL="0" indent="0">
              <a:buNone/>
            </a:pPr>
            <a:r>
              <a:rPr lang="en-US" dirty="0"/>
              <a:t>	Final week of class?</a:t>
            </a:r>
          </a:p>
          <a:p>
            <a:pPr marL="0" indent="0">
              <a:buNone/>
            </a:pPr>
            <a:r>
              <a:rPr lang="en-US" dirty="0"/>
              <a:t>	Finals week?</a:t>
            </a:r>
          </a:p>
          <a:p>
            <a:endParaRPr lang="en-US" dirty="0"/>
          </a:p>
          <a:p>
            <a:pPr marL="0" indent="0">
              <a:buNone/>
            </a:pPr>
            <a:r>
              <a:rPr lang="en-US" dirty="0"/>
              <a:t>This exam will be based on the assignments, so the best way to prepare will be to do the assignments carefully.</a:t>
            </a:r>
          </a:p>
        </p:txBody>
      </p:sp>
    </p:spTree>
    <p:extLst>
      <p:ext uri="{BB962C8B-B14F-4D97-AF65-F5344CB8AC3E}">
        <p14:creationId xmlns:p14="http://schemas.microsoft.com/office/powerpoint/2010/main" val="2785392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623</Words>
  <Application>Microsoft Office PowerPoint</Application>
  <PresentationFormat>Widescreen</PresentationFormat>
  <Paragraphs>137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CSEP 546 Machine Learning</vt:lpstr>
      <vt:lpstr>Logistics</vt:lpstr>
      <vt:lpstr>Introducing Myself</vt:lpstr>
      <vt:lpstr>Introducing our TAs</vt:lpstr>
      <vt:lpstr>Introducing the Class</vt:lpstr>
      <vt:lpstr>Overview of the Course</vt:lpstr>
      <vt:lpstr>Lecture Overview</vt:lpstr>
      <vt:lpstr>Assignments</vt:lpstr>
      <vt:lpstr>Evaluation</vt:lpstr>
      <vt:lpstr>The Textbooks and why…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 Hulten</dc:creator>
  <cp:lastModifiedBy>Geoff Hulten</cp:lastModifiedBy>
  <cp:revision>13</cp:revision>
  <dcterms:created xsi:type="dcterms:W3CDTF">2018-09-23T00:04:02Z</dcterms:created>
  <dcterms:modified xsi:type="dcterms:W3CDTF">2018-10-01T20:45:30Z</dcterms:modified>
</cp:coreProperties>
</file>