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C8E0-C07B-4EC9-8D55-CA08D0DD0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6808D-675E-4BE9-9FA5-DDAE31387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1377C-F458-48FD-804A-F67FA05D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4D14-1124-446C-AC25-673A4938F57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4C9C-455C-43BF-AA29-E7E0934B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E72C-625F-4CB7-B346-903D29E0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86B-FB62-4EAA-BA69-DBAE9D87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4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E76C-E3C2-49BC-9D56-E8691B25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9D92E-FEA1-431E-9B03-88901442F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3F880-7E39-4B28-A4A3-7CF25D9E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4D14-1124-446C-AC25-673A4938F57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4D15B-D87A-44F4-A3F8-27E852CD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8DC81-0B86-4F30-B47A-12DD4B7F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86B-FB62-4EAA-BA69-DBAE9D87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7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84C9A-8298-4C61-B6BE-40EB7240D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58428-4DB4-40EA-9933-ADE308CBE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3CA7F-83D6-41B1-8904-AE47DB1B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4D14-1124-446C-AC25-673A4938F57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A2E23-95D4-4552-8985-2E691B9A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DB0B-D383-45B1-8596-EE12E6F7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86B-FB62-4EAA-BA69-DBAE9D87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7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AB9-1B86-42BD-A9A6-0CB629A2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289D-1088-4FBF-B968-E04658E9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3A2D5-D5DB-4855-92D9-FE6BA613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4D14-1124-446C-AC25-673A4938F57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3594F-FD2C-49CF-9B15-52ED327A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C2A3-63A1-4C77-A354-03F5EED5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86B-FB62-4EAA-BA69-DBAE9D87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2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F529-8453-47DF-9425-3F250A5C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44AF2-5CFF-432B-98D8-60153F955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2C046-D952-4CA0-9C04-45F8C6B5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4D14-1124-446C-AC25-673A4938F57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02907-16FA-4780-B972-A900C1CA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A1D39-7B83-4464-B57A-616C3F74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86B-FB62-4EAA-BA69-DBAE9D87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0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FD96-2883-45EA-BB22-B86E0F4F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DDF9-A40E-45F0-BB2B-B8728B2D0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8FFF6-DF0F-45C5-8FB6-32077639B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FF4FC-F361-4367-94C5-168297C0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4D14-1124-446C-AC25-673A4938F57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5BB9F-EFB6-41F3-9F8A-B04750CB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A206-F459-41ED-8E60-8B1EB8DB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86B-FB62-4EAA-BA69-DBAE9D87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0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459E-78C6-4579-B182-06A442F9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D6EB2-26A6-4136-BFC1-348ADC717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C7DAC-35FA-45FD-9F91-5FB36068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982B6-1DA3-432F-A3A8-E652653F6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869C4-832B-45C5-93EB-DD52217AC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92860-BCC4-47D5-8E0E-745FFD08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4D14-1124-446C-AC25-673A4938F57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79C69-D7B0-4299-9B93-396E867A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6F431-FAF9-409B-B863-6F4FA2BB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86B-FB62-4EAA-BA69-DBAE9D87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5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E6DF-C55F-41C7-9FA0-CD9CFEB9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C4AAC-C984-44EB-8BA7-FA75F4ED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4D14-1124-446C-AC25-673A4938F57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D5BD1-6ABE-4657-A464-FB12C5B2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290A2-891A-4342-8547-2EEC84C1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86B-FB62-4EAA-BA69-DBAE9D87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56B9A-AA48-4C67-8398-0374FC88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4D14-1124-446C-AC25-673A4938F57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03BBE-42C6-4393-9592-314ACB98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B313A-27AC-418E-95E2-D740A166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86B-FB62-4EAA-BA69-DBAE9D87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8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1895-5430-4A4E-B0C9-88E93BCF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B582-84DF-4B45-B2A6-FA1CD136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E102E-499C-401A-9C95-0E33C8A07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E65DC-32C4-4961-8442-2FA6C9EA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4D14-1124-446C-AC25-673A4938F57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B116A-F83B-41BD-85F5-051D4777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F3143-9B7E-43ED-AAF8-9CDD96BF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86B-FB62-4EAA-BA69-DBAE9D87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4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D786-B82C-458F-940D-7D5076F7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E4A88-F583-44F8-9470-F7CF876FB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ACA04-7335-438E-8741-E2D6E9D26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693CF-4AFC-4949-A15F-88E41D5E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4D14-1124-446C-AC25-673A4938F57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4B3AC-A1D8-4AF4-BDDC-B19299D1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8917F-F9DC-48A6-81BE-457E8709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86B-FB62-4EAA-BA69-DBAE9D87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6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1A432-251C-497B-88B3-1E4D5EB3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E6AB4-D4BA-446F-8BAD-C47BAB288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EDC5-2896-4BC2-BED4-53E3187AD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94D14-1124-446C-AC25-673A4938F577}" type="datetimeFigureOut">
              <a:rPr lang="en-US" smtClean="0"/>
              <a:t>11/24/2018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B96D-56AD-47AE-9C5F-D46235750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C52D8-C821-401E-8C3E-6DD45FB10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4786B-FB62-4EAA-BA69-DBAE9D87D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2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C6A9-137C-46BB-B898-8F3AB55E5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5B02A-22DF-42BA-89B7-8233CF1D9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Geoff Hulten</a:t>
            </a:r>
          </a:p>
        </p:txBody>
      </p:sp>
    </p:spTree>
    <p:extLst>
      <p:ext uri="{BB962C8B-B14F-4D97-AF65-F5344CB8AC3E}">
        <p14:creationId xmlns:p14="http://schemas.microsoft.com/office/powerpoint/2010/main" val="10902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BBA8-276D-4739-8F6D-ED878E05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7B9A-1EE2-4172-A98E-61844987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998" y="1916112"/>
            <a:ext cx="38283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Types of Supervised Learning</a:t>
            </a:r>
          </a:p>
          <a:p>
            <a:endParaRPr lang="en-US" sz="2400" dirty="0"/>
          </a:p>
          <a:p>
            <a:r>
              <a:rPr lang="en-US" sz="2400" dirty="0"/>
              <a:t>Discrete </a:t>
            </a:r>
            <a:r>
              <a:rPr lang="en-US" sz="2400" i="1" dirty="0"/>
              <a:t>F(X)</a:t>
            </a:r>
            <a:r>
              <a:rPr lang="en-US" sz="2400" dirty="0"/>
              <a:t>: Classification</a:t>
            </a:r>
          </a:p>
          <a:p>
            <a:r>
              <a:rPr lang="en-US" sz="2400" dirty="0"/>
              <a:t>Continuous </a:t>
            </a:r>
            <a:r>
              <a:rPr lang="en-US" sz="2400" i="1" dirty="0"/>
              <a:t>F(X)</a:t>
            </a:r>
            <a:r>
              <a:rPr lang="en-US" sz="2400" dirty="0"/>
              <a:t>: Regression</a:t>
            </a:r>
          </a:p>
          <a:p>
            <a:r>
              <a:rPr lang="en-US" sz="2400" i="1" dirty="0"/>
              <a:t>F(X)</a:t>
            </a:r>
            <a:r>
              <a:rPr lang="en-US" sz="2400" dirty="0"/>
              <a:t> = Probability(</a:t>
            </a:r>
            <a:r>
              <a:rPr lang="en-US" sz="2400" i="1" dirty="0"/>
              <a:t>X</a:t>
            </a:r>
            <a:r>
              <a:rPr lang="en-US" sz="2400" dirty="0"/>
              <a:t>): Probability estimation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30EA9-AA50-41B9-B789-8AAD964B7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91"/>
          <a:stretch/>
        </p:blipFill>
        <p:spPr>
          <a:xfrm>
            <a:off x="252248" y="1690688"/>
            <a:ext cx="688975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0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6A54-3C63-4693-909B-27543459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Simple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C285C-3B04-4D97-BB4F-4B0884215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19" y="1690688"/>
            <a:ext cx="5714286" cy="428571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20D132-F51C-4DC0-A518-7B9F35D6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4676" y="1825625"/>
            <a:ext cx="5079124" cy="4351338"/>
          </a:xfrm>
        </p:spPr>
        <p:txBody>
          <a:bodyPr/>
          <a:lstStyle/>
          <a:p>
            <a:r>
              <a:rPr lang="en-US" dirty="0"/>
              <a:t>Possibilities for f(x):</a:t>
            </a:r>
          </a:p>
          <a:p>
            <a:pPr lvl="1"/>
            <a:r>
              <a:rPr lang="en-US" dirty="0"/>
              <a:t>X1</a:t>
            </a:r>
          </a:p>
          <a:p>
            <a:pPr lvl="1"/>
            <a:r>
              <a:rPr lang="en-US" dirty="0"/>
              <a:t>X1 ^ X2</a:t>
            </a:r>
          </a:p>
          <a:p>
            <a:pPr lvl="1"/>
            <a:r>
              <a:rPr lang="en-US" dirty="0"/>
              <a:t>~X1</a:t>
            </a:r>
          </a:p>
          <a:p>
            <a:pPr lvl="1"/>
            <a:r>
              <a:rPr lang="en-US" dirty="0"/>
              <a:t>X1 == X2</a:t>
            </a:r>
          </a:p>
          <a:p>
            <a:pPr lvl="1"/>
            <a:r>
              <a:rPr lang="en-US" dirty="0"/>
              <a:t>X1 != X2</a:t>
            </a:r>
          </a:p>
          <a:p>
            <a:pPr lvl="1"/>
            <a:r>
              <a:rPr lang="en-US" dirty="0"/>
              <a:t>X1 ^ !</a:t>
            </a:r>
            <a:r>
              <a:rPr lang="en-US" dirty="0" err="1"/>
              <a:t>xor</a:t>
            </a:r>
            <a:r>
              <a:rPr lang="en-US" dirty="0"/>
              <a:t>(x2, x3, x4)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FCC48-32E3-47A4-B01E-A53E2910FC66}"/>
              </a:ext>
            </a:extLst>
          </p:cNvPr>
          <p:cNvSpPr txBox="1"/>
          <p:nvPr/>
        </p:nvSpPr>
        <p:spPr>
          <a:xfrm>
            <a:off x="5641787" y="5315727"/>
            <a:ext cx="5673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There are 2^2^n Boolean functions on n Boolean variables.</a:t>
            </a:r>
          </a:p>
          <a:p>
            <a:endParaRPr lang="en-US" dirty="0"/>
          </a:p>
          <a:p>
            <a:pPr algn="ctr"/>
            <a:r>
              <a:rPr lang="en-US" dirty="0"/>
              <a:t>2^2^4 = 65536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9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5A85-C307-4E3F-B41D-28A6CE04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Space: Conjunctive 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C9668B-DA3C-4B6D-8BE9-5B73F2B53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83" t="36085" r="24250"/>
          <a:stretch/>
        </p:blipFill>
        <p:spPr>
          <a:xfrm>
            <a:off x="1841941" y="2310798"/>
            <a:ext cx="2638096" cy="2739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95F5F-CDD0-4B09-BEAB-3CECB9780D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88" t="24679" r="21261" b="11406"/>
          <a:stretch/>
        </p:blipFill>
        <p:spPr>
          <a:xfrm>
            <a:off x="4918842" y="1795792"/>
            <a:ext cx="3334409" cy="27392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A635B6-E3AF-417E-88F9-A8AE2B2F4C31}"/>
              </a:ext>
            </a:extLst>
          </p:cNvPr>
          <p:cNvSpPr/>
          <p:nvPr/>
        </p:nvSpPr>
        <p:spPr>
          <a:xfrm>
            <a:off x="4480037" y="2028497"/>
            <a:ext cx="3773214" cy="147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F9CDD2-A936-445B-B853-2C8B935869B7}"/>
              </a:ext>
            </a:extLst>
          </p:cNvPr>
          <p:cNvSpPr/>
          <p:nvPr/>
        </p:nvSpPr>
        <p:spPr>
          <a:xfrm>
            <a:off x="7031421" y="2175641"/>
            <a:ext cx="378372" cy="2228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9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4A96A8-973B-406D-8484-C8065CA1E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96" t="23908" r="30503"/>
          <a:stretch/>
        </p:blipFill>
        <p:spPr>
          <a:xfrm>
            <a:off x="5444359" y="1659207"/>
            <a:ext cx="2354318" cy="3261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8D5A85-C307-4E3F-B41D-28A6CE04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Hypothesis Space: m-of-n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C9668B-DA3C-4B6D-8BE9-5B73F2B53C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583" t="36085" r="24250"/>
          <a:stretch/>
        </p:blipFill>
        <p:spPr>
          <a:xfrm>
            <a:off x="1841941" y="2310798"/>
            <a:ext cx="2638096" cy="27392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F9CDD2-A936-445B-B853-2C8B935869B7}"/>
              </a:ext>
            </a:extLst>
          </p:cNvPr>
          <p:cNvSpPr/>
          <p:nvPr/>
        </p:nvSpPr>
        <p:spPr>
          <a:xfrm>
            <a:off x="6621517" y="2091558"/>
            <a:ext cx="1030013" cy="2238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6D855-6BA9-43EA-864E-59C0A88F13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260" b="19497"/>
          <a:stretch/>
        </p:blipFill>
        <p:spPr>
          <a:xfrm>
            <a:off x="2807933" y="5321136"/>
            <a:ext cx="5714286" cy="5675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88A912-03EC-45AA-B1B3-C7E26099451F}"/>
              </a:ext>
            </a:extLst>
          </p:cNvPr>
          <p:cNvSpPr/>
          <p:nvPr/>
        </p:nvSpPr>
        <p:spPr>
          <a:xfrm>
            <a:off x="3000704" y="5198793"/>
            <a:ext cx="4440620" cy="689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1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2AB0-7028-4B17-B5DE-284DC46E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0333-0307-49C5-A5F1-E4667FFB31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Roles in Machine Learning</a:t>
            </a:r>
          </a:p>
          <a:p>
            <a:pPr lvl="1"/>
            <a:r>
              <a:rPr lang="en-US" b="1" dirty="0"/>
              <a:t>Machine learning researcher</a:t>
            </a:r>
          </a:p>
          <a:p>
            <a:pPr lvl="1"/>
            <a:r>
              <a:rPr lang="en-US" dirty="0"/>
              <a:t>Machine learning practitioner</a:t>
            </a:r>
          </a:p>
          <a:p>
            <a:pPr lvl="1"/>
            <a:r>
              <a:rPr lang="en-US" dirty="0"/>
              <a:t>Data scientist</a:t>
            </a:r>
          </a:p>
          <a:p>
            <a:pPr lvl="1"/>
            <a:r>
              <a:rPr lang="en-US" dirty="0"/>
              <a:t>Machine learning engineer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7D510-5FD1-48AA-9475-040248F385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en-US" b="1" dirty="0"/>
              <a:t>Machine Learning Researcher</a:t>
            </a:r>
          </a:p>
          <a:p>
            <a:pPr lvl="1"/>
            <a:r>
              <a:rPr lang="en-US" altLang="en-US" dirty="0"/>
              <a:t>Develop new algorithms</a:t>
            </a:r>
          </a:p>
          <a:p>
            <a:pPr lvl="1"/>
            <a:r>
              <a:rPr lang="en-US" dirty="0"/>
              <a:t>Explore cutting edge problems</a:t>
            </a:r>
          </a:p>
          <a:p>
            <a:pPr lvl="1"/>
            <a:r>
              <a:rPr lang="en-US" dirty="0"/>
              <a:t>Advance human knowledge</a:t>
            </a:r>
          </a:p>
        </p:txBody>
      </p:sp>
    </p:spTree>
    <p:extLst>
      <p:ext uri="{BB962C8B-B14F-4D97-AF65-F5344CB8AC3E}">
        <p14:creationId xmlns:p14="http://schemas.microsoft.com/office/powerpoint/2010/main" val="18356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2AB0-7028-4B17-B5DE-284DC46E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0333-0307-49C5-A5F1-E4667FFB31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Roles in Machine Learning</a:t>
            </a:r>
          </a:p>
          <a:p>
            <a:pPr lvl="1"/>
            <a:r>
              <a:rPr lang="en-US" dirty="0"/>
              <a:t>Machine learning researcher</a:t>
            </a:r>
          </a:p>
          <a:p>
            <a:pPr lvl="1"/>
            <a:r>
              <a:rPr lang="en-US" b="1" dirty="0"/>
              <a:t>Machine learning practitioner</a:t>
            </a:r>
          </a:p>
          <a:p>
            <a:pPr lvl="1"/>
            <a:r>
              <a:rPr lang="en-US" dirty="0"/>
              <a:t>Data scientist</a:t>
            </a:r>
          </a:p>
          <a:p>
            <a:pPr lvl="1"/>
            <a:r>
              <a:rPr lang="en-US" dirty="0"/>
              <a:t>Machine learning engineer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7D510-5FD1-48AA-9475-040248F385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en-US" b="1" dirty="0"/>
              <a:t>Machine Learning Practitioner</a:t>
            </a:r>
          </a:p>
          <a:p>
            <a:pPr lvl="1"/>
            <a:r>
              <a:rPr lang="en-US" altLang="en-US" dirty="0"/>
              <a:t>Understanding domain, prior knowledge, and goals</a:t>
            </a:r>
          </a:p>
          <a:p>
            <a:pPr lvl="1"/>
            <a:r>
              <a:rPr lang="en-US" altLang="en-US" dirty="0"/>
              <a:t>Data integration, selection, cleaning, pre-processing, etc.</a:t>
            </a:r>
          </a:p>
          <a:p>
            <a:pPr lvl="1"/>
            <a:r>
              <a:rPr lang="en-US" altLang="en-US" dirty="0"/>
              <a:t>Build effective models</a:t>
            </a:r>
          </a:p>
          <a:p>
            <a:pPr lvl="1"/>
            <a:r>
              <a:rPr lang="en-US" altLang="en-US" dirty="0"/>
              <a:t>Interpret results</a:t>
            </a:r>
          </a:p>
          <a:p>
            <a:pPr lvl="1"/>
            <a:r>
              <a:rPr lang="en-US" altLang="en-US" dirty="0"/>
              <a:t>Iterate and iterate and iterate…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2AB0-7028-4B17-B5DE-284DC46E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0333-0307-49C5-A5F1-E4667FFB31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Roles in Machine Learning</a:t>
            </a:r>
          </a:p>
          <a:p>
            <a:pPr lvl="1"/>
            <a:r>
              <a:rPr lang="en-US" dirty="0"/>
              <a:t>Machine learning researcher</a:t>
            </a:r>
          </a:p>
          <a:p>
            <a:pPr lvl="1"/>
            <a:r>
              <a:rPr lang="en-US" dirty="0"/>
              <a:t>Machine learning practitioner</a:t>
            </a:r>
          </a:p>
          <a:p>
            <a:pPr lvl="1"/>
            <a:r>
              <a:rPr lang="en-US" b="1" dirty="0"/>
              <a:t>Data scientist</a:t>
            </a:r>
          </a:p>
          <a:p>
            <a:pPr lvl="1"/>
            <a:r>
              <a:rPr lang="en-US" dirty="0"/>
              <a:t>Machine learning engineer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7D510-5FD1-48AA-9475-040248F385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en-US" b="1" dirty="0"/>
              <a:t>Data scientist</a:t>
            </a:r>
          </a:p>
          <a:p>
            <a:pPr lvl="1"/>
            <a:r>
              <a:rPr lang="en-US" dirty="0"/>
              <a:t>Organize, understand, &amp; make data actionable</a:t>
            </a:r>
          </a:p>
          <a:p>
            <a:pPr lvl="1"/>
            <a:r>
              <a:rPr lang="en-US" altLang="en-US" dirty="0"/>
              <a:t>Answer questions from data</a:t>
            </a:r>
          </a:p>
          <a:p>
            <a:pPr lvl="1"/>
            <a:r>
              <a:rPr lang="en-US" dirty="0"/>
              <a:t>Lots of cross over with machine learning practitioner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65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2AB0-7028-4B17-B5DE-284DC46E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0333-0307-49C5-A5F1-E4667FFB31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Roles in Machine Learning</a:t>
            </a:r>
          </a:p>
          <a:p>
            <a:pPr lvl="1"/>
            <a:r>
              <a:rPr lang="en-US" dirty="0"/>
              <a:t>Machine learning researcher</a:t>
            </a:r>
          </a:p>
          <a:p>
            <a:pPr lvl="1"/>
            <a:r>
              <a:rPr lang="en-US" dirty="0"/>
              <a:t>Machine learning practitioner</a:t>
            </a:r>
          </a:p>
          <a:p>
            <a:pPr lvl="1"/>
            <a:r>
              <a:rPr lang="en-US" dirty="0"/>
              <a:t>Data scientist</a:t>
            </a:r>
          </a:p>
          <a:p>
            <a:pPr lvl="1"/>
            <a:r>
              <a:rPr lang="en-US" b="1" dirty="0"/>
              <a:t>Machine learning engineer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7D510-5FD1-48AA-9475-040248F385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en-US" b="1" dirty="0"/>
              <a:t>Machine learning engineer</a:t>
            </a:r>
          </a:p>
          <a:p>
            <a:pPr lvl="1"/>
            <a:r>
              <a:rPr lang="en-US" dirty="0"/>
              <a:t>Integrate machine learning models into production systems</a:t>
            </a:r>
          </a:p>
          <a:p>
            <a:pPr lvl="1"/>
            <a:r>
              <a:rPr lang="en-US" dirty="0"/>
              <a:t>Connect machine learning with users</a:t>
            </a:r>
          </a:p>
          <a:p>
            <a:pPr lvl="2"/>
            <a:r>
              <a:rPr lang="en-US" dirty="0"/>
              <a:t>User experience</a:t>
            </a:r>
          </a:p>
          <a:p>
            <a:pPr lvl="2"/>
            <a:r>
              <a:rPr lang="en-US" dirty="0"/>
              <a:t>Telemetry</a:t>
            </a:r>
          </a:p>
          <a:p>
            <a:pPr lvl="1"/>
            <a:r>
              <a:rPr lang="en-US" dirty="0"/>
              <a:t>Implement Inference systems</a:t>
            </a:r>
          </a:p>
          <a:p>
            <a:pPr lvl="1"/>
            <a:r>
              <a:rPr lang="en-US" dirty="0"/>
              <a:t>Make everything work…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2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3C2D-E1C6-47AC-84FD-6A0B1899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657F-E658-4A30-B460-4F46167B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89" y="1690688"/>
            <a:ext cx="60472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Machine learning is a branch of artificial intelligence based on the idea that systems can learn from data, identify patterns and make decisions with minimal human intervention.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A computer program that can learn from experience </a:t>
            </a:r>
            <a:r>
              <a:rPr lang="en-US" sz="2400" b="1" dirty="0"/>
              <a:t>E</a:t>
            </a:r>
            <a:r>
              <a:rPr lang="en-US" sz="2400" dirty="0"/>
              <a:t> with respect to some class of tasks </a:t>
            </a:r>
            <a:r>
              <a:rPr lang="en-US" sz="2400" b="1" dirty="0"/>
              <a:t>T</a:t>
            </a:r>
            <a:r>
              <a:rPr lang="en-US" sz="2400" dirty="0"/>
              <a:t> and performance measure </a:t>
            </a:r>
            <a:r>
              <a:rPr lang="en-US" sz="2400" b="1" dirty="0"/>
              <a:t>P</a:t>
            </a:r>
            <a:r>
              <a:rPr lang="en-US" sz="2400" dirty="0"/>
              <a:t>, so that its performance at tasks in </a:t>
            </a:r>
            <a:r>
              <a:rPr lang="en-US" sz="2400" b="1" dirty="0"/>
              <a:t>T</a:t>
            </a:r>
            <a:r>
              <a:rPr lang="en-US" sz="2400" dirty="0"/>
              <a:t>, as measured by </a:t>
            </a:r>
            <a:r>
              <a:rPr lang="en-US" sz="2400" b="1" dirty="0"/>
              <a:t>P</a:t>
            </a:r>
            <a:r>
              <a:rPr lang="en-US" sz="2400" dirty="0"/>
              <a:t>, improves with experience </a:t>
            </a:r>
            <a:r>
              <a:rPr lang="en-US" sz="2400" b="1" dirty="0"/>
              <a:t>E</a:t>
            </a:r>
            <a:r>
              <a:rPr lang="en-US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34A03-B647-4065-A122-5517AF70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521" y="1286143"/>
            <a:ext cx="5714286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7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0EFFF3-2F55-440A-B925-0D2F5AC3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Successes of 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42477B-A9D3-4418-BC44-F05E70DDE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search </a:t>
            </a:r>
          </a:p>
          <a:p>
            <a:r>
              <a:rPr lang="en-US" dirty="0"/>
              <a:t>Finance / Trading</a:t>
            </a:r>
          </a:p>
          <a:p>
            <a:r>
              <a:rPr lang="en-US" dirty="0"/>
              <a:t>Marketing</a:t>
            </a:r>
          </a:p>
          <a:p>
            <a:r>
              <a:rPr lang="en-US" dirty="0"/>
              <a:t>Fraud and Security</a:t>
            </a:r>
          </a:p>
          <a:p>
            <a:r>
              <a:rPr lang="en-US" dirty="0"/>
              <a:t>E-commerce</a:t>
            </a:r>
          </a:p>
          <a:p>
            <a:r>
              <a:rPr lang="en-US" dirty="0"/>
              <a:t>Robotics</a:t>
            </a:r>
          </a:p>
          <a:p>
            <a:r>
              <a:rPr lang="en-US" dirty="0"/>
              <a:t>‘Self Driving’ Cars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AF471-6104-4712-9B13-2491234FEF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Health Care</a:t>
            </a:r>
          </a:p>
          <a:p>
            <a:r>
              <a:rPr lang="en-US" dirty="0"/>
              <a:t>Social networks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NLP / Digital Assistants</a:t>
            </a:r>
          </a:p>
          <a:p>
            <a:r>
              <a:rPr lang="en-US" dirty="0"/>
              <a:t>Kinect</a:t>
            </a:r>
          </a:p>
          <a:p>
            <a:r>
              <a:rPr lang="en-US" dirty="0"/>
              <a:t>Alpha Go</a:t>
            </a:r>
          </a:p>
          <a:p>
            <a:r>
              <a:rPr lang="en-US" dirty="0"/>
              <a:t>[Your favorite area]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4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8DA6-35F9-4086-AAC8-B46EB25E8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D70C-BB25-40F5-BC80-1ECA08D71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not ML?</a:t>
            </a:r>
          </a:p>
          <a:p>
            <a:pPr lvl="1"/>
            <a:r>
              <a:rPr lang="en-US" dirty="0"/>
              <a:t>Simple Problems</a:t>
            </a:r>
          </a:p>
          <a:p>
            <a:pPr lvl="1"/>
            <a:r>
              <a:rPr lang="en-US" dirty="0"/>
              <a:t>Deterministic Problems</a:t>
            </a:r>
          </a:p>
          <a:p>
            <a:pPr lvl="1"/>
            <a:r>
              <a:rPr lang="en-US" dirty="0"/>
              <a:t>Static Problems</a:t>
            </a:r>
          </a:p>
          <a:p>
            <a:pPr lvl="1"/>
            <a:r>
              <a:rPr lang="en-US" dirty="0"/>
              <a:t>Problems efficiently solved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3D26A-2432-488F-A141-B913B932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4448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Situations for ML:</a:t>
            </a:r>
            <a:endParaRPr lang="en-US" dirty="0"/>
          </a:p>
          <a:p>
            <a:pPr lvl="1"/>
            <a:r>
              <a:rPr lang="en-US" dirty="0"/>
              <a:t>Big problems</a:t>
            </a:r>
          </a:p>
          <a:p>
            <a:pPr lvl="1"/>
            <a:r>
              <a:rPr lang="en-US" dirty="0"/>
              <a:t>Open ended problems</a:t>
            </a:r>
          </a:p>
          <a:p>
            <a:pPr lvl="1"/>
            <a:r>
              <a:rPr lang="en-US" dirty="0"/>
              <a:t>Time changing problems</a:t>
            </a:r>
          </a:p>
          <a:p>
            <a:pPr lvl="1"/>
            <a:r>
              <a:rPr lang="en-US" dirty="0"/>
              <a:t>Intrinsically hard problems</a:t>
            </a:r>
          </a:p>
        </p:txBody>
      </p:sp>
    </p:spTree>
    <p:extLst>
      <p:ext uri="{BB962C8B-B14F-4D97-AF65-F5344CB8AC3E}">
        <p14:creationId xmlns:p14="http://schemas.microsoft.com/office/powerpoint/2010/main" val="169656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25CA1B-E480-48C8-94D5-433F5DB1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B85C6-93C4-41D0-BF1A-074CBAA6E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Tens of thousands of machine learning algorithms, hundreds new every year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Types of Machine Learning Algorithms:</a:t>
            </a:r>
            <a:br>
              <a:rPr lang="en-US" b="1" dirty="0"/>
            </a:br>
            <a:endParaRPr lang="en-US" dirty="0"/>
          </a:p>
          <a:p>
            <a:pPr lvl="1"/>
            <a:r>
              <a:rPr lang="en-US" b="1" dirty="0"/>
              <a:t>Supervised (inductive) learning</a:t>
            </a:r>
            <a:br>
              <a:rPr lang="en-US" b="1" dirty="0"/>
            </a:br>
            <a:r>
              <a:rPr lang="en-US" dirty="0"/>
              <a:t>Training data includes desired outputs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Unsupervised learning</a:t>
            </a:r>
            <a:br>
              <a:rPr lang="en-US" b="1" dirty="0"/>
            </a:br>
            <a:r>
              <a:rPr lang="en-US" dirty="0"/>
              <a:t>Training data does not include desired outputs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Semi-supervised learning</a:t>
            </a:r>
            <a:br>
              <a:rPr lang="en-US" b="1" dirty="0"/>
            </a:br>
            <a:r>
              <a:rPr lang="en-US" dirty="0"/>
              <a:t>Training data includes a few desired outputs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Reinforcement learning</a:t>
            </a:r>
            <a:br>
              <a:rPr lang="en-US" b="1" dirty="0"/>
            </a:br>
            <a:r>
              <a:rPr lang="en-US" dirty="0"/>
              <a:t>Rewards from sequence of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0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054F-92AA-4708-9BFA-72C7C9ED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ML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C1F9-C292-428F-A330-6276B4F2EB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data</a:t>
            </a:r>
          </a:p>
          <a:p>
            <a:pPr lvl="1"/>
            <a:r>
              <a:rPr lang="en-US" dirty="0"/>
              <a:t>Context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Labels</a:t>
            </a:r>
          </a:p>
          <a:p>
            <a:pPr lvl="1"/>
            <a:r>
              <a:rPr lang="en-US" dirty="0"/>
              <a:t>Training Examples</a:t>
            </a:r>
          </a:p>
          <a:p>
            <a:endParaRPr lang="en-US" dirty="0"/>
          </a:p>
          <a:p>
            <a:r>
              <a:rPr lang="en-US" dirty="0"/>
              <a:t>Training environment</a:t>
            </a:r>
          </a:p>
          <a:p>
            <a:pPr lvl="1"/>
            <a:r>
              <a:rPr lang="en-US" dirty="0"/>
              <a:t>Processing</a:t>
            </a:r>
          </a:p>
          <a:p>
            <a:pPr lvl="1"/>
            <a:r>
              <a:rPr lang="en-US" dirty="0"/>
              <a:t>Learning algorithms</a:t>
            </a:r>
          </a:p>
          <a:p>
            <a:pPr lvl="1"/>
            <a:r>
              <a:rPr lang="en-US" dirty="0"/>
              <a:t>Evaluation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5E2E2-8A0D-4744-ACEF-2E7DAECBCB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Models</a:t>
            </a:r>
          </a:p>
          <a:p>
            <a:pPr lvl="1"/>
            <a:r>
              <a:rPr lang="en-US" dirty="0"/>
              <a:t>Interacting with users</a:t>
            </a:r>
          </a:p>
          <a:p>
            <a:pPr lvl="1"/>
            <a:r>
              <a:rPr lang="en-US" dirty="0"/>
              <a:t>Observations &amp; Telemetry</a:t>
            </a:r>
          </a:p>
          <a:p>
            <a:endParaRPr lang="en-US" dirty="0"/>
          </a:p>
          <a:p>
            <a:r>
              <a:rPr lang="en-US" dirty="0"/>
              <a:t>Orchestration</a:t>
            </a:r>
          </a:p>
          <a:p>
            <a:pPr lvl="1"/>
            <a:r>
              <a:rPr lang="en-US" dirty="0"/>
              <a:t>Adapting over time</a:t>
            </a:r>
          </a:p>
          <a:p>
            <a:pPr lvl="1"/>
            <a:r>
              <a:rPr lang="en-US" dirty="0"/>
              <a:t>Dealing with mistakes</a:t>
            </a:r>
          </a:p>
          <a:p>
            <a:pPr lvl="1"/>
            <a:r>
              <a:rPr lang="en-US" dirty="0"/>
              <a:t>Maintaining Balance</a:t>
            </a:r>
          </a:p>
        </p:txBody>
      </p:sp>
    </p:spTree>
    <p:extLst>
      <p:ext uri="{BB962C8B-B14F-4D97-AF65-F5344CB8AC3E}">
        <p14:creationId xmlns:p14="http://schemas.microsoft.com/office/powerpoint/2010/main" val="22592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81C5-3937-4C3E-94DD-0AAAAABD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ML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EDE3-AB10-47C8-A88C-4888B71D6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7"/>
            <a:ext cx="2892972" cy="435133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Model Structure</a:t>
            </a:r>
            <a:br>
              <a:rPr lang="en-US" dirty="0"/>
            </a:br>
            <a:r>
              <a:rPr lang="en-US" dirty="0"/>
              <a:t>(Representation)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Decision trees</a:t>
            </a:r>
          </a:p>
          <a:p>
            <a:pPr lvl="1"/>
            <a:r>
              <a:rPr lang="en-US" dirty="0"/>
              <a:t>Ensembles of models</a:t>
            </a:r>
          </a:p>
          <a:p>
            <a:pPr lvl="1"/>
            <a:r>
              <a:rPr lang="en-US"/>
              <a:t>Instance based methods</a:t>
            </a:r>
            <a:endParaRPr lang="en-US" dirty="0"/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Graphical models (Bayes/Markov nets)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2363F-43EA-4FCF-80FC-E8014CD1E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60828" y="1690687"/>
            <a:ext cx="2892972" cy="435133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Fitting Parameters</a:t>
            </a:r>
            <a:br>
              <a:rPr lang="en-US" dirty="0"/>
            </a:br>
            <a:r>
              <a:rPr lang="en-US" dirty="0"/>
              <a:t>(Optimization)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Greedy search</a:t>
            </a:r>
          </a:p>
          <a:p>
            <a:pPr lvl="1"/>
            <a:r>
              <a:rPr lang="en-US" dirty="0"/>
              <a:t>Gradient Descent</a:t>
            </a:r>
          </a:p>
          <a:p>
            <a:pPr lvl="1"/>
            <a:r>
              <a:rPr lang="en-US" dirty="0"/>
              <a:t>Linear Programming</a:t>
            </a:r>
          </a:p>
          <a:p>
            <a:pPr lvl="1"/>
            <a:r>
              <a:rPr lang="en-US" dirty="0"/>
              <a:t>Many variations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2D8FDEF-D337-4108-BDD4-BF631D1E7A9F}"/>
              </a:ext>
            </a:extLst>
          </p:cNvPr>
          <p:cNvSpPr txBox="1">
            <a:spLocks/>
          </p:cNvSpPr>
          <p:nvPr/>
        </p:nvSpPr>
        <p:spPr>
          <a:xfrm>
            <a:off x="4649514" y="1690688"/>
            <a:ext cx="2892972" cy="4426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00" dirty="0"/>
              <a:t>Loss Function</a:t>
            </a:r>
            <a:br>
              <a:rPr lang="en-US" sz="3700" dirty="0"/>
            </a:br>
            <a:r>
              <a:rPr lang="en-US" sz="3700" dirty="0"/>
              <a:t>(Evaluation)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700" dirty="0"/>
              <a:t>Accuracy</a:t>
            </a:r>
          </a:p>
          <a:p>
            <a:pPr lvl="1"/>
            <a:r>
              <a:rPr lang="en-US" sz="2700" dirty="0"/>
              <a:t>Precision and recall</a:t>
            </a:r>
          </a:p>
          <a:p>
            <a:pPr lvl="1"/>
            <a:r>
              <a:rPr lang="en-US" sz="2700" dirty="0"/>
              <a:t>Squared error</a:t>
            </a:r>
          </a:p>
          <a:p>
            <a:pPr lvl="1"/>
            <a:r>
              <a:rPr lang="en-US" sz="2700" dirty="0"/>
              <a:t>Likelihood</a:t>
            </a:r>
          </a:p>
          <a:p>
            <a:pPr lvl="1"/>
            <a:r>
              <a:rPr lang="en-US" sz="2700" dirty="0"/>
              <a:t>Posterior probability</a:t>
            </a:r>
          </a:p>
          <a:p>
            <a:pPr lvl="1"/>
            <a:r>
              <a:rPr lang="en-US" sz="2700" dirty="0"/>
              <a:t>Cost / Utility</a:t>
            </a:r>
          </a:p>
          <a:p>
            <a:pPr lvl="1"/>
            <a:r>
              <a:rPr lang="en-US" sz="2700" dirty="0"/>
              <a:t>Margin</a:t>
            </a:r>
          </a:p>
          <a:p>
            <a:pPr lvl="1"/>
            <a:r>
              <a:rPr lang="en-US" sz="2700" dirty="0"/>
              <a:t>Entropy</a:t>
            </a:r>
          </a:p>
          <a:p>
            <a:pPr lvl="1"/>
            <a:r>
              <a:rPr lang="en-US" sz="2700" dirty="0"/>
              <a:t>K-L divergence</a:t>
            </a:r>
          </a:p>
          <a:p>
            <a:pPr lvl="1"/>
            <a:r>
              <a:rPr lang="en-US" sz="27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909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BE21-7C92-4899-A064-DD5716AB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Review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DC79-7360-4065-8029-98178129E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0314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Unstructured Data</a:t>
            </a:r>
          </a:p>
          <a:p>
            <a:pPr lvl="1"/>
            <a:r>
              <a:rPr lang="en-US" sz="2000" dirty="0"/>
              <a:t>Collection of e-books</a:t>
            </a:r>
          </a:p>
          <a:p>
            <a:pPr lvl="1"/>
            <a:r>
              <a:rPr lang="en-US" sz="2000" dirty="0"/>
              <a:t>Crawl of 1,000,000 web pages</a:t>
            </a:r>
          </a:p>
          <a:p>
            <a:pPr lvl="1"/>
            <a:r>
              <a:rPr lang="en-US" sz="2000" dirty="0"/>
              <a:t>The raw contents of your hard drive</a:t>
            </a:r>
          </a:p>
          <a:p>
            <a:pPr lvl="1"/>
            <a:r>
              <a:rPr lang="en-US" sz="2000" dirty="0"/>
              <a:t>Images of every product in a product catalogue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10CFE-5FBE-4FEA-B500-BCA4F3563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0931" y="1510314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Structured Data</a:t>
            </a:r>
          </a:p>
          <a:p>
            <a:pPr lvl="1"/>
            <a:r>
              <a:rPr lang="en-US" sz="2000" dirty="0"/>
              <a:t>Numerical</a:t>
            </a:r>
          </a:p>
          <a:p>
            <a:pPr lvl="1"/>
            <a:r>
              <a:rPr lang="en-US" sz="2000" dirty="0"/>
              <a:t>Categorical</a:t>
            </a:r>
          </a:p>
          <a:p>
            <a:pPr lvl="1"/>
            <a:r>
              <a:rPr lang="en-US" sz="2000" dirty="0"/>
              <a:t>Binary</a:t>
            </a:r>
          </a:p>
          <a:p>
            <a:pPr lvl="1"/>
            <a:r>
              <a:rPr lang="en-US" sz="2000" dirty="0"/>
              <a:t>Text</a:t>
            </a:r>
          </a:p>
          <a:p>
            <a:pPr lvl="1"/>
            <a:r>
              <a:rPr lang="en-US" sz="2000" dirty="0"/>
              <a:t>Relational</a:t>
            </a:r>
          </a:p>
          <a:p>
            <a:pPr lvl="1"/>
            <a:r>
              <a:rPr lang="en-US" sz="2000" dirty="0" err="1"/>
              <a:t>Etc</a:t>
            </a:r>
            <a:r>
              <a:rPr lang="en-US" sz="2000" dirty="0"/>
              <a:t>…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F502C1-82CA-40C4-8BE6-51688DE51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178720"/>
              </p:ext>
            </p:extLst>
          </p:nvPr>
        </p:nvGraphicFramePr>
        <p:xfrm>
          <a:off x="3555999" y="4648528"/>
          <a:ext cx="4927601" cy="20383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25907">
                  <a:extLst>
                    <a:ext uri="{9D8B030D-6E8A-4147-A177-3AD203B41FA5}">
                      <a16:colId xmlns:a16="http://schemas.microsoft.com/office/drawing/2014/main" val="265098340"/>
                    </a:ext>
                  </a:extLst>
                </a:gridCol>
                <a:gridCol w="713456">
                  <a:extLst>
                    <a:ext uri="{9D8B030D-6E8A-4147-A177-3AD203B41FA5}">
                      <a16:colId xmlns:a16="http://schemas.microsoft.com/office/drawing/2014/main" val="3721573846"/>
                    </a:ext>
                  </a:extLst>
                </a:gridCol>
                <a:gridCol w="751507">
                  <a:extLst>
                    <a:ext uri="{9D8B030D-6E8A-4147-A177-3AD203B41FA5}">
                      <a16:colId xmlns:a16="http://schemas.microsoft.com/office/drawing/2014/main" val="3230787505"/>
                    </a:ext>
                  </a:extLst>
                </a:gridCol>
                <a:gridCol w="608815">
                  <a:extLst>
                    <a:ext uri="{9D8B030D-6E8A-4147-A177-3AD203B41FA5}">
                      <a16:colId xmlns:a16="http://schemas.microsoft.com/office/drawing/2014/main" val="3568846373"/>
                    </a:ext>
                  </a:extLst>
                </a:gridCol>
                <a:gridCol w="634183">
                  <a:extLst>
                    <a:ext uri="{9D8B030D-6E8A-4147-A177-3AD203B41FA5}">
                      <a16:colId xmlns:a16="http://schemas.microsoft.com/office/drawing/2014/main" val="3761112070"/>
                    </a:ext>
                  </a:extLst>
                </a:gridCol>
                <a:gridCol w="596132">
                  <a:extLst>
                    <a:ext uri="{9D8B030D-6E8A-4147-A177-3AD203B41FA5}">
                      <a16:colId xmlns:a16="http://schemas.microsoft.com/office/drawing/2014/main" val="1624020724"/>
                    </a:ext>
                  </a:extLst>
                </a:gridCol>
                <a:gridCol w="697601">
                  <a:extLst>
                    <a:ext uri="{9D8B030D-6E8A-4147-A177-3AD203B41FA5}">
                      <a16:colId xmlns:a16="http://schemas.microsoft.com/office/drawing/2014/main" val="42899506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Book Title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Number of Pages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Year Published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Genre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Best Seller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HasWord</a:t>
                      </a:r>
                      <a:r>
                        <a:rPr lang="en-US" sz="1100" b="1" u="none" strike="noStrike" dirty="0">
                          <a:effectLst/>
                        </a:rPr>
                        <a:t>(Robot)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Author ID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5243908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Gone With The Wind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1936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Historical Romance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169126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For Whom the Bell Tolls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1940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War Drama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2B2B2B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112359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I, Robot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1980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Science Fiction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88653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One Hundred Goodbyes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Science Fiction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8988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6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4B7CCC-ACC1-485A-8507-EADC83DD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– &lt; x, f(x) &gt;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CE290525-9A03-4ADC-BFB8-707CA4EF6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099816"/>
              </p:ext>
            </p:extLst>
          </p:nvPr>
        </p:nvGraphicFramePr>
        <p:xfrm>
          <a:off x="3291429" y="2343141"/>
          <a:ext cx="4927601" cy="20383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25907">
                  <a:extLst>
                    <a:ext uri="{9D8B030D-6E8A-4147-A177-3AD203B41FA5}">
                      <a16:colId xmlns:a16="http://schemas.microsoft.com/office/drawing/2014/main" val="1631931797"/>
                    </a:ext>
                  </a:extLst>
                </a:gridCol>
                <a:gridCol w="713456">
                  <a:extLst>
                    <a:ext uri="{9D8B030D-6E8A-4147-A177-3AD203B41FA5}">
                      <a16:colId xmlns:a16="http://schemas.microsoft.com/office/drawing/2014/main" val="1714572897"/>
                    </a:ext>
                  </a:extLst>
                </a:gridCol>
                <a:gridCol w="751507">
                  <a:extLst>
                    <a:ext uri="{9D8B030D-6E8A-4147-A177-3AD203B41FA5}">
                      <a16:colId xmlns:a16="http://schemas.microsoft.com/office/drawing/2014/main" val="3494330228"/>
                    </a:ext>
                  </a:extLst>
                </a:gridCol>
                <a:gridCol w="608815">
                  <a:extLst>
                    <a:ext uri="{9D8B030D-6E8A-4147-A177-3AD203B41FA5}">
                      <a16:colId xmlns:a16="http://schemas.microsoft.com/office/drawing/2014/main" val="3177192878"/>
                    </a:ext>
                  </a:extLst>
                </a:gridCol>
                <a:gridCol w="634183">
                  <a:extLst>
                    <a:ext uri="{9D8B030D-6E8A-4147-A177-3AD203B41FA5}">
                      <a16:colId xmlns:a16="http://schemas.microsoft.com/office/drawing/2014/main" val="1455695211"/>
                    </a:ext>
                  </a:extLst>
                </a:gridCol>
                <a:gridCol w="596132">
                  <a:extLst>
                    <a:ext uri="{9D8B030D-6E8A-4147-A177-3AD203B41FA5}">
                      <a16:colId xmlns:a16="http://schemas.microsoft.com/office/drawing/2014/main" val="2518910766"/>
                    </a:ext>
                  </a:extLst>
                </a:gridCol>
                <a:gridCol w="697601">
                  <a:extLst>
                    <a:ext uri="{9D8B030D-6E8A-4147-A177-3AD203B41FA5}">
                      <a16:colId xmlns:a16="http://schemas.microsoft.com/office/drawing/2014/main" val="16345666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Book Title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Number of Pages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Year Published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Genre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Best Seller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HasWord</a:t>
                      </a:r>
                      <a:r>
                        <a:rPr lang="en-US" sz="1100" b="1" u="none" strike="noStrike" dirty="0">
                          <a:effectLst/>
                        </a:rPr>
                        <a:t>(Robot)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Author ID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062479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Gone With The Wind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1936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Historical Romance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344596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For Whom the Bell Tolls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1940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War Drama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2B2B2B"/>
                        </a:solidFill>
                        <a:effectLst/>
                        <a:latin typeface="Inheri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217524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I, Robot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1980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Science Fiction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423268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One Hundred Goodbyes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Science Fiction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7564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2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634</Words>
  <Application>Microsoft Office PowerPoint</Application>
  <PresentationFormat>Widescreen</PresentationFormat>
  <Paragraphs>236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Inherit</vt:lpstr>
      <vt:lpstr>Office Theme</vt:lpstr>
      <vt:lpstr>Overview of Machine Learning</vt:lpstr>
      <vt:lpstr>Definitions of Machine Learning</vt:lpstr>
      <vt:lpstr>Successes of Machine learning</vt:lpstr>
      <vt:lpstr>Why Machine Learning</vt:lpstr>
      <vt:lpstr>Machine Learning Algorithms</vt:lpstr>
      <vt:lpstr>Components of a ML Solution</vt:lpstr>
      <vt:lpstr>Components of a ML Algorithm</vt:lpstr>
      <vt:lpstr>Brief Review of Data</vt:lpstr>
      <vt:lpstr>Training Data – &lt; x, f(x) &gt;</vt:lpstr>
      <vt:lpstr>Supervised Learning</vt:lpstr>
      <vt:lpstr>Learning a Simple Function</vt:lpstr>
      <vt:lpstr>Hypothesis Space: Conjunctive Rules</vt:lpstr>
      <vt:lpstr>Hypothesis Space: m-of-n</vt:lpstr>
      <vt:lpstr>ML In Practice</vt:lpstr>
      <vt:lpstr>ML In Practice</vt:lpstr>
      <vt:lpstr>ML In Practice</vt:lpstr>
      <vt:lpstr>ML In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Machine Learning</dc:title>
  <dc:creator>Geoff Hulten</dc:creator>
  <cp:lastModifiedBy>Geoff Hulten</cp:lastModifiedBy>
  <cp:revision>27</cp:revision>
  <dcterms:created xsi:type="dcterms:W3CDTF">2018-09-23T00:29:37Z</dcterms:created>
  <dcterms:modified xsi:type="dcterms:W3CDTF">2018-11-24T23:37:29Z</dcterms:modified>
</cp:coreProperties>
</file>