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D:\Dropbox\Projects\Teaching\CSEP546\Lectures\DataFor%20Figures\Linearly%20Separable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D:\Dropbox\Projects\Teaching\CSEP546\Lectures\DataFor%20Figures\Linearly%20Separab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Linear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Lit>
              <c:formatCode>General</c:formatCode>
              <c:ptCount val="2"/>
              <c:pt idx="0">
                <c:v>0</c:v>
              </c:pt>
              <c:pt idx="1">
                <c:v>1</c:v>
              </c:pt>
            </c:numLit>
          </c:xVal>
          <c:yVal>
            <c:numLit>
              <c:formatCode>General</c:formatCode>
              <c:ptCount val="2"/>
              <c:pt idx="0">
                <c:v>0.15</c:v>
              </c:pt>
              <c:pt idx="1">
                <c:v>0.89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0-C39C-4339-ACCB-ACC930BE6271}"/>
            </c:ext>
          </c:extLst>
        </c:ser>
        <c:ser>
          <c:idx val="1"/>
          <c:order val="1"/>
          <c:tx>
            <c:v>1</c:v>
          </c:tx>
          <c:spPr>
            <a:ln w="19050" cap="rnd">
              <a:noFill/>
              <a:round/>
            </a:ln>
            <a:effectLst/>
          </c:spPr>
          <c:marker>
            <c:symbol val="x"/>
            <c:size val="10"/>
            <c:spPr>
              <a:noFill/>
              <a:ln w="9525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xVal>
            <c:numRef>
              <c:f>Sheet1!$E$12:$E$16</c:f>
              <c:numCache>
                <c:formatCode>General</c:formatCode>
                <c:ptCount val="5"/>
                <c:pt idx="0">
                  <c:v>0.1</c:v>
                </c:pt>
                <c:pt idx="1">
                  <c:v>0.25</c:v>
                </c:pt>
                <c:pt idx="2">
                  <c:v>0.15</c:v>
                </c:pt>
                <c:pt idx="3">
                  <c:v>0.18</c:v>
                </c:pt>
                <c:pt idx="4">
                  <c:v>0.5</c:v>
                </c:pt>
              </c:numCache>
            </c:numRef>
          </c:xVal>
          <c:yVal>
            <c:numRef>
              <c:f>Sheet1!$F$12:$F$16</c:f>
              <c:numCache>
                <c:formatCode>General</c:formatCode>
                <c:ptCount val="5"/>
                <c:pt idx="0">
                  <c:v>0.4</c:v>
                </c:pt>
                <c:pt idx="1">
                  <c:v>0.52</c:v>
                </c:pt>
                <c:pt idx="2">
                  <c:v>0.45</c:v>
                </c:pt>
                <c:pt idx="3">
                  <c:v>0.6</c:v>
                </c:pt>
                <c:pt idx="4">
                  <c:v>0.9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39C-4339-ACCB-ACC930BE6271}"/>
            </c:ext>
          </c:extLst>
        </c:ser>
        <c:ser>
          <c:idx val="2"/>
          <c:order val="2"/>
          <c:tx>
            <c:v>0</c:v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10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Sheet1!$E$20:$E$24</c:f>
              <c:numCache>
                <c:formatCode>General</c:formatCode>
                <c:ptCount val="5"/>
                <c:pt idx="0">
                  <c:v>0.7</c:v>
                </c:pt>
                <c:pt idx="1">
                  <c:v>0.5</c:v>
                </c:pt>
                <c:pt idx="2">
                  <c:v>0.66</c:v>
                </c:pt>
                <c:pt idx="3">
                  <c:v>0.71</c:v>
                </c:pt>
                <c:pt idx="4">
                  <c:v>0.9</c:v>
                </c:pt>
              </c:numCache>
            </c:numRef>
          </c:xVal>
          <c:yVal>
            <c:numRef>
              <c:f>Sheet1!$F$20:$F$24</c:f>
              <c:numCache>
                <c:formatCode>General</c:formatCode>
                <c:ptCount val="5"/>
                <c:pt idx="0">
                  <c:v>0.5</c:v>
                </c:pt>
                <c:pt idx="1">
                  <c:v>0.3</c:v>
                </c:pt>
                <c:pt idx="2">
                  <c:v>0.4</c:v>
                </c:pt>
                <c:pt idx="3">
                  <c:v>0.2</c:v>
                </c:pt>
                <c:pt idx="4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39C-4339-ACCB-ACC930BE62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2071136"/>
        <c:axId val="512077040"/>
      </c:scatterChart>
      <c:valAx>
        <c:axId val="512071136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077040"/>
        <c:crosses val="autoZero"/>
        <c:crossBetween val="midCat"/>
      </c:valAx>
      <c:valAx>
        <c:axId val="512077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X2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0711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Linear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Lit>
              <c:formatCode>General</c:formatCode>
              <c:ptCount val="2"/>
              <c:pt idx="0">
                <c:v>0</c:v>
              </c:pt>
              <c:pt idx="1">
                <c:v>1</c:v>
              </c:pt>
            </c:numLit>
          </c:xVal>
          <c:yVal>
            <c:numLit>
              <c:formatCode>General</c:formatCode>
              <c:ptCount val="2"/>
              <c:pt idx="0">
                <c:v>0.15</c:v>
              </c:pt>
              <c:pt idx="1">
                <c:v>0.89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0-BF73-4F30-942C-2DBB26D17D05}"/>
            </c:ext>
          </c:extLst>
        </c:ser>
        <c:ser>
          <c:idx val="1"/>
          <c:order val="1"/>
          <c:tx>
            <c:v>1</c:v>
          </c:tx>
          <c:spPr>
            <a:ln w="19050" cap="rnd">
              <a:noFill/>
              <a:round/>
            </a:ln>
            <a:effectLst/>
          </c:spPr>
          <c:marker>
            <c:symbol val="x"/>
            <c:size val="10"/>
            <c:spPr>
              <a:noFill/>
              <a:ln w="9525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xVal>
            <c:numRef>
              <c:f>Sheet1!$E$12:$E$16</c:f>
              <c:numCache>
                <c:formatCode>General</c:formatCode>
                <c:ptCount val="5"/>
                <c:pt idx="0">
                  <c:v>0.1</c:v>
                </c:pt>
                <c:pt idx="1">
                  <c:v>0.25</c:v>
                </c:pt>
                <c:pt idx="2">
                  <c:v>0.15</c:v>
                </c:pt>
                <c:pt idx="3">
                  <c:v>0.18</c:v>
                </c:pt>
                <c:pt idx="4">
                  <c:v>0.5</c:v>
                </c:pt>
              </c:numCache>
            </c:numRef>
          </c:xVal>
          <c:yVal>
            <c:numRef>
              <c:f>Sheet1!$F$12:$F$16</c:f>
              <c:numCache>
                <c:formatCode>General</c:formatCode>
                <c:ptCount val="5"/>
                <c:pt idx="0">
                  <c:v>0.4</c:v>
                </c:pt>
                <c:pt idx="1">
                  <c:v>0.52</c:v>
                </c:pt>
                <c:pt idx="2">
                  <c:v>0.45</c:v>
                </c:pt>
                <c:pt idx="3">
                  <c:v>0.6</c:v>
                </c:pt>
                <c:pt idx="4">
                  <c:v>0.9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F73-4F30-942C-2DBB26D17D05}"/>
            </c:ext>
          </c:extLst>
        </c:ser>
        <c:ser>
          <c:idx val="2"/>
          <c:order val="2"/>
          <c:tx>
            <c:v>0</c:v>
          </c:tx>
          <c:spPr>
            <a:ln w="19050" cap="rnd">
              <a:noFill/>
              <a:round/>
            </a:ln>
            <a:effectLst/>
          </c:spPr>
          <c:marker>
            <c:symbol val="x"/>
            <c:size val="10"/>
            <c:spPr>
              <a:noFill/>
              <a:ln w="9525">
                <a:solidFill>
                  <a:srgbClr val="4472C4"/>
                </a:solidFill>
              </a:ln>
              <a:effectLst/>
            </c:spPr>
          </c:marker>
          <c:xVal>
            <c:numRef>
              <c:f>Sheet1!$E$20:$E$24</c:f>
              <c:numCache>
                <c:formatCode>General</c:formatCode>
                <c:ptCount val="5"/>
                <c:pt idx="0">
                  <c:v>0.7</c:v>
                </c:pt>
                <c:pt idx="1">
                  <c:v>0.5</c:v>
                </c:pt>
                <c:pt idx="2">
                  <c:v>0.66</c:v>
                </c:pt>
                <c:pt idx="3">
                  <c:v>0.71</c:v>
                </c:pt>
                <c:pt idx="4">
                  <c:v>0.9</c:v>
                </c:pt>
              </c:numCache>
            </c:numRef>
          </c:xVal>
          <c:yVal>
            <c:numRef>
              <c:f>Sheet1!$F$20:$F$24</c:f>
              <c:numCache>
                <c:formatCode>General</c:formatCode>
                <c:ptCount val="5"/>
                <c:pt idx="0">
                  <c:v>0.5</c:v>
                </c:pt>
                <c:pt idx="1">
                  <c:v>0.3</c:v>
                </c:pt>
                <c:pt idx="2">
                  <c:v>0.4</c:v>
                </c:pt>
                <c:pt idx="3">
                  <c:v>0.2</c:v>
                </c:pt>
                <c:pt idx="4">
                  <c:v>0.6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F73-4F30-942C-2DBB26D17D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2071136"/>
        <c:axId val="512077040"/>
      </c:scatterChart>
      <c:valAx>
        <c:axId val="512071136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077040"/>
        <c:crosses val="autoZero"/>
        <c:crossBetween val="midCat"/>
      </c:valAx>
      <c:valAx>
        <c:axId val="512077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X2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0711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4BF4F-7ADE-432E-BEF3-A95EA4485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56055-A38E-4AB5-959D-4EAB55F70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A8B6F-BC14-4002-A87B-74C2EF6CC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953F-04AA-47CA-9564-7BD4304F36B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40F4E-9572-4496-AB6D-B434F7D63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27DB5-0511-4EA2-8437-4F180DA1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6CEB-04E7-4DAE-95BE-EE9C40CF2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5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150F-A086-454B-AC34-CD30DE56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698CC-34D0-4B94-A1D3-A0739C09B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7169-355D-48DD-9D1B-5909E9CBE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953F-04AA-47CA-9564-7BD4304F36B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A2948-7755-4A5F-B0F2-A77D940CB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386F5-F011-4F92-AA86-A308E44F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6CEB-04E7-4DAE-95BE-EE9C40CF2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7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5E1B6B-7B61-4AD2-968F-E846FF70D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D8E01-BD9A-446B-92E7-F417A191E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FE2EF-AE55-4C58-B617-16E717E3C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953F-04AA-47CA-9564-7BD4304F36B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A0507-3B8F-41EE-9767-897E71428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547EF-671F-4219-AF95-0EA76645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6CEB-04E7-4DAE-95BE-EE9C40CF2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0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4A19B-4B1F-49AE-AB1D-B75F7A701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DAEA9-C269-4622-A1BD-C12E89AC2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5B572-EF43-48E2-8F79-DE6A2DE98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953F-04AA-47CA-9564-7BD4304F36B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3C2A9-6680-4938-AE07-D19490DF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AC82F-68D1-4AC1-8314-2CB7AD1A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6CEB-04E7-4DAE-95BE-EE9C40CF2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5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12B7B-CEFF-49C4-9C5A-9BDC12BBA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3A4F7-3617-4C4F-8890-187DCF3C9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56E9C-C814-4AFB-BED3-8B744CC68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953F-04AA-47CA-9564-7BD4304F36B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E0CBF-E974-4EE1-A42E-F635B05D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D43D3-3594-42E3-8FC2-B2416459C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6CEB-04E7-4DAE-95BE-EE9C40CF2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1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58F7-20FD-4AB7-8CA7-66452676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BFD24-F9A3-41B2-8A37-3D43476AB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5B957-25F7-478F-B5E4-0E7BAA215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B2DD-EA86-40A3-858C-B169FBA2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953F-04AA-47CA-9564-7BD4304F36B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3823B-5565-41A4-9CED-957EE049B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6BBDF-83F6-4055-94EE-14AD118B6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6CEB-04E7-4DAE-95BE-EE9C40CF2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8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F904-379A-4CAA-85AB-EC957A1B2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0255F-64F7-4FAE-81B3-19032F144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DB570-F78E-4350-AB07-C28460E94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299B7-1FEF-4B87-9B50-237495AA4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466C6B-8D2A-4DF9-8722-6B469190D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FED101-0920-489D-89C8-40EC600D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953F-04AA-47CA-9564-7BD4304F36B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31F26A-2598-4371-B304-5407DE718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31B832-C16A-4D42-A93F-6391A4745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6CEB-04E7-4DAE-95BE-EE9C40CF2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8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F4162-9778-4179-8EB2-83CE153D4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623523-8906-4954-9E08-D738CD1B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953F-04AA-47CA-9564-7BD4304F36B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C95BDB-E951-4AE4-8591-B707DAAAC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C6319-1BE1-4B0B-9FA3-B0A1ABEF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6CEB-04E7-4DAE-95BE-EE9C40CF2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6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5FBE9-5C13-4B46-ACCA-7A755E75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953F-04AA-47CA-9564-7BD4304F36B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6B043D-6438-4F72-AFE8-BE031A662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C1328-F5F2-4C13-9F79-9A0B299BD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6CEB-04E7-4DAE-95BE-EE9C40CF2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78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95496-DE52-4F50-A8AE-34D0C234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5C091-760B-425F-986E-A6939D92B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518FA-634E-4300-9F87-0234A7181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ECD2E-2D48-46DB-8943-6B2A9E61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953F-04AA-47CA-9564-7BD4304F36B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B6FD8-1D0A-4081-969F-C1866FA25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649BE-63AE-450C-80D7-8B2BE6D7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6CEB-04E7-4DAE-95BE-EE9C40CF2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3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25B20-83BC-403E-9F8E-EEB0C61D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AA9B73-13D7-4C90-B5C2-2A428326F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F93B3-5EF1-4DBE-81D1-6FBCDCEEC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B26AF-2D14-4B2E-83AC-A18C1D965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953F-04AA-47CA-9564-7BD4304F36B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F518D-B8F9-4786-9F57-539EAEE2D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7530A-AA51-435E-961D-5E1740D4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6CEB-04E7-4DAE-95BE-EE9C40CF2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A27B8B-36A0-4A9D-98A5-DA771CEB2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AF56B-FB2A-4854-A508-39C39840E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61D48-C13F-4523-BCAF-F037814181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4953F-04AA-47CA-9564-7BD4304F36B1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F871B-434C-4E26-A3F7-64B2733C3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D1B92-6961-496A-AEBA-98DA2C079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6CEB-04E7-4DAE-95BE-EE9C40CF2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6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2D1CE-D115-4960-B389-16C4295A4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BF555-220C-4392-A55D-5C938F38A6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Geoff Hulten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27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C9A5-D7C4-40C8-9967-BF19F73B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C8E047-9D14-4BF1-87A8-128BFFEB20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Do ‘</a:t>
                </a:r>
                <a:r>
                  <a:rPr lang="en-US" dirty="0" err="1"/>
                  <a:t>numIterations</a:t>
                </a:r>
                <a:r>
                  <a:rPr lang="en-US" dirty="0"/>
                  <a:t>’ steps of gradient descent</a:t>
                </a:r>
              </a:p>
              <a:p>
                <a:pPr lvl="1"/>
                <a:r>
                  <a:rPr lang="en-US" dirty="0"/>
                  <a:t>Find the gradient for each weight by averaging across the training set</a:t>
                </a:r>
              </a:p>
              <a:p>
                <a:pPr lvl="1"/>
                <a:r>
                  <a:rPr lang="en-US" dirty="0"/>
                  <a:t>Update each weight by taking a step of size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/>
                  <a:t> opposite the gradient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/>
                  <a:t> – size of the step to take in each iteration</a:t>
                </a:r>
              </a:p>
              <a:p>
                <a:pPr lvl="1"/>
                <a:r>
                  <a:rPr lang="en-US" dirty="0" err="1"/>
                  <a:t>numIterations</a:t>
                </a:r>
                <a:r>
                  <a:rPr lang="en-US" dirty="0"/>
                  <a:t> – number of iterations of gradient descent to perform</a:t>
                </a:r>
              </a:p>
              <a:p>
                <a:pPr lvl="1"/>
                <a:r>
                  <a:rPr lang="en-US" dirty="0"/>
                  <a:t>Threshold – value between 0-1 to convert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^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into a classification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C8E047-9D14-4BF1-87A8-128BFFEB20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406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5DC7-92B8-4139-82E3-61EF38B0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1FD2D-4162-40D0-9E34-FF5DA718A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69" y="1690688"/>
            <a:ext cx="6186854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linear model for classification and probability estimation.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be very effective when:</a:t>
            </a:r>
          </a:p>
          <a:p>
            <a:pPr lvl="1"/>
            <a:r>
              <a:rPr lang="en-US" dirty="0"/>
              <a:t>The problem is linearly separable</a:t>
            </a:r>
          </a:p>
          <a:p>
            <a:pPr lvl="1"/>
            <a:r>
              <a:rPr lang="en-US" dirty="0"/>
              <a:t>Or there are a lot of relevant features (10s - 100s of thousands can work)</a:t>
            </a:r>
          </a:p>
          <a:p>
            <a:pPr lvl="1"/>
            <a:r>
              <a:rPr lang="en-US" dirty="0"/>
              <a:t>You need something simple and efficient as a baseline</a:t>
            </a:r>
          </a:p>
          <a:p>
            <a:endParaRPr lang="en-US" dirty="0"/>
          </a:p>
          <a:p>
            <a:r>
              <a:rPr lang="en-US" dirty="0"/>
              <a:t>Real implementations can learn from a lot of data.</a:t>
            </a:r>
          </a:p>
          <a:p>
            <a:endParaRPr lang="en-US" dirty="0"/>
          </a:p>
          <a:p>
            <a:r>
              <a:rPr lang="en-US" dirty="0"/>
              <a:t>Logistic regression will generally not be the most accurate option.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D16ED05-4F0C-452A-94A6-2139CB4E1C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6405541"/>
              </p:ext>
            </p:extLst>
          </p:nvPr>
        </p:nvGraphicFramePr>
        <p:xfrm>
          <a:off x="6940061" y="16906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375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A9099-C7A1-40B6-88A8-04450735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Components of Learning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ADA52-AE4A-4073-9A36-F64525A89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Structure</a:t>
            </a:r>
          </a:p>
          <a:p>
            <a:endParaRPr lang="en-US" dirty="0"/>
          </a:p>
          <a:p>
            <a:r>
              <a:rPr lang="en-US" dirty="0"/>
              <a:t>Loss Function</a:t>
            </a:r>
          </a:p>
          <a:p>
            <a:endParaRPr lang="en-US" dirty="0"/>
          </a:p>
          <a:p>
            <a:r>
              <a:rPr lang="en-US" dirty="0"/>
              <a:t>Optimization Method</a:t>
            </a:r>
          </a:p>
        </p:txBody>
      </p:sp>
    </p:spTree>
    <p:extLst>
      <p:ext uri="{BB962C8B-B14F-4D97-AF65-F5344CB8AC3E}">
        <p14:creationId xmlns:p14="http://schemas.microsoft.com/office/powerpoint/2010/main" val="404476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5118B-2840-4F69-8940-70D2CE94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B83033-E3A9-4563-8411-8EBDF9DF60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^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B83033-E3A9-4563-8411-8EBDF9DF60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AD4B701-7DF3-4C3C-BEFB-B315A62E6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482" y="1687008"/>
            <a:ext cx="3047619" cy="2314286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A80902-B4F2-42AB-9A88-561835BF0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466668"/>
              </p:ext>
            </p:extLst>
          </p:nvPr>
        </p:nvGraphicFramePr>
        <p:xfrm>
          <a:off x="1390162" y="4575847"/>
          <a:ext cx="208279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9006">
                  <a:extLst>
                    <a:ext uri="{9D8B030D-6E8A-4147-A177-3AD203B41FA5}">
                      <a16:colId xmlns:a16="http://schemas.microsoft.com/office/drawing/2014/main" val="895677628"/>
                    </a:ext>
                  </a:extLst>
                </a:gridCol>
                <a:gridCol w="749808">
                  <a:extLst>
                    <a:ext uri="{9D8B030D-6E8A-4147-A177-3AD203B41FA5}">
                      <a16:colId xmlns:a16="http://schemas.microsoft.com/office/drawing/2014/main" val="422037236"/>
                    </a:ext>
                  </a:extLst>
                </a:gridCol>
                <a:gridCol w="583984">
                  <a:extLst>
                    <a:ext uri="{9D8B030D-6E8A-4147-A177-3AD203B41FA5}">
                      <a16:colId xmlns:a16="http://schemas.microsoft.com/office/drawing/2014/main" val="1875372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02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3587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5EAF76-D863-485D-9357-ACD295E5B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406557"/>
              </p:ext>
            </p:extLst>
          </p:nvPr>
        </p:nvGraphicFramePr>
        <p:xfrm>
          <a:off x="4762208" y="4575755"/>
          <a:ext cx="133379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653">
                  <a:extLst>
                    <a:ext uri="{9D8B030D-6E8A-4147-A177-3AD203B41FA5}">
                      <a16:colId xmlns:a16="http://schemas.microsoft.com/office/drawing/2014/main" val="422037236"/>
                    </a:ext>
                  </a:extLst>
                </a:gridCol>
                <a:gridCol w="684139">
                  <a:extLst>
                    <a:ext uri="{9D8B030D-6E8A-4147-A177-3AD203B41FA5}">
                      <a16:colId xmlns:a16="http://schemas.microsoft.com/office/drawing/2014/main" val="1875372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02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358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973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941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03434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C5F5340-8ABD-4B49-8CDD-64B805FC3557}"/>
              </a:ext>
            </a:extLst>
          </p:cNvPr>
          <p:cNvSpPr txBox="1"/>
          <p:nvPr/>
        </p:nvSpPr>
        <p:spPr>
          <a:xfrm>
            <a:off x="1160585" y="4207217"/>
            <a:ext cx="131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D7D144-EDD2-4B76-8A13-E605F8A8FA0E}"/>
              </a:ext>
            </a:extLst>
          </p:cNvPr>
          <p:cNvSpPr txBox="1"/>
          <p:nvPr/>
        </p:nvSpPr>
        <p:spPr>
          <a:xfrm>
            <a:off x="10668240" y="2312644"/>
            <a:ext cx="111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Threshold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5D0673-06E7-46E5-B31B-2A190558369C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9049407" y="2497310"/>
            <a:ext cx="1618833" cy="346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CB4231F-F422-4677-82BC-CD9FE95D8ED9}"/>
              </a:ext>
            </a:extLst>
          </p:cNvPr>
          <p:cNvSpPr txBox="1"/>
          <p:nvPr/>
        </p:nvSpPr>
        <p:spPr>
          <a:xfrm>
            <a:off x="9180205" y="3031445"/>
            <a:ext cx="101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B1CF9F-1A23-406B-948B-D6D3551229C2}"/>
              </a:ext>
            </a:extLst>
          </p:cNvPr>
          <p:cNvSpPr txBox="1"/>
          <p:nvPr/>
        </p:nvSpPr>
        <p:spPr>
          <a:xfrm>
            <a:off x="7674101" y="2506124"/>
            <a:ext cx="101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 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65BEA9-DC89-44F7-BD37-9DFEA76EE16C}"/>
              </a:ext>
            </a:extLst>
          </p:cNvPr>
          <p:cNvCxnSpPr/>
          <p:nvPr/>
        </p:nvCxnSpPr>
        <p:spPr>
          <a:xfrm flipV="1">
            <a:off x="8990789" y="1566041"/>
            <a:ext cx="0" cy="264117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05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CF55-A2E4-4FC2-AAD0-F3826CE11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Not</a:t>
            </a:r>
            <a:r>
              <a:rPr lang="en-US" b="1" dirty="0"/>
              <a:t> the Loss Function </a:t>
            </a:r>
            <a:r>
              <a:rPr lang="en-US" dirty="0"/>
              <a:t>for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9DE400-71FD-4F85-BAFB-1B28546B25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𝐿𝑜𝑠𝑠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^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^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9DE400-71FD-4F85-BAFB-1B28546B25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8AE6DE2-92DA-44D5-9669-9F7E2728BD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198570"/>
              </p:ext>
            </p:extLst>
          </p:nvPr>
        </p:nvGraphicFramePr>
        <p:xfrm>
          <a:off x="3489542" y="2642219"/>
          <a:ext cx="5212915" cy="32825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74400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13331-1A05-484C-AFD3-69F91C331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 for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80C8A5-FA23-447C-90C0-D807256D5B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7060"/>
                <a:ext cx="10515600" cy="671521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^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^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𝐿𝑜𝑠𝑠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^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1 −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^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baseline="-25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80C8A5-FA23-447C-90C0-D807256D5B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7060"/>
                <a:ext cx="10515600" cy="671521"/>
              </a:xfrm>
              <a:blipFill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1681F8D-4468-488F-97A2-32D496E2F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29" y="3130579"/>
            <a:ext cx="4117022" cy="2635827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6FB5D3-76A7-4D9C-8717-26B675C01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140645"/>
              </p:ext>
            </p:extLst>
          </p:nvPr>
        </p:nvGraphicFramePr>
        <p:xfrm>
          <a:off x="5776506" y="3348033"/>
          <a:ext cx="1333792" cy="18651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653">
                  <a:extLst>
                    <a:ext uri="{9D8B030D-6E8A-4147-A177-3AD203B41FA5}">
                      <a16:colId xmlns:a16="http://schemas.microsoft.com/office/drawing/2014/main" val="422037236"/>
                    </a:ext>
                  </a:extLst>
                </a:gridCol>
                <a:gridCol w="684139">
                  <a:extLst>
                    <a:ext uri="{9D8B030D-6E8A-4147-A177-3AD203B41FA5}">
                      <a16:colId xmlns:a16="http://schemas.microsoft.com/office/drawing/2014/main" val="1875372143"/>
                    </a:ext>
                  </a:extLst>
                </a:gridCol>
              </a:tblGrid>
              <a:tr h="3817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02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358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973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941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03434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714E149-5ED6-489A-8B88-FC6EC62FD1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5512777"/>
                <a:ext cx="10515600" cy="10956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𝑡𝑒𝑠𝑡𝑆𝑒𝑡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𝐿𝑜𝑠𝑠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^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714E149-5ED6-489A-8B88-FC6EC62FD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12777"/>
                <a:ext cx="10515600" cy="10956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6E9FA0-7A31-4962-98AC-1F3740C982E1}"/>
                  </a:ext>
                </a:extLst>
              </p:cNvPr>
              <p:cNvSpPr txBox="1"/>
              <p:nvPr/>
            </p:nvSpPr>
            <p:spPr>
              <a:xfrm>
                <a:off x="3323766" y="2477316"/>
                <a:ext cx="5544467" cy="681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𝐿𝑜𝑠𝑠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^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∗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^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(1 −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^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6E9FA0-7A31-4962-98AC-1F3740C98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766" y="2477316"/>
                <a:ext cx="5544467" cy="6819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151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7DA0-B268-401B-9A47-D685276F1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Gradient Descent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877731-4B76-4033-84AA-877BB6062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158" y="1742530"/>
            <a:ext cx="6913463" cy="451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44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C645-3A0C-49D5-AD4E-CEC415C56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With More Weights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83287-C1A3-4C82-B0A1-923725D87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373" y="1825625"/>
            <a:ext cx="6907367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51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FA378-E2C6-4AD1-8593-92F418400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Parameters for Logistic Regression</a:t>
            </a:r>
            <a:br>
              <a:rPr lang="en-US" dirty="0"/>
            </a:br>
            <a:r>
              <a:rPr lang="en-US" dirty="0"/>
              <a:t>		with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0BCE44-8450-4C90-BD71-3ABB8F0317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6522" y="1948717"/>
                <a:ext cx="6474069" cy="435133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𝐿𝑜𝑠𝑠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𝑇𝑟𝑎𝑖𝑛𝑆𝑒𝑡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𝐿𝑜𝑠𝑠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𝑇𝑟𝑎𝑖𝑛𝑆𝑒𝑡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^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0BCE44-8450-4C90-BD71-3ABB8F0317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6522" y="1948717"/>
                <a:ext cx="6474069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CDFB9ED-4C65-4903-A06B-B92430125F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7681780"/>
                  </p:ext>
                </p:extLst>
              </p:nvPr>
            </p:nvGraphicFramePr>
            <p:xfrm>
              <a:off x="7795554" y="3011866"/>
              <a:ext cx="1726515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5835">
                      <a:extLst>
                        <a:ext uri="{9D8B030D-6E8A-4147-A177-3AD203B41FA5}">
                          <a16:colId xmlns:a16="http://schemas.microsoft.com/office/drawing/2014/main" val="422037236"/>
                        </a:ext>
                      </a:extLst>
                    </a:gridCol>
                    <a:gridCol w="585340">
                      <a:extLst>
                        <a:ext uri="{9D8B030D-6E8A-4147-A177-3AD203B41FA5}">
                          <a16:colId xmlns:a16="http://schemas.microsoft.com/office/drawing/2014/main" val="1875372143"/>
                        </a:ext>
                      </a:extLst>
                    </a:gridCol>
                    <a:gridCol w="585340">
                      <a:extLst>
                        <a:ext uri="{9D8B030D-6E8A-4147-A177-3AD203B41FA5}">
                          <a16:colId xmlns:a16="http://schemas.microsoft.com/office/drawing/2014/main" val="2982949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y^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402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09732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88798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CDFB9ED-4C65-4903-A06B-B92430125F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7681780"/>
                  </p:ext>
                </p:extLst>
              </p:nvPr>
            </p:nvGraphicFramePr>
            <p:xfrm>
              <a:off x="7795554" y="3011866"/>
              <a:ext cx="1726515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5835">
                      <a:extLst>
                        <a:ext uri="{9D8B030D-6E8A-4147-A177-3AD203B41FA5}">
                          <a16:colId xmlns:a16="http://schemas.microsoft.com/office/drawing/2014/main" val="422037236"/>
                        </a:ext>
                      </a:extLst>
                    </a:gridCol>
                    <a:gridCol w="585340">
                      <a:extLst>
                        <a:ext uri="{9D8B030D-6E8A-4147-A177-3AD203B41FA5}">
                          <a16:colId xmlns:a16="http://schemas.microsoft.com/office/drawing/2014/main" val="1875372143"/>
                        </a:ext>
                      </a:extLst>
                    </a:gridCol>
                    <a:gridCol w="585340">
                      <a:extLst>
                        <a:ext uri="{9D8B030D-6E8A-4147-A177-3AD203B41FA5}">
                          <a16:colId xmlns:a16="http://schemas.microsoft.com/office/drawing/2014/main" val="2982949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y^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4845" t="-8197" r="-2062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402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09732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887987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285D8F-5C69-49B4-A3DB-716F529B953E}"/>
                  </a:ext>
                </a:extLst>
              </p:cNvPr>
              <p:cNvSpPr txBox="1"/>
              <p:nvPr/>
            </p:nvSpPr>
            <p:spPr>
              <a:xfrm>
                <a:off x="120452" y="6300055"/>
                <a:ext cx="3692769" cy="382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</m:oMath>
                </a14:m>
                <a:r>
                  <a:rPr lang="en-US" dirty="0"/>
                  <a:t> for all samples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285D8F-5C69-49B4-A3DB-716F529B9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52" y="6300055"/>
                <a:ext cx="3692769" cy="382832"/>
              </a:xfrm>
              <a:prstGeom prst="rect">
                <a:avLst/>
              </a:prstGeom>
              <a:blipFill>
                <a:blip r:embed="rId4"/>
                <a:stretch>
                  <a:fillRect l="-1485" t="-7937" b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856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2011</TotalTime>
  <Words>312</Words>
  <Application>Microsoft Office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Logistic Regression</vt:lpstr>
      <vt:lpstr>Overview of Logistic Regression</vt:lpstr>
      <vt:lpstr>Reminder: Components of Learning Algorithm</vt:lpstr>
      <vt:lpstr>Structure of Logistic Regression</vt:lpstr>
      <vt:lpstr>Not the Loss Function for Logistic Regression</vt:lpstr>
      <vt:lpstr>Loss function for Logistic Regression</vt:lpstr>
      <vt:lpstr>Review of Gradient Descent</vt:lpstr>
      <vt:lpstr>Gradient Descent With More Weights</vt:lpstr>
      <vt:lpstr>Fitting Parameters for Logistic Regression   with Gradient Descent</vt:lpstr>
      <vt:lpstr>Logistic Regression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Geoff Hulten</dc:creator>
  <cp:lastModifiedBy>Geoff Hulten</cp:lastModifiedBy>
  <cp:revision>24</cp:revision>
  <dcterms:created xsi:type="dcterms:W3CDTF">2018-09-23T20:20:27Z</dcterms:created>
  <dcterms:modified xsi:type="dcterms:W3CDTF">2018-12-02T00:04:21Z</dcterms:modified>
</cp:coreProperties>
</file>