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7" r:id="rId4"/>
    <p:sldId id="259" r:id="rId5"/>
    <p:sldId id="258" r:id="rId6"/>
    <p:sldId id="274" r:id="rId7"/>
    <p:sldId id="281" r:id="rId8"/>
    <p:sldId id="261" r:id="rId9"/>
    <p:sldId id="262" r:id="rId10"/>
    <p:sldId id="263" r:id="rId11"/>
    <p:sldId id="268" r:id="rId12"/>
    <p:sldId id="269" r:id="rId13"/>
    <p:sldId id="264" r:id="rId14"/>
    <p:sldId id="265" r:id="rId15"/>
    <p:sldId id="273" r:id="rId16"/>
    <p:sldId id="267" r:id="rId17"/>
    <p:sldId id="270" r:id="rId18"/>
    <p:sldId id="271" r:id="rId19"/>
    <p:sldId id="277" r:id="rId20"/>
    <p:sldId id="272" r:id="rId21"/>
    <p:sldId id="283" r:id="rId22"/>
    <p:sldId id="275" r:id="rId23"/>
    <p:sldId id="279" r:id="rId24"/>
    <p:sldId id="284" r:id="rId25"/>
    <p:sldId id="260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53" autoAdjust="0"/>
  </p:normalViewPr>
  <p:slideViewPr>
    <p:cSldViewPr snapToGrid="0">
      <p:cViewPr varScale="1">
        <p:scale>
          <a:sx n="83" d="100"/>
          <a:sy n="83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F09BA-4CBB-4F46-A3C4-CC00FDB9733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D035D-0650-49E9-AE5A-5200953C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D035D-0650-49E9-AE5A-5200953C9D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8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D035D-0650-49E9-AE5A-5200953C9D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10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Log(1) = 0</a:t>
            </a:r>
          </a:p>
          <a:p>
            <a:r>
              <a:rPr lang="en-US" dirty="0"/>
              <a:t>Log(2) ~ 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D035D-0650-49E9-AE5A-5200953C9D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Log(1) = 0</a:t>
            </a:r>
          </a:p>
          <a:p>
            <a:r>
              <a:rPr lang="en-US" dirty="0"/>
              <a:t>Log(2) ~ 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D035D-0650-49E9-AE5A-5200953C9D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1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EF47-AE7D-4A2E-ACC2-2E6A07A7C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5030C-7AD3-4BA8-B617-8C5FECCDF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1EA1-E520-4EC7-8E01-9B95569B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88409-DF64-40C8-8ABE-E296438F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2B9E9-F70A-4CD6-BAAB-D96122B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2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678C-55C9-4DA2-81A2-9D68A86F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F5E17-84EB-464C-B6D4-0BD15A3D4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E47A-A222-4E55-9425-1844B3C3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8560-F5C5-49A6-8A6E-EED0205C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A39F-785E-4A5C-AC68-0D287FA8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6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8FBBD-D4AC-4190-8361-6C44D9B8B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3775C-4DE2-4F6D-964B-B826F9BBB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1A386-D3B5-4195-8841-25E83340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F19B-E7A5-4CC6-AB0B-B5BFE9D4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54F00-4D03-47FC-9E94-7B253AAE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6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263B-B169-49AC-94C4-E6ABC29D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A704-0432-4A2A-B960-911E3B6E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DF079-B347-41DB-B827-4102F15E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E4B1-92CE-4D9C-A3CC-2A64CC85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84946-D22A-4E26-B62D-C048E5D6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93F3-E1C4-4A2D-9922-FB4281EC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9F49-6333-4F5D-91DD-5C2CD1E0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0226-9A68-494A-AF7C-A9C4E22F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6DF9-48F7-49C7-821C-7A00D162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6436B-9590-43E0-92F6-5EDCB208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C9DD-8821-4A8C-B9E3-99638677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DC0B-A076-4EF9-8461-37A0613AE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2A1F4-0B94-4A68-A603-A5AF69C90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9BB25-F277-400D-A6B4-F65A5E09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69BB9-ACB2-4252-9CC5-901CB278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07D4C-51A2-498C-B649-E9B41DCD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E612-A24A-494C-ABD0-700FCCC9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AD6B3-FAC7-43FB-A0EA-0930CD7AE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BC50E-8908-42BA-8967-28E935ED9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CA0BC-33F0-486D-85C0-BBC4B8B21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0DBBC-C2A6-4A31-AEA8-43401E6E4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F32B8-A720-4DA9-8382-7F4FA492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F7967-4A1D-423D-9C8D-2D39A9E0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6E670-F4F1-4AC3-87E8-125DD2E5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9617-0692-4F9D-AB3D-FD883C19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8B2F1-99AD-4E9B-A921-07D89103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485BD-8B09-4536-85AA-C72706D6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FC316-91D6-4402-A70F-BE02DC0F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2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2DCCF-D689-41B1-8227-4748BCA6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848ED-2084-4D29-A273-CE46F209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79285-4355-400C-A9A2-AE1DB99B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1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CD44-9299-4B09-A69F-65CDFB3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2E9D-C156-43A6-8AEC-5D7C9CD5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D5F4E-B8C6-4951-8D08-2766AF9E6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88E99-DF00-4086-9FF7-8A06FB0C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C13E7-D918-4C0F-B153-9722AFE5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F5488-A9F9-43B6-864F-34409DB3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91A9-B4E1-42D3-88D8-724FD2D0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6FFF1-B87C-44FA-A4F1-8BA4BF0A3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9A97D-7485-498E-9E79-E29B89662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4F396-2955-4159-B4B4-B9011DFF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8F23-BEA2-435D-B75B-1F983EB9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04B7F-701D-40A0-9AB6-F065BEE6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4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A4C06-01F1-4800-9937-501E7383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46161-FF32-42E4-AE71-13DCDD63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99EEF-D2EC-4DD5-BFB4-D2AF0E7CA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89CE-4441-4938-930B-C10548A85FA1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6292-3A49-4E5B-ABA2-1679828F1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B940-6916-481C-83CF-A33CCC97E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7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0E2D-583A-45F8-ABEE-6CF603985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28703-5D29-4CEE-9BE7-3136A8598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Geoff Hulten</a:t>
            </a:r>
          </a:p>
        </p:txBody>
      </p:sp>
    </p:spTree>
    <p:extLst>
      <p:ext uri="{BB962C8B-B14F-4D97-AF65-F5344CB8AC3E}">
        <p14:creationId xmlns:p14="http://schemas.microsoft.com/office/powerpoint/2010/main" val="320682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184F-3DCB-4D5E-BE57-25FF0DDF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D6AE-0FF0-4BA4-A955-45C71226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101"/>
            <a:ext cx="10515600" cy="2778115"/>
          </a:xfrm>
        </p:spPr>
        <p:txBody>
          <a:bodyPr>
            <a:normAutofit/>
          </a:bodyPr>
          <a:lstStyle/>
          <a:p>
            <a:r>
              <a:rPr lang="en-US" dirty="0"/>
              <a:t>Add one feature per word (token) that appears:</a:t>
            </a:r>
          </a:p>
          <a:p>
            <a:pPr lvl="1"/>
            <a:r>
              <a:rPr lang="en-US" dirty="0"/>
              <a:t>In the training set.</a:t>
            </a:r>
          </a:p>
          <a:p>
            <a:pPr lvl="1"/>
            <a:r>
              <a:rPr lang="en-US" dirty="0"/>
              <a:t>In some pre-selected dictionary.</a:t>
            </a:r>
          </a:p>
          <a:p>
            <a:pPr lvl="1"/>
            <a:r>
              <a:rPr lang="en-US" dirty="0"/>
              <a:t>[ feature selection, which we’ll talk about soon ]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6C5ED-B4F5-43C0-901C-8ABE8D7B98C2}"/>
              </a:ext>
            </a:extLst>
          </p:cNvPr>
          <p:cNvSpPr txBox="1"/>
          <p:nvPr/>
        </p:nvSpPr>
        <p:spPr>
          <a:xfrm>
            <a:off x="838200" y="3623911"/>
            <a:ext cx="9229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1: “Nah I don't think he goes to </a:t>
            </a:r>
            <a:r>
              <a:rPr lang="en-US" dirty="0" err="1"/>
              <a:t>usf</a:t>
            </a:r>
            <a:r>
              <a:rPr lang="en-US" dirty="0"/>
              <a:t>”</a:t>
            </a:r>
          </a:p>
          <a:p>
            <a:r>
              <a:rPr lang="en-US" dirty="0"/>
              <a:t>Message 2: “Text FA to 87121 to receive entry”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FD036A-5A98-41A6-9B03-73BBAF848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48016"/>
              </p:ext>
            </p:extLst>
          </p:nvPr>
        </p:nvGraphicFramePr>
        <p:xfrm>
          <a:off x="2413001" y="4671266"/>
          <a:ext cx="81279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185463079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50685380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18860315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87871988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64176100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62560325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29053780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68806992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43058570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748061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52746846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74701589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596731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Nah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don't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87121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7556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E1CDBED-59FE-4009-B8C6-CF907827D126}"/>
              </a:ext>
            </a:extLst>
          </p:cNvPr>
          <p:cNvSpPr/>
          <p:nvPr/>
        </p:nvSpPr>
        <p:spPr>
          <a:xfrm>
            <a:off x="1082798" y="4857440"/>
            <a:ext cx="124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Message 2: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3C78536-C192-4271-8B9F-506E6733ECA3}"/>
              </a:ext>
            </a:extLst>
          </p:cNvPr>
          <p:cNvSpPr txBox="1">
            <a:spLocks/>
          </p:cNvSpPr>
          <p:nvPr/>
        </p:nvSpPr>
        <p:spPr>
          <a:xfrm>
            <a:off x="838200" y="5839325"/>
            <a:ext cx="10515600" cy="51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Use when you have a lot of data, can use many features</a:t>
            </a:r>
          </a:p>
        </p:txBody>
      </p:sp>
    </p:spTree>
    <p:extLst>
      <p:ext uri="{BB962C8B-B14F-4D97-AF65-F5344CB8AC3E}">
        <p14:creationId xmlns:p14="http://schemas.microsoft.com/office/powerpoint/2010/main" val="121772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BED4-BC05-487D-87D5-EF3A70CE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N-Grams: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DEF3-D3AF-4937-9541-0C86B8D8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single tokens as features, use series of N tokens</a:t>
            </a:r>
          </a:p>
          <a:p>
            <a:r>
              <a:rPr lang="en-US" dirty="0"/>
              <a:t>“down the bank” vs “from the bank”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FD4A6-04F5-462A-88D4-EC4A4DE7816D}"/>
              </a:ext>
            </a:extLst>
          </p:cNvPr>
          <p:cNvSpPr txBox="1"/>
          <p:nvPr/>
        </p:nvSpPr>
        <p:spPr>
          <a:xfrm>
            <a:off x="838200" y="3142597"/>
            <a:ext cx="9229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1: “Nah I don't think he goes to </a:t>
            </a:r>
            <a:r>
              <a:rPr lang="en-US" dirty="0" err="1"/>
              <a:t>usf</a:t>
            </a:r>
            <a:r>
              <a:rPr lang="en-US" dirty="0"/>
              <a:t>”</a:t>
            </a:r>
          </a:p>
          <a:p>
            <a:r>
              <a:rPr lang="en-US" dirty="0"/>
              <a:t>Message 2: “Text FA to 87121 to receive entry”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3232A9-2E87-4B08-B472-3567814F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03919"/>
              </p:ext>
            </p:extLst>
          </p:nvPr>
        </p:nvGraphicFramePr>
        <p:xfrm>
          <a:off x="2413000" y="4014690"/>
          <a:ext cx="8783541" cy="79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657">
                  <a:extLst>
                    <a:ext uri="{9D8B030D-6E8A-4147-A177-3AD203B41FA5}">
                      <a16:colId xmlns:a16="http://schemas.microsoft.com/office/drawing/2014/main" val="1854630793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2506853801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2188603154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2878719880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3641761004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591362421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833869733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2066487032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625603258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2290537803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2688069927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3430585708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17480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Nah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 don’t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don’t</a:t>
                      </a:r>
                    </a:p>
                    <a:p>
                      <a:r>
                        <a:rPr lang="en-US" sz="1100" dirty="0"/>
                        <a:t>think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think</a:t>
                      </a:r>
                    </a:p>
                    <a:p>
                      <a:r>
                        <a:rPr lang="en-US" sz="1100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 goes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goes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 </a:t>
                      </a:r>
                      <a:r>
                        <a:rPr lang="en-US" sz="1100" dirty="0" err="1"/>
                        <a:t>usf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Text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87121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 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receive 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7556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E2A711F-4E48-41EA-B1B6-1BC23462FCB2}"/>
              </a:ext>
            </a:extLst>
          </p:cNvPr>
          <p:cNvSpPr/>
          <p:nvPr/>
        </p:nvSpPr>
        <p:spPr>
          <a:xfrm>
            <a:off x="1082798" y="4200864"/>
            <a:ext cx="124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Message 2: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32E88F-E5A8-4F91-AA86-2F4BC856D8A4}"/>
              </a:ext>
            </a:extLst>
          </p:cNvPr>
          <p:cNvSpPr txBox="1">
            <a:spLocks/>
          </p:cNvSpPr>
          <p:nvPr/>
        </p:nvSpPr>
        <p:spPr>
          <a:xfrm>
            <a:off x="838200" y="5839325"/>
            <a:ext cx="10515600" cy="51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Use when you have a LOT of data, can use MANY features</a:t>
            </a:r>
          </a:p>
        </p:txBody>
      </p:sp>
    </p:spTree>
    <p:extLst>
      <p:ext uri="{BB962C8B-B14F-4D97-AF65-F5344CB8AC3E}">
        <p14:creationId xmlns:p14="http://schemas.microsoft.com/office/powerpoint/2010/main" val="10203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BED4-BC05-487D-87D5-EF3A70CE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N-Grams: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DEF3-D3AF-4937-9541-0C86B8D8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series of tokens, use series of characters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FD4A6-04F5-462A-88D4-EC4A4DE7816D}"/>
              </a:ext>
            </a:extLst>
          </p:cNvPr>
          <p:cNvSpPr txBox="1"/>
          <p:nvPr/>
        </p:nvSpPr>
        <p:spPr>
          <a:xfrm>
            <a:off x="838200" y="2748401"/>
            <a:ext cx="9229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1: “Nah I don't think he goes to </a:t>
            </a:r>
            <a:r>
              <a:rPr lang="en-US" dirty="0" err="1"/>
              <a:t>usf</a:t>
            </a:r>
            <a:r>
              <a:rPr lang="en-US" dirty="0"/>
              <a:t>”</a:t>
            </a:r>
          </a:p>
          <a:p>
            <a:r>
              <a:rPr lang="en-US" dirty="0"/>
              <a:t>Message 2: “Text FA to 87121 to receive entry”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3232A9-2E87-4B08-B472-3567814F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58961"/>
              </p:ext>
            </p:extLst>
          </p:nvPr>
        </p:nvGraphicFramePr>
        <p:xfrm>
          <a:off x="1966614" y="4014690"/>
          <a:ext cx="9229922" cy="79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94">
                  <a:extLst>
                    <a:ext uri="{9D8B030D-6E8A-4147-A177-3AD203B41FA5}">
                      <a16:colId xmlns:a16="http://schemas.microsoft.com/office/drawing/2014/main" val="1854630793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2506853801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2188603154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2878719880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3641761004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591362421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833869733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2066487032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625603258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2290537803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2688069927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3430585708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17480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 &lt;space&gt;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&lt;space&gt;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 &lt;space&gt;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&lt;space&gt;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&lt;space&gt;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ry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7556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E2A711F-4E48-41EA-B1B6-1BC23462FCB2}"/>
              </a:ext>
            </a:extLst>
          </p:cNvPr>
          <p:cNvSpPr/>
          <p:nvPr/>
        </p:nvSpPr>
        <p:spPr>
          <a:xfrm>
            <a:off x="528321" y="4225175"/>
            <a:ext cx="124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Message 2: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1EF379-148F-4D3F-A9DD-29A31CBF6DCA}"/>
              </a:ext>
            </a:extLst>
          </p:cNvPr>
          <p:cNvSpPr txBox="1">
            <a:spLocks/>
          </p:cNvSpPr>
          <p:nvPr/>
        </p:nvSpPr>
        <p:spPr>
          <a:xfrm>
            <a:off x="838200" y="5839325"/>
            <a:ext cx="10515600" cy="797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Helps with out of dictionary words &amp; spelling errors</a:t>
            </a:r>
          </a:p>
          <a:p>
            <a:pPr marL="0" indent="0" algn="ctr">
              <a:buNone/>
            </a:pPr>
            <a:r>
              <a:rPr lang="en-US" sz="2400" dirty="0"/>
              <a:t>Fixed number of features for given N (but can be very large)</a:t>
            </a:r>
          </a:p>
        </p:txBody>
      </p:sp>
    </p:spTree>
    <p:extLst>
      <p:ext uri="{BB962C8B-B14F-4D97-AF65-F5344CB8AC3E}">
        <p14:creationId xmlns:p14="http://schemas.microsoft.com/office/powerpoint/2010/main" val="103443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A703-F942-458A-9C35-246E289F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TF-IDF</a:t>
            </a:r>
            <a:br>
              <a:rPr lang="en-US" dirty="0"/>
            </a:br>
            <a:r>
              <a:rPr lang="en-US" dirty="0"/>
              <a:t>Term Frequency – Inverse 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CF5E-5FBA-4DB2-9633-32C221B2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78" y="188904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Instead of using binary: </a:t>
            </a:r>
            <a:r>
              <a:rPr lang="en-US" dirty="0" err="1"/>
              <a:t>ContainsWord</a:t>
            </a:r>
            <a:r>
              <a:rPr lang="en-US" dirty="0"/>
              <a:t>(&lt;term&gt;)</a:t>
            </a:r>
          </a:p>
          <a:p>
            <a:r>
              <a:rPr lang="en-US" dirty="0"/>
              <a:t>Use numeric importance score TF-IDF: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 err="1"/>
              <a:t>TermFrequency</a:t>
            </a:r>
            <a:r>
              <a:rPr lang="en-US" dirty="0"/>
              <a:t>(&lt;term&gt;, &lt;document&gt;) = </a:t>
            </a:r>
          </a:p>
          <a:p>
            <a:pPr marL="1371600" lvl="3" indent="0">
              <a:buNone/>
            </a:pPr>
            <a:r>
              <a:rPr lang="en-US" dirty="0"/>
              <a:t>% of the words in &lt;document&gt; that are &lt;term&gt;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/>
              <a:t>InverseDocumentFrequency</a:t>
            </a:r>
            <a:r>
              <a:rPr lang="en-US" dirty="0"/>
              <a:t>(&lt;term&gt;, &lt;documents&gt;) =</a:t>
            </a:r>
          </a:p>
          <a:p>
            <a:pPr marL="1371600" lvl="3" indent="0">
              <a:buNone/>
            </a:pPr>
            <a:r>
              <a:rPr lang="en-US" dirty="0"/>
              <a:t>log ( # documents / # documents that contain &lt;term&gt; 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22C215-A3C1-4044-9DE2-5966F6634A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839325"/>
                <a:ext cx="10515600" cy="8021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Words that occur in many documents have low score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22C215-A3C1-4044-9DE2-5966F6634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39325"/>
                <a:ext cx="10515600" cy="802107"/>
              </a:xfrm>
              <a:prstGeom prst="rect">
                <a:avLst/>
              </a:prstGeom>
              <a:blipFill>
                <a:blip r:embed="rId2"/>
                <a:stretch>
                  <a:fillRect t="-10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8503806-F379-4C3C-93C3-43DA7D604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224" y="2300378"/>
            <a:ext cx="4142918" cy="249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8E64-D64E-45DD-B3FB-DCA95C97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-- Word2Vec and </a:t>
            </a:r>
            <a:r>
              <a:rPr lang="en-US" dirty="0" err="1"/>
              <a:t>FastText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5BF7-27D9-419D-A6C4-C0F7C693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157" y="1690688"/>
            <a:ext cx="4727643" cy="275563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Word -&gt; Coordinate in N dimension</a:t>
            </a:r>
          </a:p>
          <a:p>
            <a:endParaRPr lang="en-US" sz="2000" dirty="0"/>
          </a:p>
          <a:p>
            <a:r>
              <a:rPr lang="en-US" sz="2000" dirty="0"/>
              <a:t>Regions of space contain similar concepts</a:t>
            </a:r>
          </a:p>
          <a:p>
            <a:endParaRPr lang="en-US" sz="2000" dirty="0"/>
          </a:p>
          <a:p>
            <a:r>
              <a:rPr lang="en-US" sz="2000" dirty="0"/>
              <a:t>One Option: Average vector across words</a:t>
            </a:r>
          </a:p>
          <a:p>
            <a:endParaRPr lang="en-US" sz="2000" dirty="0"/>
          </a:p>
          <a:p>
            <a:r>
              <a:rPr lang="en-US" sz="2000" dirty="0"/>
              <a:t>Commonly used with neural networks</a:t>
            </a:r>
            <a:r>
              <a:rPr lang="en-US" sz="16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89334-2BEB-44FA-8B06-3066C57D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60" y="1690688"/>
            <a:ext cx="4584589" cy="27556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08D23B-276B-46EA-A8A9-5611B3FBED5A}"/>
              </a:ext>
            </a:extLst>
          </p:cNvPr>
          <p:cNvSpPr txBox="1">
            <a:spLocks/>
          </p:cNvSpPr>
          <p:nvPr/>
        </p:nvSpPr>
        <p:spPr>
          <a:xfrm>
            <a:off x="838200" y="5839325"/>
            <a:ext cx="10515600" cy="80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Replaces words with their ‘meanings’ – sparse -&gt; dense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05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A7CF-6AA7-4BEE-B542-92FBD574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B7DCE-FF0A-4A71-8386-F7DF7E35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Parts of speech</a:t>
            </a:r>
          </a:p>
          <a:p>
            <a:r>
              <a:rPr lang="en-US" dirty="0"/>
              <a:t>Structure of sentences</a:t>
            </a:r>
          </a:p>
          <a:p>
            <a:r>
              <a:rPr lang="en-US" dirty="0"/>
              <a:t>Quality of writing</a:t>
            </a:r>
          </a:p>
          <a:p>
            <a:r>
              <a:rPr lang="en-US" dirty="0"/>
              <a:t>Language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56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9130-97F2-4390-A067-F5A29067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57CB71-27A8-4D18-9CB6-C4A8B7E9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features to use?</a:t>
            </a:r>
          </a:p>
          <a:p>
            <a:r>
              <a:rPr lang="en-US" dirty="0"/>
              <a:t>How many features to use?</a:t>
            </a:r>
          </a:p>
          <a:p>
            <a:endParaRPr lang="en-US" dirty="0"/>
          </a:p>
          <a:p>
            <a:r>
              <a:rPr lang="en-US" dirty="0"/>
              <a:t>Approaches:</a:t>
            </a:r>
          </a:p>
          <a:p>
            <a:pPr lvl="1"/>
            <a:r>
              <a:rPr lang="en-US" dirty="0"/>
              <a:t>Frequency</a:t>
            </a:r>
          </a:p>
          <a:p>
            <a:pPr lvl="1"/>
            <a:r>
              <a:rPr lang="en-US" dirty="0"/>
              <a:t>Mutual Information</a:t>
            </a:r>
          </a:p>
          <a:p>
            <a:pPr lvl="1"/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48738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7D9A-1F98-4577-BB02-61B5D32F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Selection: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B428-987A-4D71-9FB7-B55B02BF3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top N most common features </a:t>
            </a:r>
            <a:r>
              <a:rPr lang="en-US" b="1" i="1" dirty="0"/>
              <a:t>in the training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15BA89-A575-40F8-8A86-A0B686351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35669"/>
              </p:ext>
            </p:extLst>
          </p:nvPr>
        </p:nvGraphicFramePr>
        <p:xfrm>
          <a:off x="5123234" y="2839403"/>
          <a:ext cx="194553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766">
                  <a:extLst>
                    <a:ext uri="{9D8B030D-6E8A-4147-A177-3AD203B41FA5}">
                      <a16:colId xmlns:a16="http://schemas.microsoft.com/office/drawing/2014/main" val="151716090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89899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6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2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1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5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7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8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7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18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0109-56B7-4C32-8990-9D303C85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Selection: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9357F-652D-4463-9B4A-7ACEDFC94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723" y="178671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Take N that contain most information about target </a:t>
                </a:r>
                <a:r>
                  <a:rPr lang="en-US" b="1" i="1" dirty="0"/>
                  <a:t>on the training set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𝑴𝑰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b>
                            <m:sup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9357F-652D-4463-9B4A-7ACEDFC94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723" y="1786714"/>
                <a:ext cx="10515600" cy="4351338"/>
              </a:xfrm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542CB5-F44C-48C1-B159-18E1B097E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64551"/>
              </p:ext>
            </p:extLst>
          </p:nvPr>
        </p:nvGraphicFramePr>
        <p:xfrm>
          <a:off x="1392677" y="3962383"/>
          <a:ext cx="19470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013">
                  <a:extLst>
                    <a:ext uri="{9D8B030D-6E8A-4147-A177-3AD203B41FA5}">
                      <a16:colId xmlns:a16="http://schemas.microsoft.com/office/drawing/2014/main" val="2502658902"/>
                    </a:ext>
                  </a:extLst>
                </a:gridCol>
                <a:gridCol w="649013">
                  <a:extLst>
                    <a:ext uri="{9D8B030D-6E8A-4147-A177-3AD203B41FA5}">
                      <a16:colId xmlns:a16="http://schemas.microsoft.com/office/drawing/2014/main" val="1375340040"/>
                    </a:ext>
                  </a:extLst>
                </a:gridCol>
                <a:gridCol w="649013">
                  <a:extLst>
                    <a:ext uri="{9D8B030D-6E8A-4147-A177-3AD203B41FA5}">
                      <a16:colId xmlns:a16="http://schemas.microsoft.com/office/drawing/2014/main" val="3937687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1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98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325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2AFC09-A198-4CBD-95DF-E0C3047CC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06566"/>
              </p:ext>
            </p:extLst>
          </p:nvPr>
        </p:nvGraphicFramePr>
        <p:xfrm>
          <a:off x="1392677" y="5380355"/>
          <a:ext cx="194703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013">
                  <a:extLst>
                    <a:ext uri="{9D8B030D-6E8A-4147-A177-3AD203B41FA5}">
                      <a16:colId xmlns:a16="http://schemas.microsoft.com/office/drawing/2014/main" val="2502658902"/>
                    </a:ext>
                  </a:extLst>
                </a:gridCol>
                <a:gridCol w="649013">
                  <a:extLst>
                    <a:ext uri="{9D8B030D-6E8A-4147-A177-3AD203B41FA5}">
                      <a16:colId xmlns:a16="http://schemas.microsoft.com/office/drawing/2014/main" val="1375340040"/>
                    </a:ext>
                  </a:extLst>
                </a:gridCol>
                <a:gridCol w="649013">
                  <a:extLst>
                    <a:ext uri="{9D8B030D-6E8A-4147-A177-3AD203B41FA5}">
                      <a16:colId xmlns:a16="http://schemas.microsoft.com/office/drawing/2014/main" val="3937687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1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98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32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48FA3-1C75-4C4E-A15D-7441ECEBE068}"/>
                  </a:ext>
                </a:extLst>
              </p:cNvPr>
              <p:cNvSpPr txBox="1"/>
              <p:nvPr/>
            </p:nvSpPr>
            <p:spPr>
              <a:xfrm>
                <a:off x="8852286" y="5680994"/>
                <a:ext cx="3260034" cy="634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𝑶𝒃𝒔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48FA3-1C75-4C4E-A15D-7441ECEBE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286" y="5680994"/>
                <a:ext cx="3260034" cy="634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4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0109-56B7-4C32-8990-9D303C85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Selection: 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9357F-652D-4463-9B4A-7ACEDFC94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723" y="178671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Take N that contain most information about target </a:t>
                </a:r>
                <a:r>
                  <a:rPr lang="en-US" b="1" i="1" dirty="0"/>
                  <a:t>on the training set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𝑴𝑰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b>
                            <m:sup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9357F-652D-4463-9B4A-7ACEDFC94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723" y="1786714"/>
                <a:ext cx="10515600" cy="4351338"/>
              </a:xfrm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48FA3-1C75-4C4E-A15D-7441ECEBE068}"/>
                  </a:ext>
                </a:extLst>
              </p:cNvPr>
              <p:cNvSpPr txBox="1"/>
              <p:nvPr/>
            </p:nvSpPr>
            <p:spPr>
              <a:xfrm>
                <a:off x="8852286" y="5680994"/>
                <a:ext cx="3260034" cy="634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𝑶𝒃𝒔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48FA3-1C75-4C4E-A15D-7441ECEBE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286" y="5680994"/>
                <a:ext cx="3260034" cy="634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9CEE1F-A17F-4CC2-9A1C-9CCC43C3E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5536"/>
              </p:ext>
            </p:extLst>
          </p:nvPr>
        </p:nvGraphicFramePr>
        <p:xfrm>
          <a:off x="1392677" y="3833208"/>
          <a:ext cx="2454614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282">
                  <a:extLst>
                    <a:ext uri="{9D8B030D-6E8A-4147-A177-3AD203B41FA5}">
                      <a16:colId xmlns:a16="http://schemas.microsoft.com/office/drawing/2014/main" val="151716090"/>
                    </a:ext>
                  </a:extLst>
                </a:gridCol>
                <a:gridCol w="1488332">
                  <a:extLst>
                    <a:ext uri="{9D8B030D-6E8A-4147-A177-3AD203B41FA5}">
                      <a16:colId xmlns:a16="http://schemas.microsoft.com/office/drawing/2014/main" val="89899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Mutual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6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2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1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5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7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22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E5FD-E089-4ECB-8724-0E3FCF85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D1E05-E8A9-4ABA-A6CC-E3BF0759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overview</a:t>
            </a:r>
          </a:p>
          <a:p>
            <a:endParaRPr lang="en-US" dirty="0"/>
          </a:p>
          <a:p>
            <a:r>
              <a:rPr lang="en-US" dirty="0"/>
              <a:t>Common approaches to </a:t>
            </a:r>
            <a:r>
              <a:rPr lang="en-US" dirty="0" err="1"/>
              <a:t>featurizing</a:t>
            </a:r>
            <a:r>
              <a:rPr lang="en-US" dirty="0"/>
              <a:t> with text</a:t>
            </a:r>
          </a:p>
          <a:p>
            <a:endParaRPr lang="en-US" dirty="0"/>
          </a:p>
          <a:p>
            <a:r>
              <a:rPr lang="en-US" dirty="0"/>
              <a:t>Feature selection</a:t>
            </a:r>
          </a:p>
          <a:p>
            <a:endParaRPr lang="en-US" dirty="0"/>
          </a:p>
          <a:p>
            <a:r>
              <a:rPr lang="en-US" dirty="0"/>
              <a:t>Iterating and improving (and dealing with mistakes)</a:t>
            </a:r>
          </a:p>
        </p:txBody>
      </p:sp>
    </p:spTree>
    <p:extLst>
      <p:ext uri="{BB962C8B-B14F-4D97-AF65-F5344CB8AC3E}">
        <p14:creationId xmlns:p14="http://schemas.microsoft.com/office/powerpoint/2010/main" val="1746795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38FB-3A62-4A02-BC30-B09E9B1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Selection: Accuracy (wrapper)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31B9-A041-40D5-8D3B-9376195E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N that improve accuracy most </a:t>
            </a:r>
            <a:r>
              <a:rPr lang="en-US" b="1" i="1" dirty="0"/>
              <a:t>on hold out 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Greedy search, adding or removing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From baseline, try adding (removing) each candidate</a:t>
            </a:r>
          </a:p>
          <a:p>
            <a:pPr marL="457200" lvl="1" indent="0">
              <a:buNone/>
            </a:pPr>
            <a:r>
              <a:rPr lang="en-US" dirty="0"/>
              <a:t>Build a model</a:t>
            </a:r>
          </a:p>
          <a:p>
            <a:pPr marL="457200" lvl="1" indent="0">
              <a:buNone/>
            </a:pPr>
            <a:r>
              <a:rPr lang="en-US" dirty="0"/>
              <a:t>Evaluate </a:t>
            </a:r>
            <a:r>
              <a:rPr lang="en-US" b="1" i="1" dirty="0"/>
              <a:t>on hold out data</a:t>
            </a:r>
          </a:p>
          <a:p>
            <a:pPr marL="457200" lvl="1" indent="0">
              <a:buNone/>
            </a:pPr>
            <a:r>
              <a:rPr lang="en-US" dirty="0"/>
              <a:t>Add (remove) the best</a:t>
            </a:r>
          </a:p>
          <a:p>
            <a:pPr marL="457200" lvl="1" indent="0">
              <a:buNone/>
            </a:pPr>
            <a:r>
              <a:rPr lang="en-US" dirty="0"/>
              <a:t>Repeat till you get to N</a:t>
            </a:r>
          </a:p>
          <a:p>
            <a:pPr marL="0" indent="0">
              <a:buNone/>
            </a:pPr>
            <a:endParaRPr lang="en-US" b="1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5EDC14-8ED3-4710-A5FA-56265085E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89907"/>
              </p:ext>
            </p:extLst>
          </p:nvPr>
        </p:nvGraphicFramePr>
        <p:xfrm>
          <a:off x="9075905" y="3806704"/>
          <a:ext cx="245461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282">
                  <a:extLst>
                    <a:ext uri="{9D8B030D-6E8A-4147-A177-3AD203B41FA5}">
                      <a16:colId xmlns:a16="http://schemas.microsoft.com/office/drawing/2014/main" val="151716090"/>
                    </a:ext>
                  </a:extLst>
                </a:gridCol>
                <a:gridCol w="1488332">
                  <a:extLst>
                    <a:ext uri="{9D8B030D-6E8A-4147-A177-3AD203B41FA5}">
                      <a16:colId xmlns:a16="http://schemas.microsoft.com/office/drawing/2014/main" val="89899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6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2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1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5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7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97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262E-DD1F-4133-B1C8-C85D97C5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 about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8131-AD30-4BE3-8A55-9BF10CC3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validation (or test) data when doing feature selection</a:t>
            </a:r>
          </a:p>
          <a:p>
            <a:endParaRPr lang="en-US" dirty="0"/>
          </a:p>
          <a:p>
            <a:r>
              <a:rPr lang="en-US" dirty="0"/>
              <a:t>Use train data only to select features</a:t>
            </a:r>
          </a:p>
          <a:p>
            <a:endParaRPr lang="en-US" dirty="0"/>
          </a:p>
          <a:p>
            <a:r>
              <a:rPr lang="en-US" dirty="0"/>
              <a:t>Then apply the selected features to the validation (or test) data</a:t>
            </a:r>
          </a:p>
        </p:txBody>
      </p:sp>
    </p:spTree>
    <p:extLst>
      <p:ext uri="{BB962C8B-B14F-4D97-AF65-F5344CB8AC3E}">
        <p14:creationId xmlns:p14="http://schemas.microsoft.com/office/powerpoint/2010/main" val="2883248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9B61-32B8-4CC3-A63B-2823BC6B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447"/>
            <a:ext cx="10515600" cy="1325563"/>
          </a:xfrm>
        </p:spPr>
        <p:txBody>
          <a:bodyPr/>
          <a:lstStyle/>
          <a:p>
            <a:r>
              <a:rPr lang="en-US" dirty="0"/>
              <a:t>Simple Feature Engineering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13EEA-BC91-4862-A165-76C4BF25310E}"/>
              </a:ext>
            </a:extLst>
          </p:cNvPr>
          <p:cNvSpPr txBox="1"/>
          <p:nvPr/>
        </p:nvSpPr>
        <p:spPr>
          <a:xfrm>
            <a:off x="1220244" y="1414562"/>
            <a:ext cx="10133556" cy="5078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f in </a:t>
            </a:r>
            <a:r>
              <a:rPr lang="en-US" dirty="0" err="1"/>
              <a:t>featureSelectionMethodsToTry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trainX</a:t>
            </a:r>
            <a:r>
              <a:rPr lang="en-US" dirty="0"/>
              <a:t>, </a:t>
            </a:r>
            <a:r>
              <a:rPr lang="en-US" dirty="0" err="1"/>
              <a:t>trainY</a:t>
            </a:r>
            <a:r>
              <a:rPr lang="en-US" dirty="0"/>
              <a:t>, </a:t>
            </a:r>
            <a:r>
              <a:rPr lang="en-US" dirty="0" err="1"/>
              <a:t>fParameters</a:t>
            </a:r>
            <a:r>
              <a:rPr lang="en-US" dirty="0"/>
              <a:t>) = </a:t>
            </a:r>
            <a:r>
              <a:rPr lang="en-US" dirty="0" err="1"/>
              <a:t>FeaturizeTraining</a:t>
            </a:r>
            <a:r>
              <a:rPr lang="en-US" dirty="0"/>
              <a:t>(</a:t>
            </a:r>
            <a:r>
              <a:rPr lang="en-US" dirty="0" err="1"/>
              <a:t>rawTrainX</a:t>
            </a:r>
            <a:r>
              <a:rPr lang="en-US" dirty="0"/>
              <a:t>, </a:t>
            </a:r>
            <a:r>
              <a:rPr lang="en-US" dirty="0" err="1"/>
              <a:t>rawTrainY</a:t>
            </a:r>
            <a:r>
              <a:rPr lang="en-US" dirty="0"/>
              <a:t>, f)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validationX</a:t>
            </a:r>
            <a:r>
              <a:rPr lang="en-US" dirty="0"/>
              <a:t>, </a:t>
            </a:r>
            <a:r>
              <a:rPr lang="en-US" dirty="0" err="1"/>
              <a:t>validationY</a:t>
            </a:r>
            <a:r>
              <a:rPr lang="en-US" dirty="0"/>
              <a:t>) = </a:t>
            </a:r>
            <a:r>
              <a:rPr lang="en-US" dirty="0" err="1"/>
              <a:t>FeaturizeValidation</a:t>
            </a:r>
            <a:r>
              <a:rPr lang="en-US" dirty="0"/>
              <a:t>(</a:t>
            </a:r>
            <a:r>
              <a:rPr lang="en-US" dirty="0" err="1"/>
              <a:t>rawValidationX</a:t>
            </a:r>
            <a:r>
              <a:rPr lang="en-US" dirty="0"/>
              <a:t>, </a:t>
            </a:r>
            <a:r>
              <a:rPr lang="en-US" dirty="0" err="1"/>
              <a:t>rawValidationY</a:t>
            </a:r>
            <a:r>
              <a:rPr lang="en-US" dirty="0"/>
              <a:t>, f, </a:t>
            </a:r>
            <a:r>
              <a:rPr lang="en-US" dirty="0" err="1"/>
              <a:t>fParameters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p in </a:t>
            </a:r>
            <a:r>
              <a:rPr lang="en-US" dirty="0" err="1"/>
              <a:t>parametersToTry</a:t>
            </a:r>
            <a:r>
              <a:rPr lang="en-US" dirty="0"/>
              <a:t>: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trainX</a:t>
            </a:r>
            <a:r>
              <a:rPr lang="fr-FR" dirty="0"/>
              <a:t>, </a:t>
            </a:r>
            <a:r>
              <a:rPr lang="fr-FR" dirty="0" err="1"/>
              <a:t>trainY</a:t>
            </a:r>
            <a:r>
              <a:rPr lang="fr-FR" dirty="0"/>
              <a:t>, p)</a:t>
            </a:r>
          </a:p>
          <a:p>
            <a:pPr lvl="1"/>
            <a:r>
              <a:rPr lang="en-US" dirty="0"/>
              <a:t>	accuracies[p, f] = evaluate(</a:t>
            </a:r>
            <a:r>
              <a:rPr lang="en-US" dirty="0" err="1"/>
              <a:t>validationY</a:t>
            </a:r>
            <a:r>
              <a:rPr lang="en-US" dirty="0"/>
              <a:t>,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validationX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bestPFound</a:t>
            </a:r>
            <a:r>
              <a:rPr lang="en-US" dirty="0"/>
              <a:t>, </a:t>
            </a:r>
            <a:r>
              <a:rPr lang="en-US" dirty="0" err="1"/>
              <a:t>bestFFound</a:t>
            </a:r>
            <a:r>
              <a:rPr lang="en-US" dirty="0"/>
              <a:t>) = </a:t>
            </a:r>
            <a:r>
              <a:rPr lang="en-US" dirty="0" err="1"/>
              <a:t>bestSettingFound</a:t>
            </a:r>
            <a:r>
              <a:rPr lang="en-US" dirty="0"/>
              <a:t>(accuracies)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finalTrainX</a:t>
            </a:r>
            <a:r>
              <a:rPr lang="en-US" dirty="0"/>
              <a:t>, </a:t>
            </a:r>
            <a:r>
              <a:rPr lang="en-US" dirty="0" err="1"/>
              <a:t>finalTrainY</a:t>
            </a:r>
            <a:r>
              <a:rPr lang="en-US" dirty="0"/>
              <a:t>, </a:t>
            </a:r>
            <a:r>
              <a:rPr lang="en-US" dirty="0" err="1"/>
              <a:t>fParameters</a:t>
            </a:r>
            <a:r>
              <a:rPr lang="en-US" dirty="0"/>
              <a:t>) = </a:t>
            </a:r>
          </a:p>
          <a:p>
            <a:r>
              <a:rPr lang="en-US" dirty="0"/>
              <a:t>	</a:t>
            </a:r>
            <a:r>
              <a:rPr lang="en-US" dirty="0" err="1"/>
              <a:t>FeaturizeTraining</a:t>
            </a:r>
            <a:r>
              <a:rPr lang="en-US" dirty="0"/>
              <a:t>(</a:t>
            </a:r>
            <a:r>
              <a:rPr lang="en-US" dirty="0" err="1"/>
              <a:t>rawTrainX</a:t>
            </a:r>
            <a:r>
              <a:rPr lang="en-US" dirty="0"/>
              <a:t> + </a:t>
            </a:r>
            <a:r>
              <a:rPr lang="en-US" dirty="0" err="1"/>
              <a:t>rawValidationX</a:t>
            </a:r>
            <a:r>
              <a:rPr lang="en-US" dirty="0"/>
              <a:t>, </a:t>
            </a:r>
            <a:r>
              <a:rPr lang="en-US" dirty="0" err="1"/>
              <a:t>rawTrainY</a:t>
            </a:r>
            <a:r>
              <a:rPr lang="en-US" dirty="0"/>
              <a:t> + </a:t>
            </a:r>
            <a:r>
              <a:rPr lang="en-US" dirty="0" err="1"/>
              <a:t>rawValidationY</a:t>
            </a:r>
            <a:r>
              <a:rPr lang="en-US" dirty="0"/>
              <a:t>, </a:t>
            </a:r>
            <a:r>
              <a:rPr lang="en-US" dirty="0" err="1"/>
              <a:t>bestFFound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testX</a:t>
            </a:r>
            <a:r>
              <a:rPr lang="en-US" dirty="0"/>
              <a:t>, </a:t>
            </a:r>
            <a:r>
              <a:rPr lang="en-US" dirty="0" err="1"/>
              <a:t>testY</a:t>
            </a:r>
            <a:r>
              <a:rPr lang="en-US" dirty="0"/>
              <a:t>) = </a:t>
            </a:r>
            <a:r>
              <a:rPr lang="en-US" dirty="0" err="1"/>
              <a:t>FeaturizeValidation</a:t>
            </a:r>
            <a:r>
              <a:rPr lang="en-US" dirty="0"/>
              <a:t>(</a:t>
            </a:r>
            <a:r>
              <a:rPr lang="en-US" dirty="0" err="1"/>
              <a:t>rawTextX</a:t>
            </a:r>
            <a:r>
              <a:rPr lang="en-US" dirty="0"/>
              <a:t>, </a:t>
            </a:r>
            <a:r>
              <a:rPr lang="en-US" dirty="0" err="1"/>
              <a:t>rawTestY</a:t>
            </a:r>
            <a:r>
              <a:rPr lang="en-US" dirty="0"/>
              <a:t>, </a:t>
            </a:r>
            <a:r>
              <a:rPr lang="en-US" dirty="0" err="1"/>
              <a:t>bestFFound</a:t>
            </a:r>
            <a:r>
              <a:rPr lang="en-US" dirty="0"/>
              <a:t>, </a:t>
            </a:r>
            <a:r>
              <a:rPr lang="en-US" dirty="0" err="1"/>
              <a:t>fParameters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finalModel.fit</a:t>
            </a:r>
            <a:r>
              <a:rPr lang="en-US" dirty="0"/>
              <a:t>(</a:t>
            </a:r>
            <a:r>
              <a:rPr lang="en-US" dirty="0" err="1"/>
              <a:t>finalTrainX</a:t>
            </a:r>
            <a:r>
              <a:rPr lang="en-US" dirty="0"/>
              <a:t>, </a:t>
            </a:r>
            <a:r>
              <a:rPr lang="en-US" dirty="0" err="1"/>
              <a:t>finalTrainY</a:t>
            </a:r>
            <a:r>
              <a:rPr lang="en-US" dirty="0"/>
              <a:t>, </a:t>
            </a:r>
            <a:r>
              <a:rPr lang="en-US" dirty="0" err="1"/>
              <a:t>bestPFound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estimateOfGeneralizationPerformance</a:t>
            </a:r>
            <a:r>
              <a:rPr lang="en-US" dirty="0"/>
              <a:t> = evaluate(</a:t>
            </a:r>
            <a:r>
              <a:rPr lang="en-US" dirty="0" err="1"/>
              <a:t>testY</a:t>
            </a:r>
            <a:r>
              <a:rPr lang="en-US" dirty="0"/>
              <a:t>,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testX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0067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91A1-D100-47FF-AAB5-01C31525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E396-CD98-4E0E-820F-76A80ACD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Noise in the data</a:t>
            </a:r>
          </a:p>
          <a:p>
            <a:pPr lvl="1"/>
            <a:r>
              <a:rPr lang="en-US" dirty="0"/>
              <a:t>Encodings</a:t>
            </a:r>
          </a:p>
          <a:p>
            <a:pPr lvl="1"/>
            <a:r>
              <a:rPr lang="en-US" dirty="0"/>
              <a:t>Bugs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Corruption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Noise in the labels</a:t>
            </a:r>
          </a:p>
          <a:p>
            <a:pPr marL="457200" lvl="1" indent="0">
              <a:buNone/>
            </a:pPr>
            <a:r>
              <a:rPr lang="en-US" sz="1800" dirty="0"/>
              <a:t>ham As per your request '</a:t>
            </a:r>
            <a:r>
              <a:rPr lang="en-US" sz="1800" dirty="0" err="1"/>
              <a:t>Melle</a:t>
            </a:r>
            <a:r>
              <a:rPr lang="en-US" sz="1800" dirty="0"/>
              <a:t> </a:t>
            </a:r>
            <a:r>
              <a:rPr lang="en-US" sz="1800" dirty="0" err="1"/>
              <a:t>Melle</a:t>
            </a:r>
            <a:r>
              <a:rPr lang="en-US" sz="1800" dirty="0"/>
              <a:t> (</a:t>
            </a:r>
            <a:r>
              <a:rPr lang="en-US" sz="1800" dirty="0" err="1"/>
              <a:t>Oru</a:t>
            </a:r>
            <a:r>
              <a:rPr lang="en-US" sz="1800" dirty="0"/>
              <a:t> </a:t>
            </a:r>
            <a:r>
              <a:rPr lang="en-US" sz="1800" dirty="0" err="1"/>
              <a:t>Minnaminunginte</a:t>
            </a:r>
            <a:r>
              <a:rPr lang="en-US" sz="1800" dirty="0"/>
              <a:t> </a:t>
            </a:r>
            <a:r>
              <a:rPr lang="en-US" sz="1800" dirty="0" err="1"/>
              <a:t>Nurungu</a:t>
            </a:r>
            <a:r>
              <a:rPr lang="en-US" sz="1800" dirty="0"/>
              <a:t> </a:t>
            </a:r>
            <a:r>
              <a:rPr lang="en-US" sz="1800" dirty="0" err="1"/>
              <a:t>Vettam</a:t>
            </a:r>
            <a:r>
              <a:rPr lang="en-US" sz="1800" dirty="0"/>
              <a:t>)' has been set as your </a:t>
            </a:r>
            <a:r>
              <a:rPr lang="en-US" sz="1800" dirty="0" err="1"/>
              <a:t>callertune</a:t>
            </a:r>
            <a:r>
              <a:rPr lang="en-US" sz="1800" dirty="0"/>
              <a:t> for all Callers. Press *9 to copy your friends </a:t>
            </a:r>
            <a:r>
              <a:rPr lang="en-US" sz="1800" dirty="0" err="1"/>
              <a:t>Callertune</a:t>
            </a:r>
            <a:endParaRPr lang="en-US" sz="1800" dirty="0"/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sz="1700" dirty="0"/>
              <a:t>spam 08714712388 between 10am-7pm Cost 10p</a:t>
            </a:r>
          </a:p>
          <a:p>
            <a:endParaRPr lang="en-US" dirty="0"/>
          </a:p>
          <a:p>
            <a:r>
              <a:rPr lang="en-US" dirty="0"/>
              <a:t>Model being wrong…</a:t>
            </a:r>
          </a:p>
          <a:p>
            <a:pPr lvl="1"/>
            <a:r>
              <a:rPr lang="en-US" dirty="0"/>
              <a:t>Reason?</a:t>
            </a:r>
          </a:p>
        </p:txBody>
      </p:sp>
    </p:spTree>
    <p:extLst>
      <p:ext uri="{BB962C8B-B14F-4D97-AF65-F5344CB8AC3E}">
        <p14:creationId xmlns:p14="http://schemas.microsoft.com/office/powerpoint/2010/main" val="300918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78E1-C1D2-487C-9E9A-16B17634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E4C5-942B-45AB-8619-0F1D7403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N </a:t>
            </a:r>
            <a:r>
              <a:rPr lang="en-US" i="1" dirty="0"/>
              <a:t>random</a:t>
            </a:r>
            <a:r>
              <a:rPr lang="en-US" dirty="0"/>
              <a:t> false positive and N </a:t>
            </a:r>
            <a:r>
              <a:rPr lang="en-US" i="1" dirty="0"/>
              <a:t>random</a:t>
            </a:r>
            <a:r>
              <a:rPr lang="en-US" dirty="0"/>
              <a:t> false negatives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Examine N </a:t>
            </a:r>
            <a:r>
              <a:rPr lang="en-US" i="1" dirty="0"/>
              <a:t>worst</a:t>
            </a:r>
            <a:r>
              <a:rPr lang="en-US" dirty="0"/>
              <a:t> false positives and N </a:t>
            </a:r>
            <a:r>
              <a:rPr lang="en-US" i="1" dirty="0"/>
              <a:t>worst</a:t>
            </a:r>
            <a:r>
              <a:rPr lang="en-US" dirty="0"/>
              <a:t> false negatives</a:t>
            </a:r>
          </a:p>
          <a:p>
            <a:pPr lvl="1"/>
            <a:r>
              <a:rPr lang="en-US" dirty="0"/>
              <a:t>Model predicts very near 1, but true answer is 0</a:t>
            </a:r>
          </a:p>
          <a:p>
            <a:pPr lvl="1"/>
            <a:r>
              <a:rPr lang="en-US" dirty="0"/>
              <a:t>Model predicts very near 0, but true answer is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29F130-9F3F-4E9A-BDD9-72450DC81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29078"/>
              </p:ext>
            </p:extLst>
          </p:nvPr>
        </p:nvGraphicFramePr>
        <p:xfrm>
          <a:off x="4795252" y="2387099"/>
          <a:ext cx="26014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748">
                  <a:extLst>
                    <a:ext uri="{9D8B030D-6E8A-4147-A177-3AD203B41FA5}">
                      <a16:colId xmlns:a16="http://schemas.microsoft.com/office/drawing/2014/main" val="1989380092"/>
                    </a:ext>
                  </a:extLst>
                </a:gridCol>
                <a:gridCol w="1300748">
                  <a:extLst>
                    <a:ext uri="{9D8B030D-6E8A-4147-A177-3AD203B41FA5}">
                      <a16:colId xmlns:a16="http://schemas.microsoft.com/office/drawing/2014/main" val="3852533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1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8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95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6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527D-573F-4F78-835F-4513B6B5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A54F-DD77-4F6E-B5D7-60C4248C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Start with ‘standard’ for your domain; 1 parameter per ~10 samples</a:t>
            </a:r>
          </a:p>
          <a:p>
            <a:endParaRPr lang="en-US" dirty="0"/>
          </a:p>
          <a:p>
            <a:r>
              <a:rPr lang="en-US" dirty="0"/>
              <a:t>Try all the important variations </a:t>
            </a:r>
            <a:r>
              <a:rPr lang="en-US" b="1" i="1" dirty="0"/>
              <a:t>on hold out data</a:t>
            </a:r>
          </a:p>
          <a:p>
            <a:pPr lvl="1"/>
            <a:r>
              <a:rPr lang="en-US" dirty="0"/>
              <a:t>Tokenizing</a:t>
            </a:r>
          </a:p>
          <a:p>
            <a:pPr lvl="1"/>
            <a:r>
              <a:rPr lang="en-US" dirty="0"/>
              <a:t>Bag of words</a:t>
            </a:r>
          </a:p>
          <a:p>
            <a:pPr lvl="1"/>
            <a:r>
              <a:rPr lang="en-US" dirty="0"/>
              <a:t>N-grams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Use some form of feature selection to find the best, evaluate</a:t>
            </a:r>
          </a:p>
          <a:p>
            <a:endParaRPr lang="en-US" dirty="0"/>
          </a:p>
          <a:p>
            <a:r>
              <a:rPr lang="en-US" dirty="0"/>
              <a:t>Look at your mistakes…</a:t>
            </a:r>
          </a:p>
          <a:p>
            <a:endParaRPr lang="en-US" dirty="0"/>
          </a:p>
          <a:p>
            <a:r>
              <a:rPr lang="en-US" dirty="0"/>
              <a:t>Use your intuition about your domain and invent new features…</a:t>
            </a:r>
          </a:p>
          <a:p>
            <a:endParaRPr lang="en-US" dirty="0"/>
          </a:p>
          <a:p>
            <a:r>
              <a:rPr lang="en-US" dirty="0"/>
              <a:t>Iterate</a:t>
            </a:r>
          </a:p>
          <a:p>
            <a:endParaRPr lang="en-US" dirty="0"/>
          </a:p>
          <a:p>
            <a:r>
              <a:rPr lang="en-US" dirty="0"/>
              <a:t>When you want to know how well you did, evaluate on test data</a:t>
            </a:r>
          </a:p>
        </p:txBody>
      </p:sp>
    </p:spTree>
    <p:extLst>
      <p:ext uri="{BB962C8B-B14F-4D97-AF65-F5344CB8AC3E}">
        <p14:creationId xmlns:p14="http://schemas.microsoft.com/office/powerpoint/2010/main" val="2278880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5F97-77CF-4207-84D4-B84EECD3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in Other Domains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F4739-5023-4B03-B2CB-8CCD4BADF6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Computer Vision</a:t>
            </a:r>
            <a:r>
              <a:rPr lang="en-US" dirty="0"/>
              <a:t>:</a:t>
            </a:r>
          </a:p>
          <a:p>
            <a:r>
              <a:rPr lang="en-US" dirty="0"/>
              <a:t>Gradients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Convolutions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Time Series</a:t>
            </a:r>
            <a:r>
              <a:rPr lang="en-US" dirty="0"/>
              <a:t>:</a:t>
            </a:r>
          </a:p>
          <a:p>
            <a:r>
              <a:rPr lang="en-US" dirty="0"/>
              <a:t>Window aggregated statistics</a:t>
            </a:r>
          </a:p>
          <a:p>
            <a:r>
              <a:rPr lang="en-US" dirty="0"/>
              <a:t>Frequency domain transformations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6420B-505E-44D8-9AC4-7E1E5AFD1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Internet</a:t>
            </a:r>
            <a:r>
              <a:rPr lang="en-US" dirty="0"/>
              <a:t>:</a:t>
            </a:r>
          </a:p>
          <a:p>
            <a:r>
              <a:rPr lang="en-US" dirty="0"/>
              <a:t>IP Parts</a:t>
            </a:r>
          </a:p>
          <a:p>
            <a:r>
              <a:rPr lang="en-US" dirty="0"/>
              <a:t>Domains</a:t>
            </a:r>
          </a:p>
          <a:p>
            <a:r>
              <a:rPr lang="en-US" dirty="0"/>
              <a:t>Relationships</a:t>
            </a:r>
          </a:p>
          <a:p>
            <a:r>
              <a:rPr lang="en-US" dirty="0"/>
              <a:t>Reputation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Neural Networks</a:t>
            </a:r>
            <a:r>
              <a:rPr lang="en-US" dirty="0"/>
              <a:t>:</a:t>
            </a:r>
          </a:p>
          <a:p>
            <a:r>
              <a:rPr lang="en-US" dirty="0"/>
              <a:t>A whole bunch of other things we’ll talk about later…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5EAB-C89F-48EB-AAA1-2AB44173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6B483-1187-4FCF-BCEA-5F001AA6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‘context’ -&gt; input to learning algorithm.</a:t>
            </a:r>
          </a:p>
          <a:p>
            <a:endParaRPr lang="en-US" dirty="0"/>
          </a:p>
          <a:p>
            <a:r>
              <a:rPr lang="en-US" dirty="0"/>
              <a:t>Expose the structure of the concept to the learning algorithm.</a:t>
            </a:r>
          </a:p>
          <a:p>
            <a:endParaRPr lang="en-US" dirty="0"/>
          </a:p>
          <a:p>
            <a:r>
              <a:rPr lang="en-US" dirty="0"/>
              <a:t>Work well with the structure of the model the algorithm will create.</a:t>
            </a:r>
          </a:p>
          <a:p>
            <a:endParaRPr lang="en-US" dirty="0"/>
          </a:p>
          <a:p>
            <a:r>
              <a:rPr lang="en-US" dirty="0"/>
              <a:t>Balance number of features, complexity of concept, complexity of model.</a:t>
            </a:r>
          </a:p>
        </p:txBody>
      </p:sp>
    </p:spTree>
    <p:extLst>
      <p:ext uri="{BB962C8B-B14F-4D97-AF65-F5344CB8AC3E}">
        <p14:creationId xmlns:p14="http://schemas.microsoft.com/office/powerpoint/2010/main" val="300625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FECE-7966-499B-ACF5-0CB4AA11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from SMS Spam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3A82-B22E-4AB4-9E9C-E42C2C54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77" y="1690688"/>
            <a:ext cx="11037711" cy="4351338"/>
          </a:xfrm>
        </p:spPr>
        <p:txBody>
          <a:bodyPr>
            <a:normAutofit/>
          </a:bodyPr>
          <a:lstStyle/>
          <a:p>
            <a:r>
              <a:rPr lang="en-US" dirty="0"/>
              <a:t>SMS Message (arbitrary text) -&gt; 5 dimensional array of binary features</a:t>
            </a:r>
          </a:p>
          <a:p>
            <a:endParaRPr lang="en-US" sz="1600" dirty="0"/>
          </a:p>
          <a:p>
            <a:r>
              <a:rPr lang="en-US" sz="1600" dirty="0"/>
              <a:t>1 if message is longer than 40 chars, 0 otherwise</a:t>
            </a:r>
          </a:p>
          <a:p>
            <a:r>
              <a:rPr lang="en-US" sz="1600" dirty="0"/>
              <a:t>1 if message contains a digit, 0 otherwise</a:t>
            </a:r>
          </a:p>
          <a:p>
            <a:r>
              <a:rPr lang="en-US" sz="1600" dirty="0"/>
              <a:t>1 if message contains word ‘call’, 0 otherwise</a:t>
            </a:r>
          </a:p>
          <a:p>
            <a:r>
              <a:rPr lang="en-US" sz="1600" dirty="0"/>
              <a:t>1 if message contains word ‘to’, 0 otherwise</a:t>
            </a:r>
          </a:p>
          <a:p>
            <a:r>
              <a:rPr lang="en-US" sz="1600" dirty="0"/>
              <a:t>1 if message contains word ‘your’, 0 otherwise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9428FC-20DB-4A91-A7F1-BD483D81D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74017"/>
              </p:ext>
            </p:extLst>
          </p:nvPr>
        </p:nvGraphicFramePr>
        <p:xfrm>
          <a:off x="2032000" y="587502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142334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2941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3249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831691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121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Long?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HasDigit</a:t>
                      </a:r>
                      <a:r>
                        <a:rPr lang="en-US" sz="1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ContainsWord</a:t>
                      </a:r>
                      <a:r>
                        <a:rPr lang="en-US" sz="1200" dirty="0"/>
                        <a:t>(Call)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ContainsWord</a:t>
                      </a:r>
                      <a:r>
                        <a:rPr lang="en-US" sz="1200" dirty="0"/>
                        <a:t>(to)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ContainsWord</a:t>
                      </a:r>
                      <a:r>
                        <a:rPr lang="en-US" sz="1200" dirty="0"/>
                        <a:t>(your)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469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48645-E5F8-4544-AC78-D0BFD2DEA922}"/>
              </a:ext>
            </a:extLst>
          </p:cNvPr>
          <p:cNvSpPr txBox="1"/>
          <p:nvPr/>
        </p:nvSpPr>
        <p:spPr>
          <a:xfrm>
            <a:off x="485422" y="4741333"/>
            <a:ext cx="1103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“SIX chances to win CASH! From 100 to 20,000 pounds txt&gt; CSH11 and send to 87575. Cost 150p/day, 6days, 16+ </a:t>
            </a:r>
            <a:r>
              <a:rPr lang="en-US" dirty="0" err="1"/>
              <a:t>TsandCs</a:t>
            </a:r>
            <a:r>
              <a:rPr lang="en-US" dirty="0"/>
              <a:t> apply Reply HL 4 info”</a:t>
            </a:r>
          </a:p>
        </p:txBody>
      </p:sp>
    </p:spTree>
    <p:extLst>
      <p:ext uri="{BB962C8B-B14F-4D97-AF65-F5344CB8AC3E}">
        <p14:creationId xmlns:p14="http://schemas.microsoft.com/office/powerpoint/2010/main" val="71597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A5E2-09DE-4655-B450-E5A5F3FB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Feature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2CD0A5-E022-42DD-8467-AACF9EE39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443" y="1690687"/>
            <a:ext cx="289297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Binary Features</a:t>
            </a:r>
          </a:p>
          <a:p>
            <a:pPr lvl="1"/>
            <a:endParaRPr lang="en-US" dirty="0"/>
          </a:p>
          <a:p>
            <a:r>
              <a:rPr lang="en-US" sz="1800" dirty="0" err="1"/>
              <a:t>ContainsWord</a:t>
            </a:r>
            <a:r>
              <a:rPr lang="en-US" sz="1800" dirty="0"/>
              <a:t>(call)?</a:t>
            </a:r>
          </a:p>
          <a:p>
            <a:endParaRPr lang="en-US" sz="1800" dirty="0"/>
          </a:p>
          <a:p>
            <a:r>
              <a:rPr lang="en-US" sz="1800" dirty="0" err="1"/>
              <a:t>IsLongSMSMessage</a:t>
            </a:r>
            <a:r>
              <a:rPr lang="en-US" sz="1800" dirty="0"/>
              <a:t>?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Contains(*#)?</a:t>
            </a:r>
          </a:p>
          <a:p>
            <a:endParaRPr lang="en-US" sz="1800" dirty="0"/>
          </a:p>
          <a:p>
            <a:r>
              <a:rPr lang="en-US" sz="1800" dirty="0" err="1"/>
              <a:t>ContainsPunctuation</a:t>
            </a:r>
            <a:r>
              <a:rPr lang="en-US" sz="1800" dirty="0"/>
              <a:t>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8B4441B-F54D-4FDA-A40E-E277FB0400E2}"/>
              </a:ext>
            </a:extLst>
          </p:cNvPr>
          <p:cNvSpPr txBox="1">
            <a:spLocks/>
          </p:cNvSpPr>
          <p:nvPr/>
        </p:nvSpPr>
        <p:spPr>
          <a:xfrm>
            <a:off x="8573718" y="1690687"/>
            <a:ext cx="289297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Numeric Features</a:t>
            </a:r>
            <a:br>
              <a:rPr lang="en-US" dirty="0"/>
            </a:br>
            <a:endParaRPr lang="en-US" dirty="0"/>
          </a:p>
          <a:p>
            <a:r>
              <a:rPr lang="en-US" sz="1800" dirty="0" err="1"/>
              <a:t>CountOfWord</a:t>
            </a:r>
            <a:r>
              <a:rPr lang="en-US" sz="1800" dirty="0"/>
              <a:t>(call)</a:t>
            </a:r>
          </a:p>
          <a:p>
            <a:endParaRPr lang="en-US" sz="1800" dirty="0"/>
          </a:p>
          <a:p>
            <a:r>
              <a:rPr lang="en-US" sz="1800" dirty="0" err="1"/>
              <a:t>MessageLength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FirstNumberInMessage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WritingGradeLevel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EAEBBC6-402B-4DC1-A127-48126C1B35C8}"/>
              </a:ext>
            </a:extLst>
          </p:cNvPr>
          <p:cNvSpPr txBox="1">
            <a:spLocks/>
          </p:cNvSpPr>
          <p:nvPr/>
        </p:nvSpPr>
        <p:spPr>
          <a:xfrm>
            <a:off x="4018844" y="1690688"/>
            <a:ext cx="4165600" cy="442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00" dirty="0"/>
              <a:t>Categorical Features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sz="2300" dirty="0" err="1"/>
              <a:t>FirstWordPOS</a:t>
            </a:r>
            <a:r>
              <a:rPr lang="en-US" sz="2300" dirty="0"/>
              <a:t> -&gt;</a:t>
            </a:r>
          </a:p>
          <a:p>
            <a:pPr marL="457200" lvl="1" indent="0">
              <a:buNone/>
            </a:pPr>
            <a:r>
              <a:rPr lang="en-US" sz="2300" dirty="0"/>
              <a:t>{ Verb, Noun, Other }</a:t>
            </a:r>
          </a:p>
          <a:p>
            <a:pPr marL="457200" lvl="1" indent="0">
              <a:buNone/>
            </a:pPr>
            <a:endParaRPr lang="en-US" sz="2300" dirty="0"/>
          </a:p>
          <a:p>
            <a:r>
              <a:rPr lang="en-US" sz="2300" dirty="0" err="1"/>
              <a:t>MessageLength</a:t>
            </a:r>
            <a:r>
              <a:rPr lang="en-US" sz="2300" dirty="0"/>
              <a:t> -&gt;</a:t>
            </a:r>
          </a:p>
          <a:p>
            <a:pPr marL="457200" lvl="1" indent="0">
              <a:buNone/>
            </a:pPr>
            <a:r>
              <a:rPr lang="en-US" sz="2300" dirty="0"/>
              <a:t>{ Short, Medium, Long, </a:t>
            </a:r>
            <a:r>
              <a:rPr lang="en-US" sz="2300" dirty="0" err="1"/>
              <a:t>VeryLong</a:t>
            </a:r>
            <a:r>
              <a:rPr lang="en-US" sz="2300" dirty="0"/>
              <a:t> }</a:t>
            </a:r>
          </a:p>
          <a:p>
            <a:pPr marL="457200" lvl="1" indent="0">
              <a:buNone/>
            </a:pPr>
            <a:endParaRPr lang="en-US" sz="2300" dirty="0"/>
          </a:p>
          <a:p>
            <a:r>
              <a:rPr lang="en-US" sz="2300" dirty="0" err="1"/>
              <a:t>TokenType</a:t>
            </a:r>
            <a:r>
              <a:rPr lang="en-US" sz="2300" dirty="0"/>
              <a:t> -&gt;</a:t>
            </a:r>
          </a:p>
          <a:p>
            <a:pPr marL="457200" lvl="1" indent="0">
              <a:buNone/>
            </a:pPr>
            <a:r>
              <a:rPr lang="en-US" sz="2300" dirty="0"/>
              <a:t>{ Number, URL, Word, Phone#, Unknown }</a:t>
            </a:r>
          </a:p>
          <a:p>
            <a:endParaRPr lang="en-US" sz="2300" dirty="0"/>
          </a:p>
          <a:p>
            <a:r>
              <a:rPr lang="en-US" sz="2300" dirty="0" err="1"/>
              <a:t>GrammarAnalysis</a:t>
            </a:r>
            <a:r>
              <a:rPr lang="en-US" sz="2300" dirty="0"/>
              <a:t> -&gt;</a:t>
            </a:r>
          </a:p>
          <a:p>
            <a:pPr lvl="1"/>
            <a:r>
              <a:rPr lang="en-US" sz="2300" dirty="0"/>
              <a:t>{ Fragment, </a:t>
            </a:r>
            <a:r>
              <a:rPr lang="en-US" sz="2300" dirty="0" err="1"/>
              <a:t>SimpleSentence</a:t>
            </a:r>
            <a:r>
              <a:rPr lang="en-US" sz="2300" dirty="0"/>
              <a:t>, </a:t>
            </a:r>
            <a:r>
              <a:rPr lang="en-US" sz="2300" dirty="0" err="1"/>
              <a:t>ComplexSentence</a:t>
            </a:r>
            <a:r>
              <a:rPr lang="en-US" sz="23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602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FB6E-E6A1-4CC0-BC36-6128A754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Feature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9AEA-3ABC-471C-9AD2-8C0BBDF1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numeric feature + single threshold =&gt; Binary Feature</a:t>
            </a:r>
          </a:p>
          <a:p>
            <a:pPr marL="457200" lvl="1" indent="0">
              <a:buNone/>
            </a:pPr>
            <a:r>
              <a:rPr lang="en-US" dirty="0"/>
              <a:t>Length of text + [ 40 ] =&gt; { 0, 1 }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numeric feature + set of thresholds =&gt; Categorical Feature</a:t>
            </a:r>
          </a:p>
          <a:p>
            <a:pPr marL="457200" lvl="1" indent="0">
              <a:buNone/>
            </a:pPr>
            <a:r>
              <a:rPr lang="en-US" dirty="0"/>
              <a:t>Length of text + [ 20, 40 ] =&gt; { short or medium or long }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categorical feature + one-hot encoding =&gt; Binary Features</a:t>
            </a:r>
          </a:p>
          <a:p>
            <a:pPr marL="457200" lvl="1" indent="0">
              <a:buNone/>
            </a:pPr>
            <a:r>
              <a:rPr lang="en-US" dirty="0"/>
              <a:t>{ short or medium or long } =&gt; [ 0, 0, 1] or [ 0, 1, 0] or [1, 0, 0]</a:t>
            </a:r>
          </a:p>
        </p:txBody>
      </p:sp>
    </p:spTree>
    <p:extLst>
      <p:ext uri="{BB962C8B-B14F-4D97-AF65-F5344CB8AC3E}">
        <p14:creationId xmlns:p14="http://schemas.microsoft.com/office/powerpoint/2010/main" val="352817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DF69-A48D-4080-87D2-18905172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819A-5BAE-46EE-894A-EE757444B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 State</a:t>
            </a:r>
          </a:p>
          <a:p>
            <a:pPr lvl="1"/>
            <a:r>
              <a:rPr lang="en-US" dirty="0"/>
              <a:t>Settings [ high/low filter ]</a:t>
            </a:r>
          </a:p>
          <a:p>
            <a:pPr lvl="1"/>
            <a:r>
              <a:rPr lang="en-US" dirty="0"/>
              <a:t>Roaming?</a:t>
            </a:r>
          </a:p>
          <a:p>
            <a:pPr lvl="1"/>
            <a:r>
              <a:rPr lang="en-US" dirty="0"/>
              <a:t>Sensor readings</a:t>
            </a:r>
          </a:p>
          <a:p>
            <a:endParaRPr lang="en-US" dirty="0"/>
          </a:p>
          <a:p>
            <a:r>
              <a:rPr lang="en-US" dirty="0"/>
              <a:t>Content Analysis</a:t>
            </a:r>
          </a:p>
          <a:p>
            <a:pPr lvl="1"/>
            <a:r>
              <a:rPr lang="en-US" dirty="0"/>
              <a:t>Stuff we’ve been talking about</a:t>
            </a:r>
          </a:p>
          <a:p>
            <a:pPr lvl="1"/>
            <a:r>
              <a:rPr lang="en-US" dirty="0"/>
              <a:t>Stuff we’re going to talk about next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User Information</a:t>
            </a:r>
          </a:p>
          <a:p>
            <a:pPr lvl="1"/>
            <a:r>
              <a:rPr lang="en-US" dirty="0"/>
              <a:t>Industry</a:t>
            </a:r>
          </a:p>
          <a:p>
            <a:pPr lvl="1"/>
            <a:r>
              <a:rPr lang="en-US" dirty="0"/>
              <a:t>Demographics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C9FA-03A4-4B90-8C62-7D9BF3A237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Interaction History</a:t>
            </a:r>
          </a:p>
          <a:p>
            <a:pPr lvl="1"/>
            <a:r>
              <a:rPr lang="en-US" dirty="0"/>
              <a:t>User’s ‘report as junk’ rate</a:t>
            </a:r>
          </a:p>
          <a:p>
            <a:pPr lvl="1"/>
            <a:r>
              <a:rPr lang="en-US" dirty="0"/>
              <a:t># previous interactions with sender</a:t>
            </a:r>
          </a:p>
          <a:p>
            <a:pPr lvl="1"/>
            <a:r>
              <a:rPr lang="en-US" dirty="0"/>
              <a:t># messages sent/received</a:t>
            </a:r>
          </a:p>
          <a:p>
            <a:endParaRPr lang="en-US" dirty="0"/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Properties of phone #s referenced</a:t>
            </a:r>
          </a:p>
          <a:p>
            <a:pPr lvl="1"/>
            <a:r>
              <a:rPr lang="en-US" dirty="0"/>
              <a:t>Properties of the sender</a:t>
            </a:r>
          </a:p>
          <a:p>
            <a:pPr lvl="1"/>
            <a:r>
              <a:rPr lang="en-US" dirty="0"/>
              <a:t>Run other models on the content</a:t>
            </a:r>
          </a:p>
          <a:p>
            <a:pPr lvl="2"/>
            <a:r>
              <a:rPr lang="en-US" dirty="0"/>
              <a:t>Grammar</a:t>
            </a:r>
          </a:p>
          <a:p>
            <a:pPr lvl="2"/>
            <a:r>
              <a:rPr lang="en-US" dirty="0"/>
              <a:t>Language</a:t>
            </a:r>
          </a:p>
          <a:p>
            <a:pPr lvl="2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F5D4-8881-4695-8EB2-73B0603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for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E4D7-003B-40F6-8D87-C0A0876F17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Tokenizing</a:t>
            </a:r>
          </a:p>
          <a:p>
            <a:endParaRPr lang="en-US" dirty="0"/>
          </a:p>
          <a:p>
            <a:r>
              <a:rPr lang="en-US" dirty="0"/>
              <a:t>Bag of Words</a:t>
            </a:r>
          </a:p>
          <a:p>
            <a:endParaRPr lang="en-US" dirty="0"/>
          </a:p>
          <a:p>
            <a:r>
              <a:rPr lang="en-US" dirty="0"/>
              <a:t>N-grams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CBEC0-78AB-4ACD-AE9E-42A028DAF0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  <a:p>
            <a:endParaRPr lang="en-US" dirty="0"/>
          </a:p>
          <a:p>
            <a:r>
              <a:rPr lang="en-US" dirty="0"/>
              <a:t>Embeddings</a:t>
            </a:r>
          </a:p>
          <a:p>
            <a:endParaRPr lang="en-US" dirty="0"/>
          </a:p>
          <a:p>
            <a:r>
              <a:rPr lang="en-US" dirty="0"/>
              <a:t>NLP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2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184F-3DCB-4D5E-BE57-25FF0DDF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D6AE-0FF0-4BA4-A955-45C71226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Breaking text into words</a:t>
            </a:r>
          </a:p>
          <a:p>
            <a:pPr marL="457200" lvl="1" indent="0">
              <a:buNone/>
            </a:pPr>
            <a:r>
              <a:rPr lang="en-US" dirty="0"/>
              <a:t>“Nah, I don't think he goes to </a:t>
            </a:r>
            <a:r>
              <a:rPr lang="en-US" dirty="0" err="1"/>
              <a:t>usf</a:t>
            </a:r>
            <a:r>
              <a:rPr lang="en-US" dirty="0"/>
              <a:t>” -&gt; </a:t>
            </a:r>
          </a:p>
          <a:p>
            <a:pPr marL="457200" lvl="1" indent="0">
              <a:buNone/>
            </a:pPr>
            <a:r>
              <a:rPr lang="en-US" dirty="0"/>
              <a:t>	[ ‘Nah,’ ‘I’, ‘don't’, ‘think’, ‘he’, ‘goes’, ‘to’, ‘</a:t>
            </a:r>
            <a:r>
              <a:rPr lang="en-US" dirty="0" err="1"/>
              <a:t>usf</a:t>
            </a:r>
            <a:r>
              <a:rPr lang="en-US" dirty="0"/>
              <a:t>’ ]</a:t>
            </a:r>
          </a:p>
          <a:p>
            <a:endParaRPr lang="en-US" dirty="0"/>
          </a:p>
          <a:p>
            <a:r>
              <a:rPr lang="en-US" dirty="0"/>
              <a:t>Dealing with punctuation</a:t>
            </a:r>
          </a:p>
          <a:p>
            <a:pPr marL="457200" lvl="1" indent="0">
              <a:buNone/>
            </a:pPr>
            <a:r>
              <a:rPr lang="en-US" dirty="0"/>
              <a:t>“Nah,” -&gt; </a:t>
            </a:r>
          </a:p>
          <a:p>
            <a:pPr marL="457200" lvl="1" indent="0">
              <a:buNone/>
            </a:pPr>
            <a:r>
              <a:rPr lang="en-US" dirty="0"/>
              <a:t>	[ ‘Nah,’ ] or [ ‘Nah’, ‘,’ ] or [ ‘Nah’ ]</a:t>
            </a:r>
          </a:p>
          <a:p>
            <a:pPr marL="457200" lvl="1" indent="0">
              <a:buNone/>
            </a:pPr>
            <a:r>
              <a:rPr lang="en-US" dirty="0"/>
              <a:t>“don't” -&gt; </a:t>
            </a:r>
          </a:p>
          <a:p>
            <a:pPr marL="457200" lvl="1" indent="0">
              <a:buNone/>
            </a:pPr>
            <a:r>
              <a:rPr lang="en-US" dirty="0"/>
              <a:t>	[ ‘don't’ ] or [ ‘don’, ‘'’, ‘t’ ] or [ ‘don’, ‘t’ ] or [ ‘do’, ‘</a:t>
            </a:r>
            <a:r>
              <a:rPr lang="en-US" dirty="0" err="1"/>
              <a:t>n't</a:t>
            </a:r>
            <a:r>
              <a:rPr lang="en-US" dirty="0"/>
              <a:t>’ ]</a:t>
            </a:r>
          </a:p>
          <a:p>
            <a:endParaRPr lang="en-US" dirty="0"/>
          </a:p>
          <a:p>
            <a:r>
              <a:rPr lang="en-US" dirty="0"/>
              <a:t>Normalizing</a:t>
            </a:r>
          </a:p>
          <a:p>
            <a:pPr marL="457200" lvl="1" indent="0">
              <a:buNone/>
            </a:pPr>
            <a:r>
              <a:rPr lang="en-US" dirty="0"/>
              <a:t>“Nah,” -&gt; </a:t>
            </a:r>
          </a:p>
          <a:p>
            <a:pPr marL="914400" lvl="2" indent="0">
              <a:buNone/>
            </a:pPr>
            <a:r>
              <a:rPr lang="en-US" dirty="0"/>
              <a:t>[ ‘Nah,’ ] or [ ‘nah,’ ]</a:t>
            </a:r>
          </a:p>
          <a:p>
            <a:pPr marL="457200" lvl="1" indent="0">
              <a:buNone/>
            </a:pPr>
            <a:r>
              <a:rPr lang="en-US" dirty="0"/>
              <a:t>“1452” -&gt;</a:t>
            </a:r>
          </a:p>
          <a:p>
            <a:pPr marL="914400" lvl="2" indent="0">
              <a:buNone/>
            </a:pPr>
            <a:r>
              <a:rPr lang="en-US" dirty="0"/>
              <a:t>[ ‘1452’ ] or [ &lt;number&gt; 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1363</Words>
  <Application>Microsoft Office PowerPoint</Application>
  <PresentationFormat>Widescreen</PresentationFormat>
  <Paragraphs>448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Feature Engineering</vt:lpstr>
      <vt:lpstr>Overview</vt:lpstr>
      <vt:lpstr>Goals of Feature Engineering</vt:lpstr>
      <vt:lpstr>Sample from SMS Spam</vt:lpstr>
      <vt:lpstr>Basic Feature Types</vt:lpstr>
      <vt:lpstr>Converting Between Feature Types</vt:lpstr>
      <vt:lpstr>Types of Features</vt:lpstr>
      <vt:lpstr>Feature Engineering for Text</vt:lpstr>
      <vt:lpstr>Tokenizing</vt:lpstr>
      <vt:lpstr>Bag of Words</vt:lpstr>
      <vt:lpstr>N-Grams: Tokens</vt:lpstr>
      <vt:lpstr>N-Grams: Characters</vt:lpstr>
      <vt:lpstr>TF-IDF Term Frequency – Inverse Document Frequency</vt:lpstr>
      <vt:lpstr>Embeddings -- Word2Vec and FastText</vt:lpstr>
      <vt:lpstr>NLP</vt:lpstr>
      <vt:lpstr>Feature Selection</vt:lpstr>
      <vt:lpstr>Feature Selection: Frequency</vt:lpstr>
      <vt:lpstr>Feature Selection: Mutual Information</vt:lpstr>
      <vt:lpstr>Feature Selection: Mutual Information</vt:lpstr>
      <vt:lpstr>Feature Selection: Accuracy (wrapper)</vt:lpstr>
      <vt:lpstr>Important note about feature selection</vt:lpstr>
      <vt:lpstr>Simple Feature Engineering Pattern</vt:lpstr>
      <vt:lpstr>Understanding Mistakes</vt:lpstr>
      <vt:lpstr>Exploring Mistakes</vt:lpstr>
      <vt:lpstr>Approach to Feature Engineering</vt:lpstr>
      <vt:lpstr>Feature Engineering in Other Domains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</dc:title>
  <dc:creator>Geoff Hulten</dc:creator>
  <cp:lastModifiedBy>Geoff Hulten</cp:lastModifiedBy>
  <cp:revision>64</cp:revision>
  <dcterms:created xsi:type="dcterms:W3CDTF">2018-09-27T01:57:58Z</dcterms:created>
  <dcterms:modified xsi:type="dcterms:W3CDTF">2018-12-02T00:04:31Z</dcterms:modified>
</cp:coreProperties>
</file>