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0" r:id="rId6"/>
    <p:sldId id="261" r:id="rId7"/>
    <p:sldId id="268" r:id="rId8"/>
    <p:sldId id="273" r:id="rId9"/>
    <p:sldId id="270" r:id="rId10"/>
    <p:sldId id="262" r:id="rId11"/>
    <p:sldId id="263" r:id="rId12"/>
    <p:sldId id="264" r:id="rId13"/>
    <p:sldId id="272" r:id="rId14"/>
    <p:sldId id="271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650C-8135-46B6-BD62-DA3BEBD13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15E03-51FD-43F4-BBDE-65C65E320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8B9D-74AA-415F-9AD9-3CD816D6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6240-FB16-4DD1-8F8C-7A13EF3A554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0E2F0-D07E-45ED-A278-88ABD485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FAB4-BC3C-4C77-8D72-F46467EA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F032-FC68-4A3A-9726-E80856570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0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A51D-9956-4765-842A-4E4507E9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E5087-27B0-46A8-AED2-DE2B60157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464C1-2E51-4864-AC48-62BA3E8A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6240-FB16-4DD1-8F8C-7A13EF3A554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9AF19-FDD5-4723-A143-5FA8B143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DAC32-2354-4025-B6A5-AB12863A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F032-FC68-4A3A-9726-E80856570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5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7B90C-5CAE-4291-B791-11F0C85BF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9F285-48ED-47CE-AB9B-D6446F835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8B12-97C8-47B5-B8F5-B5D8CCF8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6240-FB16-4DD1-8F8C-7A13EF3A554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76405-4D1E-48C2-B5AE-6871247B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1DF23-EB90-40D5-9E3B-65FEE9DC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F032-FC68-4A3A-9726-E80856570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5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477D-54D7-4CBA-86C6-DA3607E0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585FB-B1A0-4571-9BFF-25D63FDDD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4F86-820D-4C93-9D3E-C33168AA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6240-FB16-4DD1-8F8C-7A13EF3A554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ACB03-F94F-46B6-8E31-34AB46A5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193FF-B1F0-4290-A1FD-3C095B4C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F032-FC68-4A3A-9726-E80856570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0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AB0C-E3BC-485A-8953-A1E266A9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E9B8-35D4-4537-8F86-500A43D10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27477-B7C5-4E9C-BED7-C1BE02DA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6240-FB16-4DD1-8F8C-7A13EF3A554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B4E77-D18D-4A6D-B12F-91E578FE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C86FD-7BA4-43EB-85CE-6E04167A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F032-FC68-4A3A-9726-E80856570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CA88-4D18-4660-AEBF-AADE219A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3173D-B7A4-4DA0-8131-58BC06A2D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C0000-8EA1-4CAE-83AF-04C43DEB8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836B8-934E-4ED1-9AB2-F72AF8CD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6240-FB16-4DD1-8F8C-7A13EF3A554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F6179-95E2-410B-8BF7-933C5077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C02F0-3DC2-4D70-A42B-714CBFFA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F032-FC68-4A3A-9726-E80856570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7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F4CF-DDB1-47CB-A781-F291E147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BCD8D-ED2E-402B-A98C-BB5A253E5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AABF-EB63-4D53-ACA5-15DCB6738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825A9-0B77-4984-9EA7-5B39BBCB2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9356D-9B47-4C1C-825D-C52AFB630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C4F84-8C3D-421C-A79A-C6E65F32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6240-FB16-4DD1-8F8C-7A13EF3A554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BCDAB-DCF3-4FE2-9CA8-86BA4DF1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71B9C-B434-4F0A-9BA8-834A941D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F032-FC68-4A3A-9726-E80856570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4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F524-8C76-41AF-9A4A-FBB36C17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9CEF5-A27D-4149-915B-433B9245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6240-FB16-4DD1-8F8C-7A13EF3A554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0CA8F-D764-4FFC-B46A-2CABB284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A052C-C5CC-456C-B7C1-A1670497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F032-FC68-4A3A-9726-E80856570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4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8F65E-A090-4FEA-A547-C11331EC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6240-FB16-4DD1-8F8C-7A13EF3A554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3180D-5797-4738-84A4-9DFE076F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72142-21FC-4081-8532-923FD41D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F032-FC68-4A3A-9726-E80856570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7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1A3C-60A7-494D-908B-A50447DE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BFE2B-55B4-4CC1-83C6-53A3412C8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6FE56-F701-4A64-A84E-9D6A024A9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133E8-EFC0-43D4-94A6-0F1D4139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6240-FB16-4DD1-8F8C-7A13EF3A554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6369D-1BC2-41B7-B36C-D051F8F5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0847B-FB69-443C-860B-4F0DC336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F032-FC68-4A3A-9726-E80856570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4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2905-5317-45CE-B360-AB027619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C6373-1625-4403-BC12-1754A67D8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D2EE5-49C0-4303-8A31-3280FE5F9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79C05-BC58-4A2D-A8C4-9F71AAD1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6240-FB16-4DD1-8F8C-7A13EF3A554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6BC21-3EA3-4EA8-8051-6BBCD571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0706B-78B6-40D1-A4AC-F95E9629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F032-FC68-4A3A-9726-E80856570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3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CA4D3-0E27-489E-892F-347A7D1A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05A49-F29B-4C38-8487-341937195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739D5-7DCB-4421-A672-9635E2F3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D6240-FB16-4DD1-8F8C-7A13EF3A554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E4DF8-2C84-4595-8F20-2C8B48A1E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50E4E-4E9E-4BB1-8F79-869A9D314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BF032-FC68-4A3A-9726-E80856570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jpe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E827-C029-4675-8259-9DA502AE2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Evaluating Models</a:t>
            </a:r>
            <a:br>
              <a:rPr lang="en-US" dirty="0"/>
            </a:br>
            <a:r>
              <a:rPr lang="en-US" dirty="0"/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DDE55-43A0-4CC9-978C-99DC8665F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  <a:p>
            <a:r>
              <a:rPr lang="en-US"/>
              <a:t>Geoff Hulten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0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8CAB-83B9-4A3B-97FA-B3B1BE5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 using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8C0FA-0B6F-439A-9791-A230671E9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5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IF: Model1 – Bound &gt; Model2 + Bound</a:t>
            </a:r>
            <a:endParaRPr lang="en-US" sz="3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E5EBD0-FC95-4F1E-B98B-8A8E0B174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185718"/>
              </p:ext>
            </p:extLst>
          </p:nvPr>
        </p:nvGraphicFramePr>
        <p:xfrm>
          <a:off x="716768" y="2517934"/>
          <a:ext cx="4205961" cy="3793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1987">
                  <a:extLst>
                    <a:ext uri="{9D8B030D-6E8A-4147-A177-3AD203B41FA5}">
                      <a16:colId xmlns:a16="http://schemas.microsoft.com/office/drawing/2014/main" val="1772856887"/>
                    </a:ext>
                  </a:extLst>
                </a:gridCol>
                <a:gridCol w="1401987">
                  <a:extLst>
                    <a:ext uri="{9D8B030D-6E8A-4147-A177-3AD203B41FA5}">
                      <a16:colId xmlns:a16="http://schemas.microsoft.com/office/drawing/2014/main" val="248375153"/>
                    </a:ext>
                  </a:extLst>
                </a:gridCol>
                <a:gridCol w="1401987">
                  <a:extLst>
                    <a:ext uri="{9D8B030D-6E8A-4147-A177-3AD203B41FA5}">
                      <a16:colId xmlns:a16="http://schemas.microsoft.com/office/drawing/2014/main" val="1874843533"/>
                    </a:ext>
                  </a:extLst>
                </a:gridCol>
              </a:tblGrid>
              <a:tr h="948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Model(89%) – Bound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Model(80%) + Bound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429415"/>
                  </a:ext>
                </a:extLst>
              </a:tr>
              <a:tr h="948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57030"/>
                  </a:ext>
                </a:extLst>
              </a:tr>
              <a:tr h="948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09903"/>
                  </a:ext>
                </a:extLst>
              </a:tr>
              <a:tr h="948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54129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1295505-0F27-49A5-BC0F-CDB374136106}"/>
              </a:ext>
            </a:extLst>
          </p:cNvPr>
          <p:cNvSpPr/>
          <p:nvPr/>
        </p:nvSpPr>
        <p:spPr>
          <a:xfrm>
            <a:off x="2204581" y="3529207"/>
            <a:ext cx="1202498" cy="817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4759E8-73E3-4D4E-A712-4780243255AA}"/>
              </a:ext>
            </a:extLst>
          </p:cNvPr>
          <p:cNvSpPr/>
          <p:nvPr/>
        </p:nvSpPr>
        <p:spPr>
          <a:xfrm>
            <a:off x="3570962" y="3529206"/>
            <a:ext cx="1202498" cy="817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179F22-9349-42CC-8F5F-1F54D2DBC1D8}"/>
              </a:ext>
            </a:extLst>
          </p:cNvPr>
          <p:cNvSpPr/>
          <p:nvPr/>
        </p:nvSpPr>
        <p:spPr>
          <a:xfrm>
            <a:off x="2204581" y="4481469"/>
            <a:ext cx="1202498" cy="817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CAF6B6-3A40-4A88-ABE7-2DDFA49BB6D2}"/>
              </a:ext>
            </a:extLst>
          </p:cNvPr>
          <p:cNvSpPr/>
          <p:nvPr/>
        </p:nvSpPr>
        <p:spPr>
          <a:xfrm>
            <a:off x="3570962" y="4481469"/>
            <a:ext cx="1202498" cy="817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7F804-A18F-446B-AF68-69236BD5ED7A}"/>
              </a:ext>
            </a:extLst>
          </p:cNvPr>
          <p:cNvSpPr/>
          <p:nvPr/>
        </p:nvSpPr>
        <p:spPr>
          <a:xfrm>
            <a:off x="2218499" y="5427106"/>
            <a:ext cx="1202498" cy="817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AC06C3-6D77-4A21-861B-16BBFE5411D7}"/>
              </a:ext>
            </a:extLst>
          </p:cNvPr>
          <p:cNvSpPr/>
          <p:nvPr/>
        </p:nvSpPr>
        <p:spPr>
          <a:xfrm>
            <a:off x="3598798" y="5421528"/>
            <a:ext cx="1202498" cy="817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6EAC1-7F68-4FC5-91CB-64A184B0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286" y="2185134"/>
            <a:ext cx="3683084" cy="2213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1ECF11-205F-40E6-8B05-E81FD1993DD3}"/>
              </a:ext>
            </a:extLst>
          </p:cNvPr>
          <p:cNvSpPr txBox="1"/>
          <p:nvPr/>
        </p:nvSpPr>
        <p:spPr>
          <a:xfrm>
            <a:off x="1573377" y="6341120"/>
            <a:ext cx="246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D9B7C3-D087-4C45-A76F-8477577F8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979" y="3292018"/>
            <a:ext cx="3683084" cy="22137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FEEC50-5152-4DEA-B8BD-ECE5856D2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672" y="4337942"/>
            <a:ext cx="3683084" cy="221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6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FE54-D6CA-4DDB-9AC2-0D1AE012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Sided Bounds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B9339A-14B5-4240-8EF3-4027D54CD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73" y="1825625"/>
            <a:ext cx="72457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6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748E-1CF8-4C12-8A8C-9DF3DCB3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8478"/>
          </a:xfrm>
        </p:spPr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C1EA-2972-489D-BD93-7E122B30F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66733"/>
            <a:ext cx="10515600" cy="4351338"/>
          </a:xfrm>
        </p:spPr>
        <p:txBody>
          <a:bodyPr/>
          <a:lstStyle/>
          <a:p>
            <a:r>
              <a:rPr lang="en-US" dirty="0"/>
              <a:t>Instead of dividing training data into two parts (train &amp; validation).</a:t>
            </a:r>
          </a:p>
          <a:p>
            <a:r>
              <a:rPr lang="en-US" dirty="0"/>
              <a:t>Divide it into K parts and loop over them</a:t>
            </a:r>
          </a:p>
          <a:p>
            <a:pPr lvl="1"/>
            <a:r>
              <a:rPr lang="en-US" dirty="0"/>
              <a:t>Hold out one part for validation, train on remaining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ADF59F-CE17-4C0C-AE6C-4761C0D3E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976264"/>
              </p:ext>
            </p:extLst>
          </p:nvPr>
        </p:nvGraphicFramePr>
        <p:xfrm>
          <a:off x="2716133" y="2740275"/>
          <a:ext cx="595532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1065">
                  <a:extLst>
                    <a:ext uri="{9D8B030D-6E8A-4147-A177-3AD203B41FA5}">
                      <a16:colId xmlns:a16="http://schemas.microsoft.com/office/drawing/2014/main" val="3001054815"/>
                    </a:ext>
                  </a:extLst>
                </a:gridCol>
                <a:gridCol w="1191065">
                  <a:extLst>
                    <a:ext uri="{9D8B030D-6E8A-4147-A177-3AD203B41FA5}">
                      <a16:colId xmlns:a16="http://schemas.microsoft.com/office/drawing/2014/main" val="2344223426"/>
                    </a:ext>
                  </a:extLst>
                </a:gridCol>
                <a:gridCol w="1191065">
                  <a:extLst>
                    <a:ext uri="{9D8B030D-6E8A-4147-A177-3AD203B41FA5}">
                      <a16:colId xmlns:a16="http://schemas.microsoft.com/office/drawing/2014/main" val="2242648490"/>
                    </a:ext>
                  </a:extLst>
                </a:gridCol>
                <a:gridCol w="1191065">
                  <a:extLst>
                    <a:ext uri="{9D8B030D-6E8A-4147-A177-3AD203B41FA5}">
                      <a16:colId xmlns:a16="http://schemas.microsoft.com/office/drawing/2014/main" val="3061743977"/>
                    </a:ext>
                  </a:extLst>
                </a:gridCol>
                <a:gridCol w="1191065">
                  <a:extLst>
                    <a:ext uri="{9D8B030D-6E8A-4147-A177-3AD203B41FA5}">
                      <a16:colId xmlns:a16="http://schemas.microsoft.com/office/drawing/2014/main" val="3223209499"/>
                    </a:ext>
                  </a:extLst>
                </a:gridCol>
              </a:tblGrid>
              <a:tr h="2869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467617"/>
                  </a:ext>
                </a:extLst>
              </a:tr>
              <a:tr h="2869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71223"/>
                  </a:ext>
                </a:extLst>
              </a:tr>
              <a:tr h="2869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69588"/>
                  </a:ext>
                </a:extLst>
              </a:tr>
              <a:tr h="2869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359357"/>
                  </a:ext>
                </a:extLst>
              </a:tr>
              <a:tr h="2869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716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87A5D09-CE57-4EE5-BE46-9D8B7B015E0F}"/>
              </a:ext>
            </a:extLst>
          </p:cNvPr>
          <p:cNvSpPr txBox="1"/>
          <p:nvPr/>
        </p:nvSpPr>
        <p:spPr>
          <a:xfrm>
            <a:off x="2073007" y="266996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1E6DB1-7D46-448C-BE1C-96E0C86F37EB}"/>
              </a:ext>
            </a:extLst>
          </p:cNvPr>
          <p:cNvSpPr txBox="1"/>
          <p:nvPr/>
        </p:nvSpPr>
        <p:spPr>
          <a:xfrm>
            <a:off x="2067606" y="310960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DA83F-5F9A-449A-B94B-F1EBDA0D1FFE}"/>
              </a:ext>
            </a:extLst>
          </p:cNvPr>
          <p:cNvSpPr txBox="1"/>
          <p:nvPr/>
        </p:nvSpPr>
        <p:spPr>
          <a:xfrm>
            <a:off x="2070307" y="346770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463B6-ABFA-40EE-A709-07CF3A6EE72C}"/>
              </a:ext>
            </a:extLst>
          </p:cNvPr>
          <p:cNvSpPr txBox="1"/>
          <p:nvPr/>
        </p:nvSpPr>
        <p:spPr>
          <a:xfrm>
            <a:off x="2067605" y="383372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BAE60-DF53-4188-9C4B-C386DD11BE68}"/>
              </a:ext>
            </a:extLst>
          </p:cNvPr>
          <p:cNvSpPr txBox="1"/>
          <p:nvPr/>
        </p:nvSpPr>
        <p:spPr>
          <a:xfrm>
            <a:off x="2067604" y="420140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CFE07D-1B67-4EF5-A179-9E14857C3207}"/>
              </a:ext>
            </a:extLst>
          </p:cNvPr>
          <p:cNvSpPr/>
          <p:nvPr/>
        </p:nvSpPr>
        <p:spPr>
          <a:xfrm>
            <a:off x="3774383" y="4687409"/>
            <a:ext cx="1116037" cy="361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Train 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F88D2F-68D4-4CAF-B766-793C83714AC6}"/>
              </a:ext>
            </a:extLst>
          </p:cNvPr>
          <p:cNvSpPr/>
          <p:nvPr/>
        </p:nvSpPr>
        <p:spPr>
          <a:xfrm>
            <a:off x="5807165" y="4687409"/>
            <a:ext cx="1116037" cy="361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Validate 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49DF663-D436-49B7-8EDA-4CCEB5A023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396" y="5655262"/>
                <a:ext cx="4302024" cy="901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𝐴𝑐𝑐𝑢𝑟𝑎𝑐𝑦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𝐶𝑜𝑟𝑟𝑒𝑐𝑡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49DF663-D436-49B7-8EDA-4CCEB5A02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" y="5655262"/>
                <a:ext cx="4302024" cy="901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5">
                <a:extLst>
                  <a:ext uri="{FF2B5EF4-FFF2-40B4-BE49-F238E27FC236}">
                    <a16:creationId xmlns:a16="http://schemas.microsoft.com/office/drawing/2014/main" id="{FAED00B9-6617-4402-8AD0-2F8782B3AE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199" y="5647142"/>
                <a:ext cx="5181600" cy="901147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𝐴𝑐𝑐𝑢𝑟𝑎𝑐𝑦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𝐴𝑐𝑐𝑢𝑟𝑎𝑐𝑦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𝐶𝑉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(1 −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𝐴𝑐𝑐𝑢𝑟𝑎𝑐𝑦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𝐶𝑉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Content Placeholder 5">
                <a:extLst>
                  <a:ext uri="{FF2B5EF4-FFF2-40B4-BE49-F238E27FC236}">
                    <a16:creationId xmlns:a16="http://schemas.microsoft.com/office/drawing/2014/main" id="{FAED00B9-6617-4402-8AD0-2F8782B3A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99" y="5647142"/>
                <a:ext cx="5181600" cy="901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3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881E-12BA-4A51-B06F-5E45BCF0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pseudo-code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F9753-F6C7-458A-99C2-24ACD13F919D}"/>
              </a:ext>
            </a:extLst>
          </p:cNvPr>
          <p:cNvSpPr txBox="1"/>
          <p:nvPr/>
        </p:nvSpPr>
        <p:spPr>
          <a:xfrm>
            <a:off x="838200" y="1496391"/>
            <a:ext cx="10809849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totalCorrect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range(K):</a:t>
            </a:r>
          </a:p>
          <a:p>
            <a:r>
              <a:rPr lang="en-US" dirty="0"/>
              <a:t>     (</a:t>
            </a:r>
            <a:r>
              <a:rPr lang="en-US" dirty="0" err="1"/>
              <a:t>foldTrainX</a:t>
            </a:r>
            <a:r>
              <a:rPr lang="en-US" dirty="0"/>
              <a:t>, </a:t>
            </a:r>
            <a:r>
              <a:rPr lang="en-US" dirty="0" err="1"/>
              <a:t>foldTrainY</a:t>
            </a:r>
            <a:r>
              <a:rPr lang="en-US" dirty="0"/>
              <a:t>)                    = </a:t>
            </a:r>
            <a:r>
              <a:rPr lang="en-US" dirty="0" err="1"/>
              <a:t>GetAllDataExceptFold</a:t>
            </a:r>
            <a:r>
              <a:rPr lang="en-US" dirty="0"/>
              <a:t>(</a:t>
            </a:r>
            <a:r>
              <a:rPr lang="en-US" dirty="0" err="1"/>
              <a:t>trainX</a:t>
            </a:r>
            <a:r>
              <a:rPr lang="en-US" dirty="0"/>
              <a:t>, </a:t>
            </a:r>
            <a:r>
              <a:rPr lang="en-US" dirty="0" err="1"/>
              <a:t>trainY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(</a:t>
            </a:r>
            <a:r>
              <a:rPr lang="en-US" dirty="0" err="1"/>
              <a:t>foldValidationX</a:t>
            </a:r>
            <a:r>
              <a:rPr lang="en-US" dirty="0"/>
              <a:t>, </a:t>
            </a:r>
            <a:r>
              <a:rPr lang="en-US" dirty="0" err="1"/>
              <a:t>foldValidationY</a:t>
            </a:r>
            <a:r>
              <a:rPr lang="en-US" dirty="0"/>
              <a:t>) = </a:t>
            </a:r>
            <a:r>
              <a:rPr lang="en-US" dirty="0" err="1"/>
              <a:t>GetDataInFold</a:t>
            </a:r>
            <a:r>
              <a:rPr lang="en-US" dirty="0"/>
              <a:t>(</a:t>
            </a:r>
            <a:r>
              <a:rPr lang="en-US" dirty="0" err="1"/>
              <a:t>trainX</a:t>
            </a:r>
            <a:r>
              <a:rPr lang="en-US" dirty="0"/>
              <a:t>, </a:t>
            </a:r>
            <a:r>
              <a:rPr lang="en-US" dirty="0" err="1"/>
              <a:t>trainY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 # do feature engineering/selection on </a:t>
            </a:r>
            <a:r>
              <a:rPr lang="en-US" dirty="0" err="1"/>
              <a:t>foldTrainX</a:t>
            </a:r>
            <a:r>
              <a:rPr lang="en-US" dirty="0"/>
              <a:t>, </a:t>
            </a:r>
            <a:r>
              <a:rPr lang="en-US" dirty="0" err="1"/>
              <a:t>foldTrainY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foldTrainX</a:t>
            </a:r>
            <a:r>
              <a:rPr lang="en-US" dirty="0"/>
              <a:t>, </a:t>
            </a:r>
            <a:r>
              <a:rPr lang="en-US" dirty="0" err="1"/>
              <a:t>foldTrainY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 # </a:t>
            </a:r>
            <a:r>
              <a:rPr lang="en-US" dirty="0" err="1"/>
              <a:t>featurize</a:t>
            </a:r>
            <a:r>
              <a:rPr lang="en-US" dirty="0"/>
              <a:t> </a:t>
            </a:r>
            <a:r>
              <a:rPr lang="en-US" dirty="0" err="1"/>
              <a:t>foldValidationX</a:t>
            </a:r>
            <a:r>
              <a:rPr lang="en-US" dirty="0"/>
              <a:t> using the same method you used on </a:t>
            </a:r>
            <a:r>
              <a:rPr lang="en-US"/>
              <a:t>foldTrainX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totalCorrect</a:t>
            </a:r>
            <a:r>
              <a:rPr lang="en-US" dirty="0"/>
              <a:t> += </a:t>
            </a:r>
            <a:r>
              <a:rPr lang="en-US" dirty="0" err="1"/>
              <a:t>CountCorrect</a:t>
            </a:r>
            <a:r>
              <a:rPr lang="en-US" dirty="0"/>
              <a:t>(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foldValidationX</a:t>
            </a:r>
            <a:r>
              <a:rPr lang="en-US" dirty="0"/>
              <a:t>), </a:t>
            </a:r>
            <a:r>
              <a:rPr lang="en-US" dirty="0" err="1"/>
              <a:t>foldValidationY</a:t>
            </a:r>
            <a:r>
              <a:rPr lang="en-US" dirty="0"/>
              <a:t>)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accuracy = </a:t>
            </a:r>
            <a:r>
              <a:rPr lang="en-US" dirty="0" err="1"/>
              <a:t>totalCorrect</a:t>
            </a:r>
            <a:r>
              <a:rPr lang="en-US" dirty="0"/>
              <a:t> /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b="1" dirty="0" err="1"/>
              <a:t>trainX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upper = accuracy + z * sqrt( (accuracy * (1 - accuracy) ) /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b="1" dirty="0" err="1"/>
              <a:t>trainX</a:t>
            </a:r>
            <a:r>
              <a:rPr lang="en-US" dirty="0"/>
              <a:t>) )</a:t>
            </a:r>
          </a:p>
          <a:p>
            <a:r>
              <a:rPr lang="en-US" dirty="0"/>
              <a:t>lower  = accuracy - z * sqrt( (accuracy * (1 - accuracy) ) /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b="1" dirty="0" err="1"/>
              <a:t>trainX</a:t>
            </a:r>
            <a:r>
              <a:rPr lang="en-US" dirty="0"/>
              <a:t>) )</a:t>
            </a:r>
          </a:p>
        </p:txBody>
      </p:sp>
    </p:spTree>
    <p:extLst>
      <p:ext uri="{BB962C8B-B14F-4D97-AF65-F5344CB8AC3E}">
        <p14:creationId xmlns:p14="http://schemas.microsoft.com/office/powerpoint/2010/main" val="1475069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530F-4B87-4D11-9E01-A9001FF1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B274-1D5F-4A36-99FE-73563B62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 = 5 or 10 – </a:t>
            </a:r>
            <a:r>
              <a:rPr lang="en-US" b="1" i="1" dirty="0"/>
              <a:t>k-fold cross validation</a:t>
            </a:r>
          </a:p>
          <a:p>
            <a:pPr lvl="1"/>
            <a:r>
              <a:rPr lang="en-US" dirty="0"/>
              <a:t>Do this in almost every situation</a:t>
            </a:r>
          </a:p>
          <a:p>
            <a:endParaRPr lang="en-US" dirty="0"/>
          </a:p>
          <a:p>
            <a:r>
              <a:rPr lang="en-US" dirty="0"/>
              <a:t>K = n – </a:t>
            </a:r>
            <a:r>
              <a:rPr lang="en-US" b="1" i="1" dirty="0"/>
              <a:t>Leave out one cross validation</a:t>
            </a:r>
          </a:p>
          <a:p>
            <a:pPr lvl="1"/>
            <a:r>
              <a:rPr lang="en-US" dirty="0"/>
              <a:t>Do this if you have very little data</a:t>
            </a:r>
          </a:p>
          <a:p>
            <a:pPr lvl="1"/>
            <a:endParaRPr lang="en-US" dirty="0"/>
          </a:p>
          <a:p>
            <a:r>
              <a:rPr lang="en-US" dirty="0"/>
              <a:t>And be careful of:</a:t>
            </a:r>
          </a:p>
          <a:p>
            <a:pPr lvl="1"/>
            <a:r>
              <a:rPr lang="en-US" dirty="0"/>
              <a:t>Time series</a:t>
            </a:r>
          </a:p>
          <a:p>
            <a:pPr lvl="1"/>
            <a:r>
              <a:rPr lang="en-US" dirty="0"/>
              <a:t>Dependencies (e.g. spam campaigns)</a:t>
            </a:r>
          </a:p>
          <a:p>
            <a:pPr lvl="1"/>
            <a:r>
              <a:rPr lang="en-US" dirty="0"/>
              <a:t>Other violations of independence assumptions</a:t>
            </a:r>
          </a:p>
        </p:txBody>
      </p:sp>
    </p:spTree>
    <p:extLst>
      <p:ext uri="{BB962C8B-B14F-4D97-AF65-F5344CB8AC3E}">
        <p14:creationId xmlns:p14="http://schemas.microsoft.com/office/powerpoint/2010/main" val="243085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C2D9-34EA-4224-97BE-4DC2F2F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Does LOTS of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4DB2-89CF-4436-96A7-A94A7A36C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each type of feature selection, for each parameter setting…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C6DE49-35FA-4844-805F-E8AC16D5C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99756"/>
              </p:ext>
            </p:extLst>
          </p:nvPr>
        </p:nvGraphicFramePr>
        <p:xfrm>
          <a:off x="1455803" y="3074194"/>
          <a:ext cx="24022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1107">
                  <a:extLst>
                    <a:ext uri="{9D8B030D-6E8A-4147-A177-3AD203B41FA5}">
                      <a16:colId xmlns:a16="http://schemas.microsoft.com/office/drawing/2014/main" val="1065541641"/>
                    </a:ext>
                  </a:extLst>
                </a:gridCol>
                <a:gridCol w="1201107">
                  <a:extLst>
                    <a:ext uri="{9D8B030D-6E8A-4147-A177-3AD203B41FA5}">
                      <a16:colId xmlns:a16="http://schemas.microsoft.com/office/drawing/2014/main" val="326739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P(all 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2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30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3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.00592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21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5.29E-23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689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1C9C24-ACF0-4C25-9A82-FE94024CA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554428"/>
              </p:ext>
            </p:extLst>
          </p:nvPr>
        </p:nvGraphicFramePr>
        <p:xfrm>
          <a:off x="6856608" y="3074194"/>
          <a:ext cx="24022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1107">
                  <a:extLst>
                    <a:ext uri="{9D8B030D-6E8A-4147-A177-3AD203B41FA5}">
                      <a16:colId xmlns:a16="http://schemas.microsoft.com/office/drawing/2014/main" val="1065541641"/>
                    </a:ext>
                  </a:extLst>
                </a:gridCol>
                <a:gridCol w="1201107">
                  <a:extLst>
                    <a:ext uri="{9D8B030D-6E8A-4147-A177-3AD203B41FA5}">
                      <a16:colId xmlns:a16="http://schemas.microsoft.com/office/drawing/2014/main" val="326739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P(all 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2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30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3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21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.3677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689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EC158DA-524A-45E5-A1B7-A2A91AF3911A}"/>
              </a:ext>
            </a:extLst>
          </p:cNvPr>
          <p:cNvSpPr txBox="1"/>
          <p:nvPr/>
        </p:nvSpPr>
        <p:spPr>
          <a:xfrm>
            <a:off x="1987496" y="50633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 Bounds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B97FD-EB2A-400D-972A-A4CCDA0FDEF7}"/>
              </a:ext>
            </a:extLst>
          </p:cNvPr>
          <p:cNvSpPr txBox="1"/>
          <p:nvPr/>
        </p:nvSpPr>
        <p:spPr>
          <a:xfrm>
            <a:off x="7300937" y="5063331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99.9% Bounds</a:t>
            </a:r>
          </a:p>
        </p:txBody>
      </p:sp>
    </p:spTree>
    <p:extLst>
      <p:ext uri="{BB962C8B-B14F-4D97-AF65-F5344CB8AC3E}">
        <p14:creationId xmlns:p14="http://schemas.microsoft.com/office/powerpoint/2010/main" val="6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B7F3-9BA5-44B0-B297-9C3F5D12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9571-10AC-44F9-859C-CC6CFF7FC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think about your measurements: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Independent test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Think of statistical estimates instead of point estimates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 suspicious of small gains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Get lots of </a:t>
            </a:r>
            <a:r>
              <a:rPr lang="en-US"/>
              <a:t>data!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0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AD12-9060-4C53-B060-8A78EB5F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CE15E-0D20-491D-A958-DB222A09A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predict how well a model will perform when deployed to customers</a:t>
            </a:r>
          </a:p>
          <a:p>
            <a:endParaRPr lang="en-US" dirty="0"/>
          </a:p>
          <a:p>
            <a:r>
              <a:rPr lang="en-US" dirty="0"/>
              <a:t>Use data:</a:t>
            </a:r>
          </a:p>
          <a:p>
            <a:pPr lvl="1"/>
            <a:r>
              <a:rPr lang="en-US" dirty="0"/>
              <a:t>Train</a:t>
            </a:r>
          </a:p>
          <a:p>
            <a:pPr lvl="1"/>
            <a:r>
              <a:rPr lang="en-US" dirty="0"/>
              <a:t>Validation (tune)</a:t>
            </a:r>
          </a:p>
          <a:p>
            <a:pPr lvl="1"/>
            <a:r>
              <a:rPr lang="en-US" dirty="0"/>
              <a:t>Test (generalization)</a:t>
            </a:r>
          </a:p>
          <a:p>
            <a:endParaRPr lang="en-US" dirty="0"/>
          </a:p>
          <a:p>
            <a:r>
              <a:rPr lang="en-US" dirty="0"/>
              <a:t>Assumption: All data is created independently by the same process.</a:t>
            </a:r>
          </a:p>
        </p:txBody>
      </p:sp>
    </p:spTree>
    <p:extLst>
      <p:ext uri="{BB962C8B-B14F-4D97-AF65-F5344CB8AC3E}">
        <p14:creationId xmlns:p14="http://schemas.microsoft.com/office/powerpoint/2010/main" val="245346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1893-F6F2-47D1-A6F5-D8B7BDA9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What does good mean? </a:t>
            </a:r>
          </a:p>
        </p:txBody>
      </p:sp>
      <p:pic>
        <p:nvPicPr>
          <p:cNvPr id="7" name="Picture 2" descr="https://attachment.outlook.live.net/owa/ghulten@outlook.com/service.svc/s/GetAttachmentThumbnail?id=AQMkADAwATY3ZmYAZS04ZWZiLTg1NzQtMDACLTAwCgBGAAADQyyZsbn%2FZEyk9Wpp5kh8fQcAid80n34XLk%2BVe2x5BlpVdgAAAgEMAAAAid80n34XLk%2BVe2x5BlpVdgABY6%2FVqAAAAAESABAAKN5kVMnKd06ODchaT2nCaw%3D%3D&amp;thumbnailType=2&amp;owa=outlook.live.com&amp;scriptVer=20180413.01&amp;isc=1&amp;X-OWA-CANARY=xTZn8FKioEmKV7N8poEhAEAdppsGqNUYX8aHHH7dveMrBixsrDrVBgOkK92j-cP4b1rH1IFqI6I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I1OTgyLTIzOTg4NDgzNzJcIixcInB1aWRcIjpcIjE4Mjk1ODExNTc1MzMwNDRcIixcIm9pZFwiOlwiMDAwNjdmZmUtOGVmYi04NTc0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QzNzA0OTQsIm5iZiI6MTUyNDM2OTg5NH0.G604ksqBp5IcAT1qFUgCeoZQHLY_6AiGkg0bwJUpPLC6iGHwz4Qt4zIXpeR3lXujEFH38O2M3109DNzca7Wai-nANbRNd_94qa3D0DNvBNDkYbyzRzDxXadrx2IphmD7smoJ_ZbrhtunDBABqybmU1zTv4FD1mgMVt8D79drT3fEtM78VgsFoFT9bdRclVSNTYLI7_MN1CWhpqFonu4yBM7TEW97L4ILjkwxdj9-p7IbDyXtCxoqfz_MDMVS4kgkFwmw__VZAdgpRYqGw_sREO3jlhWYkx_qQqnA41xsVJU1USG8B0cKumIBk_4fZCMYr-SKgI44CUGmDfssb6OjRg&amp;animation=true">
            <a:extLst>
              <a:ext uri="{FF2B5EF4-FFF2-40B4-BE49-F238E27FC236}">
                <a16:creationId xmlns:a16="http://schemas.microsoft.com/office/drawing/2014/main" id="{7637014E-2471-4AFE-A9D3-3A9581E7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245" y="2884452"/>
            <a:ext cx="816820" cy="108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attachment.outlook.live.net/owa/ghulten@outlook.com/service.svc/s/GetAttachmentThumbnail?id=AQMkADAwATY3ZmYAZS04ZWZiLTg1NzQtMDACLTAwCgBGAAADQyyZsbn%2FZEyk9Wpp5kh8fQcAid80n34XLk%2BVe2x5BlpVdgAAAgEMAAAAid80n34XLk%2BVe2x5BlpVdgABY6%2FVkwAAAAESABAAWwO%2BXVl4YU6GMxNZn8al7w%3D%3D&amp;thumbnailType=2&amp;owa=outlook.live.com&amp;scriptVer=20180413.03.01&amp;isc=1&amp;X-OWA-CANARY=QsBH9BTnTkappOra0Dpva5AdJv_ap9UYgg4_bHXzV-mEHgQ5IZiuIH1cOcLO7QJ5K5VyhGVaM68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I1OTgyLTIzOTg4NDgzNzJcIixcInB1aWRcIjpcIjE4Mjk1ODExNTc1MzMwNDRcIixcIm9pZFwiOlwiMDAwNjdmZmUtOGVmYi04NTc0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QzNTE3MDUsIm5iZiI6MTUyNDM1MTEwNX0.SaM6u4nk_kcCYlBP-ilBaYpZNf0WUPy5OuAQSKeiJWbIuUsnuOJTz9T11tL0FdOce9uH2Vn5T0INfUn3pm4S5azbegbF7SCPdlWj-513HoO5q1AtSwm-VR6pWy0ibC8BgamBTBgyUqxEGqg2C6NrVFH838MDYRoktrAbeUgvdDqSXWB5W0ChH1y6vSemaMpSL0lKFkOVdkq40WFCdqCx3z5D4FGzjJxM4HnZt9ey0nP5DJJFK1EvjL7myqx3q4SA1cOa2TKF8f5YB0AUSWTV-O05kK9dlD0oQeXqZNKhaigrQhpiX_an9VyLvt3lI6zC9x77AyaQ1glCrEMMrf1-9w&amp;animation=true">
            <a:extLst>
              <a:ext uri="{FF2B5EF4-FFF2-40B4-BE49-F238E27FC236}">
                <a16:creationId xmlns:a16="http://schemas.microsoft.com/office/drawing/2014/main" id="{B0EF63A2-CC53-4BF5-8F2C-5A198E2F4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0" t="25207" r="38178" b="42478"/>
          <a:stretch/>
        </p:blipFill>
        <p:spPr bwMode="auto">
          <a:xfrm>
            <a:off x="327134" y="3143007"/>
            <a:ext cx="1022131" cy="14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0CE65-54A3-4A5A-ADD9-22CB44465A90}"/>
              </a:ext>
            </a:extLst>
          </p:cNvPr>
          <p:cNvSpPr txBox="1"/>
          <p:nvPr/>
        </p:nvSpPr>
        <p:spPr>
          <a:xfrm>
            <a:off x="327134" y="2864745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781703-2BED-4DAF-8FD6-832A00FCFA39}"/>
              </a:ext>
            </a:extLst>
          </p:cNvPr>
          <p:cNvSpPr txBox="1"/>
          <p:nvPr/>
        </p:nvSpPr>
        <p:spPr>
          <a:xfrm>
            <a:off x="2827283" y="2564524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FF192-60B0-45D8-AF83-E19B08B4C900}"/>
              </a:ext>
            </a:extLst>
          </p:cNvPr>
          <p:cNvSpPr txBox="1"/>
          <p:nvPr/>
        </p:nvSpPr>
        <p:spPr>
          <a:xfrm>
            <a:off x="2668874" y="4421842"/>
            <a:ext cx="163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E2810E-0DCC-4078-86C9-9F98EF5A30C0}"/>
              </a:ext>
            </a:extLst>
          </p:cNvPr>
          <p:cNvCxnSpPr>
            <a:cxnSpLocks/>
            <a:stCxn id="43" idx="1"/>
            <a:endCxn id="7" idx="1"/>
          </p:cNvCxnSpPr>
          <p:nvPr/>
        </p:nvCxnSpPr>
        <p:spPr>
          <a:xfrm flipV="1">
            <a:off x="3826985" y="3428999"/>
            <a:ext cx="4516260" cy="1282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F97A8A-4733-4BE9-AAFA-3AD96B9D2B5E}"/>
              </a:ext>
            </a:extLst>
          </p:cNvPr>
          <p:cNvSpPr txBox="1"/>
          <p:nvPr/>
        </p:nvSpPr>
        <p:spPr>
          <a:xfrm>
            <a:off x="5683657" y="3115743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DDC9B8-A73F-4418-8196-6F489214817F}"/>
              </a:ext>
            </a:extLst>
          </p:cNvPr>
          <p:cNvCxnSpPr>
            <a:cxnSpLocks/>
          </p:cNvCxnSpPr>
          <p:nvPr/>
        </p:nvCxnSpPr>
        <p:spPr>
          <a:xfrm flipV="1">
            <a:off x="1574004" y="3016470"/>
            <a:ext cx="1253279" cy="6411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C30515-1F2D-432B-A61C-EA33FCD34BEF}"/>
              </a:ext>
            </a:extLst>
          </p:cNvPr>
          <p:cNvCxnSpPr/>
          <p:nvPr/>
        </p:nvCxnSpPr>
        <p:spPr>
          <a:xfrm>
            <a:off x="1574004" y="3973545"/>
            <a:ext cx="1094870" cy="36722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D165D8-C10C-4C36-A1C7-D2CF83D893A2}"/>
              </a:ext>
            </a:extLst>
          </p:cNvPr>
          <p:cNvSpPr txBox="1"/>
          <p:nvPr/>
        </p:nvSpPr>
        <p:spPr>
          <a:xfrm>
            <a:off x="1886292" y="2855548"/>
            <a:ext cx="676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Training</a:t>
            </a:r>
          </a:p>
          <a:p>
            <a:pPr algn="ctr"/>
            <a:r>
              <a:rPr lang="en-US" sz="1200" dirty="0"/>
              <a:t>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C16ECC-8235-40AF-8BC6-386AE121F134}"/>
              </a:ext>
            </a:extLst>
          </p:cNvPr>
          <p:cNvSpPr txBox="1"/>
          <p:nvPr/>
        </p:nvSpPr>
        <p:spPr>
          <a:xfrm>
            <a:off x="1810777" y="4204452"/>
            <a:ext cx="621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Testing</a:t>
            </a:r>
          </a:p>
          <a:p>
            <a:pPr algn="ctr"/>
            <a:r>
              <a:rPr lang="en-US" sz="1200" dirty="0"/>
              <a:t>Data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70505F-5511-4351-8CEA-19346D76B162}"/>
              </a:ext>
            </a:extLst>
          </p:cNvPr>
          <p:cNvCxnSpPr/>
          <p:nvPr/>
        </p:nvCxnSpPr>
        <p:spPr>
          <a:xfrm>
            <a:off x="9238593" y="3317213"/>
            <a:ext cx="1379403" cy="1982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D1FA9A-3378-4063-86BC-72A1A5D8E837}"/>
              </a:ext>
            </a:extLst>
          </p:cNvPr>
          <p:cNvSpPr txBox="1"/>
          <p:nvPr/>
        </p:nvSpPr>
        <p:spPr>
          <a:xfrm>
            <a:off x="9397064" y="3317213"/>
            <a:ext cx="109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</a:t>
            </a:r>
          </a:p>
          <a:p>
            <a:pPr algn="ctr"/>
            <a:r>
              <a:rPr lang="en-US" sz="1600" dirty="0"/>
              <a:t>Interaction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F665A2-AF69-4FFA-A048-847C797E2819}"/>
              </a:ext>
            </a:extLst>
          </p:cNvPr>
          <p:cNvCxnSpPr>
            <a:cxnSpLocks/>
          </p:cNvCxnSpPr>
          <p:nvPr/>
        </p:nvCxnSpPr>
        <p:spPr>
          <a:xfrm>
            <a:off x="3741025" y="4872244"/>
            <a:ext cx="0" cy="9939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CB6E12-4BDE-4345-A2A3-6CA879AB9138}"/>
              </a:ext>
            </a:extLst>
          </p:cNvPr>
          <p:cNvCxnSpPr>
            <a:cxnSpLocks/>
          </p:cNvCxnSpPr>
          <p:nvPr/>
        </p:nvCxnSpPr>
        <p:spPr>
          <a:xfrm>
            <a:off x="10836168" y="4204452"/>
            <a:ext cx="0" cy="166177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9BDF4B3-2195-413F-AA81-A61046D83BD0}"/>
              </a:ext>
            </a:extLst>
          </p:cNvPr>
          <p:cNvSpPr txBox="1"/>
          <p:nvPr/>
        </p:nvSpPr>
        <p:spPr>
          <a:xfrm>
            <a:off x="10062570" y="5152072"/>
            <a:ext cx="74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Actual</a:t>
            </a:r>
          </a:p>
          <a:p>
            <a:pPr algn="ctr"/>
            <a:r>
              <a:rPr lang="en-US" sz="1200" dirty="0"/>
              <a:t>Accuracy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8CC81A-13AD-42FB-9E06-FF0D0E4080AD}"/>
              </a:ext>
            </a:extLst>
          </p:cNvPr>
          <p:cNvSpPr txBox="1"/>
          <p:nvPr/>
        </p:nvSpPr>
        <p:spPr>
          <a:xfrm>
            <a:off x="2916532" y="5147549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Estimated</a:t>
            </a:r>
          </a:p>
          <a:p>
            <a:pPr algn="ctr"/>
            <a:r>
              <a:rPr lang="en-US" sz="1200" dirty="0"/>
              <a:t>Accuracy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702C2E-A9DB-463F-90DB-DE6CA7B448CA}"/>
              </a:ext>
            </a:extLst>
          </p:cNvPr>
          <p:cNvCxnSpPr>
            <a:cxnSpLocks/>
          </p:cNvCxnSpPr>
          <p:nvPr/>
        </p:nvCxnSpPr>
        <p:spPr>
          <a:xfrm flipV="1">
            <a:off x="6558455" y="1343818"/>
            <a:ext cx="0" cy="43317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EB113F-FEBC-4980-9975-794CD1AB875D}"/>
              </a:ext>
            </a:extLst>
          </p:cNvPr>
          <p:cNvSpPr txBox="1"/>
          <p:nvPr/>
        </p:nvSpPr>
        <p:spPr>
          <a:xfrm>
            <a:off x="559029" y="1343818"/>
            <a:ext cx="218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Environment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7458EA-7077-48E5-8110-D201475FA854}"/>
              </a:ext>
            </a:extLst>
          </p:cNvPr>
          <p:cNvSpPr txBox="1"/>
          <p:nvPr/>
        </p:nvSpPr>
        <p:spPr>
          <a:xfrm>
            <a:off x="6799208" y="1343818"/>
            <a:ext cx="264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 Environment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E139AFD-917C-465D-AC16-35E74D268FC4}"/>
                  </a:ext>
                </a:extLst>
              </p:cNvPr>
              <p:cNvSpPr txBox="1"/>
              <p:nvPr/>
            </p:nvSpPr>
            <p:spPr>
              <a:xfrm>
                <a:off x="2757089" y="5965589"/>
                <a:ext cx="1967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E139AFD-917C-465D-AC16-35E74D268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089" y="5965589"/>
                <a:ext cx="196787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84B6DFFD-A3C3-410F-934B-259B35D053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80654" y="3234077"/>
            <a:ext cx="646331" cy="64633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9613EDA-E17F-49E8-93F7-0404D25611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02906" y="3396425"/>
            <a:ext cx="249546" cy="24954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95F9152-D3C3-427F-897F-4C6D380C2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915" y="2726826"/>
            <a:ext cx="950653" cy="1342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119457B-5071-44F7-9E0D-9C2A58EC4810}"/>
                  </a:ext>
                </a:extLst>
              </p:cNvPr>
              <p:cNvSpPr txBox="1"/>
              <p:nvPr/>
            </p:nvSpPr>
            <p:spPr>
              <a:xfrm>
                <a:off x="9872661" y="5965589"/>
                <a:ext cx="1967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119457B-5071-44F7-9E0D-9C2A58EC4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661" y="5965589"/>
                <a:ext cx="196787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751524-C881-4A10-86CA-833AB5292932}"/>
              </a:ext>
            </a:extLst>
          </p:cNvPr>
          <p:cNvCxnSpPr>
            <a:cxnSpLocks/>
          </p:cNvCxnSpPr>
          <p:nvPr/>
        </p:nvCxnSpPr>
        <p:spPr>
          <a:xfrm flipV="1">
            <a:off x="4509504" y="6150255"/>
            <a:ext cx="5553066" cy="404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345261-DAA1-4E9F-B691-2EB94DAA9CB9}"/>
              </a:ext>
            </a:extLst>
          </p:cNvPr>
          <p:cNvSpPr txBox="1"/>
          <p:nvPr/>
        </p:nvSpPr>
        <p:spPr>
          <a:xfrm>
            <a:off x="6482758" y="5920478"/>
            <a:ext cx="981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How do they</a:t>
            </a:r>
          </a:p>
          <a:p>
            <a:pPr algn="ctr"/>
            <a:r>
              <a:rPr lang="en-US" sz="1200" dirty="0"/>
              <a:t>relate?</a:t>
            </a:r>
          </a:p>
        </p:txBody>
      </p:sp>
    </p:spTree>
    <p:extLst>
      <p:ext uri="{BB962C8B-B14F-4D97-AF65-F5344CB8AC3E}">
        <p14:creationId xmlns:p14="http://schemas.microsoft.com/office/powerpoint/2010/main" val="295672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22" grpId="0"/>
      <p:bldP spid="23" grpId="0"/>
      <p:bldP spid="26" grpId="0"/>
      <p:bldP spid="31" grpId="0"/>
      <p:bldP spid="32" grpId="0"/>
      <p:bldP spid="38" grpId="0"/>
      <p:bldP spid="55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0BA0-26D0-4D0F-AD4F-079B4E6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C9AEF-FF8C-4D32-8FE0-018DC7057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21" y="3142594"/>
            <a:ext cx="4533333" cy="265157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9CC534-500D-43F1-8DA7-CF684683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6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 n testing samples, how many correct?</a:t>
            </a:r>
          </a:p>
          <a:p>
            <a:pPr marL="0" indent="0">
              <a:buNone/>
            </a:pPr>
            <a:r>
              <a:rPr lang="en-US" dirty="0"/>
              <a:t>Flip n coins, how many heads?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027C7-9665-4ABB-ADE6-130DFBCFE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42594"/>
            <a:ext cx="4533333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0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0BA0-26D0-4D0F-AD4F-079B4E6B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1147"/>
          </a:xfrm>
        </p:spPr>
        <p:txBody>
          <a:bodyPr/>
          <a:lstStyle/>
          <a:p>
            <a:r>
              <a:rPr lang="en-US" dirty="0"/>
              <a:t>Estimating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59CC534-500D-43F1-8DA7-CF684683980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4400" y="1027906"/>
                <a:ext cx="5181600" cy="90114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𝐶𝑜𝑟𝑟𝑒𝑐𝑡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59CC534-500D-43F1-8DA7-CF68468398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4400" y="1027906"/>
                <a:ext cx="5181600" cy="90114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8262203-F78E-42E3-B694-DC20B4CE4D0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2" y="1027906"/>
                <a:ext cx="5181600" cy="90114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𝐴𝑐𝑐𝑢𝑟𝑎𝑐𝑦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𝐴𝑐𝑐𝑢𝑟𝑎𝑐𝑦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(1 −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𝐴𝑐𝑐𝑢𝑟𝑎𝑐𝑦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8262203-F78E-42E3-B694-DC20B4CE4D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2" y="1027906"/>
                <a:ext cx="5181600" cy="90114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BA2766-E3B0-4271-985A-66A08580C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271" y="2307720"/>
            <a:ext cx="7195862" cy="43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7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D57B-0612-45A4-A3D2-095AD40B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DD05-DE40-4898-9F92-64BDADFD8B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36299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Upper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𝐴𝑐𝑐𝑢𝑟𝑎𝑐𝑦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Lower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𝐴𝑐𝑐𝑢𝑟𝑎𝑐𝑦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aseline="-25000" dirty="0"/>
              </a:p>
              <a:p>
                <a:pPr marL="0" indent="0">
                  <a:buNone/>
                </a:pPr>
                <a:endParaRPr lang="en-US" sz="2000" baseline="-25000" dirty="0"/>
              </a:p>
              <a:p>
                <a:pPr marL="0" indent="0">
                  <a:buNone/>
                </a:pPr>
                <a:endParaRPr lang="en-US" sz="2000" baseline="-25000" dirty="0"/>
              </a:p>
              <a:p>
                <a:pPr marL="0" indent="0">
                  <a:buNone/>
                </a:pPr>
                <a:endParaRPr lang="en-US" sz="2000" baseline="-25000" dirty="0"/>
              </a:p>
              <a:p>
                <a:pPr marL="0" indent="0">
                  <a:buNone/>
                </a:pPr>
                <a:endParaRPr lang="en-US" sz="2000" baseline="-25000" dirty="0"/>
              </a:p>
              <a:p>
                <a:pPr marL="0" indent="0">
                  <a:buNone/>
                </a:pPr>
                <a:endParaRPr lang="en-US" sz="2000" baseline="-25000" dirty="0"/>
              </a:p>
              <a:p>
                <a:pPr marL="0" indent="0">
                  <a:buNone/>
                </a:pPr>
                <a:endParaRPr lang="en-US" sz="2000" baseline="-25000" dirty="0"/>
              </a:p>
              <a:p>
                <a:pPr marL="0" indent="0">
                  <a:buNone/>
                </a:pPr>
                <a:endParaRPr lang="en-US" sz="2000" baseline="-25000" dirty="0"/>
              </a:p>
              <a:p>
                <a:pPr marL="0" indent="0">
                  <a:buNone/>
                </a:pPr>
                <a:endParaRPr lang="en-US" sz="2000" baseline="-25000" dirty="0"/>
              </a:p>
              <a:p>
                <a:pPr marL="0" indent="0">
                  <a:buNone/>
                </a:pPr>
                <a:endParaRPr lang="en-US" sz="2000" baseline="-25000" dirty="0"/>
              </a:p>
              <a:p>
                <a:pPr marL="0" indent="0">
                  <a:buNone/>
                </a:pPr>
                <a:endParaRPr lang="en-US" sz="2000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DD05-DE40-4898-9F92-64BDADFD8B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36299" cy="1325563"/>
              </a:xfrm>
              <a:blipFill>
                <a:blip r:embed="rId2"/>
                <a:stretch>
                  <a:fillRect l="-1360" t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ECFF712-15D5-4F9B-A2FB-9EB7DBD4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550" y="817024"/>
            <a:ext cx="4561905" cy="2733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C9CFE5-68EC-4307-8691-E6B5FC6AC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550" y="3863508"/>
            <a:ext cx="4580952" cy="27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CB2CE3E-F581-4C3C-8952-419219EA6B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2282085"/>
                  </p:ext>
                </p:extLst>
              </p:nvPr>
            </p:nvGraphicFramePr>
            <p:xfrm>
              <a:off x="405991" y="4484609"/>
              <a:ext cx="5349460" cy="7926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7365">
                      <a:extLst>
                        <a:ext uri="{9D8B030D-6E8A-4147-A177-3AD203B41FA5}">
                          <a16:colId xmlns:a16="http://schemas.microsoft.com/office/drawing/2014/main" val="3358569610"/>
                        </a:ext>
                      </a:extLst>
                    </a:gridCol>
                    <a:gridCol w="1337365">
                      <a:extLst>
                        <a:ext uri="{9D8B030D-6E8A-4147-A177-3AD203B41FA5}">
                          <a16:colId xmlns:a16="http://schemas.microsoft.com/office/drawing/2014/main" val="656784491"/>
                        </a:ext>
                      </a:extLst>
                    </a:gridCol>
                    <a:gridCol w="1337365">
                      <a:extLst>
                        <a:ext uri="{9D8B030D-6E8A-4147-A177-3AD203B41FA5}">
                          <a16:colId xmlns:a16="http://schemas.microsoft.com/office/drawing/2014/main" val="1127380313"/>
                        </a:ext>
                      </a:extLst>
                    </a:gridCol>
                    <a:gridCol w="1337365">
                      <a:extLst>
                        <a:ext uri="{9D8B030D-6E8A-4147-A177-3AD203B41FA5}">
                          <a16:colId xmlns:a16="http://schemas.microsoft.com/office/drawing/2014/main" val="3513253918"/>
                        </a:ext>
                      </a:extLst>
                    </a:gridCol>
                  </a:tblGrid>
                  <a:tr h="3963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98%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8371180"/>
                      </a:ext>
                    </a:extLst>
                  </a:tr>
                  <a:tr h="3963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61581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CB2CE3E-F581-4C3C-8952-419219EA6B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2282085"/>
                  </p:ext>
                </p:extLst>
              </p:nvPr>
            </p:nvGraphicFramePr>
            <p:xfrm>
              <a:off x="405991" y="4484609"/>
              <a:ext cx="5349460" cy="7926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7365">
                      <a:extLst>
                        <a:ext uri="{9D8B030D-6E8A-4147-A177-3AD203B41FA5}">
                          <a16:colId xmlns:a16="http://schemas.microsoft.com/office/drawing/2014/main" val="3358569610"/>
                        </a:ext>
                      </a:extLst>
                    </a:gridCol>
                    <a:gridCol w="1337365">
                      <a:extLst>
                        <a:ext uri="{9D8B030D-6E8A-4147-A177-3AD203B41FA5}">
                          <a16:colId xmlns:a16="http://schemas.microsoft.com/office/drawing/2014/main" val="656784491"/>
                        </a:ext>
                      </a:extLst>
                    </a:gridCol>
                    <a:gridCol w="1337365">
                      <a:extLst>
                        <a:ext uri="{9D8B030D-6E8A-4147-A177-3AD203B41FA5}">
                          <a16:colId xmlns:a16="http://schemas.microsoft.com/office/drawing/2014/main" val="1127380313"/>
                        </a:ext>
                      </a:extLst>
                    </a:gridCol>
                    <a:gridCol w="1337365">
                      <a:extLst>
                        <a:ext uri="{9D8B030D-6E8A-4147-A177-3AD203B41FA5}">
                          <a16:colId xmlns:a16="http://schemas.microsoft.com/office/drawing/2014/main" val="3513253918"/>
                        </a:ext>
                      </a:extLst>
                    </a:gridCol>
                  </a:tblGrid>
                  <a:tr h="3963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98%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8371180"/>
                      </a:ext>
                    </a:extLst>
                  </a:tr>
                  <a:tr h="3963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09231" r="-300455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61581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856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3DC6E1B-CD79-4C86-9D96-9C81B6A626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2978230"/>
                  </p:ext>
                </p:extLst>
              </p:nvPr>
            </p:nvGraphicFramePr>
            <p:xfrm>
              <a:off x="838200" y="3591362"/>
              <a:ext cx="10863468" cy="2809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10578">
                      <a:extLst>
                        <a:ext uri="{9D8B030D-6E8A-4147-A177-3AD203B41FA5}">
                          <a16:colId xmlns:a16="http://schemas.microsoft.com/office/drawing/2014/main" val="3301398851"/>
                        </a:ext>
                      </a:extLst>
                    </a:gridCol>
                    <a:gridCol w="1810578">
                      <a:extLst>
                        <a:ext uri="{9D8B030D-6E8A-4147-A177-3AD203B41FA5}">
                          <a16:colId xmlns:a16="http://schemas.microsoft.com/office/drawing/2014/main" val="254165628"/>
                        </a:ext>
                      </a:extLst>
                    </a:gridCol>
                    <a:gridCol w="1810578">
                      <a:extLst>
                        <a:ext uri="{9D8B030D-6E8A-4147-A177-3AD203B41FA5}">
                          <a16:colId xmlns:a16="http://schemas.microsoft.com/office/drawing/2014/main" val="2024006888"/>
                        </a:ext>
                      </a:extLst>
                    </a:gridCol>
                    <a:gridCol w="1810578">
                      <a:extLst>
                        <a:ext uri="{9D8B030D-6E8A-4147-A177-3AD203B41FA5}">
                          <a16:colId xmlns:a16="http://schemas.microsoft.com/office/drawing/2014/main" val="199766263"/>
                        </a:ext>
                      </a:extLst>
                    </a:gridCol>
                    <a:gridCol w="1810578">
                      <a:extLst>
                        <a:ext uri="{9D8B030D-6E8A-4147-A177-3AD203B41FA5}">
                          <a16:colId xmlns:a16="http://schemas.microsoft.com/office/drawing/2014/main" val="3770997319"/>
                        </a:ext>
                      </a:extLst>
                    </a:gridCol>
                    <a:gridCol w="1810578">
                      <a:extLst>
                        <a:ext uri="{9D8B030D-6E8A-4147-A177-3AD203B41FA5}">
                          <a16:colId xmlns:a16="http://schemas.microsoft.com/office/drawing/2014/main" val="1196518271"/>
                        </a:ext>
                      </a:extLst>
                    </a:gridCol>
                  </a:tblGrid>
                  <a:tr h="702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correct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Accuracy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𝐴𝑐𝑐𝑢𝑟𝑎𝑐𝑦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Confidence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Interval Width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781955"/>
                      </a:ext>
                    </a:extLst>
                  </a:tr>
                  <a:tr h="702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3.5707%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6.998%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7317622"/>
                      </a:ext>
                    </a:extLst>
                  </a:tr>
                  <a:tr h="702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1.5811%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3.099%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1663103"/>
                      </a:ext>
                    </a:extLst>
                  </a:tr>
                  <a:tr h="702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0.433%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99%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1.117%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5904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3DC6E1B-CD79-4C86-9D96-9C81B6A626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2978230"/>
                  </p:ext>
                </p:extLst>
              </p:nvPr>
            </p:nvGraphicFramePr>
            <p:xfrm>
              <a:off x="838200" y="3591362"/>
              <a:ext cx="10863468" cy="2809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10578">
                      <a:extLst>
                        <a:ext uri="{9D8B030D-6E8A-4147-A177-3AD203B41FA5}">
                          <a16:colId xmlns:a16="http://schemas.microsoft.com/office/drawing/2014/main" val="3301398851"/>
                        </a:ext>
                      </a:extLst>
                    </a:gridCol>
                    <a:gridCol w="1810578">
                      <a:extLst>
                        <a:ext uri="{9D8B030D-6E8A-4147-A177-3AD203B41FA5}">
                          <a16:colId xmlns:a16="http://schemas.microsoft.com/office/drawing/2014/main" val="254165628"/>
                        </a:ext>
                      </a:extLst>
                    </a:gridCol>
                    <a:gridCol w="1810578">
                      <a:extLst>
                        <a:ext uri="{9D8B030D-6E8A-4147-A177-3AD203B41FA5}">
                          <a16:colId xmlns:a16="http://schemas.microsoft.com/office/drawing/2014/main" val="2024006888"/>
                        </a:ext>
                      </a:extLst>
                    </a:gridCol>
                    <a:gridCol w="1810578">
                      <a:extLst>
                        <a:ext uri="{9D8B030D-6E8A-4147-A177-3AD203B41FA5}">
                          <a16:colId xmlns:a16="http://schemas.microsoft.com/office/drawing/2014/main" val="199766263"/>
                        </a:ext>
                      </a:extLst>
                    </a:gridCol>
                    <a:gridCol w="1810578">
                      <a:extLst>
                        <a:ext uri="{9D8B030D-6E8A-4147-A177-3AD203B41FA5}">
                          <a16:colId xmlns:a16="http://schemas.microsoft.com/office/drawing/2014/main" val="3770997319"/>
                        </a:ext>
                      </a:extLst>
                    </a:gridCol>
                    <a:gridCol w="1810578">
                      <a:extLst>
                        <a:ext uri="{9D8B030D-6E8A-4147-A177-3AD203B41FA5}">
                          <a16:colId xmlns:a16="http://schemas.microsoft.com/office/drawing/2014/main" val="1196518271"/>
                        </a:ext>
                      </a:extLst>
                    </a:gridCol>
                  </a:tblGrid>
                  <a:tr h="702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correct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Accuracy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673" t="-862" r="-20067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Confidence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Interval Width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781955"/>
                      </a:ext>
                    </a:extLst>
                  </a:tr>
                  <a:tr h="702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3.5707%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6.998%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7317622"/>
                      </a:ext>
                    </a:extLst>
                  </a:tr>
                  <a:tr h="702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1.5811%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3.099%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1663103"/>
                      </a:ext>
                    </a:extLst>
                  </a:tr>
                  <a:tr h="702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0.433%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99%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1.117%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5904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AC57339-71AC-43FC-92B4-184875DD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2616"/>
          </a:xfrm>
        </p:spPr>
        <p:txBody>
          <a:bodyPr/>
          <a:lstStyle/>
          <a:p>
            <a:r>
              <a:rPr lang="en-US" dirty="0"/>
              <a:t>Confidence Interval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A0C23B0-9E34-422D-85E7-67D0F446EF0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47869" y="948391"/>
                <a:ext cx="2506870" cy="9011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𝐶𝑜𝑟𝑟𝑒𝑐𝑡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A0C23B0-9E34-422D-85E7-67D0F446E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47869" y="948391"/>
                <a:ext cx="2506870" cy="90114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539FA705-890A-4BBA-B9F7-6568A9C2AA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06408" y="792617"/>
                <a:ext cx="3787913" cy="117927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𝐴𝑐𝑐𝑢𝑟𝑎𝑐𝑦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𝐴𝑐𝑐𝑢𝑟𝑎𝑐𝑦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(1 −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𝐴𝑐𝑐𝑢𝑟𝑎𝑐𝑦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539FA705-890A-4BBA-B9F7-6568A9C2A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408" y="792617"/>
                <a:ext cx="3787913" cy="1179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CFFA2CC-0370-4C83-8932-85297FAAC8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2126026"/>
                  </p:ext>
                </p:extLst>
              </p:nvPr>
            </p:nvGraphicFramePr>
            <p:xfrm>
              <a:off x="3396421" y="839860"/>
              <a:ext cx="4268304" cy="7926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7076">
                      <a:extLst>
                        <a:ext uri="{9D8B030D-6E8A-4147-A177-3AD203B41FA5}">
                          <a16:colId xmlns:a16="http://schemas.microsoft.com/office/drawing/2014/main" val="3358569610"/>
                        </a:ext>
                      </a:extLst>
                    </a:gridCol>
                    <a:gridCol w="1067076">
                      <a:extLst>
                        <a:ext uri="{9D8B030D-6E8A-4147-A177-3AD203B41FA5}">
                          <a16:colId xmlns:a16="http://schemas.microsoft.com/office/drawing/2014/main" val="656784491"/>
                        </a:ext>
                      </a:extLst>
                    </a:gridCol>
                    <a:gridCol w="1067076">
                      <a:extLst>
                        <a:ext uri="{9D8B030D-6E8A-4147-A177-3AD203B41FA5}">
                          <a16:colId xmlns:a16="http://schemas.microsoft.com/office/drawing/2014/main" val="1127380313"/>
                        </a:ext>
                      </a:extLst>
                    </a:gridCol>
                    <a:gridCol w="1067076">
                      <a:extLst>
                        <a:ext uri="{9D8B030D-6E8A-4147-A177-3AD203B41FA5}">
                          <a16:colId xmlns:a16="http://schemas.microsoft.com/office/drawing/2014/main" val="3513253918"/>
                        </a:ext>
                      </a:extLst>
                    </a:gridCol>
                  </a:tblGrid>
                  <a:tr h="3963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98%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8371180"/>
                      </a:ext>
                    </a:extLst>
                  </a:tr>
                  <a:tr h="3963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61581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CFFA2CC-0370-4C83-8932-85297FAAC8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2126026"/>
                  </p:ext>
                </p:extLst>
              </p:nvPr>
            </p:nvGraphicFramePr>
            <p:xfrm>
              <a:off x="3396421" y="839860"/>
              <a:ext cx="4268304" cy="7926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7076">
                      <a:extLst>
                        <a:ext uri="{9D8B030D-6E8A-4147-A177-3AD203B41FA5}">
                          <a16:colId xmlns:a16="http://schemas.microsoft.com/office/drawing/2014/main" val="3358569610"/>
                        </a:ext>
                      </a:extLst>
                    </a:gridCol>
                    <a:gridCol w="1067076">
                      <a:extLst>
                        <a:ext uri="{9D8B030D-6E8A-4147-A177-3AD203B41FA5}">
                          <a16:colId xmlns:a16="http://schemas.microsoft.com/office/drawing/2014/main" val="656784491"/>
                        </a:ext>
                      </a:extLst>
                    </a:gridCol>
                    <a:gridCol w="1067076">
                      <a:extLst>
                        <a:ext uri="{9D8B030D-6E8A-4147-A177-3AD203B41FA5}">
                          <a16:colId xmlns:a16="http://schemas.microsoft.com/office/drawing/2014/main" val="1127380313"/>
                        </a:ext>
                      </a:extLst>
                    </a:gridCol>
                    <a:gridCol w="1067076">
                      <a:extLst>
                        <a:ext uri="{9D8B030D-6E8A-4147-A177-3AD203B41FA5}">
                          <a16:colId xmlns:a16="http://schemas.microsoft.com/office/drawing/2014/main" val="3513253918"/>
                        </a:ext>
                      </a:extLst>
                    </a:gridCol>
                  </a:tblGrid>
                  <a:tr h="3963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98%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8371180"/>
                      </a:ext>
                    </a:extLst>
                  </a:tr>
                  <a:tr h="3963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71" t="-103077" r="-301714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61581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169D80A-A4D0-4087-9B78-16A37866A6BB}"/>
              </a:ext>
            </a:extLst>
          </p:cNvPr>
          <p:cNvSpPr/>
          <p:nvPr/>
        </p:nvSpPr>
        <p:spPr>
          <a:xfrm>
            <a:off x="824946" y="4995210"/>
            <a:ext cx="10889976" cy="825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AB5CE-9575-499D-B35A-037F819E3FC2}"/>
              </a:ext>
            </a:extLst>
          </p:cNvPr>
          <p:cNvSpPr/>
          <p:nvPr/>
        </p:nvSpPr>
        <p:spPr>
          <a:xfrm>
            <a:off x="824946" y="5711687"/>
            <a:ext cx="11049002" cy="825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4913056-4E39-40C1-92EE-825F5E02FF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86695" y="1941076"/>
                <a:ext cx="4936299" cy="8234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Upper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𝐴𝑐𝑐𝑢𝑟𝑎𝑐𝑦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Lower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𝐴𝑐𝑐𝑢𝑟𝑎𝑐𝑦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baseline="-25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baseline="-25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baseline="-25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baseline="-25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baseline="-25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baseline="-25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baseline="-25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baseline="-25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baseline="-25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baseline="-25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baseline="-250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4913056-4E39-40C1-92EE-825F5E02F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695" y="1941076"/>
                <a:ext cx="4936299" cy="823428"/>
              </a:xfrm>
              <a:prstGeom prst="rect">
                <a:avLst/>
              </a:prstGeom>
              <a:blipFill>
                <a:blip r:embed="rId6"/>
                <a:stretch>
                  <a:fillRect l="-1358" t="-5926" b="-1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12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A3F0-232D-42C3-94F9-F5D0C37B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Error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7E44-1037-4230-AF3B-C8337AFC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8818" cy="3217430"/>
          </a:xfrm>
        </p:spPr>
        <p:txBody>
          <a:bodyPr/>
          <a:lstStyle/>
          <a:p>
            <a:r>
              <a:rPr lang="en-US" dirty="0"/>
              <a:t>Use error bounds to know how certain you are of your error estimates</a:t>
            </a:r>
          </a:p>
          <a:p>
            <a:endParaRPr lang="en-US" dirty="0"/>
          </a:p>
          <a:p>
            <a:r>
              <a:rPr lang="en-US" dirty="0"/>
              <a:t>Use error bounds to estimate the worst case behavior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45DC2-9433-4208-A611-A686D7A9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347" y="2634627"/>
            <a:ext cx="4561905" cy="2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7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1893-F6F2-47D1-A6F5-D8B7BDA9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Comparing Models</a:t>
            </a:r>
          </a:p>
        </p:txBody>
      </p:sp>
      <p:pic>
        <p:nvPicPr>
          <p:cNvPr id="7" name="Picture 2" descr="https://attachment.outlook.live.net/owa/ghulten@outlook.com/service.svc/s/GetAttachmentThumbnail?id=AQMkADAwATY3ZmYAZS04ZWZiLTg1NzQtMDACLTAwCgBGAAADQyyZsbn%2FZEyk9Wpp5kh8fQcAid80n34XLk%2BVe2x5BlpVdgAAAgEMAAAAid80n34XLk%2BVe2x5BlpVdgABY6%2FVqAAAAAESABAAKN5kVMnKd06ODchaT2nCaw%3D%3D&amp;thumbnailType=2&amp;owa=outlook.live.com&amp;scriptVer=20180413.01&amp;isc=1&amp;X-OWA-CANARY=xTZn8FKioEmKV7N8poEhAEAdppsGqNUYX8aHHH7dveMrBixsrDrVBgOkK92j-cP4b1rH1IFqI6I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I1OTgyLTIzOTg4NDgzNzJcIixcInB1aWRcIjpcIjE4Mjk1ODExNTc1MzMwNDRcIixcIm9pZFwiOlwiMDAwNjdmZmUtOGVmYi04NTc0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QzNzA0OTQsIm5iZiI6MTUyNDM2OTg5NH0.G604ksqBp5IcAT1qFUgCeoZQHLY_6AiGkg0bwJUpPLC6iGHwz4Qt4zIXpeR3lXujEFH38O2M3109DNzca7Wai-nANbRNd_94qa3D0DNvBNDkYbyzRzDxXadrx2IphmD7smoJ_ZbrhtunDBABqybmU1zTv4FD1mgMVt8D79drT3fEtM78VgsFoFT9bdRclVSNTYLI7_MN1CWhpqFonu4yBM7TEW97L4ILjkwxdj9-p7IbDyXtCxoqfz_MDMVS4kgkFwmw__VZAdgpRYqGw_sREO3jlhWYkx_qQqnA41xsVJU1USG8B0cKumIBk_4fZCMYr-SKgI44CUGmDfssb6OjRg&amp;animation=true">
            <a:extLst>
              <a:ext uri="{FF2B5EF4-FFF2-40B4-BE49-F238E27FC236}">
                <a16:creationId xmlns:a16="http://schemas.microsoft.com/office/drawing/2014/main" id="{7637014E-2471-4AFE-A9D3-3A9581E7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245" y="2884452"/>
            <a:ext cx="816820" cy="108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attachment.outlook.live.net/owa/ghulten@outlook.com/service.svc/s/GetAttachmentThumbnail?id=AQMkADAwATY3ZmYAZS04ZWZiLTg1NzQtMDACLTAwCgBGAAADQyyZsbn%2FZEyk9Wpp5kh8fQcAid80n34XLk%2BVe2x5BlpVdgAAAgEMAAAAid80n34XLk%2BVe2x5BlpVdgABY6%2FVkwAAAAESABAAWwO%2BXVl4YU6GMxNZn8al7w%3D%3D&amp;thumbnailType=2&amp;owa=outlook.live.com&amp;scriptVer=20180413.03.01&amp;isc=1&amp;X-OWA-CANARY=QsBH9BTnTkappOra0Dpva5AdJv_ap9UYgg4_bHXzV-mEHgQ5IZiuIH1cOcLO7QJ5K5VyhGVaM68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I1OTgyLTIzOTg4NDgzNzJcIixcInB1aWRcIjpcIjE4Mjk1ODExNTc1MzMwNDRcIixcIm9pZFwiOlwiMDAwNjdmZmUtOGVmYi04NTc0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QzNTE3MDUsIm5iZiI6MTUyNDM1MTEwNX0.SaM6u4nk_kcCYlBP-ilBaYpZNf0WUPy5OuAQSKeiJWbIuUsnuOJTz9T11tL0FdOce9uH2Vn5T0INfUn3pm4S5azbegbF7SCPdlWj-513HoO5q1AtSwm-VR6pWy0ibC8BgamBTBgyUqxEGqg2C6NrVFH838MDYRoktrAbeUgvdDqSXWB5W0ChH1y6vSemaMpSL0lKFkOVdkq40WFCdqCx3z5D4FGzjJxM4HnZt9ey0nP5DJJFK1EvjL7myqx3q4SA1cOa2TKF8f5YB0AUSWTV-O05kK9dlD0oQeXqZNKhaigrQhpiX_an9VyLvt3lI6zC9x77AyaQ1glCrEMMrf1-9w&amp;animation=true">
            <a:extLst>
              <a:ext uri="{FF2B5EF4-FFF2-40B4-BE49-F238E27FC236}">
                <a16:creationId xmlns:a16="http://schemas.microsoft.com/office/drawing/2014/main" id="{B0EF63A2-CC53-4BF5-8F2C-5A198E2F4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0" t="25207" r="38178" b="42478"/>
          <a:stretch/>
        </p:blipFill>
        <p:spPr bwMode="auto">
          <a:xfrm>
            <a:off x="327134" y="3143007"/>
            <a:ext cx="1022131" cy="14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0CE65-54A3-4A5A-ADD9-22CB44465A90}"/>
              </a:ext>
            </a:extLst>
          </p:cNvPr>
          <p:cNvSpPr txBox="1"/>
          <p:nvPr/>
        </p:nvSpPr>
        <p:spPr>
          <a:xfrm>
            <a:off x="327134" y="2864745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781703-2BED-4DAF-8FD6-832A00FCFA39}"/>
              </a:ext>
            </a:extLst>
          </p:cNvPr>
          <p:cNvSpPr txBox="1"/>
          <p:nvPr/>
        </p:nvSpPr>
        <p:spPr>
          <a:xfrm>
            <a:off x="2827283" y="2564524"/>
            <a:ext cx="196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a New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FF192-60B0-45D8-AF83-E19B08B4C900}"/>
              </a:ext>
            </a:extLst>
          </p:cNvPr>
          <p:cNvSpPr txBox="1"/>
          <p:nvPr/>
        </p:nvSpPr>
        <p:spPr>
          <a:xfrm>
            <a:off x="2668874" y="4421842"/>
            <a:ext cx="172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Models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E2810E-0DCC-4078-86C9-9F98EF5A30C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242515" y="3428999"/>
            <a:ext cx="4100730" cy="58939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F97A8A-4733-4BE9-AAFA-3AD96B9D2B5E}"/>
              </a:ext>
            </a:extLst>
          </p:cNvPr>
          <p:cNvSpPr txBox="1"/>
          <p:nvPr/>
        </p:nvSpPr>
        <p:spPr>
          <a:xfrm>
            <a:off x="5446634" y="3396425"/>
            <a:ext cx="105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Deploy??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DDC9B8-A73F-4418-8196-6F489214817F}"/>
              </a:ext>
            </a:extLst>
          </p:cNvPr>
          <p:cNvCxnSpPr>
            <a:cxnSpLocks/>
          </p:cNvCxnSpPr>
          <p:nvPr/>
        </p:nvCxnSpPr>
        <p:spPr>
          <a:xfrm flipV="1">
            <a:off x="1574004" y="3016470"/>
            <a:ext cx="1253279" cy="6411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C30515-1F2D-432B-A61C-EA33FCD34BEF}"/>
              </a:ext>
            </a:extLst>
          </p:cNvPr>
          <p:cNvCxnSpPr/>
          <p:nvPr/>
        </p:nvCxnSpPr>
        <p:spPr>
          <a:xfrm>
            <a:off x="1574004" y="3973545"/>
            <a:ext cx="1094870" cy="36722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D165D8-C10C-4C36-A1C7-D2CF83D893A2}"/>
              </a:ext>
            </a:extLst>
          </p:cNvPr>
          <p:cNvSpPr txBox="1"/>
          <p:nvPr/>
        </p:nvSpPr>
        <p:spPr>
          <a:xfrm>
            <a:off x="1886292" y="2855548"/>
            <a:ext cx="676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Training</a:t>
            </a:r>
          </a:p>
          <a:p>
            <a:pPr algn="ctr"/>
            <a:r>
              <a:rPr lang="en-US" sz="1200" dirty="0"/>
              <a:t>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C16ECC-8235-40AF-8BC6-386AE121F134}"/>
              </a:ext>
            </a:extLst>
          </p:cNvPr>
          <p:cNvSpPr txBox="1"/>
          <p:nvPr/>
        </p:nvSpPr>
        <p:spPr>
          <a:xfrm>
            <a:off x="1810777" y="4204452"/>
            <a:ext cx="621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Testing</a:t>
            </a:r>
          </a:p>
          <a:p>
            <a:pPr algn="ctr"/>
            <a:r>
              <a:rPr lang="en-US" sz="1200" dirty="0"/>
              <a:t>Data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70505F-5511-4351-8CEA-19346D76B162}"/>
              </a:ext>
            </a:extLst>
          </p:cNvPr>
          <p:cNvCxnSpPr/>
          <p:nvPr/>
        </p:nvCxnSpPr>
        <p:spPr>
          <a:xfrm>
            <a:off x="9238593" y="3317213"/>
            <a:ext cx="1379403" cy="1982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D1FA9A-3378-4063-86BC-72A1A5D8E837}"/>
              </a:ext>
            </a:extLst>
          </p:cNvPr>
          <p:cNvSpPr txBox="1"/>
          <p:nvPr/>
        </p:nvSpPr>
        <p:spPr>
          <a:xfrm>
            <a:off x="9397064" y="3317213"/>
            <a:ext cx="109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</a:t>
            </a:r>
          </a:p>
          <a:p>
            <a:pPr algn="ctr"/>
            <a:r>
              <a:rPr lang="en-US" sz="1600" dirty="0"/>
              <a:t>Interaction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F665A2-AF69-4FFA-A048-847C797E2819}"/>
              </a:ext>
            </a:extLst>
          </p:cNvPr>
          <p:cNvCxnSpPr>
            <a:cxnSpLocks/>
          </p:cNvCxnSpPr>
          <p:nvPr/>
        </p:nvCxnSpPr>
        <p:spPr>
          <a:xfrm>
            <a:off x="3741025" y="4872244"/>
            <a:ext cx="0" cy="9939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CB6E12-4BDE-4345-A2A3-6CA879AB9138}"/>
              </a:ext>
            </a:extLst>
          </p:cNvPr>
          <p:cNvCxnSpPr>
            <a:cxnSpLocks/>
          </p:cNvCxnSpPr>
          <p:nvPr/>
        </p:nvCxnSpPr>
        <p:spPr>
          <a:xfrm flipH="1">
            <a:off x="10316579" y="4204452"/>
            <a:ext cx="519589" cy="14047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9BDF4B3-2195-413F-AA81-A61046D83BD0}"/>
              </a:ext>
            </a:extLst>
          </p:cNvPr>
          <p:cNvSpPr txBox="1"/>
          <p:nvPr/>
        </p:nvSpPr>
        <p:spPr>
          <a:xfrm>
            <a:off x="9873818" y="4454378"/>
            <a:ext cx="74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Actual</a:t>
            </a:r>
          </a:p>
          <a:p>
            <a:pPr algn="ctr"/>
            <a:r>
              <a:rPr lang="en-US" sz="1200" dirty="0"/>
              <a:t>Accuracy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8CC81A-13AD-42FB-9E06-FF0D0E4080AD}"/>
              </a:ext>
            </a:extLst>
          </p:cNvPr>
          <p:cNvSpPr txBox="1"/>
          <p:nvPr/>
        </p:nvSpPr>
        <p:spPr>
          <a:xfrm>
            <a:off x="2896463" y="5147549"/>
            <a:ext cx="84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Estimated</a:t>
            </a:r>
          </a:p>
          <a:p>
            <a:pPr algn="ctr"/>
            <a:r>
              <a:rPr lang="en-US" sz="1200" dirty="0"/>
              <a:t>Accuracies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702C2E-A9DB-463F-90DB-DE6CA7B448CA}"/>
              </a:ext>
            </a:extLst>
          </p:cNvPr>
          <p:cNvCxnSpPr>
            <a:cxnSpLocks/>
          </p:cNvCxnSpPr>
          <p:nvPr/>
        </p:nvCxnSpPr>
        <p:spPr>
          <a:xfrm flipV="1">
            <a:off x="6558455" y="1343818"/>
            <a:ext cx="0" cy="43317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EB113F-FEBC-4980-9975-794CD1AB875D}"/>
              </a:ext>
            </a:extLst>
          </p:cNvPr>
          <p:cNvSpPr txBox="1"/>
          <p:nvPr/>
        </p:nvSpPr>
        <p:spPr>
          <a:xfrm>
            <a:off x="559029" y="1343818"/>
            <a:ext cx="218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Environment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7458EA-7077-48E5-8110-D201475FA854}"/>
              </a:ext>
            </a:extLst>
          </p:cNvPr>
          <p:cNvSpPr txBox="1"/>
          <p:nvPr/>
        </p:nvSpPr>
        <p:spPr>
          <a:xfrm>
            <a:off x="6799208" y="1343818"/>
            <a:ext cx="264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 Environment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E139AFD-917C-465D-AC16-35E74D268FC4}"/>
                  </a:ext>
                </a:extLst>
              </p:cNvPr>
              <p:cNvSpPr txBox="1"/>
              <p:nvPr/>
            </p:nvSpPr>
            <p:spPr>
              <a:xfrm>
                <a:off x="3017946" y="5850138"/>
                <a:ext cx="1547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𝑡𝑟𝑒𝑒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E139AFD-917C-465D-AC16-35E74D268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46" y="5850138"/>
                <a:ext cx="154719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84B6DFFD-A3C3-410F-934B-259B35D053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3729" y="2962563"/>
            <a:ext cx="646331" cy="64633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9613EDA-E17F-49E8-93F7-0404D25611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02906" y="3396425"/>
            <a:ext cx="249546" cy="24954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95F9152-D3C3-427F-897F-4C6D380C2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915" y="2726826"/>
            <a:ext cx="950653" cy="1342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119457B-5071-44F7-9E0D-9C2A58EC4810}"/>
                  </a:ext>
                </a:extLst>
              </p:cNvPr>
              <p:cNvSpPr txBox="1"/>
              <p:nvPr/>
            </p:nvSpPr>
            <p:spPr>
              <a:xfrm>
                <a:off x="9078634" y="5762274"/>
                <a:ext cx="1967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𝑡𝑟𝑒𝑒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119457B-5071-44F7-9E0D-9C2A58EC4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634" y="5762274"/>
                <a:ext cx="1967871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751524-C881-4A10-86CA-833AB5292932}"/>
              </a:ext>
            </a:extLst>
          </p:cNvPr>
          <p:cNvCxnSpPr>
            <a:cxnSpLocks/>
          </p:cNvCxnSpPr>
          <p:nvPr/>
        </p:nvCxnSpPr>
        <p:spPr>
          <a:xfrm>
            <a:off x="4793334" y="6131606"/>
            <a:ext cx="4159118" cy="197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345261-DAA1-4E9F-B691-2EB94DAA9CB9}"/>
              </a:ext>
            </a:extLst>
          </p:cNvPr>
          <p:cNvSpPr txBox="1"/>
          <p:nvPr/>
        </p:nvSpPr>
        <p:spPr>
          <a:xfrm>
            <a:off x="6460349" y="5920478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Which will be</a:t>
            </a:r>
          </a:p>
          <a:p>
            <a:pPr algn="ctr"/>
            <a:r>
              <a:rPr lang="en-US" sz="1200" dirty="0"/>
              <a:t>better?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D7FD8-9D24-4CEE-ACC2-19101519D2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7152" y="3785374"/>
            <a:ext cx="775363" cy="46604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E7B3F4F-FF1A-440E-B197-EC17DE53A2BF}"/>
                  </a:ext>
                </a:extLst>
              </p:cNvPr>
              <p:cNvSpPr txBox="1"/>
              <p:nvPr/>
            </p:nvSpPr>
            <p:spPr>
              <a:xfrm>
                <a:off x="3186556" y="6208820"/>
                <a:ext cx="1379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𝑙𝑖𝑛𝑒𝑎𝑟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E7B3F4F-FF1A-440E-B197-EC17DE53A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56" y="6208820"/>
                <a:ext cx="1379691" cy="369332"/>
              </a:xfrm>
              <a:prstGeom prst="rect">
                <a:avLst/>
              </a:prstGeom>
              <a:blipFill>
                <a:blip r:embed="rId9"/>
                <a:stretch>
                  <a:fillRect l="-8850" r="-929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9E6426-A40D-4F23-BD7A-D0E376D4A98B}"/>
                  </a:ext>
                </a:extLst>
              </p:cNvPr>
              <p:cNvSpPr txBox="1"/>
              <p:nvPr/>
            </p:nvSpPr>
            <p:spPr>
              <a:xfrm>
                <a:off x="9160065" y="6133468"/>
                <a:ext cx="1967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𝑙𝑖𝑛𝑒𝑎𝑟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9E6426-A40D-4F23-BD7A-D0E376D4A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065" y="6133468"/>
                <a:ext cx="1967871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67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22" grpId="0"/>
      <p:bldP spid="23" grpId="0"/>
      <p:bldP spid="32" grpId="0"/>
      <p:bldP spid="58" grpId="0"/>
      <p:bldP spid="33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685</Words>
  <Application>Microsoft Office PowerPoint</Application>
  <PresentationFormat>Widescreen</PresentationFormat>
  <Paragraphs>224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Evaluating Models Part 2</vt:lpstr>
      <vt:lpstr>How good is a model?</vt:lpstr>
      <vt:lpstr>What does good mean? </vt:lpstr>
      <vt:lpstr>Binomial Distribution</vt:lpstr>
      <vt:lpstr>Estimating Accuracy</vt:lpstr>
      <vt:lpstr>Confidence Intervals</vt:lpstr>
      <vt:lpstr>Confidence Interval Examples</vt:lpstr>
      <vt:lpstr>Summary of Error Bounds</vt:lpstr>
      <vt:lpstr>Comparing Models</vt:lpstr>
      <vt:lpstr>Comparing Models using Confidence Intervals</vt:lpstr>
      <vt:lpstr>One Sided Bounds</vt:lpstr>
      <vt:lpstr>Cross Validation</vt:lpstr>
      <vt:lpstr>Cross Validation pseudo-code</vt:lpstr>
      <vt:lpstr>When to use cross validation</vt:lpstr>
      <vt:lpstr>Machine Learning Does LOTS of Tests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Models Part 2</dc:title>
  <dc:creator>Geoff Hulten</dc:creator>
  <cp:lastModifiedBy>Geoff Hulten</cp:lastModifiedBy>
  <cp:revision>44</cp:revision>
  <dcterms:created xsi:type="dcterms:W3CDTF">2018-09-29T21:20:10Z</dcterms:created>
  <dcterms:modified xsi:type="dcterms:W3CDTF">2018-12-02T00:04:40Z</dcterms:modified>
</cp:coreProperties>
</file>