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00043-13F2-4607-9F24-C5FF3F3B7A0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511C-053D-419B-867C-BAB3479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8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C511C-053D-419B-867C-BAB34794C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F105-41E9-467D-ACDA-BFC8B1C95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735E4-C5C3-40A2-8717-C2B66908D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8EA5-DD60-400D-BE5D-FE7D2640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1AD8-E475-4447-9EE8-26E0EB3C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B90F-2CF2-4067-B461-0E728FD8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19E7-87C2-4B6F-8B66-0B3B951E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5BD44-EB65-4126-8EDC-D88301F32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BF18-2042-45AF-A099-ECCC39CE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4CAC-77A9-4DD5-B411-8F62088A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A7AE-D2D0-4169-8A28-B65FA39C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DAAD9-A5CB-4EBA-A5E8-0CD857A86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F3F3-66BC-4994-9C60-22217288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D170-063F-47FD-BF87-03DEDC7C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A859-3C74-483F-8B61-B03DD75A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EE07-6AF1-4282-8AEA-B542806A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7C3B-62B3-4452-A1DC-8216DB9B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3F0A-7436-4854-B4D1-60EFAED1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8933-0E65-4CE5-BEE3-27D6357B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B794-450B-4BE4-90A0-B016C8F1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7A7F-29E4-4D35-8BC4-229C0E03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9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6F5D-AAFC-42EE-835A-5D6BC6EC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0890-1D0A-4D95-A6E1-A9D0F22C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FB4B-DDD8-4C5A-8874-C96CDF36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570D-F900-4318-8D55-75542E89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7983-5E84-4BCD-875C-639CD7EF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C5BE-D551-408C-B1AA-BC4EDE64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98A8-9BF7-4E95-ABFC-3CBF31908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B7C80-A302-4BD5-9ED2-AD947818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E5573-0A1F-4171-B94D-0F88008F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CC216-83D7-470A-82D7-4F7F3A2C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4E8E-D22E-4749-A180-D9E42636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68B-FC0E-4ECB-832C-E2403EFE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D80DF-883A-4AC8-9DEB-FF45603E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2807F-B9D5-4A3A-BB72-7E5583754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DBA84-65BE-4A34-9BED-0AAD78CA1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49CE9-B157-4C38-B099-8D1B2CDED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355C2-3BED-44D8-B27E-3C756DDF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6CB98-AADE-4017-A86E-4B368D40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656E5-1874-4053-A7C0-F44F4EB5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D3D-69CC-40FC-BDB1-B38D86F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7564D-0CD3-4AF0-8D6D-8D1095FB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D5FE2-9B9D-4EDA-B538-18F922C7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8549F-62C8-404B-9F16-823264E3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73C03-AF6C-4215-93B8-AE6D2EF3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F53E3-7CCF-46D7-9180-C66AC558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04055-0763-4B31-AD11-3F215876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A340-2F60-45A7-A7FC-079FA39C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43A-0513-4C45-9935-E60D9562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8992F-C50C-4838-8282-E125B5156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5967F-4D72-4919-B179-2B62CACB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1C242-6D41-4B7F-ADFA-6B95B116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BA80D-8167-4C04-833D-2E16CCAF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418-87AD-41B2-9C68-C907C9D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C9213-502F-43A3-9645-EA197AB67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4DB8-3A5D-4036-A082-6EDB60E0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7EDC9-60B7-49CE-92F3-999C3469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AC024-C4C3-421F-B6F4-B3DF1E66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C0A87-D2B0-4716-8F55-407D1C9B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621FB-CFB1-4B5F-AFD3-AF919B28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BE98-9234-48F0-AC92-0586F946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260B-124B-447E-AB64-F3FC15A9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B729-A057-4870-AAD1-084F76A352D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3253-C732-4836-8E18-743F77992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00B1-2887-4B59-BCA5-16034FFB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EA4A-9DA9-410C-B74A-55C92845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0AAB-639B-4275-9070-95F5F96F8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 Curves and Operating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F3A77-D522-4EC3-A07E-7F25A281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12128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5D43-C8DC-47EE-926B-F62EDFA6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40D6-16FF-4F13-9012-F4BC3E0F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1" y="1825625"/>
            <a:ext cx="3951889" cy="4351338"/>
          </a:xfrm>
        </p:spPr>
        <p:txBody>
          <a:bodyPr/>
          <a:lstStyle/>
          <a:p>
            <a:r>
              <a:rPr lang="en-US" dirty="0"/>
              <a:t>Balance Mistakes for your Application</a:t>
            </a:r>
          </a:p>
          <a:p>
            <a:endParaRPr lang="en-US" dirty="0"/>
          </a:p>
          <a:p>
            <a:r>
              <a:rPr lang="en-US" dirty="0"/>
              <a:t>Spam needs low FP Rate</a:t>
            </a:r>
          </a:p>
          <a:p>
            <a:endParaRPr lang="en-US" dirty="0"/>
          </a:p>
          <a:p>
            <a:r>
              <a:rPr lang="en-US" dirty="0"/>
              <a:t>Use separate hold out data to find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39730-8879-4D0F-B452-9FC4534E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04" y="1513030"/>
            <a:ext cx="6851496" cy="49798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35BD61-B1AA-4E9C-9B42-D3B154C5ABCC}"/>
              </a:ext>
            </a:extLst>
          </p:cNvPr>
          <p:cNvCxnSpPr/>
          <p:nvPr/>
        </p:nvCxnSpPr>
        <p:spPr>
          <a:xfrm>
            <a:off x="5591503" y="1334814"/>
            <a:ext cx="0" cy="52761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0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8CAE-9CEE-4938-BF5C-6663F7F1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748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 for using operating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797CA-3C0A-4B99-B195-7E1CF639FEE0}"/>
              </a:ext>
            </a:extLst>
          </p:cNvPr>
          <p:cNvSpPr txBox="1"/>
          <p:nvPr/>
        </p:nvSpPr>
        <p:spPr>
          <a:xfrm>
            <a:off x="838200" y="1208355"/>
            <a:ext cx="1070537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Train model and tune parameters on training and validation data</a:t>
            </a:r>
          </a:p>
          <a:p>
            <a:endParaRPr lang="en-US" dirty="0"/>
          </a:p>
          <a:p>
            <a:r>
              <a:rPr lang="en-US" dirty="0"/>
              <a:t># Evaluate model on extra holdout data, reserved for threshold setting</a:t>
            </a:r>
          </a:p>
          <a:p>
            <a:r>
              <a:rPr lang="en-US" dirty="0" err="1"/>
              <a:t>xThreshold</a:t>
            </a:r>
            <a:r>
              <a:rPr lang="en-US" dirty="0"/>
              <a:t>, </a:t>
            </a:r>
            <a:r>
              <a:rPr lang="en-US" dirty="0" err="1"/>
              <a:t>yThreshold</a:t>
            </a:r>
            <a:r>
              <a:rPr lang="en-US" dirty="0"/>
              <a:t> = </a:t>
            </a:r>
            <a:r>
              <a:rPr lang="en-US" dirty="0" err="1"/>
              <a:t>ReservedData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Find threshold that achieves operating point on this extra holdout data</a:t>
            </a:r>
          </a:p>
          <a:p>
            <a:r>
              <a:rPr lang="en-US" dirty="0" err="1"/>
              <a:t>potentialThresholds</a:t>
            </a:r>
            <a:r>
              <a:rPr lang="en-US" dirty="0"/>
              <a:t> = {}</a:t>
            </a:r>
          </a:p>
          <a:p>
            <a:r>
              <a:rPr lang="en-US" dirty="0"/>
              <a:t>for t in range [ 1% - 100%]:</a:t>
            </a:r>
          </a:p>
          <a:p>
            <a:r>
              <a:rPr lang="en-US" dirty="0"/>
              <a:t>     </a:t>
            </a:r>
            <a:r>
              <a:rPr lang="en-US" dirty="0" err="1"/>
              <a:t>potentialThresholds</a:t>
            </a:r>
            <a:r>
              <a:rPr lang="en-US" dirty="0"/>
              <a:t>[t] = </a:t>
            </a:r>
            <a:r>
              <a:rPr lang="en-US" dirty="0" err="1"/>
              <a:t>FindFPRate</a:t>
            </a:r>
            <a:r>
              <a:rPr lang="en-US" dirty="0"/>
              <a:t>(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xThreshold</a:t>
            </a:r>
            <a:r>
              <a:rPr lang="en-US" dirty="0"/>
              <a:t>, t), </a:t>
            </a:r>
            <a:r>
              <a:rPr lang="en-US" dirty="0" err="1"/>
              <a:t>yThreshold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bestThreshold</a:t>
            </a:r>
            <a:r>
              <a:rPr lang="en-US" dirty="0"/>
              <a:t> = </a:t>
            </a:r>
            <a:r>
              <a:rPr lang="en-US" dirty="0" err="1"/>
              <a:t>FindClosestThreshold</a:t>
            </a:r>
            <a:r>
              <a:rPr lang="en-US" dirty="0"/>
              <a:t>(&lt;target&gt;, </a:t>
            </a:r>
            <a:r>
              <a:rPr lang="en-US" dirty="0" err="1"/>
              <a:t>potentialThresholds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Evaluate on test data with selected threshold to estimate generalization performance</a:t>
            </a:r>
          </a:p>
          <a:p>
            <a:r>
              <a:rPr lang="en-US" dirty="0" err="1"/>
              <a:t>performanceAtOperatingPoint</a:t>
            </a:r>
            <a:r>
              <a:rPr lang="en-US" dirty="0"/>
              <a:t> = </a:t>
            </a:r>
            <a:r>
              <a:rPr lang="en-US" dirty="0" err="1"/>
              <a:t>FindFNRate</a:t>
            </a:r>
            <a:r>
              <a:rPr lang="en-US" dirty="0"/>
              <a:t>(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xTest</a:t>
            </a:r>
            <a:r>
              <a:rPr lang="en-US" dirty="0"/>
              <a:t>, </a:t>
            </a:r>
            <a:r>
              <a:rPr lang="en-US" dirty="0" err="1"/>
              <a:t>bestThreshold</a:t>
            </a:r>
            <a:r>
              <a:rPr lang="en-US" dirty="0"/>
              <a:t>), </a:t>
            </a:r>
            <a:r>
              <a:rPr lang="en-US" dirty="0" err="1"/>
              <a:t>yTest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make sure nothing went crazy…</a:t>
            </a:r>
          </a:p>
          <a:p>
            <a:r>
              <a:rPr lang="en-US" dirty="0"/>
              <a:t>if </a:t>
            </a:r>
            <a:r>
              <a:rPr lang="en-US" dirty="0" err="1"/>
              <a:t>FindFPRate</a:t>
            </a:r>
            <a:r>
              <a:rPr lang="en-US" dirty="0"/>
              <a:t>(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xTest</a:t>
            </a:r>
            <a:r>
              <a:rPr lang="en-US" dirty="0"/>
              <a:t>, </a:t>
            </a:r>
            <a:r>
              <a:rPr lang="en-US" dirty="0" err="1"/>
              <a:t>bestThreshold</a:t>
            </a:r>
            <a:r>
              <a:rPr lang="en-US" dirty="0"/>
              <a:t>), </a:t>
            </a:r>
            <a:r>
              <a:rPr lang="en-US" dirty="0" err="1"/>
              <a:t>yTest</a:t>
            </a:r>
            <a:r>
              <a:rPr lang="en-US" dirty="0"/>
              <a:t>) &lt;is not close to&gt; </a:t>
            </a:r>
            <a:r>
              <a:rPr lang="en-US" dirty="0" err="1"/>
              <a:t>potentialThresholds</a:t>
            </a:r>
            <a:r>
              <a:rPr lang="en-US" dirty="0"/>
              <a:t>[</a:t>
            </a:r>
            <a:r>
              <a:rPr lang="en-US" dirty="0" err="1"/>
              <a:t>bestThreshold</a:t>
            </a:r>
            <a:r>
              <a:rPr lang="en-US" dirty="0"/>
              <a:t>]:</a:t>
            </a:r>
          </a:p>
          <a:p>
            <a:r>
              <a:rPr lang="en-US" dirty="0"/>
              <a:t>	# Problem?</a:t>
            </a:r>
          </a:p>
        </p:txBody>
      </p:sp>
    </p:spTree>
    <p:extLst>
      <p:ext uri="{BB962C8B-B14F-4D97-AF65-F5344CB8AC3E}">
        <p14:creationId xmlns:p14="http://schemas.microsoft.com/office/powerpoint/2010/main" val="261435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3DFF-FDDE-4C57-85D2-823B4D0B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and Probability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19F4-B252-46BB-9A5F-6837EE6F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690688"/>
            <a:ext cx="6056586" cy="4351338"/>
          </a:xfrm>
        </p:spPr>
        <p:txBody>
          <a:bodyPr/>
          <a:lstStyle/>
          <a:p>
            <a:r>
              <a:rPr lang="en-US" dirty="0"/>
              <a:t>Logistic regression produces a score (probability estimate)</a:t>
            </a:r>
          </a:p>
          <a:p>
            <a:endParaRPr lang="en-US" dirty="0"/>
          </a:p>
          <a:p>
            <a:r>
              <a:rPr lang="en-US" dirty="0"/>
              <a:t>Use threshold to produce classification</a:t>
            </a:r>
          </a:p>
          <a:p>
            <a:endParaRPr lang="en-US" dirty="0"/>
          </a:p>
          <a:p>
            <a:r>
              <a:rPr lang="en-US" dirty="0"/>
              <a:t>What happens if you vary the threshold?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964B4-2C3A-47AD-9EDB-5F91C466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489" y="1825625"/>
            <a:ext cx="4887311" cy="3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7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640-D6F2-4FE9-BA20-1E4C562C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Changing Thresholds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671F7-2545-4F21-A55E-1A2B51912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336368"/>
              </p:ext>
            </p:extLst>
          </p:nvPr>
        </p:nvGraphicFramePr>
        <p:xfrm>
          <a:off x="838200" y="1825624"/>
          <a:ext cx="3481551" cy="4333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517">
                  <a:extLst>
                    <a:ext uri="{9D8B030D-6E8A-4147-A177-3AD203B41FA5}">
                      <a16:colId xmlns:a16="http://schemas.microsoft.com/office/drawing/2014/main" val="1080406862"/>
                    </a:ext>
                  </a:extLst>
                </a:gridCol>
                <a:gridCol w="1160517">
                  <a:extLst>
                    <a:ext uri="{9D8B030D-6E8A-4147-A177-3AD203B41FA5}">
                      <a16:colId xmlns:a16="http://schemas.microsoft.com/office/drawing/2014/main" val="2856587337"/>
                    </a:ext>
                  </a:extLst>
                </a:gridCol>
                <a:gridCol w="1160517">
                  <a:extLst>
                    <a:ext uri="{9D8B030D-6E8A-4147-A177-3AD203B41FA5}">
                      <a16:colId xmlns:a16="http://schemas.microsoft.com/office/drawing/2014/main" val="2134574206"/>
                    </a:ext>
                  </a:extLst>
                </a:gridCol>
              </a:tblGrid>
              <a:tr h="61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039471"/>
                  </a:ext>
                </a:extLst>
              </a:tr>
              <a:tr h="61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060152"/>
                  </a:ext>
                </a:extLst>
              </a:tr>
              <a:tr h="61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55332"/>
                  </a:ext>
                </a:extLst>
              </a:tr>
              <a:tr h="61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087910"/>
                  </a:ext>
                </a:extLst>
              </a:tr>
              <a:tr h="61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199539"/>
                  </a:ext>
                </a:extLst>
              </a:tr>
              <a:tr h="61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75299"/>
                  </a:ext>
                </a:extLst>
              </a:tr>
              <a:tr h="61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7820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345B43-0E0E-418C-AEB5-C147C0A3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34230"/>
              </p:ext>
            </p:extLst>
          </p:nvPr>
        </p:nvGraphicFramePr>
        <p:xfrm>
          <a:off x="7041931" y="1538292"/>
          <a:ext cx="36996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821">
                  <a:extLst>
                    <a:ext uri="{9D8B030D-6E8A-4147-A177-3AD203B41FA5}">
                      <a16:colId xmlns:a16="http://schemas.microsoft.com/office/drawing/2014/main" val="1217140008"/>
                    </a:ext>
                  </a:extLst>
                </a:gridCol>
                <a:gridCol w="1849821">
                  <a:extLst>
                    <a:ext uri="{9D8B030D-6E8A-4147-A177-3AD203B41FA5}">
                      <a16:colId xmlns:a16="http://schemas.microsoft.com/office/drawing/2014/main" val="229664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0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6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170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E49A1A-C513-46B0-A232-400AB7DA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47697"/>
              </p:ext>
            </p:extLst>
          </p:nvPr>
        </p:nvGraphicFramePr>
        <p:xfrm>
          <a:off x="7041931" y="3267719"/>
          <a:ext cx="36996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821">
                  <a:extLst>
                    <a:ext uri="{9D8B030D-6E8A-4147-A177-3AD203B41FA5}">
                      <a16:colId xmlns:a16="http://schemas.microsoft.com/office/drawing/2014/main" val="1217140008"/>
                    </a:ext>
                  </a:extLst>
                </a:gridCol>
                <a:gridCol w="1849821">
                  <a:extLst>
                    <a:ext uri="{9D8B030D-6E8A-4147-A177-3AD203B41FA5}">
                      <a16:colId xmlns:a16="http://schemas.microsoft.com/office/drawing/2014/main" val="229664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0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6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170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429BAE-4CEE-4867-92F5-D1DA3124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68951"/>
              </p:ext>
            </p:extLst>
          </p:nvPr>
        </p:nvGraphicFramePr>
        <p:xfrm>
          <a:off x="7041931" y="4997146"/>
          <a:ext cx="36996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821">
                  <a:extLst>
                    <a:ext uri="{9D8B030D-6E8A-4147-A177-3AD203B41FA5}">
                      <a16:colId xmlns:a16="http://schemas.microsoft.com/office/drawing/2014/main" val="1217140008"/>
                    </a:ext>
                  </a:extLst>
                </a:gridCol>
                <a:gridCol w="1849821">
                  <a:extLst>
                    <a:ext uri="{9D8B030D-6E8A-4147-A177-3AD203B41FA5}">
                      <a16:colId xmlns:a16="http://schemas.microsoft.com/office/drawing/2014/main" val="229664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= 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0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6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False Negative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1705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AB4AD2E-B161-4C86-ACCD-1C96FC3352C1}"/>
              </a:ext>
            </a:extLst>
          </p:cNvPr>
          <p:cNvSpPr/>
          <p:nvPr/>
        </p:nvSpPr>
        <p:spPr>
          <a:xfrm>
            <a:off x="8954817" y="1918841"/>
            <a:ext cx="1164021" cy="33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E4BA5-AE21-4A5B-A7AE-8418FA7C8BD2}"/>
              </a:ext>
            </a:extLst>
          </p:cNvPr>
          <p:cNvSpPr/>
          <p:nvPr/>
        </p:nvSpPr>
        <p:spPr>
          <a:xfrm>
            <a:off x="8954816" y="2297085"/>
            <a:ext cx="1164021" cy="33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323745-A881-440B-899C-7494A5B8E370}"/>
              </a:ext>
            </a:extLst>
          </p:cNvPr>
          <p:cNvSpPr/>
          <p:nvPr/>
        </p:nvSpPr>
        <p:spPr>
          <a:xfrm>
            <a:off x="8954815" y="3648268"/>
            <a:ext cx="1164021" cy="33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E3C7E-493C-4A33-9D02-5B2431DEC6CB}"/>
              </a:ext>
            </a:extLst>
          </p:cNvPr>
          <p:cNvSpPr/>
          <p:nvPr/>
        </p:nvSpPr>
        <p:spPr>
          <a:xfrm>
            <a:off x="8954814" y="4019508"/>
            <a:ext cx="1164021" cy="33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2EDE6-27BE-4C99-B5D3-64A87C5B01FE}"/>
              </a:ext>
            </a:extLst>
          </p:cNvPr>
          <p:cNvSpPr/>
          <p:nvPr/>
        </p:nvSpPr>
        <p:spPr>
          <a:xfrm>
            <a:off x="8954814" y="5382799"/>
            <a:ext cx="1164021" cy="33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CD376-0CDF-4756-A50B-448F688B2FA7}"/>
              </a:ext>
            </a:extLst>
          </p:cNvPr>
          <p:cNvSpPr/>
          <p:nvPr/>
        </p:nvSpPr>
        <p:spPr>
          <a:xfrm>
            <a:off x="8954814" y="5756742"/>
            <a:ext cx="1164021" cy="33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EAE-5A9E-4E5C-9CA5-85188F1A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7"/>
            <a:ext cx="10515600" cy="1325563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8E292-CC55-44F4-B7C1-A9D4D948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10" y="1397875"/>
            <a:ext cx="7120780" cy="51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8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6D90-5785-4706-9F7E-F9396538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Comparing Models with ROC Curves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25B4F-8810-4C28-A487-0FD5B9EC7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40" y="1325563"/>
            <a:ext cx="7344920" cy="53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EABF0-009F-435C-B844-3298C400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10" y="1408386"/>
            <a:ext cx="7163421" cy="4999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C9B6F-BE2D-4C93-AA01-3A3AF003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ROC Comparisons</a:t>
            </a:r>
          </a:p>
        </p:txBody>
      </p:sp>
    </p:spTree>
    <p:extLst>
      <p:ext uri="{BB962C8B-B14F-4D97-AF65-F5344CB8AC3E}">
        <p14:creationId xmlns:p14="http://schemas.microsoft.com/office/powerpoint/2010/main" val="136375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EAE-5A9E-4E5C-9CA5-85188F1A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7"/>
            <a:ext cx="10515600" cy="1325563"/>
          </a:xfrm>
        </p:spPr>
        <p:txBody>
          <a:bodyPr/>
          <a:lstStyle/>
          <a:p>
            <a:r>
              <a:rPr lang="en-US" dirty="0"/>
              <a:t>Some Common ROC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8E292-CC55-44F4-B7C1-A9D4D948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10" y="1397875"/>
            <a:ext cx="7120780" cy="51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864FD1D-ADB3-4B68-814D-97335EF6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92" y="2247736"/>
            <a:ext cx="4767485" cy="4072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5049F-19C4-408A-9B51-5C918CBD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Curves – PR Curves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C2BAC-BAD3-4F13-AD06-A09BFD70E28A}"/>
              </a:ext>
            </a:extLst>
          </p:cNvPr>
          <p:cNvSpPr txBox="1"/>
          <p:nvPr/>
        </p:nvSpPr>
        <p:spPr>
          <a:xfrm>
            <a:off x="956442" y="1690688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Classified Correctly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B580AD-B91A-49EC-8EBB-509FB6EC846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70088" y="1875354"/>
            <a:ext cx="465278" cy="44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6C313E-8ED4-44FB-BE65-B632F459C1F2}"/>
              </a:ext>
            </a:extLst>
          </p:cNvPr>
          <p:cNvSpPr txBox="1"/>
          <p:nvPr/>
        </p:nvSpPr>
        <p:spPr>
          <a:xfrm>
            <a:off x="1229710" y="3429000"/>
            <a:ext cx="205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Set of Mistakes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6FDE97-F15B-48EC-BC1A-371B209360F6}"/>
              </a:ext>
            </a:extLst>
          </p:cNvPr>
          <p:cNvCxnSpPr>
            <a:stCxn id="9" idx="3"/>
          </p:cNvCxnSpPr>
          <p:nvPr/>
        </p:nvCxnSpPr>
        <p:spPr>
          <a:xfrm flipV="1">
            <a:off x="3285337" y="3016252"/>
            <a:ext cx="1150029" cy="59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632E00-E291-4E7F-998B-7BEBB6B1B658}"/>
              </a:ext>
            </a:extLst>
          </p:cNvPr>
          <p:cNvSpPr txBox="1"/>
          <p:nvPr/>
        </p:nvSpPr>
        <p:spPr>
          <a:xfrm>
            <a:off x="6420899" y="1321356"/>
            <a:ext cx="411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Incremental Classifications More Accurate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DAAC6-F1A1-4B9D-BD37-AB955438FE0F}"/>
              </a:ext>
            </a:extLst>
          </p:cNvPr>
          <p:cNvCxnSpPr/>
          <p:nvPr/>
        </p:nvCxnSpPr>
        <p:spPr>
          <a:xfrm flipH="1">
            <a:off x="5990897" y="1690688"/>
            <a:ext cx="409903" cy="63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E30669-5CC6-422B-879A-B6306EA0A379}"/>
              </a:ext>
            </a:extLst>
          </p:cNvPr>
          <p:cNvSpPr txBox="1"/>
          <p:nvPr/>
        </p:nvSpPr>
        <p:spPr>
          <a:xfrm>
            <a:off x="8820022" y="2648607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Classifications</a:t>
            </a:r>
          </a:p>
          <a:p>
            <a:pPr algn="ctr"/>
            <a:r>
              <a:rPr lang="en-US" dirty="0"/>
              <a:t>Less Accurate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93EBD2-646C-4266-85E4-B0DBF33E7D1E}"/>
              </a:ext>
            </a:extLst>
          </p:cNvPr>
          <p:cNvCxnSpPr>
            <a:stCxn id="15" idx="1"/>
          </p:cNvCxnSpPr>
          <p:nvPr/>
        </p:nvCxnSpPr>
        <p:spPr>
          <a:xfrm flipH="1">
            <a:off x="8008883" y="2971773"/>
            <a:ext cx="811139" cy="34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847B2-E8B1-44BF-967C-70E4A7334215}"/>
              </a:ext>
            </a:extLst>
          </p:cNvPr>
          <p:cNvSpPr txBox="1"/>
          <p:nvPr/>
        </p:nvSpPr>
        <p:spPr>
          <a:xfrm>
            <a:off x="9154510" y="4803228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Classified as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3638EC-A416-4A7C-AACA-3D8C34711A93}"/>
              </a:ext>
            </a:extLst>
          </p:cNvPr>
          <p:cNvCxnSpPr>
            <a:stCxn id="18" idx="1"/>
          </p:cNvCxnSpPr>
          <p:nvPr/>
        </p:nvCxnSpPr>
        <p:spPr>
          <a:xfrm flipH="1">
            <a:off x="8414452" y="4987894"/>
            <a:ext cx="740058" cy="7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17B5-9AB2-4425-864A-8ACF9E7F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--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84AF-6FBE-4A23-AC29-CC94297A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676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Integrate the Area Under Curve</a:t>
            </a:r>
          </a:p>
          <a:p>
            <a:endParaRPr lang="en-US" dirty="0"/>
          </a:p>
          <a:p>
            <a:r>
              <a:rPr lang="en-US" dirty="0"/>
              <a:t>Perfect score is 1</a:t>
            </a:r>
          </a:p>
          <a:p>
            <a:endParaRPr lang="en-US" dirty="0"/>
          </a:p>
          <a:p>
            <a:r>
              <a:rPr lang="en-US" dirty="0"/>
              <a:t>Higher scores allow for generally better tradeoffs</a:t>
            </a:r>
          </a:p>
          <a:p>
            <a:endParaRPr lang="en-US" dirty="0"/>
          </a:p>
          <a:p>
            <a:r>
              <a:rPr lang="en-US" dirty="0"/>
              <a:t>Score of 0.5 indicates random model</a:t>
            </a:r>
          </a:p>
          <a:p>
            <a:endParaRPr lang="en-US" dirty="0"/>
          </a:p>
          <a:p>
            <a:r>
              <a:rPr lang="en-US" dirty="0"/>
              <a:t>Score of &lt; 0.5 indicates you’re doing something wrong…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A4F23-9972-473E-9967-793E8B50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90" y="1872708"/>
            <a:ext cx="5857210" cy="4257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9D545-FD2D-4731-B811-29B435F139C2}"/>
              </a:ext>
            </a:extLst>
          </p:cNvPr>
          <p:cNvSpPr txBox="1"/>
          <p:nvPr/>
        </p:nvSpPr>
        <p:spPr>
          <a:xfrm>
            <a:off x="6957848" y="130220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~ .97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DBBCD-D1A4-4067-BD89-BA71DF90BEC4}"/>
              </a:ext>
            </a:extLst>
          </p:cNvPr>
          <p:cNvSpPr txBox="1"/>
          <p:nvPr/>
        </p:nvSpPr>
        <p:spPr>
          <a:xfrm>
            <a:off x="7506844" y="3546160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~ .89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A49655-7D7A-4A18-8CCA-05CEE943EA1C}"/>
              </a:ext>
            </a:extLst>
          </p:cNvPr>
          <p:cNvCxnSpPr/>
          <p:nvPr/>
        </p:nvCxnSpPr>
        <p:spPr>
          <a:xfrm flipH="1" flipV="1">
            <a:off x="6705600" y="3037490"/>
            <a:ext cx="801244" cy="39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532044-7E1D-449F-89BA-CE5C305E55F7}"/>
              </a:ext>
            </a:extLst>
          </p:cNvPr>
          <p:cNvCxnSpPr/>
          <p:nvPr/>
        </p:nvCxnSpPr>
        <p:spPr>
          <a:xfrm flipH="1">
            <a:off x="6852745" y="1585943"/>
            <a:ext cx="525517" cy="705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282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ROC Curves and Operating Points</vt:lpstr>
      <vt:lpstr>Classifications and Probability Estimates</vt:lpstr>
      <vt:lpstr>Example of Changing Thresholds</vt:lpstr>
      <vt:lpstr>ROC Curve</vt:lpstr>
      <vt:lpstr>Comparing Models with ROC Curves</vt:lpstr>
      <vt:lpstr>More ROC Comparisons</vt:lpstr>
      <vt:lpstr>Some Common ROC Problems</vt:lpstr>
      <vt:lpstr>Precision Recall Curves – PR Curves</vt:lpstr>
      <vt:lpstr>Area Under Curve -- AUC</vt:lpstr>
      <vt:lpstr>Operating Points</vt:lpstr>
      <vt:lpstr>Pattern for using operating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Hulten</dc:creator>
  <cp:lastModifiedBy>Geoff Hulten</cp:lastModifiedBy>
  <cp:revision>17</cp:revision>
  <dcterms:created xsi:type="dcterms:W3CDTF">2018-09-30T17:44:39Z</dcterms:created>
  <dcterms:modified xsi:type="dcterms:W3CDTF">2018-12-02T00:04:51Z</dcterms:modified>
</cp:coreProperties>
</file>