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90" r:id="rId8"/>
    <p:sldId id="291" r:id="rId9"/>
    <p:sldId id="299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2" r:id="rId19"/>
    <p:sldId id="301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jects\Teaching\CSEP546\Lectures\DataFor%20Figures\Entr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rojects\Teaching\CSEP546\Lectures\DataFor%20Figures\Entr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 Binary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Entropy!$C$9:$C$29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xVal>
          <c:yVal>
            <c:numRef>
              <c:f>Entropy!$H$9:$H$29</c:f>
              <c:numCache>
                <c:formatCode>General</c:formatCode>
                <c:ptCount val="21"/>
                <c:pt idx="0">
                  <c:v>0</c:v>
                </c:pt>
                <c:pt idx="1">
                  <c:v>0.28639695711595625</c:v>
                </c:pt>
                <c:pt idx="2">
                  <c:v>0.46899559358928122</c:v>
                </c:pt>
                <c:pt idx="3">
                  <c:v>0.60984030471640038</c:v>
                </c:pt>
                <c:pt idx="4">
                  <c:v>0.72192809488736231</c:v>
                </c:pt>
                <c:pt idx="5">
                  <c:v>0.81127812445913283</c:v>
                </c:pt>
                <c:pt idx="6">
                  <c:v>0.8812908992306927</c:v>
                </c:pt>
                <c:pt idx="7">
                  <c:v>0.93406805537549098</c:v>
                </c:pt>
                <c:pt idx="8">
                  <c:v>0.97095059445466858</c:v>
                </c:pt>
                <c:pt idx="9">
                  <c:v>0.99277445398780839</c:v>
                </c:pt>
                <c:pt idx="10">
                  <c:v>1</c:v>
                </c:pt>
                <c:pt idx="11">
                  <c:v>0.99277445398780839</c:v>
                </c:pt>
                <c:pt idx="12">
                  <c:v>0.97095059445466858</c:v>
                </c:pt>
                <c:pt idx="13">
                  <c:v>0.93406805537549098</c:v>
                </c:pt>
                <c:pt idx="14">
                  <c:v>0.8812908992306927</c:v>
                </c:pt>
                <c:pt idx="15">
                  <c:v>0.81127812445913283</c:v>
                </c:pt>
                <c:pt idx="16">
                  <c:v>0.72192809488736231</c:v>
                </c:pt>
                <c:pt idx="17">
                  <c:v>0.60984030471640049</c:v>
                </c:pt>
                <c:pt idx="18">
                  <c:v>0.46899559358928117</c:v>
                </c:pt>
                <c:pt idx="19">
                  <c:v>0.28639695711595631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8F-4C00-9C94-AB516B182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365384"/>
        <c:axId val="333365056"/>
      </c:scatterChart>
      <c:valAx>
        <c:axId val="333365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P(y=0)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65056"/>
        <c:crosses val="autoZero"/>
        <c:crossBetween val="midCat"/>
        <c:majorUnit val="0.1"/>
      </c:valAx>
      <c:valAx>
        <c:axId val="333365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Entropy(S)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65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 Binary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Entropy!$C$9:$C$29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xVal>
          <c:yVal>
            <c:numRef>
              <c:f>Entropy!$H$9:$H$29</c:f>
              <c:numCache>
                <c:formatCode>General</c:formatCode>
                <c:ptCount val="21"/>
                <c:pt idx="0">
                  <c:v>0</c:v>
                </c:pt>
                <c:pt idx="1">
                  <c:v>0.28639695711595625</c:v>
                </c:pt>
                <c:pt idx="2">
                  <c:v>0.46899559358928122</c:v>
                </c:pt>
                <c:pt idx="3">
                  <c:v>0.60984030471640038</c:v>
                </c:pt>
                <c:pt idx="4">
                  <c:v>0.72192809488736231</c:v>
                </c:pt>
                <c:pt idx="5">
                  <c:v>0.81127812445913283</c:v>
                </c:pt>
                <c:pt idx="6">
                  <c:v>0.8812908992306927</c:v>
                </c:pt>
                <c:pt idx="7">
                  <c:v>0.93406805537549098</c:v>
                </c:pt>
                <c:pt idx="8">
                  <c:v>0.97095059445466858</c:v>
                </c:pt>
                <c:pt idx="9">
                  <c:v>0.99277445398780839</c:v>
                </c:pt>
                <c:pt idx="10">
                  <c:v>1</c:v>
                </c:pt>
                <c:pt idx="11">
                  <c:v>0.99277445398780839</c:v>
                </c:pt>
                <c:pt idx="12">
                  <c:v>0.97095059445466858</c:v>
                </c:pt>
                <c:pt idx="13">
                  <c:v>0.93406805537549098</c:v>
                </c:pt>
                <c:pt idx="14">
                  <c:v>0.8812908992306927</c:v>
                </c:pt>
                <c:pt idx="15">
                  <c:v>0.81127812445913283</c:v>
                </c:pt>
                <c:pt idx="16">
                  <c:v>0.72192809488736231</c:v>
                </c:pt>
                <c:pt idx="17">
                  <c:v>0.60984030471640049</c:v>
                </c:pt>
                <c:pt idx="18">
                  <c:v>0.46899559358928117</c:v>
                </c:pt>
                <c:pt idx="19">
                  <c:v>0.28639695711595631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EC-4C9F-87FF-FA42AD60F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365384"/>
        <c:axId val="333365056"/>
      </c:scatterChart>
      <c:valAx>
        <c:axId val="3333653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P(y=0)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65056"/>
        <c:crosses val="autoZero"/>
        <c:crossBetween val="midCat"/>
        <c:majorUnit val="0.1"/>
      </c:valAx>
      <c:valAx>
        <c:axId val="333365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Entropy(S)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365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969A-5724-4315-9E5F-49F52A482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EABBB-7778-44A6-BFF8-FB8338BB0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83B2-B4A9-4677-B4C8-97EEC86A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A449E-0460-42FB-A82D-01BFC0C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A3DB-0C5D-4E2C-9097-C720255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AC8-64EF-4261-855F-3323D5E8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0123E-3FD8-4365-91B4-ACB288A7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10AF-0AAA-4DE7-AC74-92BEF7E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F445-4508-4F83-B73C-010B67BE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5779-EC28-438F-B8F2-EDBC7B43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AE59E-C222-468C-8894-F1F967D7D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7F5B-C88E-4400-A895-562650A46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B53C-FBEE-4CA3-BC72-B5624FF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D61A-2EA2-4CFD-AFE7-924AA38B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9145-8DCF-4815-83A2-B0CA703F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6531-8F4D-42D7-9DBB-3FFE19E9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5F1F-80E0-4C48-9B16-7B510C79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5622-BE70-4201-954D-368D5E15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D619-54E5-414D-9A13-1E77B8BB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4BBE-9AAE-4B3A-98EA-B6195FE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F3B-0297-4C8D-8B5E-45B5DCD7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98A3-D1A6-4DDC-8F91-B06DD069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7AD5-A316-49F0-AA91-BBB36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6A49-279F-41EF-8630-23553F89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FBC3-BD93-4394-8FD4-052C13A6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5530-D78C-44B1-95D7-C7B36EF3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BBC6-CE1C-4F93-B846-7D524943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B44C8-5CC9-4273-929C-F74AA162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B597-5323-45EF-929E-F926E273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89A3-A985-4DC5-B91F-A832A751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6B521-2760-47B1-A56E-BDDF1C14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96A-826D-432D-9490-62E7737A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C450-0FE3-4E0C-9A26-F115AFA1F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E5423-B2C7-485D-913C-1BC34F73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5294D-AE32-48A5-BA98-49C7311F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A99CD-5AB3-4BE3-A142-597923A2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C7904-3084-4415-922B-CCEE37FA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0E147-978C-49A1-AFFD-9B2AD7E0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35078-9527-4681-9484-8F7FE926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9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9283-B720-48FE-AD74-B1E47F01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FE0AA-8AB3-4D5D-A1D1-FD1D27EF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17BA2-2280-4A00-A065-A9831DE1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C9E81-A2A3-4020-A10D-CC513A3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D7456-7F5A-40B5-9C94-D132FA01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30EBD-D42B-46A3-9CDB-9CA8B3E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66711-E824-43F0-A14A-E2BC1960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3129-D03E-40BB-831B-9FD9508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60AB-8529-4507-9FDE-1F990698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16798-1B0D-499D-87ED-466FBC710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101F-53F0-4A9E-AFAB-1DA9C874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5E7F-7EEE-444D-8162-54B7053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2A75-77BF-4897-AC06-883DCF13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8F48-5DC2-464D-AD96-E0B4081C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C8860-6793-4984-B243-AF604789C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BB21F-F48C-4008-86A1-71506D0F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2F456-A28B-49AA-A81C-A1CFAF41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CB90-5CC3-43AE-9A85-70136DDB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2E3A-B29D-44BA-8FF7-ED051E7F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5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7245A-B3A0-452D-A9FA-4150E64B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BAFD-1E54-4C8A-AC8C-44D7AF0F0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F225-9AFB-43A8-B098-39C0B37FC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DD4A-D4D8-4A88-8094-E9B70F5BDAE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471C-D6B5-4965-A0F8-2A4CE7518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1217-242D-41A6-BECC-36ACD20D3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3DA72-8177-4FC6-9DE6-4F78B8A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.png"/><Relationship Id="rId7" Type="http://schemas.openxmlformats.org/officeDocument/2006/relationships/chart" Target="../charts/chart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file:///E:\pedro\part2\image4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file:///E:\pedro\part2\image4.jpg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E9BC-CD01-428E-BE34-39C59B540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61E4F-0B0D-4828-A37A-8D2C6E31D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2604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91BE-DEDF-4157-B7E1-E17156F0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Optimization (preview)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602C3-35AC-4085-897B-6D71C02C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176462"/>
            <a:ext cx="5467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2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DD61-DCBA-4C16-BBAA-FC93EA6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Not</a:t>
            </a:r>
            <a:r>
              <a:rPr lang="en-US" b="1" dirty="0"/>
              <a:t> the Loss Function </a:t>
            </a:r>
            <a:r>
              <a:rPr lang="en-US" dirty="0"/>
              <a:t>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00CD-3CB4-4616-B67D-8DFDCEFCC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00CD-3CB4-4616-B67D-8DFDCEFCC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65F537-D1D1-4E9C-B206-EB8237FFC604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639097" cy="289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Training set error rate</a:t>
            </a:r>
          </a:p>
          <a:p>
            <a:endParaRPr lang="en-US" dirty="0"/>
          </a:p>
          <a:p>
            <a:r>
              <a:rPr lang="en-US" dirty="0"/>
              <a:t>Using this to:</a:t>
            </a:r>
          </a:p>
          <a:p>
            <a:pPr lvl="1"/>
            <a:r>
              <a:rPr lang="en-US" dirty="0"/>
              <a:t>Give a simple example of optimizing</a:t>
            </a:r>
          </a:p>
          <a:p>
            <a:pPr lvl="1"/>
            <a:r>
              <a:rPr lang="en-US" dirty="0"/>
              <a:t>Give an example of why this fancy log(blah, blah) stuff matters</a:t>
            </a:r>
          </a:p>
        </p:txBody>
      </p:sp>
    </p:spTree>
    <p:extLst>
      <p:ext uri="{BB962C8B-B14F-4D97-AF65-F5344CB8AC3E}">
        <p14:creationId xmlns:p14="http://schemas.microsoft.com/office/powerpoint/2010/main" val="22062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D6C0-79F9-4804-863C-9A23208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Growing Decision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2F975-6585-407D-B39D-B342658C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0" y="2038350"/>
            <a:ext cx="1676400" cy="278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ADB76D-8C05-4582-8B84-114A4F51F239}"/>
                  </a:ext>
                </a:extLst>
              </p:cNvPr>
              <p:cNvSpPr txBox="1"/>
              <p:nvPr/>
            </p:nvSpPr>
            <p:spPr>
              <a:xfrm>
                <a:off x="4838048" y="174290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ADB76D-8C05-4582-8B84-114A4F51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48" y="1742900"/>
                <a:ext cx="945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87A4AF-70EB-405C-BFE3-178EFCA77CE3}"/>
              </a:ext>
            </a:extLst>
          </p:cNvPr>
          <p:cNvCxnSpPr>
            <a:stCxn id="6" idx="2"/>
          </p:cNvCxnSpPr>
          <p:nvPr/>
        </p:nvCxnSpPr>
        <p:spPr>
          <a:xfrm flipH="1">
            <a:off x="4596310" y="2112232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3C729-1932-4E59-B2B9-799DD1AEAA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11014" y="2112232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01C4-3BCB-4143-A408-D5B86D0649A5}"/>
              </a:ext>
            </a:extLst>
          </p:cNvPr>
          <p:cNvSpPr txBox="1"/>
          <p:nvPr/>
        </p:nvSpPr>
        <p:spPr>
          <a:xfrm>
            <a:off x="5668365" y="213715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A8D61-E2DC-4ED4-8219-C43361EB7509}"/>
              </a:ext>
            </a:extLst>
          </p:cNvPr>
          <p:cNvSpPr txBox="1"/>
          <p:nvPr/>
        </p:nvSpPr>
        <p:spPr>
          <a:xfrm>
            <a:off x="4312090" y="211223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A6B4785-39F3-4D28-B1C7-410475541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017080"/>
                  </p:ext>
                </p:extLst>
              </p:nvPr>
            </p:nvGraphicFramePr>
            <p:xfrm>
              <a:off x="4022185" y="2666351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A6B4785-39F3-4D28-B1C7-410475541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0017080"/>
                  </p:ext>
                </p:extLst>
              </p:nvPr>
            </p:nvGraphicFramePr>
            <p:xfrm>
              <a:off x="4022185" y="2666351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613" r="-10196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80" t="-1613" r="-297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AB0EAC5-287C-4175-A7F9-8CB1E18FA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479404"/>
                  </p:ext>
                </p:extLst>
              </p:nvPr>
            </p:nvGraphicFramePr>
            <p:xfrm>
              <a:off x="5409551" y="2664843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AB0EAC5-287C-4175-A7F9-8CB1E18FA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6479404"/>
                  </p:ext>
                </p:extLst>
              </p:nvPr>
            </p:nvGraphicFramePr>
            <p:xfrm>
              <a:off x="5409551" y="2664843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639" r="-10098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980" t="-1639" r="-198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FB9C7F-CDF2-46EB-8CDD-D2423BD318D9}"/>
                  </a:ext>
                </a:extLst>
              </p:cNvPr>
              <p:cNvSpPr txBox="1"/>
              <p:nvPr/>
            </p:nvSpPr>
            <p:spPr>
              <a:xfrm>
                <a:off x="8816863" y="1744408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FB9C7F-CDF2-46EB-8CDD-D2423BD3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863" y="1744408"/>
                <a:ext cx="9459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1C160-0D66-4B56-A157-FDB1C6EB74ED}"/>
              </a:ext>
            </a:extLst>
          </p:cNvPr>
          <p:cNvCxnSpPr>
            <a:stCxn id="14" idx="2"/>
          </p:cNvCxnSpPr>
          <p:nvPr/>
        </p:nvCxnSpPr>
        <p:spPr>
          <a:xfrm flipH="1">
            <a:off x="8575125" y="2113740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63C921-A3BC-43B4-87E7-B8A8C27702F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89829" y="2113740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248B64-4D3A-4D8A-83D1-52B286B82FAE}"/>
              </a:ext>
            </a:extLst>
          </p:cNvPr>
          <p:cNvSpPr txBox="1"/>
          <p:nvPr/>
        </p:nvSpPr>
        <p:spPr>
          <a:xfrm>
            <a:off x="9647180" y="213866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0BB19-E307-40AE-A85F-D891143C9179}"/>
              </a:ext>
            </a:extLst>
          </p:cNvPr>
          <p:cNvSpPr txBox="1"/>
          <p:nvPr/>
        </p:nvSpPr>
        <p:spPr>
          <a:xfrm>
            <a:off x="8290905" y="211374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4C0229A3-AE03-4690-806E-B5836F890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457821"/>
                  </p:ext>
                </p:extLst>
              </p:nvPr>
            </p:nvGraphicFramePr>
            <p:xfrm>
              <a:off x="8001000" y="2667859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4C0229A3-AE03-4690-806E-B5836F890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457821"/>
                  </p:ext>
                </p:extLst>
              </p:nvPr>
            </p:nvGraphicFramePr>
            <p:xfrm>
              <a:off x="8001000" y="2667859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80" t="-1613" r="-1009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1980" t="-1613" r="-198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40077EF-BF6E-4760-BCB5-B03CAEFB7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64724"/>
                  </p:ext>
                </p:extLst>
              </p:nvPr>
            </p:nvGraphicFramePr>
            <p:xfrm>
              <a:off x="9388366" y="2666351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40077EF-BF6E-4760-BCB5-B03CAEFB7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64724"/>
                  </p:ext>
                </p:extLst>
              </p:nvPr>
            </p:nvGraphicFramePr>
            <p:xfrm>
              <a:off x="9388366" y="2666351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80" t="-1613" r="-1009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980" t="-1613" r="-198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4CC7B-9961-4EC1-9B84-6D9700C1A5FE}"/>
                  </a:ext>
                </a:extLst>
              </p:cNvPr>
              <p:cNvSpPr txBox="1"/>
              <p:nvPr/>
            </p:nvSpPr>
            <p:spPr>
              <a:xfrm>
                <a:off x="6841580" y="4380678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94CC7B-9961-4EC1-9B84-6D9700C1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80" y="4380678"/>
                <a:ext cx="9459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D628CD-8172-4675-882B-7A41B4FFF29B}"/>
              </a:ext>
            </a:extLst>
          </p:cNvPr>
          <p:cNvCxnSpPr>
            <a:stCxn id="21" idx="2"/>
          </p:cNvCxnSpPr>
          <p:nvPr/>
        </p:nvCxnSpPr>
        <p:spPr>
          <a:xfrm flipH="1">
            <a:off x="6599842" y="4750010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576E7C-6F32-4E25-A119-5A6D941C211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314546" y="4750010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8329E3-5708-4813-94A5-C4A5754F1582}"/>
              </a:ext>
            </a:extLst>
          </p:cNvPr>
          <p:cNvSpPr txBox="1"/>
          <p:nvPr/>
        </p:nvSpPr>
        <p:spPr>
          <a:xfrm>
            <a:off x="7671897" y="477493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0D745-54B8-44A3-A768-F3755146726D}"/>
              </a:ext>
            </a:extLst>
          </p:cNvPr>
          <p:cNvSpPr txBox="1"/>
          <p:nvPr/>
        </p:nvSpPr>
        <p:spPr>
          <a:xfrm>
            <a:off x="6315622" y="47500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751BC348-E74E-481F-A9E7-436E6AB01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225134"/>
                  </p:ext>
                </p:extLst>
              </p:nvPr>
            </p:nvGraphicFramePr>
            <p:xfrm>
              <a:off x="6025717" y="5304129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751BC348-E74E-481F-A9E7-436E6AB01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225134"/>
                  </p:ext>
                </p:extLst>
              </p:nvPr>
            </p:nvGraphicFramePr>
            <p:xfrm>
              <a:off x="6025717" y="5304129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980" t="-1639" r="-10098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980" t="-1639" r="-198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D69F060E-9DDD-4C5D-929D-7679B566CA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482931"/>
                  </p:ext>
                </p:extLst>
              </p:nvPr>
            </p:nvGraphicFramePr>
            <p:xfrm>
              <a:off x="7413083" y="5302621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D69F060E-9DDD-4C5D-929D-7679B566CA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482931"/>
                  </p:ext>
                </p:extLst>
              </p:nvPr>
            </p:nvGraphicFramePr>
            <p:xfrm>
              <a:off x="7413083" y="5302621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80" t="-1613" r="-1009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980" t="-1613" r="-198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69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4" grpId="0" animBg="1"/>
      <p:bldP spid="17" grpId="0"/>
      <p:bldP spid="18" grpId="0"/>
      <p:bldP spid="21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EEAD-61FB-46F8-B77F-BDE89A60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with Training Set Error…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B73AB-9760-41A5-9E7C-12344DF8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40" y="2351361"/>
            <a:ext cx="4819650" cy="2533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A958D6-472C-4ECE-9625-ADF7E19FEDCC}"/>
              </a:ext>
            </a:extLst>
          </p:cNvPr>
          <p:cNvSpPr/>
          <p:nvPr/>
        </p:nvSpPr>
        <p:spPr>
          <a:xfrm>
            <a:off x="6878693" y="3234558"/>
            <a:ext cx="956441" cy="767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9574A-603F-469E-A80B-27D12C955C9C}"/>
                  </a:ext>
                </a:extLst>
              </p:cNvPr>
              <p:cNvSpPr txBox="1"/>
              <p:nvPr/>
            </p:nvSpPr>
            <p:spPr>
              <a:xfrm>
                <a:off x="838200" y="2450800"/>
                <a:ext cx="1573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33%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9574A-603F-469E-A80B-27D12C955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0800"/>
                <a:ext cx="1573596" cy="369332"/>
              </a:xfrm>
              <a:prstGeom prst="rect">
                <a:avLst/>
              </a:prstGeom>
              <a:blipFill>
                <a:blip r:embed="rId3"/>
                <a:stretch>
                  <a:fillRect l="-34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444AC-62B1-429F-8E6F-762B114E130D}"/>
                  </a:ext>
                </a:extLst>
              </p:cNvPr>
              <p:cNvSpPr txBox="1"/>
              <p:nvPr/>
            </p:nvSpPr>
            <p:spPr>
              <a:xfrm>
                <a:off x="838200" y="3431298"/>
                <a:ext cx="1573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33%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444AC-62B1-429F-8E6F-762B114E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31298"/>
                <a:ext cx="1573596" cy="369332"/>
              </a:xfrm>
              <a:prstGeom prst="rect">
                <a:avLst/>
              </a:prstGeom>
              <a:blipFill>
                <a:blip r:embed="rId4"/>
                <a:stretch>
                  <a:fillRect l="-348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12CB88-8289-4CF0-B6B5-BC4E579C8F60}"/>
                  </a:ext>
                </a:extLst>
              </p:cNvPr>
              <p:cNvSpPr txBox="1"/>
              <p:nvPr/>
            </p:nvSpPr>
            <p:spPr>
              <a:xfrm>
                <a:off x="838200" y="4411796"/>
                <a:ext cx="1573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0%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12CB88-8289-4CF0-B6B5-BC4E579C8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1796"/>
                <a:ext cx="1573596" cy="369332"/>
              </a:xfrm>
              <a:prstGeom prst="rect">
                <a:avLst/>
              </a:prstGeom>
              <a:blipFill>
                <a:blip r:embed="rId5"/>
                <a:stretch>
                  <a:fillRect l="-348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26647F-5C2E-49C5-908C-FF8C142F1600}"/>
              </a:ext>
            </a:extLst>
          </p:cNvPr>
          <p:cNvCxnSpPr>
            <a:cxnSpLocks/>
          </p:cNvCxnSpPr>
          <p:nvPr/>
        </p:nvCxnSpPr>
        <p:spPr>
          <a:xfrm flipV="1">
            <a:off x="2222610" y="2629584"/>
            <a:ext cx="2459421" cy="17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C824F-43D3-458C-9551-F68A5B0BB94B}"/>
              </a:ext>
            </a:extLst>
          </p:cNvPr>
          <p:cNvCxnSpPr>
            <a:cxnSpLocks/>
          </p:cNvCxnSpPr>
          <p:nvPr/>
        </p:nvCxnSpPr>
        <p:spPr>
          <a:xfrm flipV="1">
            <a:off x="2222610" y="3615964"/>
            <a:ext cx="1319048" cy="2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752060-E92A-4B79-AC7C-F60AE2916523}"/>
              </a:ext>
            </a:extLst>
          </p:cNvPr>
          <p:cNvCxnSpPr>
            <a:cxnSpLocks/>
          </p:cNvCxnSpPr>
          <p:nvPr/>
        </p:nvCxnSpPr>
        <p:spPr>
          <a:xfrm>
            <a:off x="2148709" y="4611193"/>
            <a:ext cx="8280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BC0D-D986-4811-921E-8275049E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640943"/>
          </a:xfrm>
        </p:spPr>
        <p:txBody>
          <a:bodyPr>
            <a:normAutofit fontScale="90000"/>
          </a:bodyPr>
          <a:lstStyle/>
          <a:p>
            <a:r>
              <a:rPr lang="en-US" dirty="0"/>
              <a:t>Entropy of 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228E9-962A-47AD-9AF3-8879A3788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767070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228E9-962A-47AD-9AF3-8879A3788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67070"/>
                <a:ext cx="1051560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267159E-5AB2-47AB-8303-4C8F01B4D7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662398"/>
                  </p:ext>
                </p:extLst>
              </p:nvPr>
            </p:nvGraphicFramePr>
            <p:xfrm>
              <a:off x="991793" y="2442153"/>
              <a:ext cx="446339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798">
                      <a:extLst>
                        <a:ext uri="{9D8B030D-6E8A-4147-A177-3AD203B41FA5}">
                          <a16:colId xmlns:a16="http://schemas.microsoft.com/office/drawing/2014/main" val="122134358"/>
                        </a:ext>
                      </a:extLst>
                    </a:gridCol>
                    <a:gridCol w="1487798">
                      <a:extLst>
                        <a:ext uri="{9D8B030D-6E8A-4147-A177-3AD203B41FA5}">
                          <a16:colId xmlns:a16="http://schemas.microsoft.com/office/drawing/2014/main" val="1930799933"/>
                        </a:ext>
                      </a:extLst>
                    </a:gridCol>
                    <a:gridCol w="1487798">
                      <a:extLst>
                        <a:ext uri="{9D8B030D-6E8A-4147-A177-3AD203B41FA5}">
                          <a16:colId xmlns:a16="http://schemas.microsoft.com/office/drawing/2014/main" val="2464783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𝐸𝑛𝑡𝑟𝑜𝑝𝑦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661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39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753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267159E-5AB2-47AB-8303-4C8F01B4D7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662398"/>
                  </p:ext>
                </p:extLst>
              </p:nvPr>
            </p:nvGraphicFramePr>
            <p:xfrm>
              <a:off x="991793" y="2442153"/>
              <a:ext cx="446339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798">
                      <a:extLst>
                        <a:ext uri="{9D8B030D-6E8A-4147-A177-3AD203B41FA5}">
                          <a16:colId xmlns:a16="http://schemas.microsoft.com/office/drawing/2014/main" val="122134358"/>
                        </a:ext>
                      </a:extLst>
                    </a:gridCol>
                    <a:gridCol w="1487798">
                      <a:extLst>
                        <a:ext uri="{9D8B030D-6E8A-4147-A177-3AD203B41FA5}">
                          <a16:colId xmlns:a16="http://schemas.microsoft.com/office/drawing/2014/main" val="1930799933"/>
                        </a:ext>
                      </a:extLst>
                    </a:gridCol>
                    <a:gridCol w="1487798">
                      <a:extLst>
                        <a:ext uri="{9D8B030D-6E8A-4147-A177-3AD203B41FA5}">
                          <a16:colId xmlns:a16="http://schemas.microsoft.com/office/drawing/2014/main" val="2464783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639" r="-2012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04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20" t="-1639" r="-82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661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39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7531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77D4F8-FA60-4969-A97E-5F386265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896" y="1929854"/>
            <a:ext cx="3342792" cy="2137117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DE8CA95-3288-4728-A757-95148BB02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89018"/>
              </p:ext>
            </p:extLst>
          </p:nvPr>
        </p:nvGraphicFramePr>
        <p:xfrm>
          <a:off x="3725917" y="40669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3640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EB94-0F2A-46AC-B10C-E06FDE1F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58"/>
            <a:ext cx="10515600" cy="792459"/>
          </a:xfrm>
        </p:spPr>
        <p:txBody>
          <a:bodyPr/>
          <a:lstStyle/>
          <a:p>
            <a:r>
              <a:rPr lang="en-US" dirty="0"/>
              <a:t>Loss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0073E-4881-4A86-B7D6-DA8846492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223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𝐿𝑒𝑎𝑓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0073E-4881-4A86-B7D6-DA8846492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2232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A8D740-EA42-45AB-915B-C94241FF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91" y="3376060"/>
            <a:ext cx="1676400" cy="278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EFE0F-AC49-4B65-B3D2-33EBF73231AE}"/>
                  </a:ext>
                </a:extLst>
              </p:cNvPr>
              <p:cNvSpPr txBox="1"/>
              <p:nvPr/>
            </p:nvSpPr>
            <p:spPr>
              <a:xfrm>
                <a:off x="4745847" y="282762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EFE0F-AC49-4B65-B3D2-33EBF732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847" y="2827621"/>
                <a:ext cx="9459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1EF9FA-4B31-4910-979E-35901F0A4FCD}"/>
              </a:ext>
            </a:extLst>
          </p:cNvPr>
          <p:cNvCxnSpPr>
            <a:stCxn id="5" idx="2"/>
          </p:cNvCxnSpPr>
          <p:nvPr/>
        </p:nvCxnSpPr>
        <p:spPr>
          <a:xfrm flipH="1">
            <a:off x="4504109" y="3196953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060180-FB80-46C3-9B1B-B969D7FD314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18813" y="3196953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E815AC-F15B-460B-B65E-346B659EF328}"/>
              </a:ext>
            </a:extLst>
          </p:cNvPr>
          <p:cNvSpPr txBox="1"/>
          <p:nvPr/>
        </p:nvSpPr>
        <p:spPr>
          <a:xfrm>
            <a:off x="5576164" y="322187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CF6DD-CD14-490A-9098-FCFD10D87B9B}"/>
              </a:ext>
            </a:extLst>
          </p:cNvPr>
          <p:cNvSpPr txBox="1"/>
          <p:nvPr/>
        </p:nvSpPr>
        <p:spPr>
          <a:xfrm>
            <a:off x="4219889" y="319695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844A66F-ED1D-4E95-883C-0E387C10B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8875"/>
                  </p:ext>
                </p:extLst>
              </p:nvPr>
            </p:nvGraphicFramePr>
            <p:xfrm>
              <a:off x="3929984" y="3751072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844A66F-ED1D-4E95-883C-0E387C10B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808875"/>
                  </p:ext>
                </p:extLst>
              </p:nvPr>
            </p:nvGraphicFramePr>
            <p:xfrm>
              <a:off x="3929984" y="3751072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639" r="-10098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980" t="-1639" r="-198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C831BCD-D59A-463B-B10C-95AA09C22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739895"/>
                  </p:ext>
                </p:extLst>
              </p:nvPr>
            </p:nvGraphicFramePr>
            <p:xfrm>
              <a:off x="5317350" y="3749564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C831BCD-D59A-463B-B10C-95AA09C22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739895"/>
                  </p:ext>
                </p:extLst>
              </p:nvPr>
            </p:nvGraphicFramePr>
            <p:xfrm>
              <a:off x="5317350" y="3749564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80" t="-1639" r="-10098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980" t="-1639" r="-198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DE8CA95-3288-4728-A757-95148BB02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002516"/>
              </p:ext>
            </p:extLst>
          </p:nvPr>
        </p:nvGraphicFramePr>
        <p:xfrm>
          <a:off x="7263095" y="3196953"/>
          <a:ext cx="4252536" cy="3078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466DCE-5871-447F-84FF-41A9F0D86BC8}"/>
                  </a:ext>
                </a:extLst>
              </p:cNvPr>
              <p:cNvSpPr txBox="1"/>
              <p:nvPr/>
            </p:nvSpPr>
            <p:spPr>
              <a:xfrm>
                <a:off x="4745847" y="485918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466DCE-5871-447F-84FF-41A9F0D8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847" y="4859189"/>
                <a:ext cx="9459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23E9A-7308-4754-8246-D3C576657BB6}"/>
              </a:ext>
            </a:extLst>
          </p:cNvPr>
          <p:cNvCxnSpPr>
            <a:stCxn id="18" idx="2"/>
          </p:cNvCxnSpPr>
          <p:nvPr/>
        </p:nvCxnSpPr>
        <p:spPr>
          <a:xfrm flipH="1">
            <a:off x="4504109" y="5228521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723ABB-338B-462F-A269-FB2BAB9019B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218813" y="5228521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3DA65A-2C33-4CA4-9FFD-88364D24254E}"/>
              </a:ext>
            </a:extLst>
          </p:cNvPr>
          <p:cNvSpPr txBox="1"/>
          <p:nvPr/>
        </p:nvSpPr>
        <p:spPr>
          <a:xfrm>
            <a:off x="5576164" y="525344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63B2D-E28B-458B-B5DF-ACEDFCE03BA3}"/>
              </a:ext>
            </a:extLst>
          </p:cNvPr>
          <p:cNvSpPr txBox="1"/>
          <p:nvPr/>
        </p:nvSpPr>
        <p:spPr>
          <a:xfrm>
            <a:off x="4219889" y="522852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78641BF-BD2C-4C33-B7E9-AD559A694D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979911"/>
                  </p:ext>
                </p:extLst>
              </p:nvPr>
            </p:nvGraphicFramePr>
            <p:xfrm>
              <a:off x="3929984" y="5782640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78641BF-BD2C-4C33-B7E9-AD559A694D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979911"/>
                  </p:ext>
                </p:extLst>
              </p:nvPr>
            </p:nvGraphicFramePr>
            <p:xfrm>
              <a:off x="3929984" y="5782640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980" t="-1613" r="-1009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980" t="-1613" r="-198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3DB47E6-B948-4C33-8A0C-C26313C0C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488955"/>
                  </p:ext>
                </p:extLst>
              </p:nvPr>
            </p:nvGraphicFramePr>
            <p:xfrm>
              <a:off x="5317350" y="5781132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E3DB47E6-B948-4C33-8A0C-C26313C0C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488955"/>
                  </p:ext>
                </p:extLst>
              </p:nvPr>
            </p:nvGraphicFramePr>
            <p:xfrm>
              <a:off x="5317350" y="5781132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980" t="-1613" r="-1009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980" t="-1613" r="-198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61E330A9-DFCF-49BA-BCD4-298AC421F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54567"/>
                  </p:ext>
                </p:extLst>
              </p:nvPr>
            </p:nvGraphicFramePr>
            <p:xfrm>
              <a:off x="1039425" y="2340097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61E330A9-DFCF-49BA-BCD4-298AC421F9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54567"/>
                  </p:ext>
                </p:extLst>
              </p:nvPr>
            </p:nvGraphicFramePr>
            <p:xfrm>
              <a:off x="1039425" y="2340097"/>
              <a:ext cx="123233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6166">
                      <a:extLst>
                        <a:ext uri="{9D8B030D-6E8A-4147-A177-3AD203B41FA5}">
                          <a16:colId xmlns:a16="http://schemas.microsoft.com/office/drawing/2014/main" val="1041594153"/>
                        </a:ext>
                      </a:extLst>
                    </a:gridCol>
                    <a:gridCol w="616166">
                      <a:extLst>
                        <a:ext uri="{9D8B030D-6E8A-4147-A177-3AD203B41FA5}">
                          <a16:colId xmlns:a16="http://schemas.microsoft.com/office/drawing/2014/main" val="2941447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80" t="-1613" r="-10098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980" t="-1613" r="-198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860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9431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54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8" grpId="0" animBg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3E1F-D1F0-458D-AD85-1E9E4566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043-713B-41D1-8CBB-BB98E932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365"/>
            <a:ext cx="4590464" cy="2103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57ACC-45A2-4E3D-B908-75C5BFB0DC72}"/>
                  </a:ext>
                </a:extLst>
              </p:cNvPr>
              <p:cNvSpPr txBox="1"/>
              <p:nvPr/>
            </p:nvSpPr>
            <p:spPr>
              <a:xfrm>
                <a:off x="7083381" y="1750248"/>
                <a:ext cx="4007771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Loss(S,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lossSum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SplitByFeatureValues</a:t>
                </a:r>
                <a:r>
                  <a:rPr lang="en-US" dirty="0"/>
                  <a:t>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 </a:t>
                </a:r>
                <a:r>
                  <a:rPr lang="en-US" dirty="0" err="1"/>
                  <a:t>lossSum</a:t>
                </a:r>
                <a:r>
                  <a:rPr lang="en-US" dirty="0"/>
                  <a:t> += Entropy(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) *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)	</a:t>
                </a:r>
              </a:p>
              <a:p>
                <a:r>
                  <a:rPr lang="en-US" dirty="0"/>
                  <a:t>     return </a:t>
                </a:r>
                <a:r>
                  <a:rPr lang="en-US" dirty="0" err="1"/>
                  <a:t>lossSum</a:t>
                </a:r>
                <a:r>
                  <a:rPr lang="en-US" dirty="0"/>
                  <a:t> / </a:t>
                </a:r>
                <a:r>
                  <a:rPr lang="en-US" dirty="0" err="1"/>
                  <a:t>len</a:t>
                </a:r>
                <a:r>
                  <a:rPr lang="en-US" dirty="0"/>
                  <a:t>(S)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57ACC-45A2-4E3D-B908-75C5BFB0D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1" y="1750248"/>
                <a:ext cx="4007771" cy="1754326"/>
              </a:xfrm>
              <a:prstGeom prst="rect">
                <a:avLst/>
              </a:prstGeom>
              <a:blipFill>
                <a:blip r:embed="rId4"/>
                <a:stretch>
                  <a:fillRect l="-1214" t="-1379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8FCD35-7AEA-486D-A618-2BAE4C557B32}"/>
                  </a:ext>
                </a:extLst>
              </p:cNvPr>
              <p:cNvSpPr txBox="1"/>
              <p:nvPr/>
            </p:nvSpPr>
            <p:spPr>
              <a:xfrm>
                <a:off x="7083381" y="3790608"/>
                <a:ext cx="400777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InformationGain</a:t>
                </a:r>
                <a:r>
                  <a:rPr lang="en-US" dirty="0"/>
                  <a:t>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return Entropy(S) – Loss(S,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8FCD35-7AEA-486D-A618-2BAE4C55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1" y="3790608"/>
                <a:ext cx="4007771" cy="646331"/>
              </a:xfrm>
              <a:prstGeom prst="rect">
                <a:avLst/>
              </a:prstGeom>
              <a:blipFill>
                <a:blip r:embed="rId5"/>
                <a:stretch>
                  <a:fillRect l="-1214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FF4FDF-F3BF-4DE3-B53D-7A77BAEAFA48}"/>
              </a:ext>
            </a:extLst>
          </p:cNvPr>
          <p:cNvSpPr txBox="1"/>
          <p:nvPr/>
        </p:nvSpPr>
        <p:spPr>
          <a:xfrm>
            <a:off x="752233" y="4390817"/>
            <a:ext cx="55037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BestSplitAtribute</a:t>
            </a:r>
            <a:r>
              <a:rPr lang="en-US" dirty="0"/>
              <a:t>(S)</a:t>
            </a:r>
          </a:p>
          <a:p>
            <a:r>
              <a:rPr lang="en-US" dirty="0"/>
              <a:t>     </a:t>
            </a:r>
            <a:r>
              <a:rPr lang="en-US" dirty="0" err="1"/>
              <a:t>informationGains</a:t>
            </a:r>
            <a:r>
              <a:rPr lang="en-US" dirty="0"/>
              <a:t> = {}</a:t>
            </a:r>
          </a:p>
          <a:p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range(# features):</a:t>
            </a:r>
          </a:p>
          <a:p>
            <a:r>
              <a:rPr lang="en-US" dirty="0"/>
              <a:t>          </a:t>
            </a:r>
            <a:r>
              <a:rPr lang="en-US" dirty="0" err="1"/>
              <a:t>informationGains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InformationGain</a:t>
            </a:r>
            <a:r>
              <a:rPr lang="en-US" dirty="0"/>
              <a:t>(S,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if </a:t>
            </a:r>
            <a:r>
              <a:rPr lang="en-US" dirty="0" err="1"/>
              <a:t>AllEqualZero</a:t>
            </a:r>
            <a:r>
              <a:rPr lang="en-US" dirty="0"/>
              <a:t>(</a:t>
            </a:r>
            <a:r>
              <a:rPr lang="en-US" dirty="0" err="1"/>
              <a:t>informationGains</a:t>
            </a:r>
            <a:r>
              <a:rPr lang="en-US" dirty="0"/>
              <a:t>):</a:t>
            </a:r>
          </a:p>
          <a:p>
            <a:r>
              <a:rPr lang="en-US" dirty="0"/>
              <a:t>          return &lt;NONE&gt;</a:t>
            </a:r>
          </a:p>
          <a:p>
            <a:r>
              <a:rPr lang="en-US" dirty="0"/>
              <a:t>    return </a:t>
            </a:r>
            <a:r>
              <a:rPr lang="en-US" dirty="0" err="1"/>
              <a:t>FindIndexWithHighestValue</a:t>
            </a:r>
            <a:r>
              <a:rPr lang="en-US" dirty="0"/>
              <a:t>(</a:t>
            </a:r>
            <a:r>
              <a:rPr lang="en-US" dirty="0" err="1"/>
              <a:t>informationGains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00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3840-1385-4024-B282-08E88667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Non-binary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4FF5A-EE20-427C-9508-35A9284D4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Features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One child per possible value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One vs the rest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Set vs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200C7-4432-4EAD-8FA7-0A6902AA4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Numerical Features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Split at each observed value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Split observed range evenly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Split samples evenly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AD3-0368-4144-A3BE-A8C6ADB3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EA7D-C097-4AA8-87E1-1F1A14660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437" y="1825625"/>
            <a:ext cx="5513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no further split improves Loss</a:t>
            </a:r>
          </a:p>
          <a:p>
            <a:pPr marL="457200" lvl="1" indent="0">
              <a:buNone/>
            </a:pPr>
            <a:r>
              <a:rPr lang="en-US" dirty="0"/>
              <a:t>Run out of features</a:t>
            </a:r>
          </a:p>
          <a:p>
            <a:pPr marL="457200" lvl="1" indent="0">
              <a:buNone/>
            </a:pPr>
            <a:r>
              <a:rPr lang="en-US" dirty="0"/>
              <a:t>Min loss reduction to split</a:t>
            </a:r>
          </a:p>
          <a:p>
            <a:pPr marL="457200" lvl="1" indent="0">
              <a:buNone/>
            </a:pPr>
            <a:r>
              <a:rPr lang="en-US" dirty="0"/>
              <a:t>Leaf is pure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there isn’t enough data to make good decisions</a:t>
            </a:r>
          </a:p>
          <a:p>
            <a:pPr marL="457200" lvl="1" indent="0">
              <a:buNone/>
            </a:pPr>
            <a:r>
              <a:rPr lang="en-US" dirty="0"/>
              <a:t>Min number of samples to grow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D3D3-BC22-436C-A555-4C3F52EE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13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 model is complex enough</a:t>
            </a:r>
          </a:p>
          <a:p>
            <a:pPr marL="457200" lvl="1" indent="0">
              <a:buNone/>
            </a:pPr>
            <a:r>
              <a:rPr lang="en-US" dirty="0"/>
              <a:t>Number of nodes in the tree</a:t>
            </a:r>
          </a:p>
          <a:p>
            <a:pPr marL="457200" lvl="1" indent="0">
              <a:buNone/>
            </a:pPr>
            <a:r>
              <a:rPr lang="en-US" dirty="0"/>
              <a:t>Maximum depth of the tree</a:t>
            </a:r>
          </a:p>
          <a:p>
            <a:pPr marL="457200" lvl="1" indent="0">
              <a:buNone/>
            </a:pPr>
            <a:r>
              <a:rPr lang="en-US" dirty="0"/>
              <a:t>Loss penalty for complexity</a:t>
            </a:r>
            <a:br>
              <a:rPr lang="en-US" dirty="0"/>
            </a:br>
            <a:br>
              <a:rPr lang="en-US" dirty="0"/>
            </a:br>
            <a:endParaRPr lang="en-US" sz="1200" dirty="0"/>
          </a:p>
          <a:p>
            <a:pPr marL="0" indent="0">
              <a:buNone/>
            </a:pPr>
            <a:r>
              <a:rPr lang="en-US" dirty="0"/>
              <a:t>Hybrid</a:t>
            </a:r>
          </a:p>
          <a:p>
            <a:pPr marL="457200" lvl="1" indent="0">
              <a:buNone/>
            </a:pPr>
            <a:r>
              <a:rPr lang="en-US" dirty="0"/>
              <a:t>Very common…</a:t>
            </a:r>
          </a:p>
          <a:p>
            <a:pPr marL="457200" lvl="1" indent="0">
              <a:buNone/>
            </a:pPr>
            <a:r>
              <a:rPr lang="en-US" dirty="0"/>
              <a:t>Decision trees tend to overfit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028F1-4967-4404-995D-E04589D300A4}"/>
              </a:ext>
            </a:extLst>
          </p:cNvPr>
          <p:cNvSpPr/>
          <p:nvPr/>
        </p:nvSpPr>
        <p:spPr>
          <a:xfrm>
            <a:off x="4879711" y="5908100"/>
            <a:ext cx="1667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Pruning?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06ED-0949-41EE-B206-9F9A10DD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B8AD-21D8-47ED-9F3C-EF94FB3FE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6417"/>
            <a:ext cx="5181600" cy="3180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Binary classification</a:t>
            </a:r>
          </a:p>
          <a:p>
            <a:pPr marL="457200" lvl="1" indent="0">
              <a:buNone/>
            </a:pPr>
            <a:r>
              <a:rPr lang="en-US" dirty="0"/>
              <a:t>Return most common label among training samples at the leaf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classification</a:t>
            </a:r>
          </a:p>
          <a:p>
            <a:pPr marL="457200" lvl="1" indent="0">
              <a:buNone/>
            </a:pPr>
            <a:r>
              <a:rPr lang="en-US" dirty="0"/>
              <a:t>Return most common label among training samples at the leaf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7A61-3CC5-491B-877B-F4EA80A8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996417"/>
            <a:ext cx="5760077" cy="3180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Probability estimate</a:t>
            </a:r>
          </a:p>
          <a:p>
            <a:pPr marL="457200" lvl="1" indent="0">
              <a:buNone/>
            </a:pPr>
            <a:r>
              <a:rPr lang="en-US" dirty="0"/>
              <a:t>Return (smoothed) probability distribution defined by samples at leaf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</a:t>
            </a:r>
          </a:p>
          <a:p>
            <a:pPr marL="457200" lvl="1" indent="0">
              <a:buNone/>
            </a:pPr>
            <a:r>
              <a:rPr lang="en-US" dirty="0"/>
              <a:t>Return the most common value at leaf</a:t>
            </a:r>
          </a:p>
          <a:p>
            <a:pPr marL="457200" lvl="1" indent="0">
              <a:buNone/>
            </a:pPr>
            <a:r>
              <a:rPr lang="en-US" dirty="0"/>
              <a:t>Linear regression among samples at leaf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011F7-E3F3-49E1-A831-263E33DEEB8A}"/>
              </a:ext>
            </a:extLst>
          </p:cNvPr>
          <p:cNvSpPr txBox="1">
            <a:spLocks/>
          </p:cNvSpPr>
          <p:nvPr/>
        </p:nvSpPr>
        <p:spPr>
          <a:xfrm>
            <a:off x="528711" y="1871972"/>
            <a:ext cx="10289345" cy="943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Take the new sample, pass it through the tree until it reaches a leaf:</a:t>
            </a:r>
          </a:p>
        </p:txBody>
      </p:sp>
    </p:spTree>
    <p:extLst>
      <p:ext uri="{BB962C8B-B14F-4D97-AF65-F5344CB8AC3E}">
        <p14:creationId xmlns:p14="http://schemas.microsoft.com/office/powerpoint/2010/main" val="34901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2AD7-BA8C-4CD2-A66C-0B8C1117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6B32-CF84-4416-9B78-A5F242C9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586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tree structured model for classification, regression and probability estimation.</a:t>
            </a:r>
          </a:p>
          <a:p>
            <a:pPr lvl="1"/>
            <a:r>
              <a:rPr lang="en-US" dirty="0"/>
              <a:t>CART (Classification and Regression Trees)</a:t>
            </a:r>
          </a:p>
          <a:p>
            <a:endParaRPr lang="en-US" dirty="0"/>
          </a:p>
          <a:p>
            <a:r>
              <a:rPr lang="en-US" dirty="0"/>
              <a:t>Can be effective when:</a:t>
            </a:r>
          </a:p>
          <a:p>
            <a:pPr lvl="1"/>
            <a:r>
              <a:rPr lang="en-US" dirty="0"/>
              <a:t>The problem has interactions between variables</a:t>
            </a:r>
          </a:p>
          <a:p>
            <a:pPr lvl="1"/>
            <a:r>
              <a:rPr lang="en-US" dirty="0"/>
              <a:t>There aren’t too many relevant features (less than thousands)</a:t>
            </a:r>
          </a:p>
          <a:p>
            <a:pPr lvl="1"/>
            <a:r>
              <a:rPr lang="en-US" dirty="0"/>
              <a:t>You want to interpret the model to learn about your problem</a:t>
            </a:r>
          </a:p>
          <a:p>
            <a:pPr lvl="1"/>
            <a:endParaRPr lang="en-US" dirty="0"/>
          </a:p>
          <a:p>
            <a:r>
              <a:rPr lang="en-US" dirty="0"/>
              <a:t>Despite this, simple decision trees are seldom used in practice.</a:t>
            </a:r>
          </a:p>
          <a:p>
            <a:endParaRPr lang="en-US" dirty="0"/>
          </a:p>
          <a:p>
            <a:r>
              <a:rPr lang="en-US" dirty="0"/>
              <a:t>Most real applications use ensembles of trees (which we will talk about next week).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EB1F7-2C80-4B05-BF26-D83F997A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10" y="2209800"/>
            <a:ext cx="37147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BA0-6101-4646-A957-9D5CBCEE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C912-83B4-405E-9C2D-0F3F8CA69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Features</a:t>
            </a:r>
          </a:p>
          <a:p>
            <a:pPr lvl="1"/>
            <a:r>
              <a:rPr lang="en-US" dirty="0"/>
              <a:t>Near the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many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Big loss improvements in aggregate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035F-6CF8-47DF-8DC7-1F52EB370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Prominent paths</a:t>
            </a:r>
          </a:p>
          <a:p>
            <a:pPr lvl="1"/>
            <a:r>
              <a:rPr lang="en-US" dirty="0"/>
              <a:t>Taken by many samples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Highly accurate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Taken by important (expensive) samples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F5C3-C430-4447-951A-0695A50A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2876-B00B-486E-9C32-A56A48E2F0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Recursively grow a tree</a:t>
            </a:r>
          </a:p>
          <a:p>
            <a:pPr lvl="1"/>
            <a:r>
              <a:rPr lang="en-US" dirty="0"/>
              <a:t>Partition data by best feature</a:t>
            </a:r>
          </a:p>
          <a:p>
            <a:pPr lvl="1"/>
            <a:r>
              <a:rPr lang="en-US" dirty="0"/>
              <a:t>Reduce entropy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Flexible and simple</a:t>
            </a:r>
          </a:p>
          <a:p>
            <a:pPr lvl="1"/>
            <a:r>
              <a:rPr lang="en-US" dirty="0"/>
              <a:t>Feature types</a:t>
            </a:r>
          </a:p>
          <a:p>
            <a:pPr lvl="1"/>
            <a:r>
              <a:rPr lang="en-US"/>
              <a:t>Prediction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8001-5311-4D0B-BBAC-E107223D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21439" cy="4351338"/>
          </a:xfrm>
        </p:spPr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How to partition by features (numeric)</a:t>
            </a:r>
          </a:p>
          <a:p>
            <a:pPr lvl="1"/>
            <a:r>
              <a:rPr lang="en-US" dirty="0"/>
              <a:t>How to control complexity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Base to important algorithms</a:t>
            </a:r>
          </a:p>
          <a:p>
            <a:pPr lvl="1"/>
            <a:r>
              <a:rPr lang="en-US" dirty="0"/>
              <a:t>AdaBoost (stumps)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boosting machines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8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9099-C7A1-40B6-88A8-04450735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Components of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DA52-AE4A-4073-9A36-F64525A8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  <a:p>
            <a:endParaRPr lang="en-US" dirty="0"/>
          </a:p>
          <a:p>
            <a:r>
              <a:rPr lang="en-US" dirty="0"/>
              <a:t>Loss Function</a:t>
            </a:r>
          </a:p>
          <a:p>
            <a:endParaRPr lang="en-US" dirty="0"/>
          </a:p>
          <a:p>
            <a:r>
              <a:rPr lang="en-US" dirty="0"/>
              <a:t>Optimization Method</a:t>
            </a:r>
          </a:p>
        </p:txBody>
      </p:sp>
    </p:spTree>
    <p:extLst>
      <p:ext uri="{BB962C8B-B14F-4D97-AF65-F5344CB8AC3E}">
        <p14:creationId xmlns:p14="http://schemas.microsoft.com/office/powerpoint/2010/main" val="40447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733-9731-482F-8C5E-949CC2E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CE826-DDBA-48A6-896B-EC259914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2" y="1690688"/>
            <a:ext cx="7658100" cy="30194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34BD8C-B74A-4B94-8BBE-50D7EAEF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4502" cy="2021161"/>
          </a:xfrm>
        </p:spPr>
        <p:txBody>
          <a:bodyPr>
            <a:normAutofit/>
          </a:bodyPr>
          <a:lstStyle/>
          <a:p>
            <a:r>
              <a:rPr lang="en-US" sz="1800" dirty="0"/>
              <a:t>Internal nodes test feature values</a:t>
            </a:r>
          </a:p>
          <a:p>
            <a:endParaRPr lang="en-US" sz="1800" dirty="0"/>
          </a:p>
          <a:p>
            <a:r>
              <a:rPr lang="en-US" sz="1800" dirty="0"/>
              <a:t>One child per possible outcome</a:t>
            </a:r>
          </a:p>
          <a:p>
            <a:endParaRPr lang="en-US" sz="1800" dirty="0"/>
          </a:p>
          <a:p>
            <a:r>
              <a:rPr lang="en-US" sz="1800" dirty="0"/>
              <a:t>Leaves contain predictions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C7CAC8-E7EA-433C-BE01-32657A69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28604"/>
              </p:ext>
            </p:extLst>
          </p:nvPr>
        </p:nvGraphicFramePr>
        <p:xfrm>
          <a:off x="613103" y="516731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7482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26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9948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39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9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6DA5-2240-44B4-B187-7D31BCE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Basic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0912-2825-4E91-B39D-F3A9BBB1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0738" cy="4351338"/>
          </a:xfrm>
        </p:spPr>
        <p:txBody>
          <a:bodyPr/>
          <a:lstStyle/>
          <a:p>
            <a:r>
              <a:rPr lang="en-US" dirty="0"/>
              <a:t>Binary Feature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Categorical Feature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 Feature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7D013-E71D-41FE-8935-EF2EEA20DB51}"/>
                  </a:ext>
                </a:extLst>
              </p:cNvPr>
              <p:cNvSpPr txBox="1"/>
              <p:nvPr/>
            </p:nvSpPr>
            <p:spPr>
              <a:xfrm>
                <a:off x="8040414" y="138291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7D013-E71D-41FE-8935-EF2EEA20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414" y="1382911"/>
                <a:ext cx="9459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94D2B2-77EA-4CAB-89A5-F6CB918356EA}"/>
              </a:ext>
            </a:extLst>
          </p:cNvPr>
          <p:cNvCxnSpPr>
            <a:stCxn id="4" idx="2"/>
          </p:cNvCxnSpPr>
          <p:nvPr/>
        </p:nvCxnSpPr>
        <p:spPr>
          <a:xfrm flipH="1">
            <a:off x="7798676" y="1752243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9617F-F9B6-4C68-A1DA-3D6D76AB52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513380" y="1752243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DC0C4E-7A82-41E0-8B5B-8086BC2FE85A}"/>
              </a:ext>
            </a:extLst>
          </p:cNvPr>
          <p:cNvSpPr txBox="1"/>
          <p:nvPr/>
        </p:nvSpPr>
        <p:spPr>
          <a:xfrm>
            <a:off x="8870731" y="177716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7C20F-CD94-461C-8FBB-316764DB4FB6}"/>
              </a:ext>
            </a:extLst>
          </p:cNvPr>
          <p:cNvSpPr txBox="1"/>
          <p:nvPr/>
        </p:nvSpPr>
        <p:spPr>
          <a:xfrm>
            <a:off x="7514456" y="175224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1BFC7C-64FA-4CA1-B95D-FD09609501C4}"/>
                  </a:ext>
                </a:extLst>
              </p:cNvPr>
              <p:cNvSpPr txBox="1"/>
              <p:nvPr/>
            </p:nvSpPr>
            <p:spPr>
              <a:xfrm>
                <a:off x="8040414" y="344843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1BFC7C-64FA-4CA1-B95D-FD096095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414" y="3448430"/>
                <a:ext cx="945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C00556-684A-4CC0-8933-F9EB0A30976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7660" y="3817762"/>
            <a:ext cx="1105720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6CD9A-7DCA-4C87-8499-08323FC5070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513380" y="3817762"/>
            <a:ext cx="1105719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D839C-B2BF-4ADD-A006-8DEE159DFBA0}"/>
                  </a:ext>
                </a:extLst>
              </p:cNvPr>
              <p:cNvSpPr txBox="1"/>
              <p:nvPr/>
            </p:nvSpPr>
            <p:spPr>
              <a:xfrm>
                <a:off x="9081563" y="3817762"/>
                <a:ext cx="943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D839C-B2BF-4ADD-A006-8DEE159DF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563" y="3817762"/>
                <a:ext cx="9437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5A9803-18AD-4619-A9D3-C7D9740B125B}"/>
                  </a:ext>
                </a:extLst>
              </p:cNvPr>
              <p:cNvSpPr txBox="1"/>
              <p:nvPr/>
            </p:nvSpPr>
            <p:spPr>
              <a:xfrm>
                <a:off x="6997131" y="3817762"/>
                <a:ext cx="924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5A9803-18AD-4619-A9D3-C7D9740B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1" y="3817762"/>
                <a:ext cx="924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2B5975-0ECE-47FE-B9C1-9A416731429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057605" y="3817762"/>
            <a:ext cx="455775" cy="436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10A5B0-13E2-476F-907F-BCFB1FC5F34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513380" y="3817762"/>
            <a:ext cx="357351" cy="470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E958C0-0847-4149-9A66-0E5DDD6D3508}"/>
              </a:ext>
            </a:extLst>
          </p:cNvPr>
          <p:cNvSpPr txBox="1"/>
          <p:nvPr/>
        </p:nvSpPr>
        <p:spPr>
          <a:xfrm>
            <a:off x="8341697" y="39776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E3E056-8741-436E-8BE2-B9C68DC96FEB}"/>
                  </a:ext>
                </a:extLst>
              </p:cNvPr>
              <p:cNvSpPr txBox="1"/>
              <p:nvPr/>
            </p:nvSpPr>
            <p:spPr>
              <a:xfrm>
                <a:off x="7798676" y="5169481"/>
                <a:ext cx="1282887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&lt;101.2?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E3E056-8741-436E-8BE2-B9C68DC9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76" y="5169481"/>
                <a:ext cx="128288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89B5EF-E33B-484F-A93B-2CB429CB2099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798678" y="5508035"/>
            <a:ext cx="641442" cy="67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C73624-ADAF-4B93-913B-2C2BDF2B531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440120" y="5508035"/>
            <a:ext cx="787963" cy="67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4E6439-929D-4FBE-8B8C-0CF1DD7F790F}"/>
              </a:ext>
            </a:extLst>
          </p:cNvPr>
          <p:cNvSpPr txBox="1"/>
          <p:nvPr/>
        </p:nvSpPr>
        <p:spPr>
          <a:xfrm>
            <a:off x="8870731" y="564239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E9C09-1CBA-4ECC-9E27-C850B131F008}"/>
              </a:ext>
            </a:extLst>
          </p:cNvPr>
          <p:cNvSpPr txBox="1"/>
          <p:nvPr/>
        </p:nvSpPr>
        <p:spPr>
          <a:xfrm>
            <a:off x="7514456" y="561747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771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 animBg="1"/>
      <p:bldP spid="17" grpId="0"/>
      <p:bldP spid="18" grpId="0"/>
      <p:bldP spid="30" grpId="0"/>
      <p:bldP spid="32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806A-F258-400D-8B3A-5AB2A655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Leaf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AF6F-928C-4C12-8A2C-792C6B9E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Probability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EC01F8-63E6-4209-9E1F-210850C02EFA}"/>
                  </a:ext>
                </a:extLst>
              </p:cNvPr>
              <p:cNvSpPr txBox="1"/>
              <p:nvPr/>
            </p:nvSpPr>
            <p:spPr>
              <a:xfrm>
                <a:off x="8171793" y="212276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EC01F8-63E6-4209-9E1F-210850C0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93" y="2122769"/>
                <a:ext cx="945931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7C369-0701-4F39-85F3-BF62DA046300}"/>
                  </a:ext>
                </a:extLst>
              </p:cNvPr>
              <p:cNvSpPr txBox="1"/>
              <p:nvPr/>
            </p:nvSpPr>
            <p:spPr>
              <a:xfrm>
                <a:off x="7977352" y="3631963"/>
                <a:ext cx="13348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7C369-0701-4F39-85F3-BF62DA04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52" y="3631963"/>
                <a:ext cx="133481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D9242A-51EB-409A-BFD3-B79F1C90F069}"/>
                  </a:ext>
                </a:extLst>
              </p:cNvPr>
              <p:cNvSpPr txBox="1"/>
              <p:nvPr/>
            </p:nvSpPr>
            <p:spPr>
              <a:xfrm>
                <a:off x="7746124" y="5141157"/>
                <a:ext cx="1944414" cy="9233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.4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D9242A-51EB-409A-BFD3-B79F1C90F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4" y="5141157"/>
                <a:ext cx="1944414" cy="923394"/>
              </a:xfrm>
              <a:prstGeom prst="rect">
                <a:avLst/>
              </a:prstGeom>
              <a:blipFill>
                <a:blip r:embed="rId4"/>
                <a:stretch>
                  <a:fillRect b="-19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pedro\part2\image4.jpg">
            <a:extLst>
              <a:ext uri="{FF2B5EF4-FFF2-40B4-BE49-F238E27FC236}">
                <a16:creationId xmlns:a16="http://schemas.microsoft.com/office/drawing/2014/main" id="{D51D8BF5-98F9-4731-A2F7-91517CC9BBF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63267C-879C-4774-B847-7D99FA92A871}"/>
              </a:ext>
            </a:extLst>
          </p:cNvPr>
          <p:cNvSpPr/>
          <p:nvPr/>
        </p:nvSpPr>
        <p:spPr>
          <a:xfrm>
            <a:off x="2942897" y="2081048"/>
            <a:ext cx="3258206" cy="3016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45886-917E-4C68-9E40-C7690B049269}"/>
              </a:ext>
            </a:extLst>
          </p:cNvPr>
          <p:cNvSpPr/>
          <p:nvPr/>
        </p:nvSpPr>
        <p:spPr>
          <a:xfrm>
            <a:off x="2869323" y="2722179"/>
            <a:ext cx="662152" cy="2081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442FA-A422-4EE3-A869-4CEFAFCAC557}"/>
              </a:ext>
            </a:extLst>
          </p:cNvPr>
          <p:cNvSpPr/>
          <p:nvPr/>
        </p:nvSpPr>
        <p:spPr>
          <a:xfrm>
            <a:off x="3605049" y="4677103"/>
            <a:ext cx="1481957" cy="50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1A2-B0FA-45B6-82AC-898B49B1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vs Linear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A76B7-46B9-4BDB-BCA9-8653F19C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70" y="2624442"/>
            <a:ext cx="4584589" cy="2755631"/>
          </a:xfrm>
          <a:prstGeom prst="rect">
            <a:avLst/>
          </a:prstGeom>
        </p:spPr>
      </p:pic>
      <p:pic>
        <p:nvPicPr>
          <p:cNvPr id="9" name="Picture 2" descr="E:\pedro\part2\image4.jpg">
            <a:extLst>
              <a:ext uri="{FF2B5EF4-FFF2-40B4-BE49-F238E27FC236}">
                <a16:creationId xmlns:a16="http://schemas.microsoft.com/office/drawing/2014/main" id="{A28E43B7-C437-4EA5-A993-46AA33C8E07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t="27692" r="45474" b="11795"/>
          <a:stretch>
            <a:fillRect/>
          </a:stretch>
        </p:blipFill>
        <p:spPr bwMode="auto">
          <a:xfrm>
            <a:off x="507916" y="1927273"/>
            <a:ext cx="4584589" cy="414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2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1A2-B0FA-45B6-82AC-898B49B1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Decision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B60D-F833-48FB-9CE8-17FFBBF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604"/>
            <a:ext cx="9009185" cy="2957390"/>
          </a:xfrm>
        </p:spPr>
        <p:txBody>
          <a:bodyPr/>
          <a:lstStyle/>
          <a:p>
            <a:r>
              <a:rPr lang="en-US" dirty="0"/>
              <a:t>Supports many types of features and predictions</a:t>
            </a:r>
          </a:p>
          <a:p>
            <a:endParaRPr lang="en-US" dirty="0"/>
          </a:p>
          <a:p>
            <a:r>
              <a:rPr lang="en-US" dirty="0"/>
              <a:t>Can represent many functions (may require a lot of nodes)</a:t>
            </a:r>
          </a:p>
          <a:p>
            <a:endParaRPr lang="en-US" dirty="0"/>
          </a:p>
          <a:p>
            <a:r>
              <a:rPr lang="en-US" dirty="0"/>
              <a:t>Complexity of model can scale with data/concept</a:t>
            </a:r>
          </a:p>
        </p:txBody>
      </p:sp>
    </p:spTree>
    <p:extLst>
      <p:ext uri="{BB962C8B-B14F-4D97-AF65-F5344CB8AC3E}">
        <p14:creationId xmlns:p14="http://schemas.microsoft.com/office/powerpoint/2010/main" val="3301786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798</Words>
  <Application>Microsoft Office PowerPoint</Application>
  <PresentationFormat>Widescreen</PresentationFormat>
  <Paragraphs>245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Decision Trees</vt:lpstr>
      <vt:lpstr>Overview of Decision Trees</vt:lpstr>
      <vt:lpstr>Reminder: Components of Learning Algorithm</vt:lpstr>
      <vt:lpstr>Structure of a Decision Tree</vt:lpstr>
      <vt:lpstr>Decision Trees: Basic Tests</vt:lpstr>
      <vt:lpstr>Decision Trees: Leaf Types</vt:lpstr>
      <vt:lpstr>PowerPoint Presentation</vt:lpstr>
      <vt:lpstr>Decision Trees vs Linear Models</vt:lpstr>
      <vt:lpstr>Summary of Decision Tree Structure</vt:lpstr>
      <vt:lpstr>Decision Tree Optimization (preview)</vt:lpstr>
      <vt:lpstr>Not the Loss Function for Decision Trees</vt:lpstr>
      <vt:lpstr>An Example of Growing Decision Trees</vt:lpstr>
      <vt:lpstr>Trouble with Training Set Error…</vt:lpstr>
      <vt:lpstr>Entropy of a distribution</vt:lpstr>
      <vt:lpstr>Loss for Decision Trees</vt:lpstr>
      <vt:lpstr>Decision Tree Optimization</vt:lpstr>
      <vt:lpstr>Splitting Non-binary Features</vt:lpstr>
      <vt:lpstr>Stopping Criteria?</vt:lpstr>
      <vt:lpstr>Predicting with Decision Trees</vt:lpstr>
      <vt:lpstr>Interpreting Decision Trees</vt:lpstr>
      <vt:lpstr>Decision Tree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Geoff Hulten</dc:creator>
  <cp:lastModifiedBy>Geoff Hulten</cp:lastModifiedBy>
  <cp:revision>38</cp:revision>
  <dcterms:created xsi:type="dcterms:W3CDTF">2018-10-07T17:10:25Z</dcterms:created>
  <dcterms:modified xsi:type="dcterms:W3CDTF">2018-12-02T00:05:10Z</dcterms:modified>
</cp:coreProperties>
</file>