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1.xml" ContentType="application/inkml+xml"/>
  <Override PartName="/ppt/charts/chart1.xml" ContentType="application/vnd.openxmlformats-officedocument.drawingml.chart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5" r:id="rId5"/>
    <p:sldId id="278" r:id="rId6"/>
    <p:sldId id="279" r:id="rId7"/>
    <p:sldId id="280" r:id="rId8"/>
    <p:sldId id="281" r:id="rId9"/>
    <p:sldId id="287" r:id="rId10"/>
    <p:sldId id="282" r:id="rId11"/>
    <p:sldId id="283" r:id="rId12"/>
    <p:sldId id="268" r:id="rId13"/>
    <p:sldId id="269" r:id="rId14"/>
    <p:sldId id="284" r:id="rId15"/>
    <p:sldId id="270" r:id="rId16"/>
    <p:sldId id="272" r:id="rId17"/>
    <p:sldId id="274" r:id="rId18"/>
    <p:sldId id="273" r:id="rId19"/>
    <p:sldId id="275" r:id="rId20"/>
    <p:sldId id="285" r:id="rId21"/>
    <p:sldId id="277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Projects\Teaching\CSEP546\Lectures\DataFor%20Figures\Bias%20Vari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0"/>
          <c:tx>
            <c:v>Positive</c:v>
          </c:tx>
          <c:spPr>
            <a:ln w="25400">
              <a:noFill/>
            </a:ln>
          </c:spPr>
          <c:marker>
            <c:symbol val="none"/>
          </c:marker>
          <c:xVal>
            <c:numRef>
              <c:f>'Bias Variance'!$C$27:$C$41</c:f>
              <c:numCache>
                <c:formatCode>General</c:formatCode>
                <c:ptCount val="15"/>
                <c:pt idx="1">
                  <c:v>9.4024734951023592E-2</c:v>
                </c:pt>
                <c:pt idx="2">
                  <c:v>0.10940147466882744</c:v>
                </c:pt>
                <c:pt idx="3">
                  <c:v>0.16039886932043856</c:v>
                </c:pt>
                <c:pt idx="4">
                  <c:v>0.2</c:v>
                </c:pt>
                <c:pt idx="5">
                  <c:v>0.23036111976262996</c:v>
                </c:pt>
                <c:pt idx="6">
                  <c:v>0.3</c:v>
                </c:pt>
                <c:pt idx="7">
                  <c:v>0.32118654885500209</c:v>
                </c:pt>
                <c:pt idx="8">
                  <c:v>0.41745217818674485</c:v>
                </c:pt>
                <c:pt idx="9">
                  <c:v>0.50929255184210453</c:v>
                </c:pt>
                <c:pt idx="10">
                  <c:v>0.56147786909099873</c:v>
                </c:pt>
                <c:pt idx="11">
                  <c:v>0.56722433432581443</c:v>
                </c:pt>
                <c:pt idx="12">
                  <c:v>0.63701258459194099</c:v>
                </c:pt>
                <c:pt idx="13">
                  <c:v>0.76</c:v>
                </c:pt>
                <c:pt idx="14">
                  <c:v>0.95</c:v>
                </c:pt>
              </c:numCache>
            </c:numRef>
          </c:xVal>
          <c:yVal>
            <c:numRef>
              <c:f>'Bias Variance'!$D$27:$D$41</c:f>
              <c:numCache>
                <c:formatCode>General</c:formatCode>
                <c:ptCount val="15"/>
                <c:pt idx="1">
                  <c:v>0.31</c:v>
                </c:pt>
                <c:pt idx="2">
                  <c:v>0.5</c:v>
                </c:pt>
                <c:pt idx="3">
                  <c:v>0.9</c:v>
                </c:pt>
                <c:pt idx="4">
                  <c:v>0.15</c:v>
                </c:pt>
                <c:pt idx="5">
                  <c:v>0.93345179150198343</c:v>
                </c:pt>
                <c:pt idx="6">
                  <c:v>0.3</c:v>
                </c:pt>
                <c:pt idx="7">
                  <c:v>0.91293693224213979</c:v>
                </c:pt>
                <c:pt idx="8">
                  <c:v>0.75</c:v>
                </c:pt>
                <c:pt idx="9">
                  <c:v>0.5433951146674556</c:v>
                </c:pt>
                <c:pt idx="10">
                  <c:v>0.97438543245872189</c:v>
                </c:pt>
                <c:pt idx="11">
                  <c:v>0.8</c:v>
                </c:pt>
                <c:pt idx="12">
                  <c:v>0.75394788013790537</c:v>
                </c:pt>
                <c:pt idx="13">
                  <c:v>0.98</c:v>
                </c:pt>
                <c:pt idx="14">
                  <c:v>0.95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1FC-40AE-8CA3-535FCFAA1C76}"/>
            </c:ext>
          </c:extLst>
        </c:ser>
        <c:ser>
          <c:idx val="4"/>
          <c:order val="1"/>
          <c:tx>
            <c:v>Negative</c:v>
          </c:tx>
          <c:spPr>
            <a:ln w="25400">
              <a:noFill/>
            </a:ln>
          </c:spPr>
          <c:marker>
            <c:symbol val="none"/>
          </c:marker>
          <c:xVal>
            <c:numRef>
              <c:f>'Bias Variance'!$F$27:$F$46</c:f>
              <c:numCache>
                <c:formatCode>General</c:formatCode>
                <c:ptCount val="20"/>
                <c:pt idx="0">
                  <c:v>0.02</c:v>
                </c:pt>
                <c:pt idx="1">
                  <c:v>6.1088979010002653E-2</c:v>
                </c:pt>
                <c:pt idx="2">
                  <c:v>0.14000000000000001</c:v>
                </c:pt>
                <c:pt idx="3">
                  <c:v>0.4</c:v>
                </c:pt>
                <c:pt idx="4">
                  <c:v>0.5</c:v>
                </c:pt>
                <c:pt idx="5">
                  <c:v>0.55000000000000004</c:v>
                </c:pt>
                <c:pt idx="8">
                  <c:v>0.7</c:v>
                </c:pt>
                <c:pt idx="10">
                  <c:v>0.7956757170046207</c:v>
                </c:pt>
                <c:pt idx="11">
                  <c:v>0.8</c:v>
                </c:pt>
                <c:pt idx="12">
                  <c:v>0.8</c:v>
                </c:pt>
                <c:pt idx="13">
                  <c:v>0.81791376168519159</c:v>
                </c:pt>
                <c:pt idx="17">
                  <c:v>0.9</c:v>
                </c:pt>
                <c:pt idx="19">
                  <c:v>0.97115856009097035</c:v>
                </c:pt>
              </c:numCache>
            </c:numRef>
          </c:xVal>
          <c:yVal>
            <c:numRef>
              <c:f>'Bias Variance'!$G$27:$G$46</c:f>
              <c:numCache>
                <c:formatCode>General</c:formatCode>
                <c:ptCount val="20"/>
                <c:pt idx="0">
                  <c:v>0.35</c:v>
                </c:pt>
                <c:pt idx="1">
                  <c:v>0.05</c:v>
                </c:pt>
                <c:pt idx="2">
                  <c:v>7.0000000000000007E-2</c:v>
                </c:pt>
                <c:pt idx="3">
                  <c:v>0.06</c:v>
                </c:pt>
                <c:pt idx="4">
                  <c:v>0.17586603331870188</c:v>
                </c:pt>
                <c:pt idx="5">
                  <c:v>0.35328360822961957</c:v>
                </c:pt>
                <c:pt idx="8">
                  <c:v>0.55000000000000004</c:v>
                </c:pt>
                <c:pt idx="10">
                  <c:v>0.62494374854326495</c:v>
                </c:pt>
                <c:pt idx="11">
                  <c:v>0.3</c:v>
                </c:pt>
                <c:pt idx="12">
                  <c:v>0.83485376092137731</c:v>
                </c:pt>
                <c:pt idx="13">
                  <c:v>0.26232655994426723</c:v>
                </c:pt>
                <c:pt idx="17">
                  <c:v>0.73974330489921258</c:v>
                </c:pt>
                <c:pt idx="19">
                  <c:v>4.4999999999999998E-2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1FC-40AE-8CA3-535FCFAA1C76}"/>
            </c:ext>
          </c:extLst>
        </c:ser>
        <c:ser>
          <c:idx val="5"/>
          <c:order val="2"/>
          <c:tx>
            <c:v>Line</c:v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'Bias Variance'!$F$9:$F$19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'Bias Variance'!$G$9:$G$19</c:f>
              <c:numCache>
                <c:formatCode>General</c:formatCode>
                <c:ptCount val="11"/>
                <c:pt idx="0">
                  <c:v>0.3</c:v>
                </c:pt>
                <c:pt idx="1">
                  <c:v>0.32999999999999996</c:v>
                </c:pt>
                <c:pt idx="2">
                  <c:v>0.36</c:v>
                </c:pt>
                <c:pt idx="3">
                  <c:v>0.39</c:v>
                </c:pt>
                <c:pt idx="4">
                  <c:v>0.42</c:v>
                </c:pt>
                <c:pt idx="5">
                  <c:v>0.44999999999999996</c:v>
                </c:pt>
                <c:pt idx="6">
                  <c:v>0.48</c:v>
                </c:pt>
                <c:pt idx="7">
                  <c:v>0.51</c:v>
                </c:pt>
                <c:pt idx="8">
                  <c:v>0.54</c:v>
                </c:pt>
                <c:pt idx="9">
                  <c:v>0.57000000000000006</c:v>
                </c:pt>
                <c:pt idx="10">
                  <c:v>0.6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1FC-40AE-8CA3-535FCFAA1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501264"/>
        <c:axId val="246739784"/>
      </c:scatterChart>
      <c:valAx>
        <c:axId val="33750126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739784"/>
        <c:crosses val="autoZero"/>
        <c:crossBetween val="midCat"/>
        <c:majorUnit val="0.1"/>
      </c:valAx>
      <c:valAx>
        <c:axId val="2467397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501264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3T01:44:19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21661 13068 518 0,'10'0'46'0,"-3"-6"-37"0,-3 3-9 0,3-4 0 16,-4-2-13-16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3T02:02:36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15349 8054 57 0</inkml:trace>
  <inkml:trace contextRef="#ctx0" brushRef="#br0" timeOffset="96.808">15311 8026 115 0,'0'0'10'0,"0"0"-10"0,0 0 0 0,0 0 0 15,0 0 109-15,0 0 20 0,0 0 4 0,0 0 1 16,3 9-119-16,-3-9-24 0,14 9-5 16,-14-9-1-16</inkml:trace>
  <inkml:trace contextRef="#ctx0" brushRef="#br0" timeOffset="129574.841">2282 10829 748 0,'0'0'67'0,"0"0"-54"16,0 0-13-16,0 0 0 0,4 9 162 0,-4-9 30 15,0 0 5-15,0 0 2 0</inkml:trace>
  <inkml:trace contextRef="#ctx0" brushRef="#br0" timeOffset="-158680.239">16249 16031 57 0,'0'0'0'0,"14"0"0"16,4 0 0-16,-4-6 0 0,-4 3 161 0,5-3 27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3T02:20:06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18838 8179 403 0,'0'0'36'0,"0"0"-36"16,11 0 0-16</inkml:trace>
  <inkml:trace contextRef="#ctx0" brushRef="#br0" timeOffset="124569.873">19050 12701 1494 0,'0'0'66'0,"0"0"14"0,0 0-64 0,0 0-16 0,0 0 0 0,0 0 0 15,0 0 70-15,0 0 11 0,0 0 3 0,0 0 0 16,0 0-112-16,0 0-23 0,0 0-4 0,0 0-1 15,0 0-144-15,7 0-30 0</inkml:trace>
  <inkml:trace contextRef="#ctx0" brushRef="#br0" timeOffset="124884.118">18771 12594 990 0,'0'0'44'0,"0"0"8"0,0 0-41 0,0 0-11 0,0 0 0 0,0 0 0 15,0 0-17-15,0 0-6 0,0 0-1 0,0 0 0 16,0 0-44-16,0 0-10 16,0 0-2-16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8E89-1DD1-4CDB-B6F2-84C7D0AF4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76AF6-1742-4FA8-AFE6-D90013D4B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F634-1E38-44CE-8CD8-6DF93E7C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1E1F-6BF7-410C-8A87-0A7171DF7F4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8C66-38CA-4D56-9FB6-3EF7EC07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098D3-5DB0-4763-B7FD-38DC0D9E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EB3-FECE-492F-B22D-4575ABFC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C5F7-39C3-4798-A74F-64099112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15459-2013-4176-9C39-9C2E1E491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F740A-969D-4624-B0C3-9CC87540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1E1F-6BF7-410C-8A87-0A7171DF7F4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C0182-FDC9-47D5-A5B3-D8361663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D449-D0DB-4D27-A719-F5979057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EB3-FECE-492F-B22D-4575ABFC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4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9FE9D-A824-4D15-A185-A334A9E99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6D766-FDFF-473F-BAF0-C93D818D4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8732-D874-4B30-961D-C8CCBCFA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1E1F-6BF7-410C-8A87-0A7171DF7F4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2F4D-E04C-40BF-B093-D66C86EE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8D0BF-2976-490A-9F76-23FBF82D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EB3-FECE-492F-B22D-4575ABFC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B6EE-2A88-40B2-BD45-E7018930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C491-9286-4045-A964-313246F5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8AD7-F903-48BF-9B6D-A2A083A3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1E1F-6BF7-410C-8A87-0A7171DF7F4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271B-7E7D-4CC9-8822-73E861FB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72B13-4ECC-4BD6-B096-91B88DD6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EB3-FECE-492F-B22D-4575ABFC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15CA-DC49-4006-BC13-BE99F2F7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4DE5-4C9C-4E60-99D8-A09AEC20F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2824-732D-4ADB-B6DE-CA674D1A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1E1F-6BF7-410C-8A87-0A7171DF7F4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1DCF-B5AB-4765-AEAA-C0AB6B02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86FB-2AE3-44F3-A857-55DAB22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EB3-FECE-492F-B22D-4575ABFC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12E3-E8CB-49BF-8CAB-C6B86BC5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2E2A-9089-4720-BFAF-48ACF19F1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ADDD1-60D6-4D8A-97FB-5EB7DD65B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498B6-7171-45D4-BBBD-BC1C1698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1E1F-6BF7-410C-8A87-0A7171DF7F4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81999-BF55-4DC4-8AA8-388E2255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AA042-A5B8-46A7-B4EF-3C5E33AC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EB3-FECE-492F-B22D-4575ABFC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5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5B14-3739-4C96-B789-364779EC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606AE-23A5-4F08-BD9F-623622087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C50C6-2ECF-4BD7-987F-FAE42BF80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736BC-7124-4847-A953-BAAE23BC9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2F5D0-B89B-4195-913D-EF590BC36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11D4E-3EDF-4FC5-80B8-64E7DAA3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1E1F-6BF7-410C-8A87-0A7171DF7F4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2CE0C-DF86-451E-B433-10B7B145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6D18C-DFBB-4A7F-A3B9-149ED41D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EB3-FECE-492F-B22D-4575ABFC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EAB-5C31-44AB-B7B1-C7EBDFBE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4B03F-9BE4-46DB-839D-70F275FA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1E1F-6BF7-410C-8A87-0A7171DF7F4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767AF-400F-4567-BC53-75911AFE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26DE0-37D1-4628-B866-3BD3AD73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EB3-FECE-492F-B22D-4575ABFC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3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858F5-6378-48D4-A241-901135E9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1E1F-6BF7-410C-8A87-0A7171DF7F4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2ECF0-723F-4135-B6E7-187579AD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CE2E4-FBB6-42D6-B104-A4964905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EB3-FECE-492F-B22D-4575ABFC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0A28-CB34-468E-9D47-37C417DB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6487-E3D4-41FA-A590-D27E49FC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B47E8-9011-461D-ADC2-DB9868D33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2E3B6-CD61-484F-95F3-09E8BD95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1E1F-6BF7-410C-8A87-0A7171DF7F4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52301-9D5B-407F-8A0B-02C82D80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3E1E1-68CE-45A4-BC34-08040CD9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EB3-FECE-492F-B22D-4575ABFC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85AC-BC8B-4D73-8623-B3DFC15C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83A5B-F19B-478A-8F1E-CCEEDB4B8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E8C4E-9B2E-404B-84D5-8024CA84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D282-6E8D-45D4-8F7F-079FE86B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1E1F-6BF7-410C-8A87-0A7171DF7F4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4D77E-9200-42D4-9A4A-15BE665E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37799-0DB4-4833-B8C0-FC7D85CB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2EB3-FECE-492F-B22D-4575ABFC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7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6C9A4-3450-4F4B-9C2F-54A4008F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44BE4-EB5C-4DF1-9CF2-99A8CD0FF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5E3A2-496D-4586-95D5-16020BAEC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1E1F-6BF7-410C-8A87-0A7171DF7F4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14D3-4CA1-4E2B-8830-2CF978281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6EC4A-9274-446F-B96A-1691916D7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32EB3-FECE-492F-B22D-4575ABFC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5.png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0722-72D4-48ED-9DC7-7F0CDEB70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Overfitting and Underfitting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CE50C-04B2-47F0-9023-21B45A906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Geoff Hulten</a:t>
            </a:r>
          </a:p>
        </p:txBody>
      </p:sp>
    </p:spTree>
    <p:extLst>
      <p:ext uri="{BB962C8B-B14F-4D97-AF65-F5344CB8AC3E}">
        <p14:creationId xmlns:p14="http://schemas.microsoft.com/office/powerpoint/2010/main" val="103776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A2DE-182E-41B2-AB8C-52010C5A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Variance: More Powerful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2CB8-5C34-4518-ACA9-013EC850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956" y="1825625"/>
            <a:ext cx="3564610" cy="4351338"/>
          </a:xfrm>
        </p:spPr>
        <p:txBody>
          <a:bodyPr/>
          <a:lstStyle/>
          <a:p>
            <a:r>
              <a:rPr lang="en-US" dirty="0"/>
              <a:t>Powerful Models can represent complex concepts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Mistakes!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0DF75-189E-44CE-BF67-1D9BE89AF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37" y="1539613"/>
            <a:ext cx="7543998" cy="4536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D26FB4-12F0-40C9-A29F-7F3DFF839813}"/>
              </a:ext>
            </a:extLst>
          </p:cNvPr>
          <p:cNvSpPr txBox="1"/>
          <p:nvPr/>
        </p:nvSpPr>
        <p:spPr>
          <a:xfrm>
            <a:off x="4992621" y="1502459"/>
            <a:ext cx="110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</a:t>
            </a:r>
          </a:p>
          <a:p>
            <a:r>
              <a:rPr lang="en-US" dirty="0"/>
              <a:t>Predicts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57B46-246D-4328-845C-CC82999F4730}"/>
              </a:ext>
            </a:extLst>
          </p:cNvPr>
          <p:cNvSpPr txBox="1"/>
          <p:nvPr/>
        </p:nvSpPr>
        <p:spPr>
          <a:xfrm>
            <a:off x="8313343" y="5133721"/>
            <a:ext cx="17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Predicts -</a:t>
            </a:r>
          </a:p>
        </p:txBody>
      </p:sp>
    </p:spTree>
    <p:extLst>
      <p:ext uri="{BB962C8B-B14F-4D97-AF65-F5344CB8AC3E}">
        <p14:creationId xmlns:p14="http://schemas.microsoft.com/office/powerpoint/2010/main" val="426194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998DCA-E61B-49B8-BF1C-C63C02B2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37" y="1487360"/>
            <a:ext cx="7547379" cy="4536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8A2DE-182E-41B2-AB8C-52010C5A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Variance: More Powerful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2CB8-5C34-4518-ACA9-013EC850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956" y="1825625"/>
            <a:ext cx="3564610" cy="4351338"/>
          </a:xfrm>
        </p:spPr>
        <p:txBody>
          <a:bodyPr/>
          <a:lstStyle/>
          <a:p>
            <a:r>
              <a:rPr lang="en-US" dirty="0"/>
              <a:t>But get more data…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good!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C4B71-A461-4371-9ACC-4B29A9E3F641}"/>
              </a:ext>
            </a:extLst>
          </p:cNvPr>
          <p:cNvSpPr txBox="1"/>
          <p:nvPr/>
        </p:nvSpPr>
        <p:spPr>
          <a:xfrm>
            <a:off x="4992621" y="1502459"/>
            <a:ext cx="110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</a:t>
            </a:r>
          </a:p>
          <a:p>
            <a:r>
              <a:rPr lang="en-US" dirty="0"/>
              <a:t>Predicts 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9F916-1E49-4FE8-88A2-742A09788496}"/>
              </a:ext>
            </a:extLst>
          </p:cNvPr>
          <p:cNvSpPr txBox="1"/>
          <p:nvPr/>
        </p:nvSpPr>
        <p:spPr>
          <a:xfrm>
            <a:off x="8313343" y="5133721"/>
            <a:ext cx="17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Predicts -</a:t>
            </a:r>
          </a:p>
        </p:txBody>
      </p:sp>
    </p:spTree>
    <p:extLst>
      <p:ext uri="{BB962C8B-B14F-4D97-AF65-F5344CB8AC3E}">
        <p14:creationId xmlns:p14="http://schemas.microsoft.com/office/powerpoint/2010/main" val="278346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A20E-92F1-4C01-B7F9-57363EFE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1892"/>
          </a:xfrm>
        </p:spPr>
        <p:txBody>
          <a:bodyPr/>
          <a:lstStyle/>
          <a:p>
            <a:r>
              <a:rPr lang="en-US" dirty="0"/>
              <a:t>Overfitting vs Underfitting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CEC210-2301-44EB-8E65-5593C2DCB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769" y="579937"/>
            <a:ext cx="5157787" cy="823912"/>
          </a:xfrm>
        </p:spPr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7D60B2-DBCF-470F-9763-3B0DE9CA9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2769" y="1403849"/>
            <a:ext cx="5893231" cy="3684588"/>
          </a:xfrm>
        </p:spPr>
        <p:txBody>
          <a:bodyPr>
            <a:normAutofit/>
          </a:bodyPr>
          <a:lstStyle/>
          <a:p>
            <a:r>
              <a:rPr lang="en-US" dirty="0"/>
              <a:t>Fitting the data too well</a:t>
            </a:r>
          </a:p>
          <a:p>
            <a:pPr lvl="1"/>
            <a:r>
              <a:rPr lang="en-US" dirty="0"/>
              <a:t>Features are noisy / uncorrelated to concept</a:t>
            </a:r>
          </a:p>
          <a:p>
            <a:pPr lvl="1"/>
            <a:r>
              <a:rPr lang="en-US" dirty="0"/>
              <a:t>Modeling process very sensitive (powerful)</a:t>
            </a:r>
          </a:p>
          <a:p>
            <a:pPr lvl="1"/>
            <a:r>
              <a:rPr lang="en-US" dirty="0"/>
              <a:t>Too much search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73837-CA98-45DA-9078-B64EFC3E8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6805" y="579937"/>
            <a:ext cx="5183188" cy="823912"/>
          </a:xfrm>
        </p:spPr>
        <p:txBody>
          <a:bodyPr/>
          <a:lstStyle/>
          <a:p>
            <a:r>
              <a:rPr lang="en-US" dirty="0"/>
              <a:t>Underfitting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E2FC51-B1B2-4893-A3A4-88EE2B6A8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6805" y="1403849"/>
            <a:ext cx="5183188" cy="3684588"/>
          </a:xfrm>
        </p:spPr>
        <p:txBody>
          <a:bodyPr>
            <a:normAutofit/>
          </a:bodyPr>
          <a:lstStyle/>
          <a:p>
            <a:r>
              <a:rPr lang="en-US" dirty="0"/>
              <a:t>Learning too little of the true concept</a:t>
            </a:r>
          </a:p>
          <a:p>
            <a:pPr lvl="1"/>
            <a:r>
              <a:rPr lang="en-US" dirty="0"/>
              <a:t>Features don’t capture concept</a:t>
            </a:r>
          </a:p>
          <a:p>
            <a:pPr lvl="1"/>
            <a:r>
              <a:rPr lang="en-US" dirty="0"/>
              <a:t>Too much bias in model</a:t>
            </a:r>
          </a:p>
          <a:p>
            <a:pPr lvl="1"/>
            <a:r>
              <a:rPr lang="en-US" dirty="0"/>
              <a:t>Too little search to fit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A0C8F8-E8EF-48D3-9A9C-EFAF4FA1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67" y="3864486"/>
            <a:ext cx="4584589" cy="2755631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BEC8842-E2E2-4067-8B9A-26D1AA4316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668150"/>
              </p:ext>
            </p:extLst>
          </p:nvPr>
        </p:nvGraphicFramePr>
        <p:xfrm>
          <a:off x="6669198" y="38644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131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7EFF-4EB1-47BF-A2CC-716582E9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52CCB-BBBE-41C8-A3B2-429FDB4F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239" y="1497107"/>
            <a:ext cx="7835522" cy="4699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8B5894-C1DD-49C8-8B5A-547CBB1E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66" y="3064306"/>
            <a:ext cx="238125" cy="171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59AE6-6EE3-4142-95DE-FC44BA80F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396" y="2736945"/>
            <a:ext cx="238125" cy="17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5754C5-6A52-43F8-91EA-EA8DAE609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792" y="2978581"/>
            <a:ext cx="238125" cy="171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024BDA-29B3-4FD6-BE97-6F08557B0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397" y="3257550"/>
            <a:ext cx="238125" cy="17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DC5626-A640-4249-9D91-3F6A1760A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834" y="4629635"/>
            <a:ext cx="219075" cy="17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C964CD-0F74-46FB-A42F-A06852185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035" y="4288672"/>
            <a:ext cx="219075" cy="17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FB348A-D703-4F50-A93B-4A933E687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662" y="3846721"/>
            <a:ext cx="219075" cy="17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5F282B-6C77-4D3B-9222-FE6BABD7A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611" y="4202947"/>
            <a:ext cx="2190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1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0789-C4BC-4E35-8E98-72F8F633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70505-2CC8-4404-8CE9-932B5CB7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9" y="3000572"/>
            <a:ext cx="3366967" cy="2019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069635-CD3E-4B15-8A9B-F783FF35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610" y="2006331"/>
            <a:ext cx="3026664" cy="1819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642179-341C-4F8B-BB5F-1434E39098FB}"/>
                  </a:ext>
                </a:extLst>
              </p:cNvPr>
              <p:cNvSpPr txBox="1"/>
              <p:nvPr/>
            </p:nvSpPr>
            <p:spPr>
              <a:xfrm>
                <a:off x="6364892" y="3825549"/>
                <a:ext cx="14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Throw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642179-341C-4F8B-BB5F-1434E3909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892" y="3825549"/>
                <a:ext cx="1436099" cy="369332"/>
              </a:xfrm>
              <a:prstGeom prst="rect">
                <a:avLst/>
              </a:prstGeom>
              <a:blipFill>
                <a:blip r:embed="rId4"/>
                <a:stretch>
                  <a:fillRect l="-339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77407BC-65D8-413B-9E96-B74D9022F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611" y="4668608"/>
            <a:ext cx="3026664" cy="1819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230CA9-961F-4391-AC8E-C300073A0651}"/>
                  </a:ext>
                </a:extLst>
              </p:cNvPr>
              <p:cNvSpPr txBox="1"/>
              <p:nvPr/>
            </p:nvSpPr>
            <p:spPr>
              <a:xfrm>
                <a:off x="6364893" y="6487827"/>
                <a:ext cx="905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230CA9-961F-4391-AC8E-C300073A0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893" y="6487827"/>
                <a:ext cx="905312" cy="369332"/>
              </a:xfrm>
              <a:prstGeom prst="rect">
                <a:avLst/>
              </a:prstGeom>
              <a:blipFill>
                <a:blip r:embed="rId6"/>
                <a:stretch>
                  <a:fillRect l="-536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843710B-7223-45AF-B140-990AFD1779ED}"/>
              </a:ext>
            </a:extLst>
          </p:cNvPr>
          <p:cNvSpPr txBox="1"/>
          <p:nvPr/>
        </p:nvSpPr>
        <p:spPr>
          <a:xfrm>
            <a:off x="8962034" y="2162215"/>
            <a:ext cx="2852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much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Won’t learn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Powerful -&gt; high variance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866C9-BEBA-4296-9674-765903E6CC6D}"/>
              </a:ext>
            </a:extLst>
          </p:cNvPr>
          <p:cNvSpPr txBox="1"/>
          <p:nvPr/>
        </p:nvSpPr>
        <p:spPr>
          <a:xfrm>
            <a:off x="8962034" y="4759618"/>
            <a:ext cx="2852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Captures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model -&gt; low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Powerful -&gt; low variance</a:t>
            </a:r>
          </a:p>
        </p:txBody>
      </p:sp>
    </p:spTree>
    <p:extLst>
      <p:ext uri="{BB962C8B-B14F-4D97-AF65-F5344CB8AC3E}">
        <p14:creationId xmlns:p14="http://schemas.microsoft.com/office/powerpoint/2010/main" val="253603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C6E3-D354-44CA-9502-3CD252D2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r>
              <a:rPr lang="en-US" dirty="0"/>
              <a:t>The Power of a Model Building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7CB1B-4D1D-417B-83E4-C82FA768B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872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Weaker Modeling Process</a:t>
            </a:r>
            <a:br>
              <a:rPr lang="en-US" dirty="0"/>
            </a:br>
            <a:r>
              <a:rPr lang="en-US" dirty="0"/>
              <a:t>( higher bias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4A48-D4BE-4706-B36F-5FE02A1B9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62634"/>
            <a:ext cx="5157787" cy="3684588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r>
              <a:rPr lang="en-US" sz="2000" dirty="0"/>
              <a:t>Simple Model (e.g. linear)</a:t>
            </a:r>
          </a:p>
          <a:p>
            <a:r>
              <a:rPr lang="en-US" sz="2000" dirty="0"/>
              <a:t>Fixed sized Model (e.g. fixed # weights)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Small Feature Set (e.g. top 10 tokens)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Constrained Search (e.g. few iterations of gradient descent)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EFEAB-F616-44B1-BCB3-6D26AFD37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8722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More Powerful Modeling Process</a:t>
            </a:r>
            <a:br>
              <a:rPr lang="en-US" dirty="0"/>
            </a:br>
            <a:r>
              <a:rPr lang="en-US" dirty="0"/>
              <a:t>(higher variance)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2669F-1628-487B-A8E3-ED35616C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62634"/>
            <a:ext cx="5183188" cy="3684588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r>
              <a:rPr lang="en-US" sz="2000" dirty="0"/>
              <a:t>Complex Model (e.g. high order polynomial)</a:t>
            </a:r>
          </a:p>
          <a:p>
            <a:r>
              <a:rPr lang="en-US" sz="2000" dirty="0"/>
              <a:t>Scalable Model (e.g. decision tree)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Large Feature Set (e.g. every token in data)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Unconstrained Search (e.g. exhaustive search)</a:t>
            </a:r>
          </a:p>
        </p:txBody>
      </p:sp>
    </p:spTree>
    <p:extLst>
      <p:ext uri="{BB962C8B-B14F-4D97-AF65-F5344CB8AC3E}">
        <p14:creationId xmlns:p14="http://schemas.microsoft.com/office/powerpoint/2010/main" val="154060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EAF6-F3CC-4F00-A669-8FAB761E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Under/Over-fitting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727DF-1816-45AC-85EE-0502F8EB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79" y="1690688"/>
            <a:ext cx="5547841" cy="4334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1FAFBD-BB60-44F5-A314-F4848C67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79" y="1690688"/>
            <a:ext cx="5547841" cy="4334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32E026-63E5-497E-9568-2F3A43046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079" y="1690688"/>
            <a:ext cx="5547841" cy="4334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85005-490D-4E9D-A5A6-6A843E90A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079" y="1690688"/>
            <a:ext cx="5547841" cy="43346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7B031-729E-46EE-8A1D-D8957BC7E814}"/>
                  </a:ext>
                </a:extLst>
              </p14:cNvPr>
              <p14:cNvContentPartPr/>
              <p14:nvPr/>
            </p14:nvContentPartPr>
            <p14:xfrm>
              <a:off x="821520" y="2889360"/>
              <a:ext cx="5054040" cy="288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7B031-729E-46EE-8A1D-D8957BC7E8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160" y="2880000"/>
                <a:ext cx="6438960" cy="32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18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58DC-C5F0-45F7-812A-5C6871EE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Control Decision Tree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9447-4CCF-4AFD-8ED5-8710E95DA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</a:t>
            </a:r>
            <a:r>
              <a:rPr lang="en-US" dirty="0" err="1"/>
              <a:t>minToSplit</a:t>
            </a:r>
            <a:endParaRPr lang="en-US" dirty="0"/>
          </a:p>
          <a:p>
            <a:r>
              <a:rPr lang="en-US" dirty="0"/>
              <a:t>Increase </a:t>
            </a:r>
            <a:r>
              <a:rPr lang="en-US" dirty="0" err="1"/>
              <a:t>minGainToSplit</a:t>
            </a:r>
            <a:endParaRPr lang="en-US" dirty="0"/>
          </a:p>
          <a:p>
            <a:r>
              <a:rPr lang="en-US" dirty="0"/>
              <a:t>Limit total number of Nodes</a:t>
            </a:r>
          </a:p>
          <a:p>
            <a:r>
              <a:rPr lang="en-US" dirty="0"/>
              <a:t>Penalize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7151D37-8DED-4EAD-9B39-33659E9806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3799" y="4984327"/>
                <a:ext cx="5452872" cy="10956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7151D37-8DED-4EAD-9B39-33659E98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799" y="4984327"/>
                <a:ext cx="5452872" cy="1095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9B0D6DC-2D94-401B-A0E7-21C7D74CCC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32904" y="5354450"/>
                <a:ext cx="2618232" cy="4369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𝑁𝑜𝑑𝑒𝑠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9B0D6DC-2D94-401B-A0E7-21C7D74CC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04" y="5354450"/>
                <a:ext cx="2618232" cy="436920"/>
              </a:xfrm>
              <a:prstGeom prst="rect">
                <a:avLst/>
              </a:prstGeom>
              <a:blipFill>
                <a:blip r:embed="rId3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57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30BA-5456-42EB-8B06-FAB41D30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Control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9A44-DBDB-4538-92CF-85032026A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5415"/>
          </a:xfrm>
        </p:spPr>
        <p:txBody>
          <a:bodyPr/>
          <a:lstStyle/>
          <a:p>
            <a:r>
              <a:rPr lang="en-US" dirty="0"/>
              <a:t>Adjust Step Size</a:t>
            </a:r>
          </a:p>
          <a:p>
            <a:endParaRPr lang="en-US" dirty="0"/>
          </a:p>
          <a:p>
            <a:r>
              <a:rPr lang="en-US" dirty="0"/>
              <a:t>Adjust Iterations / stopping criteria of Gradient Descent</a:t>
            </a:r>
          </a:p>
          <a:p>
            <a:endParaRPr lang="en-US" dirty="0"/>
          </a:p>
          <a:p>
            <a:r>
              <a:rPr lang="en-US" dirty="0"/>
              <a:t>Regularization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C7F0C0F-74FB-47B5-9E68-F5F2C27879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0502" y="5025096"/>
                <a:ext cx="5452872" cy="10956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C7F0C0F-74FB-47B5-9E68-F5F2C2787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502" y="5025096"/>
                <a:ext cx="5452872" cy="1095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489F661-9C5D-4A8A-B164-C36F7C3DDB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8792" y="5025097"/>
                <a:ext cx="2618232" cy="10956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𝑊𝑒𝑖𝑔h𝑡𝑠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489F661-9C5D-4A8A-B164-C36F7C3D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792" y="5025097"/>
                <a:ext cx="2618232" cy="1095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00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180A-C0F3-482D-9541-DC8BA94A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to Balance Under &amp;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4707-8E9F-43B9-BC70-99887C35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r>
              <a:rPr lang="en-US" dirty="0"/>
              <a:t>Learning Algorithms</a:t>
            </a:r>
          </a:p>
          <a:p>
            <a:r>
              <a:rPr lang="en-US" dirty="0"/>
              <a:t>Feature Sets</a:t>
            </a:r>
          </a:p>
          <a:p>
            <a:r>
              <a:rPr lang="en-US" dirty="0"/>
              <a:t>Complexity of Concept</a:t>
            </a:r>
          </a:p>
          <a:p>
            <a:r>
              <a:rPr lang="en-US" dirty="0"/>
              <a:t>Search and Computation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Parameter sweeps!</a:t>
            </a:r>
          </a:p>
        </p:txBody>
      </p:sp>
    </p:spTree>
    <p:extLst>
      <p:ext uri="{BB962C8B-B14F-4D97-AF65-F5344CB8AC3E}">
        <p14:creationId xmlns:p14="http://schemas.microsoft.com/office/powerpoint/2010/main" val="419715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3">
            <a:extLst>
              <a:ext uri="{FF2B5EF4-FFF2-40B4-BE49-F238E27FC236}">
                <a16:creationId xmlns:a16="http://schemas.microsoft.com/office/drawing/2014/main" id="{57C6E4C7-9C9F-46EE-AD8D-A93DD852A91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2F28C6-C3FB-489D-AAB5-388D64BAEDD1}"/>
              </a:ext>
            </a:extLst>
          </p:cNvPr>
          <p:cNvSpPr/>
          <p:nvPr/>
        </p:nvSpPr>
        <p:spPr>
          <a:xfrm>
            <a:off x="1634490" y="3520440"/>
            <a:ext cx="8378190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6F6C93-1526-4868-947A-87295EEE965B}"/>
              </a:ext>
            </a:extLst>
          </p:cNvPr>
          <p:cNvSpPr/>
          <p:nvPr/>
        </p:nvSpPr>
        <p:spPr>
          <a:xfrm>
            <a:off x="1291590" y="5074920"/>
            <a:ext cx="9018270" cy="1405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824F3-197F-4E73-A839-7A0F1D5849C8}"/>
              </a:ext>
            </a:extLst>
          </p:cNvPr>
          <p:cNvSpPr/>
          <p:nvPr/>
        </p:nvSpPr>
        <p:spPr>
          <a:xfrm>
            <a:off x="664437" y="6444734"/>
            <a:ext cx="5032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Don’t expect your favorite learner to always be best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4BCE0-44FC-46AB-8981-9C59D7011282}"/>
              </a:ext>
            </a:extLst>
          </p:cNvPr>
          <p:cNvSpPr/>
          <p:nvPr/>
        </p:nvSpPr>
        <p:spPr>
          <a:xfrm>
            <a:off x="7766277" y="6480810"/>
            <a:ext cx="3761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Try different approaches and compare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77A2-9FB1-4663-A39F-450CE211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Sweep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861B-5C03-4B03-AB20-593AFB5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optimize first parameter</a:t>
            </a:r>
          </a:p>
          <a:p>
            <a:pPr marL="0" indent="0">
              <a:buNone/>
            </a:pPr>
            <a:r>
              <a:rPr lang="en-US" dirty="0"/>
              <a:t>for p in [ </a:t>
            </a:r>
            <a:r>
              <a:rPr lang="en-US" dirty="0" err="1"/>
              <a:t>setting_certain_to_underfit</a:t>
            </a:r>
            <a:r>
              <a:rPr lang="en-US" dirty="0"/>
              <a:t>, …, </a:t>
            </a:r>
            <a:r>
              <a:rPr lang="en-US" dirty="0" err="1"/>
              <a:t>setting_certain_to_overfit</a:t>
            </a:r>
            <a:r>
              <a:rPr lang="en-US" dirty="0"/>
              <a:t>]: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# do cross validation to estimate accuracy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 find the setting that balances overfitting &amp; underfitting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optimize second parameter</a:t>
            </a:r>
          </a:p>
          <a:p>
            <a:pPr marL="457200" lvl="1" indent="0">
              <a:buNone/>
            </a:pPr>
            <a:r>
              <a:rPr lang="en-US" dirty="0"/>
              <a:t>#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examine the parameters that seem best and adjust whatever you can…</a:t>
            </a:r>
          </a:p>
        </p:txBody>
      </p:sp>
    </p:spTree>
    <p:extLst>
      <p:ext uri="{BB962C8B-B14F-4D97-AF65-F5344CB8AC3E}">
        <p14:creationId xmlns:p14="http://schemas.microsoft.com/office/powerpoint/2010/main" val="2192895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D3C1-8580-47CD-B8B2-2947F7E5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Parameter Sweeps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05DE-450D-4C86-A71B-9B7E4B2BE6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Optimize one parameter at a time</a:t>
            </a:r>
          </a:p>
          <a:p>
            <a:pPr lvl="1"/>
            <a:r>
              <a:rPr lang="en-US" dirty="0"/>
              <a:t>Optimize one, update, move on</a:t>
            </a:r>
          </a:p>
          <a:p>
            <a:pPr lvl="1"/>
            <a:r>
              <a:rPr lang="en-US" dirty="0"/>
              <a:t>Iterate a few times</a:t>
            </a:r>
          </a:p>
          <a:p>
            <a:endParaRPr lang="en-US" dirty="0"/>
          </a:p>
          <a:p>
            <a:r>
              <a:rPr lang="en-US" dirty="0"/>
              <a:t>Gradient descent on meta-parameters</a:t>
            </a:r>
          </a:p>
          <a:p>
            <a:pPr lvl="1"/>
            <a:r>
              <a:rPr lang="en-US" dirty="0"/>
              <a:t>Start somewhere ‘reasonable’</a:t>
            </a:r>
          </a:p>
          <a:p>
            <a:pPr lvl="1"/>
            <a:r>
              <a:rPr lang="en-US" dirty="0"/>
              <a:t>Computationally calculate gradient </a:t>
            </a:r>
            <a:r>
              <a:rPr lang="en-US" dirty="0" err="1"/>
              <a:t>wrt</a:t>
            </a:r>
            <a:r>
              <a:rPr lang="en-US" dirty="0"/>
              <a:t> change in parameters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80915-0B8A-4E8E-8DA7-C8815CEB2E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Grid</a:t>
            </a:r>
          </a:p>
          <a:p>
            <a:pPr lvl="1"/>
            <a:r>
              <a:rPr lang="en-US" dirty="0"/>
              <a:t>Try every combination of every parameter</a:t>
            </a:r>
          </a:p>
          <a:p>
            <a:endParaRPr lang="en-US" dirty="0"/>
          </a:p>
          <a:p>
            <a:r>
              <a:rPr lang="en-US" dirty="0"/>
              <a:t>Quick vs Full runs</a:t>
            </a:r>
          </a:p>
          <a:p>
            <a:pPr lvl="1"/>
            <a:r>
              <a:rPr lang="en-US" dirty="0"/>
              <a:t>Expensive parameter sweep on ‘small’ sample of data (e.g. grid)</a:t>
            </a:r>
          </a:p>
          <a:p>
            <a:pPr lvl="1"/>
            <a:r>
              <a:rPr lang="en-US" dirty="0"/>
              <a:t>A bit of iteration on full data to refine</a:t>
            </a:r>
          </a:p>
          <a:p>
            <a:endParaRPr lang="en-US" dirty="0"/>
          </a:p>
          <a:p>
            <a:r>
              <a:rPr lang="en-US" dirty="0"/>
              <a:t>Intuition &amp; Experience</a:t>
            </a:r>
          </a:p>
          <a:p>
            <a:pPr lvl="1"/>
            <a:r>
              <a:rPr lang="en-US" dirty="0"/>
              <a:t>Learn your tools</a:t>
            </a:r>
          </a:p>
          <a:p>
            <a:pPr lvl="1"/>
            <a:r>
              <a:rPr lang="en-US" dirty="0"/>
              <a:t>Learn your problem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4239C3-61C6-4695-8D42-965FFB4D3E3F}"/>
                  </a:ext>
                </a:extLst>
              </p14:cNvPr>
              <p14:cNvContentPartPr/>
              <p14:nvPr/>
            </p14:nvContentPartPr>
            <p14:xfrm>
              <a:off x="6757560" y="2944440"/>
              <a:ext cx="103320" cy="162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4239C3-61C6-4695-8D42-965FFB4D3E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8200" y="2935080"/>
                <a:ext cx="122040" cy="16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3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89BB-BE6F-40A1-B693-1791AD05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Overfitting and Underfitting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A4967A-92A3-4AF4-A144-61E86CAF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/ Variance tradeoff a primary challenge in machine learning</a:t>
            </a:r>
          </a:p>
          <a:p>
            <a:endParaRPr lang="en-US" dirty="0"/>
          </a:p>
          <a:p>
            <a:r>
              <a:rPr lang="en-US" dirty="0"/>
              <a:t>Internalize: More powerful modeling is not always better</a:t>
            </a:r>
          </a:p>
          <a:p>
            <a:endParaRPr lang="en-US" dirty="0"/>
          </a:p>
          <a:p>
            <a:r>
              <a:rPr lang="en-US" dirty="0"/>
              <a:t>Learn to identify overfitting and underfitting</a:t>
            </a:r>
          </a:p>
          <a:p>
            <a:endParaRPr lang="en-US" dirty="0"/>
          </a:p>
          <a:p>
            <a:r>
              <a:rPr lang="en-US" dirty="0"/>
              <a:t>Tuning parameters &amp; interpreting output correctly is key</a:t>
            </a:r>
          </a:p>
        </p:txBody>
      </p:sp>
    </p:spTree>
    <p:extLst>
      <p:ext uri="{BB962C8B-B14F-4D97-AF65-F5344CB8AC3E}">
        <p14:creationId xmlns:p14="http://schemas.microsoft.com/office/powerpoint/2010/main" val="282192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DAEE3-3E06-4B4D-837A-7B922290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C6C5EB-98A8-43F3-AA5D-47AA9172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– error caused because the model can not represent the concept</a:t>
            </a:r>
          </a:p>
          <a:p>
            <a:endParaRPr lang="en-US" dirty="0"/>
          </a:p>
          <a:p>
            <a:r>
              <a:rPr lang="en-US" dirty="0"/>
              <a:t>Variance – error caused because the learning algorithm overreacts to small changes (noise) in the training data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/>
              <a:t>TotalLoss</a:t>
            </a:r>
            <a:r>
              <a:rPr lang="en-US" dirty="0"/>
              <a:t> = Bias + Variance (+ noise)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7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0F9F-ED06-4EDD-B87C-C6E72426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Bias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24FEA4-5873-4BE3-97AE-DA05BA71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90688"/>
            <a:ext cx="4240530" cy="4351338"/>
          </a:xfrm>
        </p:spPr>
        <p:txBody>
          <a:bodyPr/>
          <a:lstStyle/>
          <a:p>
            <a:r>
              <a:rPr lang="en-US" dirty="0"/>
              <a:t>Goal: produce a model that matches this concept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B0DEB-0A6F-463F-BF59-ED0E7CFA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1690688"/>
            <a:ext cx="6800850" cy="40877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CCD5A1-37F3-4129-BFB1-F28C1D96E53F}"/>
              </a:ext>
            </a:extLst>
          </p:cNvPr>
          <p:cNvSpPr txBox="1"/>
          <p:nvPr/>
        </p:nvSpPr>
        <p:spPr>
          <a:xfrm>
            <a:off x="7237922" y="5778433"/>
            <a:ext cx="143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Concept</a:t>
            </a:r>
          </a:p>
        </p:txBody>
      </p:sp>
    </p:spTree>
    <p:extLst>
      <p:ext uri="{BB962C8B-B14F-4D97-AF65-F5344CB8AC3E}">
        <p14:creationId xmlns:p14="http://schemas.microsoft.com/office/powerpoint/2010/main" val="127085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0F9F-ED06-4EDD-B87C-C6E72426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Bias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24FEA4-5873-4BE3-97AE-DA05BA71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90688"/>
            <a:ext cx="4240530" cy="4351338"/>
          </a:xfrm>
        </p:spPr>
        <p:txBody>
          <a:bodyPr/>
          <a:lstStyle/>
          <a:p>
            <a:r>
              <a:rPr lang="en-US" dirty="0"/>
              <a:t>Goal: produce a model that matches this concept</a:t>
            </a:r>
          </a:p>
          <a:p>
            <a:r>
              <a:rPr lang="en-US" dirty="0"/>
              <a:t>Training Data for the concept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CD5A1-37F3-4129-BFB1-F28C1D96E53F}"/>
              </a:ext>
            </a:extLst>
          </p:cNvPr>
          <p:cNvSpPr txBox="1"/>
          <p:nvPr/>
        </p:nvSpPr>
        <p:spPr>
          <a:xfrm>
            <a:off x="7450950" y="5589057"/>
            <a:ext cx="143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10762-9420-4D94-A48E-35BB17D62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40" y="1524464"/>
            <a:ext cx="6777326" cy="406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5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801807-1A12-4824-A84C-FC405F36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40" y="1524463"/>
            <a:ext cx="6777326" cy="4070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070F9F-ED06-4EDD-B87C-C6E72426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Bias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24FEA4-5873-4BE3-97AE-DA05BA71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90688"/>
            <a:ext cx="4240530" cy="4351338"/>
          </a:xfrm>
        </p:spPr>
        <p:txBody>
          <a:bodyPr/>
          <a:lstStyle/>
          <a:p>
            <a:r>
              <a:rPr lang="en-US" dirty="0"/>
              <a:t>Goal: produce a model that matches this concept</a:t>
            </a:r>
          </a:p>
          <a:p>
            <a:r>
              <a:rPr lang="en-US" dirty="0"/>
              <a:t>Training Data for concept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Bias: Can’t represent it…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CD5A1-37F3-4129-BFB1-F28C1D96E53F}"/>
              </a:ext>
            </a:extLst>
          </p:cNvPr>
          <p:cNvSpPr txBox="1"/>
          <p:nvPr/>
        </p:nvSpPr>
        <p:spPr>
          <a:xfrm>
            <a:off x="7234153" y="5594468"/>
            <a:ext cx="18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a Linear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F7CFC-47E8-4EE4-B3B2-6E5AB2A119F9}"/>
              </a:ext>
            </a:extLst>
          </p:cNvPr>
          <p:cNvSpPr txBox="1"/>
          <p:nvPr/>
        </p:nvSpPr>
        <p:spPr>
          <a:xfrm>
            <a:off x="8035290" y="10279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 Mistakes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C70D02-20BA-41A8-A313-3DC899C0AA8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755199" y="1397238"/>
            <a:ext cx="1268911" cy="119737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E8F8B-C946-43D3-A668-667AB5B63A60}"/>
              </a:ext>
            </a:extLst>
          </p:cNvPr>
          <p:cNvCxnSpPr>
            <a:stCxn id="5" idx="2"/>
          </p:cNvCxnSpPr>
          <p:nvPr/>
        </p:nvCxnSpPr>
        <p:spPr>
          <a:xfrm flipH="1">
            <a:off x="7578095" y="1397238"/>
            <a:ext cx="1177104" cy="285472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E79725-2BBE-4E3B-B5E7-448E458409A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431839" y="1397238"/>
            <a:ext cx="3323360" cy="246911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DAE475-0015-45EF-B2DD-262FCC777853}"/>
              </a:ext>
            </a:extLst>
          </p:cNvPr>
          <p:cNvSpPr txBox="1"/>
          <p:nvPr/>
        </p:nvSpPr>
        <p:spPr>
          <a:xfrm>
            <a:off x="5213290" y="2447131"/>
            <a:ext cx="17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Predicts 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154F6-5924-498F-8BCB-AABDFF625111}"/>
              </a:ext>
            </a:extLst>
          </p:cNvPr>
          <p:cNvSpPr txBox="1"/>
          <p:nvPr/>
        </p:nvSpPr>
        <p:spPr>
          <a:xfrm>
            <a:off x="8828980" y="4494775"/>
            <a:ext cx="17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Predicts -</a:t>
            </a:r>
          </a:p>
        </p:txBody>
      </p:sp>
    </p:spTree>
    <p:extLst>
      <p:ext uri="{BB962C8B-B14F-4D97-AF65-F5344CB8AC3E}">
        <p14:creationId xmlns:p14="http://schemas.microsoft.com/office/powerpoint/2010/main" val="230042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C817A-23D2-4069-BA70-D9BABCB32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399" y="1483218"/>
            <a:ext cx="6846007" cy="411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070F9F-ED06-4EDD-B87C-C6E72426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Variance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24FEA4-5873-4BE3-97AE-DA05BA71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90688"/>
            <a:ext cx="4240530" cy="4351338"/>
          </a:xfrm>
        </p:spPr>
        <p:txBody>
          <a:bodyPr/>
          <a:lstStyle/>
          <a:p>
            <a:r>
              <a:rPr lang="en-US" dirty="0"/>
              <a:t>Goal: produce a model that matches this concept</a:t>
            </a:r>
          </a:p>
          <a:p>
            <a:r>
              <a:rPr lang="en-US" dirty="0"/>
              <a:t>New data, new model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CD5A1-37F3-4129-BFB1-F28C1D96E53F}"/>
              </a:ext>
            </a:extLst>
          </p:cNvPr>
          <p:cNvSpPr txBox="1"/>
          <p:nvPr/>
        </p:nvSpPr>
        <p:spPr>
          <a:xfrm>
            <a:off x="7234153" y="5594468"/>
            <a:ext cx="18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a Linear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AE475-0015-45EF-B2DD-262FCC777853}"/>
              </a:ext>
            </a:extLst>
          </p:cNvPr>
          <p:cNvSpPr txBox="1"/>
          <p:nvPr/>
        </p:nvSpPr>
        <p:spPr>
          <a:xfrm>
            <a:off x="5213290" y="2332831"/>
            <a:ext cx="17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Predicts 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154F6-5924-498F-8BCB-AABDFF625111}"/>
              </a:ext>
            </a:extLst>
          </p:cNvPr>
          <p:cNvSpPr txBox="1"/>
          <p:nvPr/>
        </p:nvSpPr>
        <p:spPr>
          <a:xfrm>
            <a:off x="8828980" y="4494775"/>
            <a:ext cx="17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Predicts 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4EF5D-7EF6-4F26-AD9C-4023203E7792}"/>
              </a:ext>
            </a:extLst>
          </p:cNvPr>
          <p:cNvSpPr txBox="1"/>
          <p:nvPr/>
        </p:nvSpPr>
        <p:spPr>
          <a:xfrm>
            <a:off x="7532176" y="901389"/>
            <a:ext cx="244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Bias Mistakes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5F30DC-4C13-441F-99CF-85C4E03CC40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756542" y="1270721"/>
            <a:ext cx="824687" cy="61427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94A6C2-6D32-47B7-A11F-074D96A1EFF8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789092" y="1270721"/>
            <a:ext cx="967450" cy="3593386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FDB7CC-A95E-458D-ADCE-03298BF5F991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897882" y="1270721"/>
            <a:ext cx="2858660" cy="3224054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243C8-DAE1-4700-9CEE-0C4AD1F8879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756542" y="1270721"/>
            <a:ext cx="2328047" cy="536266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1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F16AE-4691-4EA2-9FB4-D63CB9990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399" y="1441318"/>
            <a:ext cx="6885669" cy="4140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070F9F-ED06-4EDD-B87C-C6E72426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Variance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24FEA4-5873-4BE3-97AE-DA05BA71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90688"/>
            <a:ext cx="4240530" cy="4351338"/>
          </a:xfrm>
        </p:spPr>
        <p:txBody>
          <a:bodyPr/>
          <a:lstStyle/>
          <a:p>
            <a:r>
              <a:rPr lang="en-US" dirty="0"/>
              <a:t>Goal: produce a model that matches this concept</a:t>
            </a:r>
          </a:p>
          <a:p>
            <a:r>
              <a:rPr lang="en-US" dirty="0"/>
              <a:t>New data, new model</a:t>
            </a:r>
          </a:p>
          <a:p>
            <a:r>
              <a:rPr lang="en-US" dirty="0"/>
              <a:t>New data, new model…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Variance: Sensitivity to changes &amp; noise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CD5A1-37F3-4129-BFB1-F28C1D96E53F}"/>
              </a:ext>
            </a:extLst>
          </p:cNvPr>
          <p:cNvSpPr txBox="1"/>
          <p:nvPr/>
        </p:nvSpPr>
        <p:spPr>
          <a:xfrm>
            <a:off x="7234153" y="5594468"/>
            <a:ext cx="18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a Linear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AE475-0015-45EF-B2DD-262FCC777853}"/>
              </a:ext>
            </a:extLst>
          </p:cNvPr>
          <p:cNvSpPr txBox="1"/>
          <p:nvPr/>
        </p:nvSpPr>
        <p:spPr>
          <a:xfrm>
            <a:off x="5213290" y="2332831"/>
            <a:ext cx="17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Predicts 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154F6-5924-498F-8BCB-AABDFF625111}"/>
              </a:ext>
            </a:extLst>
          </p:cNvPr>
          <p:cNvSpPr txBox="1"/>
          <p:nvPr/>
        </p:nvSpPr>
        <p:spPr>
          <a:xfrm>
            <a:off x="9247434" y="3681691"/>
            <a:ext cx="17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Predicts 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4EF5D-7EF6-4F26-AD9C-4023203E7792}"/>
              </a:ext>
            </a:extLst>
          </p:cNvPr>
          <p:cNvSpPr txBox="1"/>
          <p:nvPr/>
        </p:nvSpPr>
        <p:spPr>
          <a:xfrm>
            <a:off x="7532176" y="901389"/>
            <a:ext cx="184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Mistakes will vary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FDB7CC-A95E-458D-ADCE-03298BF5F991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448604" y="1270721"/>
            <a:ext cx="1008482" cy="215827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243C8-DAE1-4700-9CEE-0C4AD1F8879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457086" y="1270721"/>
            <a:ext cx="1780738" cy="179794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97A7-4F41-46AD-B3CE-B93F4CA3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think about Bias &amp; 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85C0A-197C-49AB-BAC7-BAE7633A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614" y="2240074"/>
            <a:ext cx="7240818" cy="34445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B04841-B220-40EF-8630-3EB0D0C16937}"/>
                  </a:ext>
                </a:extLst>
              </p14:cNvPr>
              <p14:cNvContentPartPr/>
              <p14:nvPr/>
            </p14:nvContentPartPr>
            <p14:xfrm>
              <a:off x="7797960" y="4695480"/>
              <a:ext cx="11520" cy="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B04841-B220-40EF-8630-3EB0D0C169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3160" y="2626920"/>
                <a:ext cx="5791320" cy="212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4135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659</Words>
  <Application>Microsoft Office PowerPoint</Application>
  <PresentationFormat>Widescreen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Overfitting and Underfitting</vt:lpstr>
      <vt:lpstr>PowerPoint Presentation</vt:lpstr>
      <vt:lpstr>Bias and Variance</vt:lpstr>
      <vt:lpstr>Visualizing Bias</vt:lpstr>
      <vt:lpstr>Visualizing Bias</vt:lpstr>
      <vt:lpstr>Visualizing Bias</vt:lpstr>
      <vt:lpstr>Visualizing Variance</vt:lpstr>
      <vt:lpstr>Visualizing Variance</vt:lpstr>
      <vt:lpstr>Another way to think about Bias &amp; Variance</vt:lpstr>
      <vt:lpstr>Bias and Variance: More Powerful Model</vt:lpstr>
      <vt:lpstr>Bias and Variance: More Powerful Model</vt:lpstr>
      <vt:lpstr>Overfitting vs Underfitting</vt:lpstr>
      <vt:lpstr>The Effect of Noise</vt:lpstr>
      <vt:lpstr>The Effect of Features</vt:lpstr>
      <vt:lpstr>The Power of a Model Building Process</vt:lpstr>
      <vt:lpstr>Example of Under/Over-fitting</vt:lpstr>
      <vt:lpstr>Ways to Control Decision Tree Learning</vt:lpstr>
      <vt:lpstr>Ways to Control Logistic Regression</vt:lpstr>
      <vt:lpstr>Modeling to Balance Under &amp; Overfitting</vt:lpstr>
      <vt:lpstr>Parameter Sweep</vt:lpstr>
      <vt:lpstr>Types of Parameter Sweeps</vt:lpstr>
      <vt:lpstr>Summary of Overfitting and Underfitting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Overfitting and Underfitting</dc:title>
  <dc:creator>Geoff Hulten</dc:creator>
  <cp:lastModifiedBy>Geoff Hulten</cp:lastModifiedBy>
  <cp:revision>38</cp:revision>
  <dcterms:created xsi:type="dcterms:W3CDTF">2018-10-13T16:49:34Z</dcterms:created>
  <dcterms:modified xsi:type="dcterms:W3CDTF">2018-12-02T00:05:18Z</dcterms:modified>
</cp:coreProperties>
</file>