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8" r:id="rId8"/>
    <p:sldId id="261" r:id="rId9"/>
    <p:sldId id="262" r:id="rId10"/>
    <p:sldId id="263" r:id="rId11"/>
    <p:sldId id="267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DC51-6085-4F88-9DCE-B796CE638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760B0-2F14-4A17-915C-096A46D0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FFB4-F1AD-4877-993F-A7B1B02B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652F-222C-4785-9626-38BAAE1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88B7-7041-44BC-AB8D-AD242006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5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3A2-6275-4A0E-A119-95ABBDFC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7F00F-D617-40AD-88AB-BC583E33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BEF0-3AC7-4674-AF21-D935B886D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84E4-29BE-46FE-A70C-AB01DCFF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D33D7-CC33-469F-8A0A-DC59FF65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AC30C-102E-4109-BCBB-99D82FEDE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CD824-901C-41E3-BA60-9C31BA6B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8A19-9C4E-47F0-97C1-82C14C82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BF07-8A8C-4399-AB2E-8176F4F9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14F16-DD22-4AE8-8F84-EAF26BB4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03EC-5C7E-46FA-8512-803A4029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83D1-0DBE-4BE2-A937-E73FE05DF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EEB88-F0FB-46D4-8E4F-9329A968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7A30-E05B-47CD-BF4C-9383B547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31ADC-B01C-46D7-9BA8-F1DD2524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2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77D3-745C-44BC-8994-D72F9D35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8E79C-6344-49EA-8983-C52B2BE7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D815-6D58-41FD-ABF5-67F5F48F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428A0-4B8D-4C66-8F04-BF9E7C9D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CED9-E0CF-42D0-919F-61201275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441-7F57-4081-9D3F-126681AA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62BA-29CC-48EB-A68C-C7DE13988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889C-310D-40E3-A51D-85A2D5B19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63D10-F63A-447B-9254-8CA92D04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B721B-42F0-4F71-90BC-ED916230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14A8-AE76-4C0D-A22A-51C58BDE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5630-9F15-4EEE-A488-B1586601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B7835-C8A2-4149-BA74-ED48C336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64F99-FF67-493E-A0C2-C46348FB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B8635-799D-4794-84E4-204C80709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47233-98EB-4918-997D-CFADF1009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80CF5-8503-4D9A-B468-14FC2CC4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2215C-5738-4A09-80FB-B6695AA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EA31-B993-470E-8373-B0931AAF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0428-97B3-4EF5-B701-C16D4FD2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D7F19-3814-4857-886B-AC4767F7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EB3AC-54F7-4CC8-8BBF-A5C30CA4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AA3D9-DB2E-4F9E-8122-7E52F0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83E79E-A07F-4783-B76B-C46F1B7B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3915C-F4FB-4363-B8F6-C7D3041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4187A-61CA-4012-A5D7-5B0855D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5818-8452-4B5D-BD20-BB3FBE8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9F3D-1046-427A-B5A2-1B638011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FC59F-EFED-4EBD-9448-08DD51DEC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DFC5A-A954-4BD3-B1FF-B27F047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75AF-82A9-41FA-B0AB-66E92368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6644-56E1-41A9-9EA5-2FA5ECB2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17A1-AD2F-418B-971E-78CF39D8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DEE51-0FC5-4009-BC05-B335FA6FB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C6014-C761-4119-AA0B-6E07FC8A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F707-7E87-4CF9-ABD7-C092078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E861E-353D-4279-92A5-36F066E9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D3849-C8CD-4255-AC6C-8AD3EE25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3FBB1-494F-4B34-993D-597D95B7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7690-4F87-46D9-8B80-07C90243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F321-F5CE-4B4B-B276-50A6412D9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C89D-D6C0-440E-BAA4-B820441423C5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1C1DD-6959-421A-86EF-2D89E9D28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3033-0F3F-4B33-BAFA-D489C1D08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9446-0BB5-4439-8BD3-84E06A344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E1C9-C90A-4336-A49B-AF9E770C6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Approaching  an ML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76139-B89B-4CCB-AAF1-35C093E3E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2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ACAE-D516-47E2-92BC-9008C47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</a:t>
            </a:r>
            <a:r>
              <a:rPr lang="en-US" dirty="0" err="1"/>
              <a:t>pt</a:t>
            </a:r>
            <a:r>
              <a:rPr lang="en-US" dirty="0"/>
              <a:t>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C422-A460-4D28-B2D4-0D4A926B75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Get a data set, contexts and labels</a:t>
            </a:r>
          </a:p>
          <a:p>
            <a:endParaRPr lang="en-US" dirty="0"/>
          </a:p>
          <a:p>
            <a:r>
              <a:rPr lang="en-US" dirty="0"/>
              <a:t>Load the data and labels</a:t>
            </a:r>
          </a:p>
          <a:p>
            <a:endParaRPr lang="en-US" dirty="0"/>
          </a:p>
          <a:p>
            <a:r>
              <a:rPr lang="en-US" dirty="0"/>
              <a:t>Set some aside to evaluate final accuracy (final test set)</a:t>
            </a:r>
          </a:p>
          <a:p>
            <a:endParaRPr lang="en-US" dirty="0"/>
          </a:p>
          <a:p>
            <a:r>
              <a:rPr lang="en-US" dirty="0"/>
              <a:t>Implement some basic features</a:t>
            </a:r>
          </a:p>
          <a:p>
            <a:pPr lvl="1"/>
            <a:r>
              <a:rPr lang="en-US" dirty="0"/>
              <a:t>Easy standard stuff for the domain</a:t>
            </a:r>
          </a:p>
          <a:p>
            <a:pPr lvl="1"/>
            <a:endParaRPr lang="en-US" dirty="0"/>
          </a:p>
          <a:p>
            <a:r>
              <a:rPr lang="en-US" dirty="0"/>
              <a:t>Do some runs to estimate the time it will take to train lots of models, use this to decide how much initial search to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7231A-04E5-4680-AFDE-4706D69415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cross validation to do some parameter tuning</a:t>
            </a:r>
          </a:p>
          <a:p>
            <a:endParaRPr lang="en-US" dirty="0"/>
          </a:p>
          <a:p>
            <a:r>
              <a:rPr lang="en-US" dirty="0"/>
              <a:t>Look at the predictions in detail:</a:t>
            </a:r>
          </a:p>
          <a:p>
            <a:pPr lvl="1"/>
            <a:r>
              <a:rPr lang="en-US" dirty="0"/>
              <a:t>Accuracy, FP rate, FN rate, precision, recall, confusion</a:t>
            </a:r>
          </a:p>
          <a:p>
            <a:pPr lvl="1"/>
            <a:r>
              <a:rPr lang="en-US" dirty="0"/>
              <a:t>ROC curves of a couple parameter settings</a:t>
            </a:r>
          </a:p>
          <a:p>
            <a:pPr lvl="1"/>
            <a:r>
              <a:rPr lang="en-US" dirty="0"/>
              <a:t>Properties of the model search (training set loss vs iterations)</a:t>
            </a:r>
          </a:p>
          <a:p>
            <a:pPr lvl="1"/>
            <a:r>
              <a:rPr lang="en-US" dirty="0"/>
              <a:t>Learning curves of train set accuracy vs validation set accuracy</a:t>
            </a:r>
          </a:p>
          <a:p>
            <a:pPr lvl="1"/>
            <a:r>
              <a:rPr lang="en-US" dirty="0"/>
              <a:t>Some of the worst mistakes it is making</a:t>
            </a:r>
          </a:p>
        </p:txBody>
      </p:sp>
    </p:spTree>
    <p:extLst>
      <p:ext uri="{BB962C8B-B14F-4D97-AF65-F5344CB8AC3E}">
        <p14:creationId xmlns:p14="http://schemas.microsoft.com/office/powerpoint/2010/main" val="155501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16CD-5A04-44E3-816E-DF35ECFD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031E-0D72-47B1-B07A-54B26C424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improvements</a:t>
            </a:r>
          </a:p>
          <a:p>
            <a:pPr lvl="1"/>
            <a:r>
              <a:rPr lang="en-US" dirty="0"/>
              <a:t>More complex standard features</a:t>
            </a:r>
          </a:p>
          <a:p>
            <a:pPr lvl="1"/>
            <a:r>
              <a:rPr lang="en-US" dirty="0"/>
              <a:t>Custom heuristic features</a:t>
            </a:r>
          </a:p>
          <a:p>
            <a:pPr lvl="1"/>
            <a:r>
              <a:rPr lang="en-US" dirty="0"/>
              <a:t>Try to find more data</a:t>
            </a:r>
          </a:p>
          <a:p>
            <a:pPr lvl="1"/>
            <a:r>
              <a:rPr lang="en-US" dirty="0"/>
              <a:t>Clean/remove bad data (obvious noise)</a:t>
            </a:r>
          </a:p>
          <a:p>
            <a:pPr lvl="1"/>
            <a:r>
              <a:rPr lang="en-US" dirty="0"/>
              <a:t>Focus in on most useful areas of parameter space</a:t>
            </a:r>
          </a:p>
          <a:p>
            <a:pPr lvl="1"/>
            <a:r>
              <a:rPr lang="en-US" dirty="0"/>
              <a:t>Try other learning algorithms that might be better matches</a:t>
            </a:r>
          </a:p>
          <a:p>
            <a:endParaRPr lang="en-US" dirty="0"/>
          </a:p>
          <a:p>
            <a:r>
              <a:rPr lang="en-US" dirty="0"/>
              <a:t>Iterate for as long as you want / need 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ABE2A-FD2F-4A35-8D85-AA993B0D5F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build a single model with best parameter settings and all the training data (no cross validation).</a:t>
            </a:r>
          </a:p>
          <a:p>
            <a:endParaRPr lang="en-US" dirty="0"/>
          </a:p>
          <a:p>
            <a:r>
              <a:rPr lang="en-US" dirty="0"/>
              <a:t>Evaluate the model on the ‘final test set’</a:t>
            </a:r>
          </a:p>
          <a:p>
            <a:endParaRPr lang="en-US" dirty="0"/>
          </a:p>
          <a:p>
            <a:r>
              <a:rPr lang="en-US" dirty="0"/>
              <a:t>If the accuracy is about what you expect…</a:t>
            </a:r>
          </a:p>
          <a:p>
            <a:endParaRPr lang="en-US" dirty="0"/>
          </a:p>
          <a:p>
            <a:r>
              <a:rPr lang="en-US" dirty="0"/>
              <a:t>Start working to deploy everything</a:t>
            </a:r>
          </a:p>
        </p:txBody>
      </p:sp>
    </p:spTree>
    <p:extLst>
      <p:ext uri="{BB962C8B-B14F-4D97-AF65-F5344CB8AC3E}">
        <p14:creationId xmlns:p14="http://schemas.microsoft.com/office/powerpoint/2010/main" val="343608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57E3-69AD-41AA-8C37-0FC28E8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Tradeoffs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3B2857-F666-427B-8CA2-99B46BE250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 vs CPU cycles</a:t>
            </a:r>
          </a:p>
          <a:p>
            <a:endParaRPr lang="en-US" dirty="0"/>
          </a:p>
          <a:p>
            <a:r>
              <a:rPr lang="en-US" dirty="0"/>
              <a:t>Accuracy vs RAM</a:t>
            </a:r>
          </a:p>
          <a:p>
            <a:endParaRPr lang="en-US" dirty="0"/>
          </a:p>
          <a:p>
            <a:r>
              <a:rPr lang="en-US" dirty="0"/>
              <a:t>How fast is the problem changing?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A0DF11-3979-4E1A-831C-19B3F809CA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Planning for Context &amp; Features</a:t>
            </a:r>
          </a:p>
          <a:p>
            <a:endParaRPr lang="en-US" dirty="0"/>
          </a:p>
          <a:p>
            <a:r>
              <a:rPr lang="en-US" dirty="0"/>
              <a:t>Latency in execution</a:t>
            </a:r>
          </a:p>
          <a:p>
            <a:endParaRPr lang="en-US" dirty="0"/>
          </a:p>
          <a:p>
            <a:r>
              <a:rPr lang="en-US" dirty="0"/>
              <a:t>Worst (most costly) mistakes</a:t>
            </a:r>
          </a:p>
        </p:txBody>
      </p:sp>
    </p:spTree>
    <p:extLst>
      <p:ext uri="{BB962C8B-B14F-4D97-AF65-F5344CB8AC3E}">
        <p14:creationId xmlns:p14="http://schemas.microsoft.com/office/powerpoint/2010/main" val="365509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607F-8DB1-4FFE-8631-2F2EF68B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Maturity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2D2A-F0A9-4DF6-A329-885C0ADC6C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did it once</a:t>
            </a:r>
          </a:p>
          <a:p>
            <a:endParaRPr lang="en-US" dirty="0"/>
          </a:p>
          <a:p>
            <a:r>
              <a:rPr lang="en-US" dirty="0"/>
              <a:t>You could do it again</a:t>
            </a:r>
          </a:p>
          <a:p>
            <a:endParaRPr lang="en-US" dirty="0"/>
          </a:p>
          <a:p>
            <a:r>
              <a:rPr lang="en-US" dirty="0"/>
              <a:t>You could do it again easily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C5A78-7BEF-46FD-BECB-09D02E439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Someone else could do it</a:t>
            </a:r>
          </a:p>
          <a:p>
            <a:endParaRPr lang="en-US" dirty="0"/>
          </a:p>
          <a:p>
            <a:r>
              <a:rPr lang="en-US" dirty="0"/>
              <a:t>The computer does it</a:t>
            </a:r>
          </a:p>
          <a:p>
            <a:endParaRPr lang="en-US" dirty="0"/>
          </a:p>
          <a:p>
            <a:r>
              <a:rPr lang="en-US" dirty="0"/>
              <a:t>The computer does and deploys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7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8A23-16C0-4F4E-9370-2315F872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F4A1-4EE1-4755-9BB0-C81FB49C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Iris Login</a:t>
            </a:r>
          </a:p>
          <a:p>
            <a:endParaRPr lang="en-US" dirty="0"/>
          </a:p>
          <a:p>
            <a:r>
              <a:rPr lang="en-US" dirty="0"/>
              <a:t>Self-driving Cars</a:t>
            </a:r>
          </a:p>
          <a:p>
            <a:endParaRPr lang="en-US" dirty="0"/>
          </a:p>
          <a:p>
            <a:r>
              <a:rPr lang="en-US" dirty="0"/>
              <a:t>Gaze tracking</a:t>
            </a:r>
          </a:p>
          <a:p>
            <a:endParaRPr lang="en-US" dirty="0"/>
          </a:p>
          <a:p>
            <a:r>
              <a:rPr lang="en-US" dirty="0"/>
              <a:t>Use in games</a:t>
            </a:r>
          </a:p>
        </p:txBody>
      </p:sp>
      <p:pic>
        <p:nvPicPr>
          <p:cNvPr id="5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D5FF158-23F5-4C2B-A7D0-021825C31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473" y="1690688"/>
            <a:ext cx="914400" cy="914400"/>
          </a:xfrm>
          <a:prstGeom prst="rect">
            <a:avLst/>
          </a:prstGeom>
        </p:spPr>
      </p:pic>
      <p:pic>
        <p:nvPicPr>
          <p:cNvPr id="7" name="Picture 6" descr="A blurry image of a person&#10;&#10;Description generated with very high confidence">
            <a:extLst>
              <a:ext uri="{FF2B5EF4-FFF2-40B4-BE49-F238E27FC236}">
                <a16:creationId xmlns:a16="http://schemas.microsoft.com/office/drawing/2014/main" id="{8B1FCF6E-BC62-4C35-A3A2-FFB0EE83C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110" y="4761292"/>
            <a:ext cx="914400" cy="914400"/>
          </a:xfrm>
          <a:prstGeom prst="rect">
            <a:avLst/>
          </a:prstGeom>
        </p:spPr>
      </p:pic>
      <p:pic>
        <p:nvPicPr>
          <p:cNvPr id="9" name="Picture 8" descr="A close up of a persons face&#10;&#10;Description generated with very high confidence">
            <a:extLst>
              <a:ext uri="{FF2B5EF4-FFF2-40B4-BE49-F238E27FC236}">
                <a16:creationId xmlns:a16="http://schemas.microsoft.com/office/drawing/2014/main" id="{F9BC4DCA-F56C-4DB1-949F-B8DFD8F7C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53" y="3106014"/>
            <a:ext cx="914400" cy="914400"/>
          </a:xfrm>
          <a:prstGeom prst="rect">
            <a:avLst/>
          </a:prstGeom>
        </p:spPr>
      </p:pic>
      <p:pic>
        <p:nvPicPr>
          <p:cNvPr id="11" name="Picture 10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0F6C67BC-3213-43F1-9D99-03698099E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45" y="3106014"/>
            <a:ext cx="914400" cy="914400"/>
          </a:xfrm>
          <a:prstGeom prst="rect">
            <a:avLst/>
          </a:prstGeom>
        </p:spPr>
      </p:pic>
      <p:pic>
        <p:nvPicPr>
          <p:cNvPr id="13" name="Picture 12" descr="A close up of a persons face&#10;&#10;Description generated with very high confidence">
            <a:extLst>
              <a:ext uri="{FF2B5EF4-FFF2-40B4-BE49-F238E27FC236}">
                <a16:creationId xmlns:a16="http://schemas.microsoft.com/office/drawing/2014/main" id="{71ABD25F-D7A3-400C-9E22-9AE3931F0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53" y="1690688"/>
            <a:ext cx="914400" cy="914400"/>
          </a:xfrm>
          <a:prstGeom prst="rect">
            <a:avLst/>
          </a:prstGeom>
        </p:spPr>
      </p:pic>
      <p:pic>
        <p:nvPicPr>
          <p:cNvPr id="15" name="Picture 1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F1C344C3-BC3D-4DD7-9E06-AF5A09FF7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453" y="47612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2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069-E7CA-475D-8518-98D012A1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AA8C-407C-4DFC-9D15-4FFF3893A6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Environment</a:t>
            </a:r>
          </a:p>
          <a:p>
            <a:endParaRPr lang="en-US" dirty="0"/>
          </a:p>
          <a:p>
            <a:r>
              <a:rPr lang="en-US" dirty="0"/>
              <a:t>Define Success</a:t>
            </a:r>
          </a:p>
          <a:p>
            <a:endParaRPr lang="en-US" dirty="0"/>
          </a:p>
          <a:p>
            <a:r>
              <a:rPr lang="en-US" dirty="0"/>
              <a:t>Get Data</a:t>
            </a:r>
          </a:p>
          <a:p>
            <a:endParaRPr lang="en-US" dirty="0"/>
          </a:p>
          <a:p>
            <a:r>
              <a:rPr lang="en-US" dirty="0"/>
              <a:t>Get Ready to Evaluate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00D94-2ABC-4C72-B690-4182312765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Simple Heuristics</a:t>
            </a:r>
          </a:p>
          <a:p>
            <a:endParaRPr lang="en-US" dirty="0"/>
          </a:p>
          <a:p>
            <a:r>
              <a:rPr lang="en-US" dirty="0"/>
              <a:t>Machine Learning</a:t>
            </a:r>
          </a:p>
          <a:p>
            <a:endParaRPr lang="en-US" dirty="0"/>
          </a:p>
          <a:p>
            <a:r>
              <a:rPr lang="en-US" dirty="0"/>
              <a:t>Understanding Tradeoffs</a:t>
            </a:r>
          </a:p>
          <a:p>
            <a:endParaRPr lang="en-US" dirty="0"/>
          </a:p>
          <a:p>
            <a:r>
              <a:rPr lang="en-US" dirty="0"/>
              <a:t>Access and Iterate</a:t>
            </a:r>
          </a:p>
        </p:txBody>
      </p:sp>
    </p:spTree>
    <p:extLst>
      <p:ext uri="{BB962C8B-B14F-4D97-AF65-F5344CB8AC3E}">
        <p14:creationId xmlns:p14="http://schemas.microsoft.com/office/powerpoint/2010/main" val="4101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988A-3ABE-4688-B719-16C0131F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1A4B6-A448-4329-8E3A-AEC17755E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Where will input come from?</a:t>
            </a:r>
          </a:p>
          <a:p>
            <a:pPr lvl="1"/>
            <a:r>
              <a:rPr lang="en-US" dirty="0"/>
              <a:t>Sensor?</a:t>
            </a:r>
          </a:p>
          <a:p>
            <a:pPr lvl="1"/>
            <a:r>
              <a:rPr lang="en-US" dirty="0"/>
              <a:t>Standard?</a:t>
            </a:r>
          </a:p>
          <a:p>
            <a:pPr lvl="1"/>
            <a:endParaRPr lang="en-US" dirty="0"/>
          </a:p>
          <a:p>
            <a:r>
              <a:rPr lang="en-US" dirty="0"/>
              <a:t>Form of the input?</a:t>
            </a:r>
          </a:p>
          <a:p>
            <a:pPr lvl="1"/>
            <a:r>
              <a:rPr lang="en-US" dirty="0"/>
              <a:t>Image?</a:t>
            </a:r>
          </a:p>
          <a:p>
            <a:pPr lvl="1"/>
            <a:r>
              <a:rPr lang="en-US" dirty="0"/>
              <a:t>Video?</a:t>
            </a:r>
          </a:p>
          <a:p>
            <a:pPr lvl="1"/>
            <a:endParaRPr lang="en-US" dirty="0"/>
          </a:p>
          <a:p>
            <a:r>
              <a:rPr lang="en-US" dirty="0"/>
              <a:t>Preprocessing?</a:t>
            </a:r>
          </a:p>
          <a:p>
            <a:pPr lvl="1"/>
            <a:r>
              <a:rPr lang="en-US" dirty="0"/>
              <a:t>Image processing?</a:t>
            </a:r>
          </a:p>
          <a:p>
            <a:pPr lvl="1"/>
            <a:r>
              <a:rPr lang="en-US" dirty="0"/>
              <a:t>Localization?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5D61D-F11F-4A6F-8A30-7AC3132E6E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will it be used?</a:t>
            </a:r>
          </a:p>
          <a:p>
            <a:endParaRPr lang="en-US" dirty="0"/>
          </a:p>
          <a:p>
            <a:r>
              <a:rPr lang="en-US" dirty="0"/>
              <a:t>How will it be used?</a:t>
            </a:r>
          </a:p>
          <a:p>
            <a:pPr lvl="1"/>
            <a:r>
              <a:rPr lang="en-US" dirty="0"/>
              <a:t>Open vs Closed?</a:t>
            </a:r>
          </a:p>
          <a:p>
            <a:pPr lvl="1"/>
            <a:r>
              <a:rPr lang="en-US" dirty="0"/>
              <a:t>% open?</a:t>
            </a:r>
          </a:p>
          <a:p>
            <a:pPr lvl="1"/>
            <a:endParaRPr lang="en-US" dirty="0"/>
          </a:p>
          <a:p>
            <a:r>
              <a:rPr lang="en-US" dirty="0"/>
              <a:t>Resources?</a:t>
            </a:r>
          </a:p>
        </p:txBody>
      </p:sp>
      <p:pic>
        <p:nvPicPr>
          <p:cNvPr id="1028" name="Picture 4" descr="Image result for localization eye locations">
            <a:extLst>
              <a:ext uri="{FF2B5EF4-FFF2-40B4-BE49-F238E27FC236}">
                <a16:creationId xmlns:a16="http://schemas.microsoft.com/office/drawing/2014/main" id="{171488D5-16AC-4CF3-B854-443692F9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55" y="5284028"/>
            <a:ext cx="38591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20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64B5-6AC9-4835-A612-F1102771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94CB-0A26-4F39-A99F-0C63671BF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4078-AB3C-45F9-A310-935C5060A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dirty="0"/>
              <a:t>Are meaningful to all participants</a:t>
            </a:r>
          </a:p>
          <a:p>
            <a:endParaRPr lang="en-US" dirty="0"/>
          </a:p>
          <a:p>
            <a:r>
              <a:rPr lang="en-US" dirty="0"/>
              <a:t>Are achievable</a:t>
            </a:r>
          </a:p>
          <a:p>
            <a:endParaRPr lang="en-US" dirty="0"/>
          </a:p>
          <a:p>
            <a:r>
              <a:rPr lang="en-US" dirty="0"/>
              <a:t>Are measurable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51022-B690-42F8-B872-16A370043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Types of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32570-71D8-4608-96DC-66C343E5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Model Properties</a:t>
            </a:r>
          </a:p>
          <a:p>
            <a:pPr lvl="1"/>
            <a:r>
              <a:rPr lang="en-US" dirty="0"/>
              <a:t>FPR/FNR</a:t>
            </a:r>
          </a:p>
          <a:p>
            <a:pPr lvl="1"/>
            <a:r>
              <a:rPr lang="en-US" dirty="0"/>
              <a:t>P/R</a:t>
            </a:r>
          </a:p>
          <a:p>
            <a:pPr lvl="1"/>
            <a:endParaRPr lang="en-US" dirty="0"/>
          </a:p>
          <a:p>
            <a:r>
              <a:rPr lang="en-US" dirty="0"/>
              <a:t>User Outcomes</a:t>
            </a:r>
          </a:p>
          <a:p>
            <a:pPr lvl="1"/>
            <a:r>
              <a:rPr lang="en-US" dirty="0"/>
              <a:t>(iris login) Time to log in / battery per login</a:t>
            </a:r>
          </a:p>
          <a:p>
            <a:pPr lvl="1"/>
            <a:r>
              <a:rPr lang="en-US" dirty="0"/>
              <a:t>(self driving) number of accidents / interaction</a:t>
            </a:r>
          </a:p>
          <a:p>
            <a:pPr lvl="1"/>
            <a:r>
              <a:rPr lang="en-US" dirty="0"/>
              <a:t>(gaze tracking) time to select / click</a:t>
            </a:r>
          </a:p>
          <a:p>
            <a:pPr lvl="1"/>
            <a:endParaRPr lang="en-US" dirty="0"/>
          </a:p>
          <a:p>
            <a:r>
              <a:rPr lang="en-US" dirty="0"/>
              <a:t>Leading Indicators</a:t>
            </a:r>
          </a:p>
          <a:p>
            <a:pPr lvl="1"/>
            <a:r>
              <a:rPr lang="en-US" dirty="0"/>
              <a:t>Engagement / Sentiment</a:t>
            </a:r>
          </a:p>
          <a:p>
            <a:pPr lvl="1"/>
            <a:endParaRPr lang="en-US" dirty="0"/>
          </a:p>
          <a:p>
            <a:r>
              <a:rPr lang="en-US" dirty="0"/>
              <a:t>Organization Objectives</a:t>
            </a:r>
          </a:p>
          <a:p>
            <a:pPr lvl="1"/>
            <a:r>
              <a:rPr lang="en-US" dirty="0"/>
              <a:t>Revenue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607FAE-4DFF-41AC-B140-924198B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6958BA-F2DD-4042-95A2-C8D755FB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D614D3-FC17-4FBC-86C2-5B75FBB4B0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Web Data</a:t>
            </a:r>
          </a:p>
          <a:p>
            <a:endParaRPr lang="en-US" dirty="0"/>
          </a:p>
          <a:p>
            <a:r>
              <a:rPr lang="en-US" dirty="0"/>
              <a:t>Data Collection</a:t>
            </a:r>
          </a:p>
          <a:p>
            <a:endParaRPr lang="en-US" dirty="0"/>
          </a:p>
          <a:p>
            <a:r>
              <a:rPr lang="en-US" dirty="0"/>
              <a:t>Buy a Curated 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6DE369-358F-4E2C-80DC-AD78A833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E7342-414B-4547-957E-613895A17F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Tie to performance</a:t>
            </a:r>
          </a:p>
          <a:p>
            <a:pPr lvl="1"/>
            <a:r>
              <a:rPr lang="en-US" dirty="0"/>
              <a:t>Implicit success and failure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Collection Experience</a:t>
            </a:r>
          </a:p>
        </p:txBody>
      </p:sp>
    </p:spTree>
    <p:extLst>
      <p:ext uri="{BB962C8B-B14F-4D97-AF65-F5344CB8AC3E}">
        <p14:creationId xmlns:p14="http://schemas.microsoft.com/office/powerpoint/2010/main" val="8368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6A82-346B-49FF-A607-515A2C0E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and Labeling Data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8C2871-0BA2-483D-A515-8CF173B3C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E752D-5207-422A-B635-3B34CFC59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Lab?</a:t>
            </a:r>
          </a:p>
          <a:p>
            <a:pPr lvl="1"/>
            <a:r>
              <a:rPr lang="en-US" dirty="0"/>
              <a:t>Mobile?</a:t>
            </a:r>
          </a:p>
          <a:p>
            <a:pPr lvl="1"/>
            <a:r>
              <a:rPr lang="en-US" dirty="0"/>
              <a:t>Usage environment?</a:t>
            </a:r>
          </a:p>
          <a:p>
            <a:endParaRPr lang="en-US" dirty="0"/>
          </a:p>
          <a:p>
            <a:r>
              <a:rPr lang="en-US" dirty="0"/>
              <a:t>Subjects</a:t>
            </a:r>
          </a:p>
          <a:p>
            <a:pPr lvl="1"/>
            <a:r>
              <a:rPr lang="en-US" dirty="0"/>
              <a:t>Coverage</a:t>
            </a:r>
          </a:p>
          <a:p>
            <a:endParaRPr lang="en-US" dirty="0"/>
          </a:p>
          <a:p>
            <a:r>
              <a:rPr lang="en-US" dirty="0"/>
              <a:t>Script</a:t>
            </a:r>
          </a:p>
          <a:p>
            <a:pPr lvl="1"/>
            <a:r>
              <a:rPr lang="en-US" dirty="0"/>
              <a:t>Staged</a:t>
            </a:r>
          </a:p>
          <a:p>
            <a:pPr lvl="1"/>
            <a:r>
              <a:rPr lang="en-US" dirty="0"/>
              <a:t>Performance task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FDAE5-7486-4AFF-A942-CB65E5964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Data Labeling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242AB7-27F0-4901-AD7E-0B1091BB1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 of collection process</a:t>
            </a:r>
          </a:p>
          <a:p>
            <a:endParaRPr lang="en-US" dirty="0"/>
          </a:p>
          <a:p>
            <a:r>
              <a:rPr lang="en-US" dirty="0"/>
              <a:t>Pay people…</a:t>
            </a:r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Managing thousands of </a:t>
            </a:r>
            <a:r>
              <a:rPr lang="en-US" dirty="0" err="1"/>
              <a:t>lables</a:t>
            </a:r>
            <a:r>
              <a:rPr lang="en-US" dirty="0"/>
              <a:t>/workflow</a:t>
            </a:r>
          </a:p>
          <a:p>
            <a:pPr lvl="1"/>
            <a:r>
              <a:rPr lang="en-US" dirty="0"/>
              <a:t>Dealing with noise and mistakes</a:t>
            </a:r>
          </a:p>
        </p:txBody>
      </p:sp>
    </p:spTree>
    <p:extLst>
      <p:ext uri="{BB962C8B-B14F-4D97-AF65-F5344CB8AC3E}">
        <p14:creationId xmlns:p14="http://schemas.microsoft.com/office/powerpoint/2010/main" val="399697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076B-D697-46C2-AE44-972571E8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Ready to Evaluate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BEC2-C46F-4B03-A9A9-61B9B26F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DE73C-D17B-482E-BE2D-AF387A128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aside independent data</a:t>
            </a:r>
          </a:p>
          <a:p>
            <a:endParaRPr lang="en-US" dirty="0"/>
          </a:p>
          <a:p>
            <a:r>
              <a:rPr lang="en-US" dirty="0"/>
              <a:t>Have good coverage of users</a:t>
            </a:r>
          </a:p>
          <a:p>
            <a:endParaRPr lang="en-US" dirty="0"/>
          </a:p>
          <a:p>
            <a:r>
              <a:rPr lang="en-US" dirty="0"/>
              <a:t>Evaluation Framework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188D-B3DE-467D-AC67-C85B77DAC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42442-9863-438B-9656-CA418F6A3C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  <a:p>
            <a:endParaRPr lang="en-US" dirty="0"/>
          </a:p>
          <a:p>
            <a:r>
              <a:rPr lang="en-US" dirty="0"/>
              <a:t>Intelligence Management</a:t>
            </a:r>
          </a:p>
          <a:p>
            <a:pPr lvl="1"/>
            <a:r>
              <a:rPr lang="en-US" dirty="0"/>
              <a:t>Silent/rollouts/Flights</a:t>
            </a:r>
          </a:p>
        </p:txBody>
      </p:sp>
    </p:spTree>
    <p:extLst>
      <p:ext uri="{BB962C8B-B14F-4D97-AF65-F5344CB8AC3E}">
        <p14:creationId xmlns:p14="http://schemas.microsoft.com/office/powerpoint/2010/main" val="2671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7BF-9717-4CA5-9D04-23FA1C18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the Problem / Simple Heuristics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09390A-7E48-405A-AF71-E8E865D3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>
            <a:normAutofit/>
          </a:bodyPr>
          <a:lstStyle/>
          <a:p>
            <a:r>
              <a:rPr lang="en-US" dirty="0"/>
              <a:t>Find systematic noise, do some cleaning</a:t>
            </a:r>
          </a:p>
          <a:p>
            <a:endParaRPr lang="en-US" dirty="0"/>
          </a:p>
          <a:p>
            <a:r>
              <a:rPr lang="en-US" dirty="0"/>
              <a:t>Hand craft a heuristic ‘model’</a:t>
            </a:r>
          </a:p>
          <a:p>
            <a:pPr lvl="1"/>
            <a:r>
              <a:rPr lang="en-US" dirty="0"/>
              <a:t>A simple decision tree</a:t>
            </a:r>
          </a:p>
          <a:p>
            <a:pPr lvl="1"/>
            <a:r>
              <a:rPr lang="en-US" dirty="0"/>
              <a:t>A few rules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challenges</a:t>
            </a:r>
          </a:p>
          <a:p>
            <a:endParaRPr lang="en-US" dirty="0"/>
          </a:p>
          <a:p>
            <a:r>
              <a:rPr lang="en-US" dirty="0"/>
              <a:t>Create a baseline</a:t>
            </a:r>
          </a:p>
        </p:txBody>
      </p:sp>
      <p:pic>
        <p:nvPicPr>
          <p:cNvPr id="4" name="Picture 3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22CF69AC-0B6C-482C-A421-DCEBB2BC1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462" y="2013674"/>
            <a:ext cx="914400" cy="914400"/>
          </a:xfrm>
          <a:prstGeom prst="rect">
            <a:avLst/>
          </a:prstGeom>
        </p:spPr>
      </p:pic>
      <p:pic>
        <p:nvPicPr>
          <p:cNvPr id="5" name="Picture 4" descr="A blurry image of a person&#10;&#10;Description generated with very high confidence">
            <a:extLst>
              <a:ext uri="{FF2B5EF4-FFF2-40B4-BE49-F238E27FC236}">
                <a16:creationId xmlns:a16="http://schemas.microsoft.com/office/drawing/2014/main" id="{11F51A76-6EB1-49EA-BC0A-A67E2E2D5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099" y="5084278"/>
            <a:ext cx="914400" cy="914400"/>
          </a:xfrm>
          <a:prstGeom prst="rect">
            <a:avLst/>
          </a:prstGeom>
        </p:spPr>
      </p:pic>
      <p:pic>
        <p:nvPicPr>
          <p:cNvPr id="6" name="Picture 5" descr="A close up of a persons face&#10;&#10;Description generated with very high confidence">
            <a:extLst>
              <a:ext uri="{FF2B5EF4-FFF2-40B4-BE49-F238E27FC236}">
                <a16:creationId xmlns:a16="http://schemas.microsoft.com/office/drawing/2014/main" id="{C820600E-B1D4-430D-945A-4F8836EAC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42" y="3429000"/>
            <a:ext cx="914400" cy="914400"/>
          </a:xfrm>
          <a:prstGeom prst="rect">
            <a:avLst/>
          </a:prstGeom>
        </p:spPr>
      </p:pic>
      <p:pic>
        <p:nvPicPr>
          <p:cNvPr id="8" name="Picture 7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F9B6CC8-2827-47CD-94D0-D514526AD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734" y="3429000"/>
            <a:ext cx="914400" cy="914400"/>
          </a:xfrm>
          <a:prstGeom prst="rect">
            <a:avLst/>
          </a:prstGeom>
        </p:spPr>
      </p:pic>
      <p:pic>
        <p:nvPicPr>
          <p:cNvPr id="9" name="Picture 8" descr="A close up of a persons face&#10;&#10;Description generated with very high confidence">
            <a:extLst>
              <a:ext uri="{FF2B5EF4-FFF2-40B4-BE49-F238E27FC236}">
                <a16:creationId xmlns:a16="http://schemas.microsoft.com/office/drawing/2014/main" id="{625EB548-2022-4137-BC57-F5AC57506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42" y="2013674"/>
            <a:ext cx="914400" cy="914400"/>
          </a:xfrm>
          <a:prstGeom prst="rect">
            <a:avLst/>
          </a:prstGeom>
        </p:spPr>
      </p:pic>
      <p:pic>
        <p:nvPicPr>
          <p:cNvPr id="10" name="Picture 9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24268767-9387-45F5-9EE0-D8948E9CF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42" y="50842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570</Words>
  <Application>Microsoft Office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Approaching  an ML Problem</vt:lpstr>
      <vt:lpstr>Blink Detection</vt:lpstr>
      <vt:lpstr>Important Steps</vt:lpstr>
      <vt:lpstr>Understanding Environment</vt:lpstr>
      <vt:lpstr>Defining Success</vt:lpstr>
      <vt:lpstr>Get Data</vt:lpstr>
      <vt:lpstr>Collecting and Labeling Data</vt:lpstr>
      <vt:lpstr>Get Ready to Evaluate</vt:lpstr>
      <vt:lpstr>Understand the Problem / Simple Heuristics</vt:lpstr>
      <vt:lpstr>Machine Learning (pt 1)</vt:lpstr>
      <vt:lpstr>Machine Learning (pt 2)</vt:lpstr>
      <vt:lpstr>Understanding the Tradeoffs</vt:lpstr>
      <vt:lpstr>Maturity in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Approaching  an ML Problem</dc:title>
  <dc:creator>Geoff Hulten</dc:creator>
  <cp:lastModifiedBy>Geoff Hulten</cp:lastModifiedBy>
  <cp:revision>20</cp:revision>
  <dcterms:created xsi:type="dcterms:W3CDTF">2018-10-17T04:56:35Z</dcterms:created>
  <dcterms:modified xsi:type="dcterms:W3CDTF">2018-12-02T00:05:35Z</dcterms:modified>
</cp:coreProperties>
</file>