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9" r:id="rId11"/>
    <p:sldId id="265" r:id="rId12"/>
    <p:sldId id="270" r:id="rId13"/>
    <p:sldId id="26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909"/>
    <a:srgbClr val="000040"/>
    <a:srgbClr val="000080"/>
    <a:srgbClr val="40404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0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7416-2199-41F0-91EB-C9C9BF723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CF61D-0C88-4F1E-80FE-C7E5D0E8F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89A34-E352-46CE-AD16-9B9BD58D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745C-D6B7-4E92-9AA8-2918CD8937DB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E0B99-6DE0-4D32-B1E9-E7CECD7F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7FFBB-0CE6-4013-8482-8C80122F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23C-DD11-4450-9D45-0A211067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9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6D0B-69D9-42F7-89A6-51BDD977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1CACE-0E31-463D-ABB1-6893BF312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71CC6-5A75-4F87-91F8-F85C041B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745C-D6B7-4E92-9AA8-2918CD8937DB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78721-8C9C-46ED-A258-433463F0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A7C8F-D4D5-4B03-A50B-6A5AB197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23C-DD11-4450-9D45-0A211067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2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78DA34-E44B-4585-A22A-670ACAF97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EAA4F-BA2B-4B4E-AAD2-D80F85F8E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44CAA-64F4-40CF-8C2E-25FF22B8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745C-D6B7-4E92-9AA8-2918CD8937DB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B30D7-7243-4008-B47C-BAF2F49B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C2A7E-1E41-472D-A57F-C54598DF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23C-DD11-4450-9D45-0A211067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3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5CD9-4A88-4CE8-8C24-9F5AED1F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671F7-92B1-411A-B852-54477527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64922-1A20-45CA-9730-585A9BE9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745C-D6B7-4E92-9AA8-2918CD8937DB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C64B0-3E7E-4FF7-A8AF-27ABECCD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0C0D7-DF53-4E31-AAD4-D6F0C545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23C-DD11-4450-9D45-0A211067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9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24DD-4DEB-479B-9A46-62D398CE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A807E-9734-4517-95AF-B746CC91B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7EC09-F85E-4854-B597-49F757F2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745C-D6B7-4E92-9AA8-2918CD8937DB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1E61-6A99-453A-9659-D6A46DA1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6DBD2-E28B-47A8-A1EE-7F2E011B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23C-DD11-4450-9D45-0A211067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5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BC89-939A-4486-AC31-8A1E7617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F41D8-1669-4358-B46B-499F47BF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62233-56FD-4AD8-937B-7E83DA0DD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D09D0-2380-4D51-9A9A-D86B0BC2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745C-D6B7-4E92-9AA8-2918CD8937DB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7269B-6936-41F4-A18C-5B9CA630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A1A9B-8653-4CD8-A3AE-34FC2540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23C-DD11-4450-9D45-0A211067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1C0E-EF87-48CD-8299-EF382EFD8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0060B-9A67-4EF3-B01B-81CC92F0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64F74-4221-4590-B374-45AF6414F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557BB-73AD-4D70-84A0-0D3A3BC79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DBF13-8007-4543-8FF8-4C125ADAB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81C0F-A32D-4055-8445-625D9F32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745C-D6B7-4E92-9AA8-2918CD8937DB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1C9F3-A65B-424A-8747-4B85B51A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0EF4C-B283-4C99-97DD-422C41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23C-DD11-4450-9D45-0A211067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1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A802-B6AB-42CF-9B12-A2AC1D46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5C574-C6F4-44FC-8E60-B9D9D8B6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745C-D6B7-4E92-9AA8-2918CD8937DB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2631A-FEC5-4DBE-9486-B9F26152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0E555-A28E-4AE1-BB84-8C1961E0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23C-DD11-4450-9D45-0A211067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9A654-3E4D-4B57-BFAD-350F793C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745C-D6B7-4E92-9AA8-2918CD8937DB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763FC-DDEB-43D1-97F6-FE288221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357DA-8D2E-4883-970E-F0E34CAB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23C-DD11-4450-9D45-0A211067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4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5FA6-8CF1-4634-A81B-5BE1764BD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B2BDC-0A16-4018-8134-A9659BC23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DC978-FF7E-4DE6-A3F9-852F702C1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99B3B-9A96-47E4-8885-652A8938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745C-D6B7-4E92-9AA8-2918CD8937DB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73C85-F092-4FBD-B574-ABF941B7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5F4FF-99C9-4D1F-8D56-AD237F29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23C-DD11-4450-9D45-0A211067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2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40C1-1ABF-4F2F-BFEB-C74FC292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843B43-A0CC-42D8-B9E0-B162F3140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17BC6-7582-436A-92EB-74BF01B6A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12B5B-70F5-4315-AF9B-8E86C21A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745C-D6B7-4E92-9AA8-2918CD8937DB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14A70-1D1F-4AD5-A917-7FCF5EBB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354EB-8692-449C-A299-61575A10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23C-DD11-4450-9D45-0A211067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3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55172-2A2A-4117-B294-1B907C0C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6EA1D-05F8-4A49-A033-D532CA382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D80F1-9DB0-4B9E-9F64-7E4F59640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C745C-D6B7-4E92-9AA8-2918CD8937DB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85EDE-89C9-4294-81C5-F41E4F68D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FFBDB-FD7F-482E-AD4D-D92215DFE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4523C-DD11-4450-9D45-0A211067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9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13" Type="http://schemas.openxmlformats.org/officeDocument/2006/relationships/image" Target="../media/image29.jpg"/><Relationship Id="rId18" Type="http://schemas.openxmlformats.org/officeDocument/2006/relationships/image" Target="../media/image31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12" Type="http://schemas.openxmlformats.org/officeDocument/2006/relationships/image" Target="../media/image28.jpg"/><Relationship Id="rId17" Type="http://schemas.openxmlformats.org/officeDocument/2006/relationships/image" Target="../media/image30.png"/><Relationship Id="rId2" Type="http://schemas.openxmlformats.org/officeDocument/2006/relationships/image" Target="../media/image18.jp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11" Type="http://schemas.openxmlformats.org/officeDocument/2006/relationships/image" Target="../media/image27.jpg"/><Relationship Id="rId5" Type="http://schemas.openxmlformats.org/officeDocument/2006/relationships/image" Target="../media/image21.jpg"/><Relationship Id="rId10" Type="http://schemas.openxmlformats.org/officeDocument/2006/relationships/image" Target="../media/image26.jpg"/><Relationship Id="rId19" Type="http://schemas.openxmlformats.org/officeDocument/2006/relationships/image" Target="../media/image32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C990-116E-4A44-AC50-61048E418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F6716-1CD4-43D5-9CAD-1F02B672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Geoff Hulten</a:t>
            </a:r>
          </a:p>
        </p:txBody>
      </p:sp>
    </p:spTree>
    <p:extLst>
      <p:ext uri="{BB962C8B-B14F-4D97-AF65-F5344CB8AC3E}">
        <p14:creationId xmlns:p14="http://schemas.microsoft.com/office/powerpoint/2010/main" val="372134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Content Placeholder 4">
            <a:extLst>
              <a:ext uri="{FF2B5EF4-FFF2-40B4-BE49-F238E27FC236}">
                <a16:creationId xmlns:a16="http://schemas.microsoft.com/office/drawing/2014/main" id="{6970B21F-36CD-4731-9C31-3982CE8BA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591" y="1423901"/>
            <a:ext cx="1371599" cy="1371599"/>
          </a:xfrm>
          <a:prstGeom prst="rect">
            <a:avLst/>
          </a:prstGeom>
        </p:spPr>
      </p:pic>
      <p:pic>
        <p:nvPicPr>
          <p:cNvPr id="43" name="Content Placeholder 4">
            <a:extLst>
              <a:ext uri="{FF2B5EF4-FFF2-40B4-BE49-F238E27FC236}">
                <a16:creationId xmlns:a16="http://schemas.microsoft.com/office/drawing/2014/main" id="{33A48C57-FC11-427F-B74F-BB0C4C906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99" y="1423902"/>
            <a:ext cx="1371599" cy="1371599"/>
          </a:xfrm>
          <a:prstGeom prst="rect">
            <a:avLst/>
          </a:prstGeom>
        </p:spPr>
      </p:pic>
      <p:pic>
        <p:nvPicPr>
          <p:cNvPr id="42" name="Content Placeholder 4">
            <a:extLst>
              <a:ext uri="{FF2B5EF4-FFF2-40B4-BE49-F238E27FC236}">
                <a16:creationId xmlns:a16="http://schemas.microsoft.com/office/drawing/2014/main" id="{000452DA-40B2-414B-A14D-3763DCCD5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96" y="1428956"/>
            <a:ext cx="1371599" cy="1371599"/>
          </a:xfrm>
          <a:prstGeom prst="rect">
            <a:avLst/>
          </a:prstGeom>
        </p:spPr>
      </p:pic>
      <p:pic>
        <p:nvPicPr>
          <p:cNvPr id="41" name="Content Placeholder 4">
            <a:extLst>
              <a:ext uri="{FF2B5EF4-FFF2-40B4-BE49-F238E27FC236}">
                <a16:creationId xmlns:a16="http://schemas.microsoft.com/office/drawing/2014/main" id="{D7136083-8336-4696-8516-1DD167606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77" y="1423903"/>
            <a:ext cx="1371599" cy="13715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F5898E-5815-4729-8B3E-5086B1C7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4"/>
            <a:ext cx="10515600" cy="765843"/>
          </a:xfrm>
        </p:spPr>
        <p:txBody>
          <a:bodyPr/>
          <a:lstStyle/>
          <a:p>
            <a:r>
              <a:rPr lang="en-US" dirty="0"/>
              <a:t>Features from Gradients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3F1DFC-2284-43B2-96A5-CD7F68A5DDAD}"/>
              </a:ext>
            </a:extLst>
          </p:cNvPr>
          <p:cNvSpPr/>
          <p:nvPr/>
        </p:nvSpPr>
        <p:spPr>
          <a:xfrm>
            <a:off x="1176897" y="1411812"/>
            <a:ext cx="1371600" cy="137160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8F6E35-45FA-492A-931E-EB5E49CE9948}"/>
              </a:ext>
            </a:extLst>
          </p:cNvPr>
          <p:cNvSpPr txBox="1"/>
          <p:nvPr/>
        </p:nvSpPr>
        <p:spPr>
          <a:xfrm>
            <a:off x="1176897" y="1042480"/>
            <a:ext cx="142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Whole 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5D1AF7-DC54-4B7E-B493-C1A5E3FCDF2F}"/>
              </a:ext>
            </a:extLst>
          </p:cNvPr>
          <p:cNvSpPr/>
          <p:nvPr/>
        </p:nvSpPr>
        <p:spPr>
          <a:xfrm>
            <a:off x="3773774" y="1423900"/>
            <a:ext cx="697963" cy="70183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501234-3287-4CA8-A61E-11607E852015}"/>
              </a:ext>
            </a:extLst>
          </p:cNvPr>
          <p:cNvSpPr/>
          <p:nvPr/>
        </p:nvSpPr>
        <p:spPr>
          <a:xfrm>
            <a:off x="3773775" y="2137824"/>
            <a:ext cx="710126" cy="657678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07FF7-F237-4ACF-B7FB-BC7C8DB445D0}"/>
              </a:ext>
            </a:extLst>
          </p:cNvPr>
          <p:cNvSpPr/>
          <p:nvPr/>
        </p:nvSpPr>
        <p:spPr>
          <a:xfrm>
            <a:off x="4483900" y="1423904"/>
            <a:ext cx="651253" cy="71392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B352CC-0B37-448F-8EF5-37093E463959}"/>
              </a:ext>
            </a:extLst>
          </p:cNvPr>
          <p:cNvSpPr/>
          <p:nvPr/>
        </p:nvSpPr>
        <p:spPr>
          <a:xfrm>
            <a:off x="4479758" y="2149916"/>
            <a:ext cx="673637" cy="645588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AB0386-9C9F-4245-9AFA-069E1E15B1CB}"/>
              </a:ext>
            </a:extLst>
          </p:cNvPr>
          <p:cNvSpPr txBox="1"/>
          <p:nvPr/>
        </p:nvSpPr>
        <p:spPr>
          <a:xfrm>
            <a:off x="3785937" y="1036434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 Grid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56363-7FA8-4DBB-9F27-A3867FDB163D}"/>
              </a:ext>
            </a:extLst>
          </p:cNvPr>
          <p:cNvSpPr txBox="1"/>
          <p:nvPr/>
        </p:nvSpPr>
        <p:spPr>
          <a:xfrm>
            <a:off x="6862011" y="1036434"/>
            <a:ext cx="184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of Interest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974A27-A72B-494B-8A08-328FFDC1ACE4}"/>
              </a:ext>
            </a:extLst>
          </p:cNvPr>
          <p:cNvSpPr/>
          <p:nvPr/>
        </p:nvSpPr>
        <p:spPr>
          <a:xfrm>
            <a:off x="7343903" y="1707117"/>
            <a:ext cx="799910" cy="71392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E12B46-84C8-431B-A6D4-15C03C73AB20}"/>
              </a:ext>
            </a:extLst>
          </p:cNvPr>
          <p:cNvSpPr txBox="1"/>
          <p:nvPr/>
        </p:nvSpPr>
        <p:spPr>
          <a:xfrm>
            <a:off x="5344430" y="4312244"/>
            <a:ext cx="148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Combinations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844472-DB51-4197-BA0B-957FD75570E0}"/>
              </a:ext>
            </a:extLst>
          </p:cNvPr>
          <p:cNvSpPr txBox="1"/>
          <p:nvPr/>
        </p:nvSpPr>
        <p:spPr>
          <a:xfrm>
            <a:off x="9637564" y="1054572"/>
            <a:ext cx="185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Localization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787472-C0D7-4C00-BA30-FCC9FF286FD0}"/>
              </a:ext>
            </a:extLst>
          </p:cNvPr>
          <p:cNvSpPr/>
          <p:nvPr/>
        </p:nvSpPr>
        <p:spPr>
          <a:xfrm>
            <a:off x="10963634" y="1906692"/>
            <a:ext cx="287834" cy="36933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BCF181-728B-40B9-BBB3-EBDB39ABA889}"/>
              </a:ext>
            </a:extLst>
          </p:cNvPr>
          <p:cNvSpPr/>
          <p:nvPr/>
        </p:nvSpPr>
        <p:spPr>
          <a:xfrm>
            <a:off x="9852591" y="1927325"/>
            <a:ext cx="263381" cy="36933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9709E1-B13F-4962-84FC-B8AFA52F1CF3}"/>
              </a:ext>
            </a:extLst>
          </p:cNvPr>
          <p:cNvSpPr/>
          <p:nvPr/>
        </p:nvSpPr>
        <p:spPr>
          <a:xfrm>
            <a:off x="10233290" y="1823532"/>
            <a:ext cx="340655" cy="32638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AB75B8-FD92-458B-854E-0E1C1987A4B0}"/>
              </a:ext>
            </a:extLst>
          </p:cNvPr>
          <p:cNvSpPr txBox="1"/>
          <p:nvPr/>
        </p:nvSpPr>
        <p:spPr>
          <a:xfrm>
            <a:off x="1278947" y="2829578"/>
            <a:ext cx="129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Gradient</a:t>
            </a:r>
          </a:p>
          <a:p>
            <a:pPr algn="ctr"/>
            <a:r>
              <a:rPr lang="en-US" dirty="0"/>
              <a:t>Features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3D22D5-48D8-4CD3-A8C8-B75B985182A5}"/>
              </a:ext>
            </a:extLst>
          </p:cNvPr>
          <p:cNvSpPr txBox="1"/>
          <p:nvPr/>
        </p:nvSpPr>
        <p:spPr>
          <a:xfrm>
            <a:off x="3829477" y="2829577"/>
            <a:ext cx="129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Gradient</a:t>
            </a:r>
          </a:p>
          <a:p>
            <a:pPr algn="ctr"/>
            <a:r>
              <a:rPr lang="en-US" dirty="0"/>
              <a:t>Features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7E6BD9-C230-4FD1-B3C5-26DD2154F761}"/>
              </a:ext>
            </a:extLst>
          </p:cNvPr>
          <p:cNvSpPr txBox="1"/>
          <p:nvPr/>
        </p:nvSpPr>
        <p:spPr>
          <a:xfrm>
            <a:off x="7116331" y="2829576"/>
            <a:ext cx="129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Gradient</a:t>
            </a:r>
          </a:p>
          <a:p>
            <a:pPr algn="ctr"/>
            <a:r>
              <a:rPr lang="en-US" dirty="0"/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FC6FF5-0792-4503-B208-1DA0B697958A}"/>
              </a:ext>
            </a:extLst>
          </p:cNvPr>
          <p:cNvSpPr txBox="1"/>
          <p:nvPr/>
        </p:nvSpPr>
        <p:spPr>
          <a:xfrm>
            <a:off x="9896132" y="2829575"/>
            <a:ext cx="129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 Gradient</a:t>
            </a:r>
          </a:p>
          <a:p>
            <a:pPr algn="ctr"/>
            <a:r>
              <a:rPr lang="en-US" dirty="0"/>
              <a:t>Features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F98F1C-D71B-4CC1-8299-E05E9189A780}"/>
              </a:ext>
            </a:extLst>
          </p:cNvPr>
          <p:cNvSpPr txBox="1"/>
          <p:nvPr/>
        </p:nvSpPr>
        <p:spPr>
          <a:xfrm>
            <a:off x="5439307" y="6099341"/>
            <a:ext cx="1407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144 Gradient</a:t>
            </a:r>
          </a:p>
          <a:p>
            <a:pPr algn="ctr"/>
            <a:r>
              <a:rPr lang="en-US" dirty="0"/>
              <a:t>Features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3B112-DA64-4F9E-AD71-14BF4E7B36DC}"/>
              </a:ext>
            </a:extLst>
          </p:cNvPr>
          <p:cNvSpPr/>
          <p:nvPr/>
        </p:nvSpPr>
        <p:spPr>
          <a:xfrm>
            <a:off x="9909384" y="2056691"/>
            <a:ext cx="106017" cy="1060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204B4B8-AF2D-4A27-9933-EB20DCFCA5C1}"/>
              </a:ext>
            </a:extLst>
          </p:cNvPr>
          <p:cNvSpPr/>
          <p:nvPr/>
        </p:nvSpPr>
        <p:spPr>
          <a:xfrm>
            <a:off x="11077852" y="2050301"/>
            <a:ext cx="106017" cy="1060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4853BA5-B2AD-492D-A411-5C1891A57BD0}"/>
              </a:ext>
            </a:extLst>
          </p:cNvPr>
          <p:cNvSpPr/>
          <p:nvPr/>
        </p:nvSpPr>
        <p:spPr>
          <a:xfrm>
            <a:off x="10350610" y="1944283"/>
            <a:ext cx="106017" cy="1060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Content Placeholder 4">
            <a:extLst>
              <a:ext uri="{FF2B5EF4-FFF2-40B4-BE49-F238E27FC236}">
                <a16:creationId xmlns:a16="http://schemas.microsoft.com/office/drawing/2014/main" id="{88383310-FBA6-45FC-A6E1-8CD033754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934" y="4681576"/>
            <a:ext cx="1371599" cy="1371599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48626E46-9FC1-4450-93CC-B5E9E7605119}"/>
              </a:ext>
            </a:extLst>
          </p:cNvPr>
          <p:cNvSpPr/>
          <p:nvPr/>
        </p:nvSpPr>
        <p:spPr>
          <a:xfrm>
            <a:off x="6562977" y="5164367"/>
            <a:ext cx="287834" cy="36933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B5FEC85-ADB7-4A3E-AD18-E9B2B608E289}"/>
              </a:ext>
            </a:extLst>
          </p:cNvPr>
          <p:cNvSpPr/>
          <p:nvPr/>
        </p:nvSpPr>
        <p:spPr>
          <a:xfrm>
            <a:off x="5451934" y="5185000"/>
            <a:ext cx="263381" cy="36933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F72BA7-35AF-4AE3-99AE-247F8BAE6A88}"/>
              </a:ext>
            </a:extLst>
          </p:cNvPr>
          <p:cNvSpPr/>
          <p:nvPr/>
        </p:nvSpPr>
        <p:spPr>
          <a:xfrm>
            <a:off x="5832633" y="5081207"/>
            <a:ext cx="340655" cy="32638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37608D0-7F0D-41CB-9B95-CAFC49DA23EF}"/>
              </a:ext>
            </a:extLst>
          </p:cNvPr>
          <p:cNvSpPr/>
          <p:nvPr/>
        </p:nvSpPr>
        <p:spPr>
          <a:xfrm>
            <a:off x="5508727" y="5314366"/>
            <a:ext cx="106017" cy="1060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B364E2F-AB2B-4A4F-8EC5-7CC86EF9B39B}"/>
              </a:ext>
            </a:extLst>
          </p:cNvPr>
          <p:cNvSpPr/>
          <p:nvPr/>
        </p:nvSpPr>
        <p:spPr>
          <a:xfrm>
            <a:off x="6677195" y="5307976"/>
            <a:ext cx="106017" cy="1060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962DC8E-BFEE-4A45-9828-3ED3F7F8611A}"/>
              </a:ext>
            </a:extLst>
          </p:cNvPr>
          <p:cNvSpPr/>
          <p:nvPr/>
        </p:nvSpPr>
        <p:spPr>
          <a:xfrm>
            <a:off x="5949953" y="5201958"/>
            <a:ext cx="106017" cy="1060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3065823-ECE8-456F-89F9-055BC0C85E00}"/>
              </a:ext>
            </a:extLst>
          </p:cNvPr>
          <p:cNvSpPr/>
          <p:nvPr/>
        </p:nvSpPr>
        <p:spPr>
          <a:xfrm>
            <a:off x="5652687" y="5020523"/>
            <a:ext cx="799910" cy="71392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CC2B3F6-6301-4C61-8F80-1BC7B727EF0C}"/>
              </a:ext>
            </a:extLst>
          </p:cNvPr>
          <p:cNvSpPr/>
          <p:nvPr/>
        </p:nvSpPr>
        <p:spPr>
          <a:xfrm>
            <a:off x="5439307" y="4669483"/>
            <a:ext cx="697963" cy="71392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9FEEAB-C0AB-4A84-BD5E-EABB5375DBC5}"/>
              </a:ext>
            </a:extLst>
          </p:cNvPr>
          <p:cNvSpPr/>
          <p:nvPr/>
        </p:nvSpPr>
        <p:spPr>
          <a:xfrm>
            <a:off x="5439308" y="5395495"/>
            <a:ext cx="710126" cy="657678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0A98E64-D2C4-43DB-A776-B208FBDFBA72}"/>
              </a:ext>
            </a:extLst>
          </p:cNvPr>
          <p:cNvSpPr/>
          <p:nvPr/>
        </p:nvSpPr>
        <p:spPr>
          <a:xfrm>
            <a:off x="6149433" y="4681575"/>
            <a:ext cx="673637" cy="71392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981964-BAE5-49B3-8476-3586F8F3A53C}"/>
              </a:ext>
            </a:extLst>
          </p:cNvPr>
          <p:cNvSpPr/>
          <p:nvPr/>
        </p:nvSpPr>
        <p:spPr>
          <a:xfrm>
            <a:off x="6145291" y="5407587"/>
            <a:ext cx="673637" cy="645588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C3DD8E-2F58-4616-A41F-9590C6503607}"/>
              </a:ext>
            </a:extLst>
          </p:cNvPr>
          <p:cNvSpPr txBox="1"/>
          <p:nvPr/>
        </p:nvSpPr>
        <p:spPr>
          <a:xfrm>
            <a:off x="488653" y="3658299"/>
            <a:ext cx="18658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Features:</a:t>
            </a:r>
          </a:p>
          <a:p>
            <a:endParaRPr lang="en-US" dirty="0"/>
          </a:p>
          <a:p>
            <a:r>
              <a:rPr lang="en-US" dirty="0" err="1"/>
              <a:t>AverageX</a:t>
            </a:r>
            <a:r>
              <a:rPr lang="en-US" dirty="0"/>
              <a:t>: 0.194</a:t>
            </a:r>
          </a:p>
          <a:p>
            <a:r>
              <a:rPr lang="en-US" dirty="0" err="1"/>
              <a:t>MaxX</a:t>
            </a:r>
            <a:r>
              <a:rPr lang="en-US" dirty="0"/>
              <a:t>: 1.0</a:t>
            </a:r>
          </a:p>
          <a:p>
            <a:r>
              <a:rPr lang="en-US" dirty="0" err="1"/>
              <a:t>MinX</a:t>
            </a:r>
            <a:r>
              <a:rPr lang="en-US" dirty="0"/>
              <a:t>: 0.0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300BCB-60A6-47E1-B9CA-F9C9E4AC1EF1}"/>
              </a:ext>
            </a:extLst>
          </p:cNvPr>
          <p:cNvSpPr/>
          <p:nvPr/>
        </p:nvSpPr>
        <p:spPr>
          <a:xfrm>
            <a:off x="488653" y="5081207"/>
            <a:ext cx="28318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HistX0-.2: .666</a:t>
            </a:r>
          </a:p>
          <a:p>
            <a:r>
              <a:rPr lang="en-US" dirty="0"/>
              <a:t>HistX.2-.4: .111</a:t>
            </a:r>
          </a:p>
          <a:p>
            <a:r>
              <a:rPr lang="en-US" dirty="0"/>
              <a:t>HistX.4-.6: .111</a:t>
            </a:r>
          </a:p>
          <a:p>
            <a:r>
              <a:rPr lang="en-US" dirty="0"/>
              <a:t>HistX.6-.8: 0</a:t>
            </a:r>
          </a:p>
          <a:p>
            <a:r>
              <a:rPr lang="en-US" dirty="0"/>
              <a:t>HistX.8-1:.111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07B4C2-8980-47B2-B9AB-597A27694CB1}"/>
              </a:ext>
            </a:extLst>
          </p:cNvPr>
          <p:cNvSpPr txBox="1"/>
          <p:nvPr/>
        </p:nvSpPr>
        <p:spPr>
          <a:xfrm>
            <a:off x="2379396" y="3658299"/>
            <a:ext cx="15583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AverageY</a:t>
            </a:r>
            <a:r>
              <a:rPr lang="en-US" dirty="0"/>
              <a:t>: 0.23</a:t>
            </a:r>
          </a:p>
          <a:p>
            <a:r>
              <a:rPr lang="en-US" dirty="0" err="1"/>
              <a:t>MaxY</a:t>
            </a:r>
            <a:r>
              <a:rPr lang="en-US" dirty="0"/>
              <a:t>: 0.4</a:t>
            </a:r>
          </a:p>
          <a:p>
            <a:r>
              <a:rPr lang="en-US" dirty="0" err="1"/>
              <a:t>MinY</a:t>
            </a:r>
            <a:r>
              <a:rPr lang="en-US" dirty="0"/>
              <a:t>: 0.1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4F83ACD-E421-45ED-AE30-6A4614D5106E}"/>
              </a:ext>
            </a:extLst>
          </p:cNvPr>
          <p:cNvSpPr/>
          <p:nvPr/>
        </p:nvSpPr>
        <p:spPr>
          <a:xfrm>
            <a:off x="2379396" y="5081207"/>
            <a:ext cx="28318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HistY0-.2: .2</a:t>
            </a:r>
          </a:p>
          <a:p>
            <a:r>
              <a:rPr lang="en-US" dirty="0"/>
              <a:t>HistY.2-.4: 0</a:t>
            </a:r>
          </a:p>
          <a:p>
            <a:r>
              <a:rPr lang="en-US" dirty="0"/>
              <a:t>HistY.4-.6: .2</a:t>
            </a:r>
          </a:p>
          <a:p>
            <a:r>
              <a:rPr lang="en-US" dirty="0"/>
              <a:t>HistY.6-.8: 0</a:t>
            </a:r>
          </a:p>
          <a:p>
            <a:r>
              <a:rPr lang="en-US" dirty="0"/>
              <a:t>HistY.8-1:.6</a:t>
            </a:r>
          </a:p>
        </p:txBody>
      </p:sp>
    </p:spTree>
    <p:extLst>
      <p:ext uri="{BB962C8B-B14F-4D97-AF65-F5344CB8AC3E}">
        <p14:creationId xmlns:p14="http://schemas.microsoft.com/office/powerpoint/2010/main" val="162671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6" grpId="0" animBg="1"/>
      <p:bldP spid="17" grpId="0"/>
      <p:bldP spid="18" grpId="0"/>
      <p:bldP spid="20" grpId="0" animBg="1"/>
      <p:bldP spid="21" grpId="0"/>
      <p:bldP spid="29" grpId="0"/>
      <p:bldP spid="30" grpId="0" animBg="1"/>
      <p:bldP spid="31" grpId="0" animBg="1"/>
      <p:bldP spid="32" grpId="0" animBg="1"/>
      <p:bldP spid="36" grpId="0"/>
      <p:bldP spid="37" grpId="0"/>
      <p:bldP spid="38" grpId="0"/>
      <p:bldP spid="39" grpId="0"/>
      <p:bldP spid="40" grpId="0"/>
      <p:bldP spid="3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/>
      <p:bldP spid="63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6361-4AF0-4AE6-9C29-C0A2CDA8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E19DE8-4AC6-48D5-9E0F-902B835E83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42117"/>
              </p:ext>
            </p:extLst>
          </p:nvPr>
        </p:nvGraphicFramePr>
        <p:xfrm>
          <a:off x="1687214" y="2025065"/>
          <a:ext cx="136638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61">
                  <a:extLst>
                    <a:ext uri="{9D8B030D-6E8A-4147-A177-3AD203B41FA5}">
                      <a16:colId xmlns:a16="http://schemas.microsoft.com/office/drawing/2014/main" val="1638920107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1121784291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3285988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6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7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3821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E8BE26F-ED9B-426A-8942-AE51FA139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245209"/>
              </p:ext>
            </p:extLst>
          </p:nvPr>
        </p:nvGraphicFramePr>
        <p:xfrm>
          <a:off x="1247921" y="3896765"/>
          <a:ext cx="224497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994">
                  <a:extLst>
                    <a:ext uri="{9D8B030D-6E8A-4147-A177-3AD203B41FA5}">
                      <a16:colId xmlns:a16="http://schemas.microsoft.com/office/drawing/2014/main" val="1638920107"/>
                    </a:ext>
                  </a:extLst>
                </a:gridCol>
                <a:gridCol w="448994">
                  <a:extLst>
                    <a:ext uri="{9D8B030D-6E8A-4147-A177-3AD203B41FA5}">
                      <a16:colId xmlns:a16="http://schemas.microsoft.com/office/drawing/2014/main" val="1121784291"/>
                    </a:ext>
                  </a:extLst>
                </a:gridCol>
                <a:gridCol w="448994">
                  <a:extLst>
                    <a:ext uri="{9D8B030D-6E8A-4147-A177-3AD203B41FA5}">
                      <a16:colId xmlns:a16="http://schemas.microsoft.com/office/drawing/2014/main" val="3285988701"/>
                    </a:ext>
                  </a:extLst>
                </a:gridCol>
                <a:gridCol w="448994">
                  <a:extLst>
                    <a:ext uri="{9D8B030D-6E8A-4147-A177-3AD203B41FA5}">
                      <a16:colId xmlns:a16="http://schemas.microsoft.com/office/drawing/2014/main" val="3609424451"/>
                    </a:ext>
                  </a:extLst>
                </a:gridCol>
                <a:gridCol w="448994">
                  <a:extLst>
                    <a:ext uri="{9D8B030D-6E8A-4147-A177-3AD203B41FA5}">
                      <a16:colId xmlns:a16="http://schemas.microsoft.com/office/drawing/2014/main" val="350450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9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55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6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7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382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DAD21A-F06E-4F60-8E9F-E7B3A36D4CD2}"/>
              </a:ext>
            </a:extLst>
          </p:cNvPr>
          <p:cNvSpPr txBox="1"/>
          <p:nvPr/>
        </p:nvSpPr>
        <p:spPr>
          <a:xfrm>
            <a:off x="1844107" y="1540667"/>
            <a:ext cx="105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3x3 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84277-238A-4C15-B378-42C6327EE99C}"/>
              </a:ext>
            </a:extLst>
          </p:cNvPr>
          <p:cNvSpPr txBox="1"/>
          <p:nvPr/>
        </p:nvSpPr>
        <p:spPr>
          <a:xfrm>
            <a:off x="1627221" y="3429000"/>
            <a:ext cx="148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Intensity Data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9083CA7A-BAFD-4678-B050-F86EA51FC4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644145"/>
              </p:ext>
            </p:extLst>
          </p:nvPr>
        </p:nvGraphicFramePr>
        <p:xfrm>
          <a:off x="6454141" y="2685812"/>
          <a:ext cx="224497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994">
                  <a:extLst>
                    <a:ext uri="{9D8B030D-6E8A-4147-A177-3AD203B41FA5}">
                      <a16:colId xmlns:a16="http://schemas.microsoft.com/office/drawing/2014/main" val="1638920107"/>
                    </a:ext>
                  </a:extLst>
                </a:gridCol>
                <a:gridCol w="448994">
                  <a:extLst>
                    <a:ext uri="{9D8B030D-6E8A-4147-A177-3AD203B41FA5}">
                      <a16:colId xmlns:a16="http://schemas.microsoft.com/office/drawing/2014/main" val="1121784291"/>
                    </a:ext>
                  </a:extLst>
                </a:gridCol>
                <a:gridCol w="448994">
                  <a:extLst>
                    <a:ext uri="{9D8B030D-6E8A-4147-A177-3AD203B41FA5}">
                      <a16:colId xmlns:a16="http://schemas.microsoft.com/office/drawing/2014/main" val="3285988701"/>
                    </a:ext>
                  </a:extLst>
                </a:gridCol>
                <a:gridCol w="448994">
                  <a:extLst>
                    <a:ext uri="{9D8B030D-6E8A-4147-A177-3AD203B41FA5}">
                      <a16:colId xmlns:a16="http://schemas.microsoft.com/office/drawing/2014/main" val="3609424451"/>
                    </a:ext>
                  </a:extLst>
                </a:gridCol>
                <a:gridCol w="448994">
                  <a:extLst>
                    <a:ext uri="{9D8B030D-6E8A-4147-A177-3AD203B41FA5}">
                      <a16:colId xmlns:a16="http://schemas.microsoft.com/office/drawing/2014/main" val="350450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9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55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6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7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382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7AA3CCD-8135-490E-976C-67849A16FC2B}"/>
              </a:ext>
            </a:extLst>
          </p:cNvPr>
          <p:cNvSpPr txBox="1"/>
          <p:nvPr/>
        </p:nvSpPr>
        <p:spPr>
          <a:xfrm>
            <a:off x="7035868" y="2216261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AEFB558-1FC5-4270-846A-A3A9CB7E8733}"/>
              </a:ext>
            </a:extLst>
          </p:cNvPr>
          <p:cNvSpPr/>
          <p:nvPr/>
        </p:nvSpPr>
        <p:spPr>
          <a:xfrm>
            <a:off x="4376197" y="3161017"/>
            <a:ext cx="1366383" cy="576197"/>
          </a:xfrm>
          <a:prstGeom prst="rightArrow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Convolve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14AD6F-E44D-4BDB-8C5C-0662A0179849}"/>
              </a:ext>
            </a:extLst>
          </p:cNvPr>
          <p:cNvSpPr/>
          <p:nvPr/>
        </p:nvSpPr>
        <p:spPr>
          <a:xfrm>
            <a:off x="6454141" y="2685812"/>
            <a:ext cx="2244970" cy="222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6C36A81F-0611-489C-8439-4C23315C9F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09851"/>
              </p:ext>
            </p:extLst>
          </p:nvPr>
        </p:nvGraphicFramePr>
        <p:xfrm>
          <a:off x="6454174" y="2685812"/>
          <a:ext cx="224497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994">
                  <a:extLst>
                    <a:ext uri="{9D8B030D-6E8A-4147-A177-3AD203B41FA5}">
                      <a16:colId xmlns:a16="http://schemas.microsoft.com/office/drawing/2014/main" val="1638920107"/>
                    </a:ext>
                  </a:extLst>
                </a:gridCol>
                <a:gridCol w="448994">
                  <a:extLst>
                    <a:ext uri="{9D8B030D-6E8A-4147-A177-3AD203B41FA5}">
                      <a16:colId xmlns:a16="http://schemas.microsoft.com/office/drawing/2014/main" val="1121784291"/>
                    </a:ext>
                  </a:extLst>
                </a:gridCol>
                <a:gridCol w="448994">
                  <a:extLst>
                    <a:ext uri="{9D8B030D-6E8A-4147-A177-3AD203B41FA5}">
                      <a16:colId xmlns:a16="http://schemas.microsoft.com/office/drawing/2014/main" val="3285988701"/>
                    </a:ext>
                  </a:extLst>
                </a:gridCol>
                <a:gridCol w="448994">
                  <a:extLst>
                    <a:ext uri="{9D8B030D-6E8A-4147-A177-3AD203B41FA5}">
                      <a16:colId xmlns:a16="http://schemas.microsoft.com/office/drawing/2014/main" val="3609424451"/>
                    </a:ext>
                  </a:extLst>
                </a:gridCol>
                <a:gridCol w="448994">
                  <a:extLst>
                    <a:ext uri="{9D8B030D-6E8A-4147-A177-3AD203B41FA5}">
                      <a16:colId xmlns:a16="http://schemas.microsoft.com/office/drawing/2014/main" val="350450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9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55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6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7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38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04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3A88-365E-4A78-81C2-74F22575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Sobel Edge Detection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016B7A-AE24-461B-85BF-B4E52677FE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299606"/>
              </p:ext>
            </p:extLst>
          </p:nvPr>
        </p:nvGraphicFramePr>
        <p:xfrm>
          <a:off x="1349590" y="2019602"/>
          <a:ext cx="136638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61">
                  <a:extLst>
                    <a:ext uri="{9D8B030D-6E8A-4147-A177-3AD203B41FA5}">
                      <a16:colId xmlns:a16="http://schemas.microsoft.com/office/drawing/2014/main" val="1638920107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1121784291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3285988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6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7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382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631DF60-26BC-4132-B866-BFF082E970D0}"/>
              </a:ext>
            </a:extLst>
          </p:cNvPr>
          <p:cNvSpPr txBox="1"/>
          <p:nvPr/>
        </p:nvSpPr>
        <p:spPr>
          <a:xfrm>
            <a:off x="1101500" y="1650270"/>
            <a:ext cx="186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X Gradient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D222D38-5453-4759-AC41-0D60D7C756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86409"/>
              </p:ext>
            </p:extLst>
          </p:nvPr>
        </p:nvGraphicFramePr>
        <p:xfrm>
          <a:off x="1349590" y="4108117"/>
          <a:ext cx="136638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61">
                  <a:extLst>
                    <a:ext uri="{9D8B030D-6E8A-4147-A177-3AD203B41FA5}">
                      <a16:colId xmlns:a16="http://schemas.microsoft.com/office/drawing/2014/main" val="1638920107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1121784291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3285988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6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7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382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63D91CF-EC96-48F6-BAE3-F6D720DD2874}"/>
              </a:ext>
            </a:extLst>
          </p:cNvPr>
          <p:cNvSpPr txBox="1"/>
          <p:nvPr/>
        </p:nvSpPr>
        <p:spPr>
          <a:xfrm>
            <a:off x="1101500" y="3738785"/>
            <a:ext cx="185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Y Gradient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0AD462D3-6FBE-45CA-8FE9-3BD61F3DD8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0652540"/>
              </p:ext>
            </p:extLst>
          </p:nvPr>
        </p:nvGraphicFramePr>
        <p:xfrm>
          <a:off x="6463109" y="2014139"/>
          <a:ext cx="136638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61">
                  <a:extLst>
                    <a:ext uri="{9D8B030D-6E8A-4147-A177-3AD203B41FA5}">
                      <a16:colId xmlns:a16="http://schemas.microsoft.com/office/drawing/2014/main" val="1638920107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1121784291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3285988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6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7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382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2BEC2F1-65DF-4B28-9716-41377A7F8A1E}"/>
              </a:ext>
            </a:extLst>
          </p:cNvPr>
          <p:cNvSpPr txBox="1"/>
          <p:nvPr/>
        </p:nvSpPr>
        <p:spPr>
          <a:xfrm>
            <a:off x="6285358" y="1644807"/>
            <a:ext cx="174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Sobel X Gradient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28EA1738-ACD7-41BE-A2BB-3AF5CD3EA5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369055"/>
              </p:ext>
            </p:extLst>
          </p:nvPr>
        </p:nvGraphicFramePr>
        <p:xfrm>
          <a:off x="6463109" y="4108117"/>
          <a:ext cx="136638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61">
                  <a:extLst>
                    <a:ext uri="{9D8B030D-6E8A-4147-A177-3AD203B41FA5}">
                      <a16:colId xmlns:a16="http://schemas.microsoft.com/office/drawing/2014/main" val="1638920107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1121784291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3285988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6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7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382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A7DEE17-C0E2-4096-8A73-143EE9CEFD3A}"/>
              </a:ext>
            </a:extLst>
          </p:cNvPr>
          <p:cNvSpPr txBox="1"/>
          <p:nvPr/>
        </p:nvSpPr>
        <p:spPr>
          <a:xfrm>
            <a:off x="6285358" y="3738785"/>
            <a:ext cx="173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Sobel Y Gradient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B1E3F1-CCBB-4681-A430-859919BA4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430" y="1887207"/>
            <a:ext cx="1366383" cy="13663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2E0476-B224-4618-98F0-7A040B101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429" y="3854254"/>
            <a:ext cx="1366383" cy="1366383"/>
          </a:xfrm>
          <a:prstGeom prst="rect">
            <a:avLst/>
          </a:prstGeom>
        </p:spPr>
      </p:pic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5E2C979A-CC62-446F-9CF6-B01A5D315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856" y="1887207"/>
            <a:ext cx="1366383" cy="1366383"/>
          </a:xfrm>
          <a:prstGeom prst="rect">
            <a:avLst/>
          </a:prstGeom>
        </p:spPr>
      </p:pic>
      <p:pic>
        <p:nvPicPr>
          <p:cNvPr id="19" name="Picture 18" descr="A blurry photo of a person&#10;&#10;Description generated with high confidence">
            <a:extLst>
              <a:ext uri="{FF2B5EF4-FFF2-40B4-BE49-F238E27FC236}">
                <a16:creationId xmlns:a16="http://schemas.microsoft.com/office/drawing/2014/main" id="{080C7876-6C57-4B8E-8366-DB59FE2A7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843" y="3854254"/>
            <a:ext cx="1366382" cy="136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6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C6B1-CFE7-41D7-840D-6B9AE656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Features</a:t>
            </a:r>
          </a:p>
        </p:txBody>
      </p:sp>
      <p:pic>
        <p:nvPicPr>
          <p:cNvPr id="1026" name="Picture 2" descr="Image result for gabor filter">
            <a:extLst>
              <a:ext uri="{FF2B5EF4-FFF2-40B4-BE49-F238E27FC236}">
                <a16:creationId xmlns:a16="http://schemas.microsoft.com/office/drawing/2014/main" id="{AEA2A971-FD72-41B1-939E-FDE0C9298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84" y="2356057"/>
            <a:ext cx="5219114" cy="274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aar wavelets filters images viola">
            <a:extLst>
              <a:ext uri="{FF2B5EF4-FFF2-40B4-BE49-F238E27FC236}">
                <a16:creationId xmlns:a16="http://schemas.microsoft.com/office/drawing/2014/main" id="{21968ED2-C110-4D56-BED7-1FD01EDF8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170" y="2038428"/>
            <a:ext cx="42672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45AD2A-E1FF-4AB4-8D63-2DD258707B3E}"/>
              </a:ext>
            </a:extLst>
          </p:cNvPr>
          <p:cNvSpPr txBox="1"/>
          <p:nvPr/>
        </p:nvSpPr>
        <p:spPr>
          <a:xfrm>
            <a:off x="2302962" y="5190306"/>
            <a:ext cx="167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Gabor Wavelets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54D1B-AFD0-4761-A8C8-69C26D2A4D2A}"/>
              </a:ext>
            </a:extLst>
          </p:cNvPr>
          <p:cNvSpPr txBox="1"/>
          <p:nvPr/>
        </p:nvSpPr>
        <p:spPr>
          <a:xfrm>
            <a:off x="8170617" y="5907378"/>
            <a:ext cx="153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Haar</a:t>
            </a:r>
            <a:r>
              <a:rPr lang="en-US" dirty="0"/>
              <a:t> Wavelets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EE4570-41A5-4936-8357-7440E4C9E8ED}"/>
              </a:ext>
            </a:extLst>
          </p:cNvPr>
          <p:cNvSpPr txBox="1"/>
          <p:nvPr/>
        </p:nvSpPr>
        <p:spPr>
          <a:xfrm>
            <a:off x="4815377" y="6488668"/>
            <a:ext cx="186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Neural Networks?</a:t>
            </a:r>
          </a:p>
        </p:txBody>
      </p:sp>
    </p:spTree>
    <p:extLst>
      <p:ext uri="{BB962C8B-B14F-4D97-AF65-F5344CB8AC3E}">
        <p14:creationId xmlns:p14="http://schemas.microsoft.com/office/powerpoint/2010/main" val="112953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6672CDD-2D53-4226-86CF-4DD7CEE1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Basics of Computer Vision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074F8C-DBEC-446D-AAA8-AA78D6528C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Predictions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Localization</a:t>
            </a:r>
          </a:p>
          <a:p>
            <a:pPr lvl="1"/>
            <a:r>
              <a:rPr lang="en-US" dirty="0"/>
              <a:t>Segmentation</a:t>
            </a:r>
          </a:p>
          <a:p>
            <a:pPr lvl="1"/>
            <a:endParaRPr lang="en-US" dirty="0"/>
          </a:p>
          <a:p>
            <a:r>
              <a:rPr lang="en-US" dirty="0"/>
              <a:t>Preprocessing Pipeline</a:t>
            </a:r>
          </a:p>
          <a:p>
            <a:pPr lvl="1"/>
            <a:r>
              <a:rPr lang="en-US" dirty="0"/>
              <a:t>Normalize: color, size</a:t>
            </a:r>
          </a:p>
          <a:p>
            <a:pPr lvl="1"/>
            <a:r>
              <a:rPr lang="en-US" dirty="0"/>
              <a:t>Localize &amp; crop</a:t>
            </a:r>
          </a:p>
          <a:p>
            <a:pPr lvl="1"/>
            <a:r>
              <a:rPr lang="en-US" dirty="0"/>
              <a:t>Convert to intensity, normalize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0DB59F-7C6D-481D-9833-4A8DFA5FA7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 Features With</a:t>
            </a:r>
          </a:p>
          <a:p>
            <a:pPr lvl="1"/>
            <a:r>
              <a:rPr lang="en-US" dirty="0"/>
              <a:t>Region</a:t>
            </a:r>
          </a:p>
          <a:p>
            <a:pPr lvl="1"/>
            <a:r>
              <a:rPr lang="en-US" dirty="0"/>
              <a:t>Intensity or response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Almost all modern computer vision done with neural networks – we’ll get there…</a:t>
            </a:r>
          </a:p>
        </p:txBody>
      </p:sp>
    </p:spTree>
    <p:extLst>
      <p:ext uri="{BB962C8B-B14F-4D97-AF65-F5344CB8AC3E}">
        <p14:creationId xmlns:p14="http://schemas.microsoft.com/office/powerpoint/2010/main" val="129671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C7D4-3F2C-4BB5-9993-D653911E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Predictions in 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57552-8EE3-4AA4-845A-A2FEBFF5A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31" y="1157188"/>
            <a:ext cx="240604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Classification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DD1C52-17DA-4447-BD62-6A848B3EDD8E}"/>
              </a:ext>
            </a:extLst>
          </p:cNvPr>
          <p:cNvSpPr txBox="1">
            <a:spLocks/>
          </p:cNvSpPr>
          <p:nvPr/>
        </p:nvSpPr>
        <p:spPr>
          <a:xfrm>
            <a:off x="8281175" y="1157188"/>
            <a:ext cx="24961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Segmentation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244793-8059-43EA-B9FA-7170F387079E}"/>
              </a:ext>
            </a:extLst>
          </p:cNvPr>
          <p:cNvSpPr txBox="1">
            <a:spLocks/>
          </p:cNvSpPr>
          <p:nvPr/>
        </p:nvSpPr>
        <p:spPr>
          <a:xfrm>
            <a:off x="4501378" y="1160363"/>
            <a:ext cx="26294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Localization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CAA644-934D-4565-9EF8-2D6E49648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04" y="4142980"/>
            <a:ext cx="9525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900589-2585-4219-9FA3-1D019B9CE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018" y="4142980"/>
            <a:ext cx="952500" cy="952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911B0A-9FB8-434A-B9E1-9DA740449A93}"/>
              </a:ext>
            </a:extLst>
          </p:cNvPr>
          <p:cNvSpPr txBox="1"/>
          <p:nvPr/>
        </p:nvSpPr>
        <p:spPr>
          <a:xfrm>
            <a:off x="798201" y="3699218"/>
            <a:ext cx="118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Eye Closed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6AB034-9F6B-47F6-9436-059293B6E522}"/>
              </a:ext>
            </a:extLst>
          </p:cNvPr>
          <p:cNvSpPr txBox="1"/>
          <p:nvPr/>
        </p:nvSpPr>
        <p:spPr>
          <a:xfrm>
            <a:off x="2163291" y="3699218"/>
            <a:ext cx="130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Eye Opened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459A6A-838B-47FE-B63D-27751CC14C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04" y="5216874"/>
            <a:ext cx="952500" cy="952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AC0669-04E5-416F-A841-93E30C9448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018" y="5216874"/>
            <a:ext cx="952500" cy="952500"/>
          </a:xfrm>
          <a:prstGeom prst="rect">
            <a:avLst/>
          </a:prstGeom>
        </p:spPr>
      </p:pic>
      <p:pic>
        <p:nvPicPr>
          <p:cNvPr id="1028" name="Picture 4" descr="Image result for dog images">
            <a:extLst>
              <a:ext uri="{FF2B5EF4-FFF2-40B4-BE49-F238E27FC236}">
                <a16:creationId xmlns:a16="http://schemas.microsoft.com/office/drawing/2014/main" id="{CB57B80F-3A72-4406-9B2C-C342FB4CC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4" t="8024" r="18414"/>
          <a:stretch/>
        </p:blipFill>
        <p:spPr bwMode="auto">
          <a:xfrm>
            <a:off x="2119769" y="2215288"/>
            <a:ext cx="1254166" cy="111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at images">
            <a:extLst>
              <a:ext uri="{FF2B5EF4-FFF2-40B4-BE49-F238E27FC236}">
                <a16:creationId xmlns:a16="http://schemas.microsoft.com/office/drawing/2014/main" id="{75AA17C0-29F8-4156-A55B-728413D0B3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95"/>
          <a:stretch/>
        </p:blipFill>
        <p:spPr bwMode="auto">
          <a:xfrm>
            <a:off x="725514" y="2215288"/>
            <a:ext cx="1254166" cy="111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06D89B1-786E-4862-9C44-E0E39EEA4130}"/>
              </a:ext>
            </a:extLst>
          </p:cNvPr>
          <p:cNvSpPr txBox="1"/>
          <p:nvPr/>
        </p:nvSpPr>
        <p:spPr>
          <a:xfrm>
            <a:off x="1105830" y="1846092"/>
            <a:ext cx="49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4E97D9-37DE-4183-A314-826EA7FA330B}"/>
              </a:ext>
            </a:extLst>
          </p:cNvPr>
          <p:cNvSpPr txBox="1"/>
          <p:nvPr/>
        </p:nvSpPr>
        <p:spPr>
          <a:xfrm>
            <a:off x="2417028" y="184609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26237AC-2863-4A2A-93EB-428B3621DE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528" y="2030758"/>
            <a:ext cx="1371600" cy="13811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4BCED2-BE4A-4E88-A146-EE2B2A4AE5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528" y="4641163"/>
            <a:ext cx="1371601" cy="13716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9D05ADB-D08B-41D0-A761-63A38353D5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38" y="2030758"/>
            <a:ext cx="1766533" cy="156579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6803C3F-2F30-468E-8197-B7BE1C8F4E99}"/>
              </a:ext>
            </a:extLst>
          </p:cNvPr>
          <p:cNvSpPr txBox="1"/>
          <p:nvPr/>
        </p:nvSpPr>
        <p:spPr>
          <a:xfrm>
            <a:off x="4652343" y="1661426"/>
            <a:ext cx="175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Important Points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9926BE-5078-4E0B-ADB9-AC763A81B348}"/>
              </a:ext>
            </a:extLst>
          </p:cNvPr>
          <p:cNvSpPr txBox="1"/>
          <p:nvPr/>
        </p:nvSpPr>
        <p:spPr>
          <a:xfrm>
            <a:off x="8620344" y="1706238"/>
            <a:ext cx="151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 vs Not-Cat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7497923-8987-46E2-8DE6-019561C025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302" y="4641162"/>
            <a:ext cx="1371602" cy="137160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F157DEB-B005-4770-943A-69B3868988D1}"/>
              </a:ext>
            </a:extLst>
          </p:cNvPr>
          <p:cNvSpPr txBox="1"/>
          <p:nvPr/>
        </p:nvSpPr>
        <p:spPr>
          <a:xfrm>
            <a:off x="8620344" y="4285453"/>
            <a:ext cx="153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Eye vs Not Eye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F4906F-3111-41AC-8C64-4CC3D09DFA67}"/>
              </a:ext>
            </a:extLst>
          </p:cNvPr>
          <p:cNvSpPr txBox="1"/>
          <p:nvPr/>
        </p:nvSpPr>
        <p:spPr>
          <a:xfrm>
            <a:off x="4652343" y="4260605"/>
            <a:ext cx="175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Important Points</a:t>
            </a:r>
          </a:p>
        </p:txBody>
      </p:sp>
    </p:spTree>
    <p:extLst>
      <p:ext uri="{BB962C8B-B14F-4D97-AF65-F5344CB8AC3E}">
        <p14:creationId xmlns:p14="http://schemas.microsoft.com/office/powerpoint/2010/main" val="11322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9" grpId="0"/>
      <p:bldP spid="20" grpId="0"/>
      <p:bldP spid="34" grpId="0"/>
      <p:bldP spid="35" grpId="0"/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BC6C-2BBC-4C97-BD6F-CAC7E7EA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38"/>
            <a:ext cx="10515600" cy="611027"/>
          </a:xfrm>
        </p:spPr>
        <p:txBody>
          <a:bodyPr>
            <a:normAutofit fontScale="90000"/>
          </a:bodyPr>
          <a:lstStyle/>
          <a:p>
            <a:r>
              <a:rPr lang="en-US" dirty="0"/>
              <a:t>Image Basics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CC441B-F638-45B3-8BAC-05F11295B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408466"/>
              </p:ext>
            </p:extLst>
          </p:nvPr>
        </p:nvGraphicFramePr>
        <p:xfrm>
          <a:off x="4647459" y="1775781"/>
          <a:ext cx="136638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61">
                  <a:extLst>
                    <a:ext uri="{9D8B030D-6E8A-4147-A177-3AD203B41FA5}">
                      <a16:colId xmlns:a16="http://schemas.microsoft.com/office/drawing/2014/main" val="1638920107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1121784291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3285988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6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7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3821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2C728A8-6E62-475D-9AFE-7246C640E2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9033362"/>
              </p:ext>
            </p:extLst>
          </p:nvPr>
        </p:nvGraphicFramePr>
        <p:xfrm>
          <a:off x="1451237" y="1747044"/>
          <a:ext cx="136638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61">
                  <a:extLst>
                    <a:ext uri="{9D8B030D-6E8A-4147-A177-3AD203B41FA5}">
                      <a16:colId xmlns:a16="http://schemas.microsoft.com/office/drawing/2014/main" val="1638920107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1121784291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3285988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46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47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43821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D1D66E4-5E3F-4E92-880B-CF4CC991D0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314607"/>
              </p:ext>
            </p:extLst>
          </p:nvPr>
        </p:nvGraphicFramePr>
        <p:xfrm>
          <a:off x="7843681" y="1694998"/>
          <a:ext cx="136638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61">
                  <a:extLst>
                    <a:ext uri="{9D8B030D-6E8A-4147-A177-3AD203B41FA5}">
                      <a16:colId xmlns:a16="http://schemas.microsoft.com/office/drawing/2014/main" val="1638920107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1121784291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3285988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6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7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38213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4E5526BD-D6EF-4B15-8DEB-296E9B634B35}"/>
              </a:ext>
            </a:extLst>
          </p:cNvPr>
          <p:cNvSpPr/>
          <p:nvPr/>
        </p:nvSpPr>
        <p:spPr>
          <a:xfrm>
            <a:off x="3049348" y="1936687"/>
            <a:ext cx="1366383" cy="576197"/>
          </a:xfrm>
          <a:prstGeom prst="rightArrow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Encoding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20A1372-CFBE-4B0D-A929-B147C8707285}"/>
              </a:ext>
            </a:extLst>
          </p:cNvPr>
          <p:cNvSpPr/>
          <p:nvPr/>
        </p:nvSpPr>
        <p:spPr>
          <a:xfrm>
            <a:off x="6245570" y="1982014"/>
            <a:ext cx="1366383" cy="576197"/>
          </a:xfrm>
          <a:prstGeom prst="rightArrow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0727-100D-4903-B0DC-888445465BC0}"/>
              </a:ext>
            </a:extLst>
          </p:cNvPr>
          <p:cNvSpPr txBox="1"/>
          <p:nvPr/>
        </p:nvSpPr>
        <p:spPr>
          <a:xfrm>
            <a:off x="1567103" y="1325666"/>
            <a:ext cx="108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Greyscale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FCA54-0EE5-4582-A1B0-0D9597E9600C}"/>
              </a:ext>
            </a:extLst>
          </p:cNvPr>
          <p:cNvSpPr txBox="1"/>
          <p:nvPr/>
        </p:nvSpPr>
        <p:spPr>
          <a:xfrm>
            <a:off x="4961799" y="135407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8-bpp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6D9A6C-9D0D-4898-BCC6-250F73819E50}"/>
              </a:ext>
            </a:extLst>
          </p:cNvPr>
          <p:cNvSpPr txBox="1"/>
          <p:nvPr/>
        </p:nvSpPr>
        <p:spPr>
          <a:xfrm>
            <a:off x="8028081" y="1325666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2D800D-52C2-4BC4-B073-538C0C3B32D2}"/>
              </a:ext>
            </a:extLst>
          </p:cNvPr>
          <p:cNvSpPr txBox="1"/>
          <p:nvPr/>
        </p:nvSpPr>
        <p:spPr>
          <a:xfrm>
            <a:off x="1792026" y="409331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894CD52D-E094-4ECA-B97A-31D940B8BE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103710"/>
              </p:ext>
            </p:extLst>
          </p:nvPr>
        </p:nvGraphicFramePr>
        <p:xfrm>
          <a:off x="1451237" y="4462648"/>
          <a:ext cx="136638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61">
                  <a:extLst>
                    <a:ext uri="{9D8B030D-6E8A-4147-A177-3AD203B41FA5}">
                      <a16:colId xmlns:a16="http://schemas.microsoft.com/office/drawing/2014/main" val="1638920107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1121784291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3285988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46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47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43821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09C01656-5725-4283-952D-844F54AE45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748843"/>
              </p:ext>
            </p:extLst>
          </p:nvPr>
        </p:nvGraphicFramePr>
        <p:xfrm>
          <a:off x="4003729" y="4093316"/>
          <a:ext cx="136638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61">
                  <a:extLst>
                    <a:ext uri="{9D8B030D-6E8A-4147-A177-3AD203B41FA5}">
                      <a16:colId xmlns:a16="http://schemas.microsoft.com/office/drawing/2014/main" val="1638920107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1121784291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3285988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6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7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3821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ECC956B-BE36-4EAE-9223-4E1747D0AC57}"/>
              </a:ext>
            </a:extLst>
          </p:cNvPr>
          <p:cNvSpPr txBox="1"/>
          <p:nvPr/>
        </p:nvSpPr>
        <p:spPr>
          <a:xfrm>
            <a:off x="4003729" y="3723984"/>
            <a:ext cx="13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Channel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DF38C0A-255F-4655-B681-6E130B0DB337}"/>
              </a:ext>
            </a:extLst>
          </p:cNvPr>
          <p:cNvSpPr/>
          <p:nvPr/>
        </p:nvSpPr>
        <p:spPr>
          <a:xfrm>
            <a:off x="2918067" y="4651123"/>
            <a:ext cx="979687" cy="576197"/>
          </a:xfrm>
          <a:prstGeom prst="rightArrow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Encoding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7C40236-5E45-410E-AAB8-3C3723AF948F}"/>
              </a:ext>
            </a:extLst>
          </p:cNvPr>
          <p:cNvSpPr/>
          <p:nvPr/>
        </p:nvSpPr>
        <p:spPr>
          <a:xfrm>
            <a:off x="6344901" y="4574586"/>
            <a:ext cx="1267052" cy="576197"/>
          </a:xfrm>
          <a:prstGeom prst="rightArrow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 Grey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1FC68C-39D3-4D3A-BD8E-D6EBC0DF382C}"/>
                  </a:ext>
                </a:extLst>
              </p:cNvPr>
              <p:cNvSpPr txBox="1"/>
              <p:nvPr/>
            </p:nvSpPr>
            <p:spPr>
              <a:xfrm>
                <a:off x="6428778" y="6125228"/>
                <a:ext cx="3198605" cy="487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Intensity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0.21 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+0.72∗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+0.07∗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255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1FC68C-39D3-4D3A-BD8E-D6EBC0DF3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778" y="6125228"/>
                <a:ext cx="3198605" cy="487506"/>
              </a:xfrm>
              <a:prstGeom prst="rect">
                <a:avLst/>
              </a:prstGeom>
              <a:blipFill>
                <a:blip r:embed="rId2"/>
                <a:stretch>
                  <a:fillRect l="-1718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Content Placeholder 3">
            <a:extLst>
              <a:ext uri="{FF2B5EF4-FFF2-40B4-BE49-F238E27FC236}">
                <a16:creationId xmlns:a16="http://schemas.microsoft.com/office/drawing/2014/main" id="{36248C85-C991-4837-8348-C0C0C17024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868487"/>
              </p:ext>
            </p:extLst>
          </p:nvPr>
        </p:nvGraphicFramePr>
        <p:xfrm>
          <a:off x="7843681" y="4455184"/>
          <a:ext cx="136638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61">
                  <a:extLst>
                    <a:ext uri="{9D8B030D-6E8A-4147-A177-3AD203B41FA5}">
                      <a16:colId xmlns:a16="http://schemas.microsoft.com/office/drawing/2014/main" val="1638920107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1121784291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3285988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6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7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3821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4D423439-6D1E-429A-B728-1B620F8903DA}"/>
              </a:ext>
            </a:extLst>
          </p:cNvPr>
          <p:cNvSpPr txBox="1"/>
          <p:nvPr/>
        </p:nvSpPr>
        <p:spPr>
          <a:xfrm>
            <a:off x="8028080" y="4052511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Intensity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573CDE4-1172-4DBA-B709-5191DF1B20C3}"/>
              </a:ext>
            </a:extLst>
          </p:cNvPr>
          <p:cNvGrpSpPr/>
          <p:nvPr/>
        </p:nvGrpSpPr>
        <p:grpSpPr>
          <a:xfrm>
            <a:off x="4300679" y="4052511"/>
            <a:ext cx="1581074" cy="1481852"/>
            <a:chOff x="6096002" y="4556502"/>
            <a:chExt cx="1581074" cy="148185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9B80A73-7A49-482A-AD12-C0AEF1ED3680}"/>
                </a:ext>
              </a:extLst>
            </p:cNvPr>
            <p:cNvSpPr/>
            <p:nvPr/>
          </p:nvSpPr>
          <p:spPr>
            <a:xfrm>
              <a:off x="6204718" y="4647156"/>
              <a:ext cx="1366383" cy="1391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2" name="Content Placeholder 3">
              <a:extLst>
                <a:ext uri="{FF2B5EF4-FFF2-40B4-BE49-F238E27FC236}">
                  <a16:creationId xmlns:a16="http://schemas.microsoft.com/office/drawing/2014/main" id="{395CB6A7-8E9E-45AA-BA09-DE73218C375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51271755"/>
                </p:ext>
              </p:extLst>
            </p:nvPr>
          </p:nvGraphicFramePr>
          <p:xfrm>
            <a:off x="6204718" y="4925834"/>
            <a:ext cx="1366383" cy="111252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55461">
                    <a:extLst>
                      <a:ext uri="{9D8B030D-6E8A-4147-A177-3AD203B41FA5}">
                        <a16:colId xmlns:a16="http://schemas.microsoft.com/office/drawing/2014/main" val="1638920107"/>
                      </a:ext>
                    </a:extLst>
                  </a:gridCol>
                  <a:gridCol w="455461">
                    <a:extLst>
                      <a:ext uri="{9D8B030D-6E8A-4147-A177-3AD203B41FA5}">
                        <a16:colId xmlns:a16="http://schemas.microsoft.com/office/drawing/2014/main" val="1121784291"/>
                      </a:ext>
                    </a:extLst>
                  </a:gridCol>
                  <a:gridCol w="455461">
                    <a:extLst>
                      <a:ext uri="{9D8B030D-6E8A-4147-A177-3AD203B41FA5}">
                        <a16:colId xmlns:a16="http://schemas.microsoft.com/office/drawing/2014/main" val="3285988701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255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54246853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255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866477426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255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255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172438213"/>
                    </a:ext>
                  </a:extLst>
                </a:tr>
              </a:tbl>
            </a:graphicData>
          </a:graphic>
        </p:graphicFrame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D64FA6-0B04-4BD4-9771-B9E41DCFD3A8}"/>
                </a:ext>
              </a:extLst>
            </p:cNvPr>
            <p:cNvSpPr txBox="1"/>
            <p:nvPr/>
          </p:nvSpPr>
          <p:spPr>
            <a:xfrm>
              <a:off x="6096002" y="4556502"/>
              <a:ext cx="1581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Green Channel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095AD3A-D8D8-4B41-8009-C38FE1F3D8B2}"/>
              </a:ext>
            </a:extLst>
          </p:cNvPr>
          <p:cNvGrpSpPr/>
          <p:nvPr/>
        </p:nvGrpSpPr>
        <p:grpSpPr>
          <a:xfrm>
            <a:off x="4708047" y="4409857"/>
            <a:ext cx="1475099" cy="1481852"/>
            <a:chOff x="6096002" y="4556502"/>
            <a:chExt cx="1475099" cy="148185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7EBEB1-1B5C-46D1-85B6-4C0602E8E50A}"/>
                </a:ext>
              </a:extLst>
            </p:cNvPr>
            <p:cNvSpPr/>
            <p:nvPr/>
          </p:nvSpPr>
          <p:spPr>
            <a:xfrm>
              <a:off x="6204718" y="4647156"/>
              <a:ext cx="1366383" cy="1391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2" name="Content Placeholder 3">
              <a:extLst>
                <a:ext uri="{FF2B5EF4-FFF2-40B4-BE49-F238E27FC236}">
                  <a16:creationId xmlns:a16="http://schemas.microsoft.com/office/drawing/2014/main" id="{746117D6-69F0-4349-9793-E0224BB734B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20062344"/>
                </p:ext>
              </p:extLst>
            </p:nvPr>
          </p:nvGraphicFramePr>
          <p:xfrm>
            <a:off x="6204718" y="4925834"/>
            <a:ext cx="1366383" cy="111252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55461">
                    <a:extLst>
                      <a:ext uri="{9D8B030D-6E8A-4147-A177-3AD203B41FA5}">
                        <a16:colId xmlns:a16="http://schemas.microsoft.com/office/drawing/2014/main" val="1638920107"/>
                      </a:ext>
                    </a:extLst>
                  </a:gridCol>
                  <a:gridCol w="455461">
                    <a:extLst>
                      <a:ext uri="{9D8B030D-6E8A-4147-A177-3AD203B41FA5}">
                        <a16:colId xmlns:a16="http://schemas.microsoft.com/office/drawing/2014/main" val="1121784291"/>
                      </a:ext>
                    </a:extLst>
                  </a:gridCol>
                  <a:gridCol w="455461">
                    <a:extLst>
                      <a:ext uri="{9D8B030D-6E8A-4147-A177-3AD203B41FA5}">
                        <a16:colId xmlns:a16="http://schemas.microsoft.com/office/drawing/2014/main" val="3285988701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255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54246853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128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866477426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64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172438213"/>
                    </a:ext>
                  </a:extLst>
                </a:tr>
              </a:tbl>
            </a:graphicData>
          </a:graphic>
        </p:graphicFrame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69B867-91FE-4EEE-BD62-28C28E28DEF6}"/>
                </a:ext>
              </a:extLst>
            </p:cNvPr>
            <p:cNvSpPr txBox="1"/>
            <p:nvPr/>
          </p:nvSpPr>
          <p:spPr>
            <a:xfrm>
              <a:off x="6096002" y="4556502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Blue Channel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622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2" grpId="0"/>
      <p:bldP spid="15" grpId="0"/>
      <p:bldP spid="24" grpId="0" animBg="1"/>
      <p:bldP spid="25" grpId="0" animBg="1"/>
      <p:bldP spid="26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768F-B920-4578-AE8A-A169050BF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717"/>
          </a:xfrm>
        </p:spPr>
        <p:txBody>
          <a:bodyPr/>
          <a:lstStyle/>
          <a:p>
            <a:r>
              <a:rPr lang="en-US" dirty="0"/>
              <a:t>Indexing Image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D8402B-BF18-4C0F-B3FA-66A1266BFF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8287591"/>
              </p:ext>
            </p:extLst>
          </p:nvPr>
        </p:nvGraphicFramePr>
        <p:xfrm>
          <a:off x="2167783" y="1782867"/>
          <a:ext cx="136638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61">
                  <a:extLst>
                    <a:ext uri="{9D8B030D-6E8A-4147-A177-3AD203B41FA5}">
                      <a16:colId xmlns:a16="http://schemas.microsoft.com/office/drawing/2014/main" val="1638920107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1121784291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3285988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6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7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382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F048BB-4C86-40CB-97AA-6E21E2D9C7E8}"/>
              </a:ext>
            </a:extLst>
          </p:cNvPr>
          <p:cNvSpPr txBox="1"/>
          <p:nvPr/>
        </p:nvSpPr>
        <p:spPr>
          <a:xfrm>
            <a:off x="2231144" y="10828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28A85-D01F-4CDD-B84A-BBED89356749}"/>
              </a:ext>
            </a:extLst>
          </p:cNvPr>
          <p:cNvSpPr txBox="1"/>
          <p:nvPr/>
        </p:nvSpPr>
        <p:spPr>
          <a:xfrm>
            <a:off x="2222327" y="1413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8F0B0-87D5-4644-86AD-CF46AEBCA461}"/>
              </a:ext>
            </a:extLst>
          </p:cNvPr>
          <p:cNvSpPr txBox="1"/>
          <p:nvPr/>
        </p:nvSpPr>
        <p:spPr>
          <a:xfrm>
            <a:off x="2700131" y="1413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358C2-93CF-420D-AA7F-859C81BE0AF8}"/>
              </a:ext>
            </a:extLst>
          </p:cNvPr>
          <p:cNvSpPr txBox="1"/>
          <p:nvPr/>
        </p:nvSpPr>
        <p:spPr>
          <a:xfrm>
            <a:off x="3169696" y="1413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7762C4-0BD4-4C21-B379-375CC3950530}"/>
              </a:ext>
            </a:extLst>
          </p:cNvPr>
          <p:cNvSpPr txBox="1"/>
          <p:nvPr/>
        </p:nvSpPr>
        <p:spPr>
          <a:xfrm>
            <a:off x="1776767" y="17828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EF5C5E-D2AE-423D-83CF-27D37F05B840}"/>
              </a:ext>
            </a:extLst>
          </p:cNvPr>
          <p:cNvSpPr txBox="1"/>
          <p:nvPr/>
        </p:nvSpPr>
        <p:spPr>
          <a:xfrm>
            <a:off x="1776767" y="21292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D4628-D206-4EE0-8030-23A5524187D6}"/>
              </a:ext>
            </a:extLst>
          </p:cNvPr>
          <p:cNvSpPr txBox="1"/>
          <p:nvPr/>
        </p:nvSpPr>
        <p:spPr>
          <a:xfrm>
            <a:off x="1776767" y="2526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B6D2E0-6B81-4769-B714-7742304AC41C}"/>
              </a:ext>
            </a:extLst>
          </p:cNvPr>
          <p:cNvSpPr txBox="1"/>
          <p:nvPr/>
        </p:nvSpPr>
        <p:spPr>
          <a:xfrm>
            <a:off x="1487905" y="175989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2213ECB-39D0-4005-9EA9-3F4A4E05F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308772"/>
              </p:ext>
            </p:extLst>
          </p:nvPr>
        </p:nvGraphicFramePr>
        <p:xfrm>
          <a:off x="5557255" y="2024589"/>
          <a:ext cx="4874121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1569">
                  <a:extLst>
                    <a:ext uri="{9D8B030D-6E8A-4147-A177-3AD203B41FA5}">
                      <a16:colId xmlns:a16="http://schemas.microsoft.com/office/drawing/2014/main" val="1489809562"/>
                    </a:ext>
                  </a:extLst>
                </a:gridCol>
                <a:gridCol w="541569">
                  <a:extLst>
                    <a:ext uri="{9D8B030D-6E8A-4147-A177-3AD203B41FA5}">
                      <a16:colId xmlns:a16="http://schemas.microsoft.com/office/drawing/2014/main" val="4116827441"/>
                    </a:ext>
                  </a:extLst>
                </a:gridCol>
                <a:gridCol w="541569">
                  <a:extLst>
                    <a:ext uri="{9D8B030D-6E8A-4147-A177-3AD203B41FA5}">
                      <a16:colId xmlns:a16="http://schemas.microsoft.com/office/drawing/2014/main" val="1810184031"/>
                    </a:ext>
                  </a:extLst>
                </a:gridCol>
                <a:gridCol w="541569">
                  <a:extLst>
                    <a:ext uri="{9D8B030D-6E8A-4147-A177-3AD203B41FA5}">
                      <a16:colId xmlns:a16="http://schemas.microsoft.com/office/drawing/2014/main" val="2357558032"/>
                    </a:ext>
                  </a:extLst>
                </a:gridCol>
                <a:gridCol w="541569">
                  <a:extLst>
                    <a:ext uri="{9D8B030D-6E8A-4147-A177-3AD203B41FA5}">
                      <a16:colId xmlns:a16="http://schemas.microsoft.com/office/drawing/2014/main" val="3233790386"/>
                    </a:ext>
                  </a:extLst>
                </a:gridCol>
                <a:gridCol w="541569">
                  <a:extLst>
                    <a:ext uri="{9D8B030D-6E8A-4147-A177-3AD203B41FA5}">
                      <a16:colId xmlns:a16="http://schemas.microsoft.com/office/drawing/2014/main" val="1008169461"/>
                    </a:ext>
                  </a:extLst>
                </a:gridCol>
                <a:gridCol w="541569">
                  <a:extLst>
                    <a:ext uri="{9D8B030D-6E8A-4147-A177-3AD203B41FA5}">
                      <a16:colId xmlns:a16="http://schemas.microsoft.com/office/drawing/2014/main" val="2338469049"/>
                    </a:ext>
                  </a:extLst>
                </a:gridCol>
                <a:gridCol w="541569">
                  <a:extLst>
                    <a:ext uri="{9D8B030D-6E8A-4147-A177-3AD203B41FA5}">
                      <a16:colId xmlns:a16="http://schemas.microsoft.com/office/drawing/2014/main" val="3705425929"/>
                    </a:ext>
                  </a:extLst>
                </a:gridCol>
                <a:gridCol w="541569">
                  <a:extLst>
                    <a:ext uri="{9D8B030D-6E8A-4147-A177-3AD203B41FA5}">
                      <a16:colId xmlns:a16="http://schemas.microsoft.com/office/drawing/2014/main" val="235267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4063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7251AE8-43CD-4074-9131-2E70121CB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90717"/>
              </p:ext>
            </p:extLst>
          </p:nvPr>
        </p:nvGraphicFramePr>
        <p:xfrm>
          <a:off x="5557255" y="1413535"/>
          <a:ext cx="4874121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1569">
                  <a:extLst>
                    <a:ext uri="{9D8B030D-6E8A-4147-A177-3AD203B41FA5}">
                      <a16:colId xmlns:a16="http://schemas.microsoft.com/office/drawing/2014/main" val="1489809562"/>
                    </a:ext>
                  </a:extLst>
                </a:gridCol>
                <a:gridCol w="541569">
                  <a:extLst>
                    <a:ext uri="{9D8B030D-6E8A-4147-A177-3AD203B41FA5}">
                      <a16:colId xmlns:a16="http://schemas.microsoft.com/office/drawing/2014/main" val="4116827441"/>
                    </a:ext>
                  </a:extLst>
                </a:gridCol>
                <a:gridCol w="541569">
                  <a:extLst>
                    <a:ext uri="{9D8B030D-6E8A-4147-A177-3AD203B41FA5}">
                      <a16:colId xmlns:a16="http://schemas.microsoft.com/office/drawing/2014/main" val="1810184031"/>
                    </a:ext>
                  </a:extLst>
                </a:gridCol>
                <a:gridCol w="541569">
                  <a:extLst>
                    <a:ext uri="{9D8B030D-6E8A-4147-A177-3AD203B41FA5}">
                      <a16:colId xmlns:a16="http://schemas.microsoft.com/office/drawing/2014/main" val="2357558032"/>
                    </a:ext>
                  </a:extLst>
                </a:gridCol>
                <a:gridCol w="541569">
                  <a:extLst>
                    <a:ext uri="{9D8B030D-6E8A-4147-A177-3AD203B41FA5}">
                      <a16:colId xmlns:a16="http://schemas.microsoft.com/office/drawing/2014/main" val="3233790386"/>
                    </a:ext>
                  </a:extLst>
                </a:gridCol>
                <a:gridCol w="541569">
                  <a:extLst>
                    <a:ext uri="{9D8B030D-6E8A-4147-A177-3AD203B41FA5}">
                      <a16:colId xmlns:a16="http://schemas.microsoft.com/office/drawing/2014/main" val="1008169461"/>
                    </a:ext>
                  </a:extLst>
                </a:gridCol>
                <a:gridCol w="541569">
                  <a:extLst>
                    <a:ext uri="{9D8B030D-6E8A-4147-A177-3AD203B41FA5}">
                      <a16:colId xmlns:a16="http://schemas.microsoft.com/office/drawing/2014/main" val="2338469049"/>
                    </a:ext>
                  </a:extLst>
                </a:gridCol>
                <a:gridCol w="541569">
                  <a:extLst>
                    <a:ext uri="{9D8B030D-6E8A-4147-A177-3AD203B41FA5}">
                      <a16:colId xmlns:a16="http://schemas.microsoft.com/office/drawing/2014/main" val="3705425929"/>
                    </a:ext>
                  </a:extLst>
                </a:gridCol>
                <a:gridCol w="541569">
                  <a:extLst>
                    <a:ext uri="{9D8B030D-6E8A-4147-A177-3AD203B41FA5}">
                      <a16:colId xmlns:a16="http://schemas.microsoft.com/office/drawing/2014/main" val="235267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X=0</a:t>
                      </a:r>
                    </a:p>
                    <a:p>
                      <a:pPr algn="ctr"/>
                      <a:r>
                        <a:rPr lang="en-US" sz="1400" b="0" dirty="0"/>
                        <a:t>Y=0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X=1</a:t>
                      </a:r>
                    </a:p>
                    <a:p>
                      <a:pPr algn="ctr"/>
                      <a:r>
                        <a:rPr lang="en-US" sz="1400" b="0" dirty="0"/>
                        <a:t>Y=0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X=2</a:t>
                      </a:r>
                    </a:p>
                    <a:p>
                      <a:pPr algn="ctr"/>
                      <a:r>
                        <a:rPr lang="en-US" sz="1400" b="0" dirty="0"/>
                        <a:t>Y=0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X=0</a:t>
                      </a:r>
                    </a:p>
                    <a:p>
                      <a:pPr algn="ctr"/>
                      <a:r>
                        <a:rPr lang="en-US" sz="1400" b="0" dirty="0"/>
                        <a:t>Y=1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X=1</a:t>
                      </a:r>
                    </a:p>
                    <a:p>
                      <a:pPr algn="ctr"/>
                      <a:r>
                        <a:rPr lang="en-US" sz="1400" b="0" dirty="0"/>
                        <a:t>Y=1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X=2</a:t>
                      </a:r>
                    </a:p>
                    <a:p>
                      <a:pPr algn="ctr"/>
                      <a:r>
                        <a:rPr lang="en-US" sz="1400" b="0" dirty="0"/>
                        <a:t>Y=1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X=0</a:t>
                      </a:r>
                    </a:p>
                    <a:p>
                      <a:pPr algn="ctr"/>
                      <a:r>
                        <a:rPr lang="en-US" sz="1400" b="0" dirty="0"/>
                        <a:t>Y=2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X=1</a:t>
                      </a:r>
                    </a:p>
                    <a:p>
                      <a:pPr algn="ctr"/>
                      <a:r>
                        <a:rPr lang="en-US" sz="1400" b="0" dirty="0"/>
                        <a:t>Y=2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X=2</a:t>
                      </a:r>
                    </a:p>
                    <a:p>
                      <a:pPr algn="ctr"/>
                      <a:r>
                        <a:rPr lang="en-US" sz="1400" b="0" dirty="0"/>
                        <a:t>Y=2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18406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A61787-4B8E-44BE-AB68-74C40EECE6EF}"/>
                  </a:ext>
                </a:extLst>
              </p:cNvPr>
              <p:cNvSpPr txBox="1"/>
              <p:nvPr/>
            </p:nvSpPr>
            <p:spPr>
              <a:xfrm>
                <a:off x="6659109" y="2895387"/>
                <a:ext cx="2670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𝑤𝑖𝑑𝑡h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A61787-4B8E-44BE-AB68-74C40EECE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109" y="2895387"/>
                <a:ext cx="2670411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F9AA963-CB1B-4377-A3B0-FC44F2324DD3}"/>
              </a:ext>
            </a:extLst>
          </p:cNvPr>
          <p:cNvSpPr txBox="1"/>
          <p:nvPr/>
        </p:nvSpPr>
        <p:spPr>
          <a:xfrm>
            <a:off x="397042" y="4030579"/>
            <a:ext cx="445168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from PIL import Image</a:t>
            </a:r>
          </a:p>
          <a:p>
            <a:endParaRPr lang="en-US" dirty="0"/>
          </a:p>
          <a:p>
            <a:r>
              <a:rPr lang="en-US" dirty="0"/>
              <a:t># if path is in right format…</a:t>
            </a:r>
          </a:p>
          <a:p>
            <a:r>
              <a:rPr lang="en-US" dirty="0"/>
              <a:t>image = </a:t>
            </a:r>
            <a:r>
              <a:rPr lang="en-US" dirty="0" err="1"/>
              <a:t>Image.open</a:t>
            </a:r>
            <a:r>
              <a:rPr lang="en-US" dirty="0"/>
              <a:t>(&lt;path&gt;)</a:t>
            </a:r>
          </a:p>
          <a:p>
            <a:endParaRPr lang="en-US" dirty="0"/>
          </a:p>
          <a:p>
            <a:r>
              <a:rPr lang="en-US" dirty="0"/>
              <a:t>intensity = </a:t>
            </a:r>
            <a:r>
              <a:rPr lang="en-US" dirty="0" err="1"/>
              <a:t>image.getpixel</a:t>
            </a:r>
            <a:r>
              <a:rPr lang="en-US" dirty="0"/>
              <a:t>( ( 1, 1) ) / 255.0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B75016-2549-44E5-86AB-672B4B0CA9ED}"/>
              </a:ext>
            </a:extLst>
          </p:cNvPr>
          <p:cNvSpPr txBox="1"/>
          <p:nvPr/>
        </p:nvSpPr>
        <p:spPr>
          <a:xfrm>
            <a:off x="5979692" y="4030578"/>
            <a:ext cx="445168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from PIL import Image</a:t>
            </a:r>
          </a:p>
          <a:p>
            <a:endParaRPr lang="en-US" dirty="0"/>
          </a:p>
          <a:p>
            <a:r>
              <a:rPr lang="en-US" dirty="0"/>
              <a:t># if path is in right format…</a:t>
            </a:r>
          </a:p>
          <a:p>
            <a:r>
              <a:rPr lang="en-US" dirty="0"/>
              <a:t>image = </a:t>
            </a:r>
            <a:r>
              <a:rPr lang="en-US" dirty="0" err="1"/>
              <a:t>Image.open</a:t>
            </a:r>
            <a:r>
              <a:rPr lang="en-US" dirty="0"/>
              <a:t>(&lt;path&gt;)</a:t>
            </a:r>
          </a:p>
          <a:p>
            <a:r>
              <a:rPr lang="en-US" dirty="0"/>
              <a:t>pixels = </a:t>
            </a:r>
            <a:r>
              <a:rPr lang="en-US" dirty="0" err="1"/>
              <a:t>image.load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intensity = pixels[1, 1] / 255.0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1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6909-FF67-45FD-B0C4-6063728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 Image 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FDFA0C-F8CA-449C-95FA-A037A53DD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66" y="1972970"/>
            <a:ext cx="952500" cy="952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136F05-0BCE-4BA8-924D-66B3D67D6338}"/>
              </a:ext>
            </a:extLst>
          </p:cNvPr>
          <p:cNvSpPr txBox="1"/>
          <p:nvPr/>
        </p:nvSpPr>
        <p:spPr>
          <a:xfrm>
            <a:off x="1325959" y="305966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D4CF13-34C6-4029-8136-2667598E7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0" y="1972970"/>
            <a:ext cx="952500" cy="952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8C7EB8-C16D-4608-B046-A45AD391616F}"/>
              </a:ext>
            </a:extLst>
          </p:cNvPr>
          <p:cNvSpPr txBox="1"/>
          <p:nvPr/>
        </p:nvSpPr>
        <p:spPr>
          <a:xfrm>
            <a:off x="3954294" y="3023086"/>
            <a:ext cx="62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65C0AF-245E-4C4F-BDD1-4ADC0AFC4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34" y="1972970"/>
            <a:ext cx="952500" cy="952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10977F-EC51-418B-BC0A-D8FC2CC84523}"/>
              </a:ext>
            </a:extLst>
          </p:cNvPr>
          <p:cNvSpPr txBox="1"/>
          <p:nvPr/>
        </p:nvSpPr>
        <p:spPr>
          <a:xfrm>
            <a:off x="6431016" y="3058693"/>
            <a:ext cx="91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Localize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692AF2-C704-4898-8F67-9DE709C85F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751" y="2257745"/>
            <a:ext cx="209550" cy="190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F99932-7D98-41D3-927B-5BA06227AE9C}"/>
              </a:ext>
            </a:extLst>
          </p:cNvPr>
          <p:cNvSpPr txBox="1"/>
          <p:nvPr/>
        </p:nvSpPr>
        <p:spPr>
          <a:xfrm>
            <a:off x="8420138" y="2746087"/>
            <a:ext cx="1848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Crop</a:t>
            </a:r>
            <a:br>
              <a:rPr lang="en-US" dirty="0"/>
            </a:br>
            <a:r>
              <a:rPr lang="en-US" dirty="0"/>
              <a:t>Region of Interest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1280F5-CA5E-4241-8B45-5E134EDDE0D5}"/>
              </a:ext>
            </a:extLst>
          </p:cNvPr>
          <p:cNvSpPr txBox="1"/>
          <p:nvPr/>
        </p:nvSpPr>
        <p:spPr>
          <a:xfrm>
            <a:off x="3035836" y="5256677"/>
            <a:ext cx="1551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Normalize Size</a:t>
            </a:r>
            <a:br>
              <a:rPr lang="en-US" dirty="0"/>
            </a:br>
            <a:r>
              <a:rPr lang="en-US" dirty="0"/>
              <a:t>24x24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7F34F8A-71AE-4B5E-A736-A9ADEE4E70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570" y="4878806"/>
            <a:ext cx="228600" cy="228600"/>
          </a:xfrm>
          <a:prstGeom prst="rect">
            <a:avLst/>
          </a:prstGeom>
        </p:spPr>
      </p:pic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3A0FC617-9769-4C78-9B82-C7F1C7A24D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090376"/>
              </p:ext>
            </p:extLst>
          </p:nvPr>
        </p:nvGraphicFramePr>
        <p:xfrm>
          <a:off x="6805147" y="4551146"/>
          <a:ext cx="136638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61">
                  <a:extLst>
                    <a:ext uri="{9D8B030D-6E8A-4147-A177-3AD203B41FA5}">
                      <a16:colId xmlns:a16="http://schemas.microsoft.com/office/drawing/2014/main" val="1638920107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1121784291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3285988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6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7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3821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EFF9D7B0-D51D-4DE0-A5FD-478D85D01ED7}"/>
              </a:ext>
            </a:extLst>
          </p:cNvPr>
          <p:cNvSpPr txBox="1"/>
          <p:nvPr/>
        </p:nvSpPr>
        <p:spPr>
          <a:xfrm>
            <a:off x="6713545" y="5726229"/>
            <a:ext cx="1549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24x24</a:t>
            </a:r>
          </a:p>
          <a:p>
            <a:pPr algn="ctr"/>
            <a:r>
              <a:rPr lang="en-US" dirty="0"/>
              <a:t>Intensity Array</a:t>
            </a:r>
          </a:p>
        </p:txBody>
      </p:sp>
      <p:graphicFrame>
        <p:nvGraphicFramePr>
          <p:cNvPr id="26" name="Content Placeholder 3">
            <a:extLst>
              <a:ext uri="{FF2B5EF4-FFF2-40B4-BE49-F238E27FC236}">
                <a16:creationId xmlns:a16="http://schemas.microsoft.com/office/drawing/2014/main" id="{54299B9A-B151-4049-B4B8-993860DF65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115366"/>
              </p:ext>
            </p:extLst>
          </p:nvPr>
        </p:nvGraphicFramePr>
        <p:xfrm>
          <a:off x="10178398" y="4547938"/>
          <a:ext cx="136638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61">
                  <a:extLst>
                    <a:ext uri="{9D8B030D-6E8A-4147-A177-3AD203B41FA5}">
                      <a16:colId xmlns:a16="http://schemas.microsoft.com/office/drawing/2014/main" val="1638920107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1121784291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3285988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6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7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3821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C133A3F-63D0-4388-8502-D101CD4DC3C1}"/>
              </a:ext>
            </a:extLst>
          </p:cNvPr>
          <p:cNvSpPr txBox="1"/>
          <p:nvPr/>
        </p:nvSpPr>
        <p:spPr>
          <a:xfrm>
            <a:off x="9955639" y="5723021"/>
            <a:ext cx="181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24x24</a:t>
            </a:r>
          </a:p>
          <a:p>
            <a:pPr algn="ctr"/>
            <a:r>
              <a:rPr lang="en-US" dirty="0"/>
              <a:t>Normalized Array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2A43173-D038-44EB-9A17-A2AAAB4D4591}"/>
              </a:ext>
            </a:extLst>
          </p:cNvPr>
          <p:cNvSpPr/>
          <p:nvPr/>
        </p:nvSpPr>
        <p:spPr>
          <a:xfrm>
            <a:off x="2282065" y="2169890"/>
            <a:ext cx="1366383" cy="576197"/>
          </a:xfrm>
          <a:prstGeom prst="rightArrow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FC60525-513B-43F2-8C07-C0FCC3FE8F91}"/>
              </a:ext>
            </a:extLst>
          </p:cNvPr>
          <p:cNvSpPr/>
          <p:nvPr/>
        </p:nvSpPr>
        <p:spPr>
          <a:xfrm>
            <a:off x="4895450" y="2160146"/>
            <a:ext cx="1366383" cy="576197"/>
          </a:xfrm>
          <a:prstGeom prst="rightArrow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13DF5C6-79D3-45C5-B3B4-F68BE2F9E3BD}"/>
              </a:ext>
            </a:extLst>
          </p:cNvPr>
          <p:cNvSpPr/>
          <p:nvPr/>
        </p:nvSpPr>
        <p:spPr>
          <a:xfrm>
            <a:off x="7488339" y="2169889"/>
            <a:ext cx="1366383" cy="576197"/>
          </a:xfrm>
          <a:prstGeom prst="rightArrow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DAA2D51-E1CE-4C0C-9B26-77A89188E093}"/>
              </a:ext>
            </a:extLst>
          </p:cNvPr>
          <p:cNvSpPr/>
          <p:nvPr/>
        </p:nvSpPr>
        <p:spPr>
          <a:xfrm>
            <a:off x="4892941" y="4816099"/>
            <a:ext cx="1366383" cy="576197"/>
          </a:xfrm>
          <a:prstGeom prst="rightArrow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2BA207A-F1B6-4CE1-B3B2-33699A6EA528}"/>
              </a:ext>
            </a:extLst>
          </p:cNvPr>
          <p:cNvSpPr/>
          <p:nvPr/>
        </p:nvSpPr>
        <p:spPr>
          <a:xfrm>
            <a:off x="8554526" y="4816098"/>
            <a:ext cx="1366383" cy="576197"/>
          </a:xfrm>
          <a:prstGeom prst="rightArrow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0CE8571-2EF7-461B-8559-00BA4D48928B}"/>
              </a:ext>
            </a:extLst>
          </p:cNvPr>
          <p:cNvSpPr/>
          <p:nvPr/>
        </p:nvSpPr>
        <p:spPr>
          <a:xfrm>
            <a:off x="9240725" y="3836950"/>
            <a:ext cx="2542704" cy="2839453"/>
          </a:xfrm>
          <a:prstGeom prst="ellipse">
            <a:avLst/>
          </a:prstGeom>
          <a:solidFill>
            <a:srgbClr val="FF0909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in Homework Framework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A76594C-C1E5-4BFE-84F8-67760DEA624E}"/>
              </a:ext>
            </a:extLst>
          </p:cNvPr>
          <p:cNvSpPr/>
          <p:nvPr/>
        </p:nvSpPr>
        <p:spPr>
          <a:xfrm>
            <a:off x="1149573" y="4878806"/>
            <a:ext cx="1366383" cy="576197"/>
          </a:xfrm>
          <a:prstGeom prst="rightArrow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7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8" grpId="0"/>
      <p:bldP spid="20" grpId="0"/>
      <p:bldP spid="25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44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9437-9555-4EF4-AA2D-8F06082E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Basic Image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D57FA-43E8-4B15-BCAB-FD057E43C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the Region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3D33AC-0844-45A7-ACCF-AC3F2E675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743" y="2505075"/>
            <a:ext cx="3120984" cy="3684588"/>
          </a:xfrm>
        </p:spPr>
        <p:txBody>
          <a:bodyPr>
            <a:normAutofit fontScale="92500" lnSpcReduction="20000"/>
          </a:bodyPr>
          <a:lstStyle/>
          <a:p>
            <a:endParaRPr lang="en-US" sz="3000" dirty="0"/>
          </a:p>
          <a:p>
            <a:r>
              <a:rPr lang="en-US" dirty="0"/>
              <a:t>Whole Image</a:t>
            </a:r>
          </a:p>
          <a:p>
            <a:endParaRPr lang="en-US" dirty="0"/>
          </a:p>
          <a:p>
            <a:r>
              <a:rPr lang="en-US" dirty="0"/>
              <a:t>Grids</a:t>
            </a:r>
          </a:p>
          <a:p>
            <a:endParaRPr lang="en-US" dirty="0"/>
          </a:p>
          <a:p>
            <a:r>
              <a:rPr lang="en-US" dirty="0"/>
              <a:t>Regions of Interest</a:t>
            </a:r>
          </a:p>
          <a:p>
            <a:endParaRPr lang="en-US" dirty="0"/>
          </a:p>
          <a:p>
            <a:r>
              <a:rPr lang="en-US" dirty="0"/>
              <a:t>Relative to Points of Interest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073521-76C5-4931-A86C-57F958539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74958" y="1681163"/>
            <a:ext cx="5183188" cy="823912"/>
          </a:xfrm>
        </p:spPr>
        <p:txBody>
          <a:bodyPr/>
          <a:lstStyle/>
          <a:p>
            <a:r>
              <a:rPr lang="en-US" dirty="0"/>
              <a:t>Select the Property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BA6D4E-37FB-4154-8145-CBE04373E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952874" y="2505075"/>
            <a:ext cx="3402514" cy="3684588"/>
          </a:xfrm>
        </p:spPr>
        <p:txBody>
          <a:bodyPr>
            <a:normAutofit fontScale="92500" lnSpcReduction="20000"/>
          </a:bodyPr>
          <a:lstStyle/>
          <a:p>
            <a:endParaRPr lang="en-US" sz="3000" dirty="0"/>
          </a:p>
          <a:p>
            <a:r>
              <a:rPr lang="en-US" dirty="0"/>
              <a:t>Average</a:t>
            </a:r>
          </a:p>
          <a:p>
            <a:endParaRPr lang="en-US" dirty="0"/>
          </a:p>
          <a:p>
            <a:r>
              <a:rPr lang="en-US" dirty="0"/>
              <a:t>Min/Max</a:t>
            </a:r>
          </a:p>
          <a:p>
            <a:endParaRPr lang="en-US" dirty="0"/>
          </a:p>
          <a:p>
            <a:r>
              <a:rPr lang="en-US" dirty="0"/>
              <a:t>Histograms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B3CCFB6-A32E-465F-A1C9-4E7D3248E3F9}"/>
              </a:ext>
            </a:extLst>
          </p:cNvPr>
          <p:cNvSpPr txBox="1">
            <a:spLocks/>
          </p:cNvSpPr>
          <p:nvPr/>
        </p:nvSpPr>
        <p:spPr>
          <a:xfrm>
            <a:off x="7765173" y="1690688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 the Conversion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BA2414A-1607-4CED-AB97-D8B33C5C227E}"/>
              </a:ext>
            </a:extLst>
          </p:cNvPr>
          <p:cNvSpPr txBox="1">
            <a:spLocks/>
          </p:cNvSpPr>
          <p:nvPr/>
        </p:nvSpPr>
        <p:spPr>
          <a:xfrm>
            <a:off x="4362659" y="2307808"/>
            <a:ext cx="3402514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Intensity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Response to</a:t>
            </a:r>
          </a:p>
          <a:p>
            <a:pPr lvl="1"/>
            <a:r>
              <a:rPr lang="en-US" dirty="0"/>
              <a:t>Gradient</a:t>
            </a:r>
          </a:p>
          <a:p>
            <a:pPr lvl="1"/>
            <a:r>
              <a:rPr lang="en-US" dirty="0"/>
              <a:t>Wavelets</a:t>
            </a:r>
          </a:p>
        </p:txBody>
      </p:sp>
    </p:spTree>
    <p:extLst>
      <p:ext uri="{BB962C8B-B14F-4D97-AF65-F5344CB8AC3E}">
        <p14:creationId xmlns:p14="http://schemas.microsoft.com/office/powerpoint/2010/main" val="31258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1E0957-A78A-4A1C-B095-605DA2CF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381"/>
            <a:ext cx="10515600" cy="561307"/>
          </a:xfrm>
        </p:spPr>
        <p:txBody>
          <a:bodyPr>
            <a:normAutofit fontScale="90000"/>
          </a:bodyPr>
          <a:lstStyle/>
          <a:p>
            <a:r>
              <a:rPr lang="en-US" dirty="0"/>
              <a:t>Intensity Features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F66F9E54-F86A-4C77-AEB0-3EBE2902E7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3684989"/>
              </p:ext>
            </p:extLst>
          </p:nvPr>
        </p:nvGraphicFramePr>
        <p:xfrm>
          <a:off x="1126384" y="1903455"/>
          <a:ext cx="136638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61">
                  <a:extLst>
                    <a:ext uri="{9D8B030D-6E8A-4147-A177-3AD203B41FA5}">
                      <a16:colId xmlns:a16="http://schemas.microsoft.com/office/drawing/2014/main" val="1638920107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1121784291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3285988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46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47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438213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4A86AED7-61E0-4531-BA91-A0DCFDDB4BB8}"/>
              </a:ext>
            </a:extLst>
          </p:cNvPr>
          <p:cNvSpPr/>
          <p:nvPr/>
        </p:nvSpPr>
        <p:spPr>
          <a:xfrm>
            <a:off x="2724495" y="2093098"/>
            <a:ext cx="1366383" cy="576197"/>
          </a:xfrm>
          <a:prstGeom prst="rightArrow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FB3A5C46-D115-49FF-AA82-C8FAF06C8A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666607"/>
              </p:ext>
            </p:extLst>
          </p:nvPr>
        </p:nvGraphicFramePr>
        <p:xfrm>
          <a:off x="4322606" y="1903455"/>
          <a:ext cx="136638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61">
                  <a:extLst>
                    <a:ext uri="{9D8B030D-6E8A-4147-A177-3AD203B41FA5}">
                      <a16:colId xmlns:a16="http://schemas.microsoft.com/office/drawing/2014/main" val="1638920107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1121784291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3285988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6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7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3821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6B86F79-B488-433D-AA20-715CAD52572A}"/>
              </a:ext>
            </a:extLst>
          </p:cNvPr>
          <p:cNvSpPr txBox="1"/>
          <p:nvPr/>
        </p:nvSpPr>
        <p:spPr>
          <a:xfrm>
            <a:off x="6346114" y="758558"/>
            <a:ext cx="18658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Features:</a:t>
            </a:r>
          </a:p>
          <a:p>
            <a:endParaRPr lang="en-US" dirty="0"/>
          </a:p>
          <a:p>
            <a:r>
              <a:rPr lang="en-US" dirty="0"/>
              <a:t>Average: 0.194</a:t>
            </a:r>
          </a:p>
          <a:p>
            <a:r>
              <a:rPr lang="en-US" dirty="0"/>
              <a:t>Max: 1.0</a:t>
            </a:r>
          </a:p>
          <a:p>
            <a:r>
              <a:rPr lang="en-US" dirty="0"/>
              <a:t>Min: 0.0</a:t>
            </a: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DEEC7E8-E511-4124-98A3-F20562095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661" y="1497215"/>
            <a:ext cx="3379570" cy="203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E1BDBB-6180-4518-9324-EB250CBACAA5}"/>
              </a:ext>
            </a:extLst>
          </p:cNvPr>
          <p:cNvSpPr/>
          <p:nvPr/>
        </p:nvSpPr>
        <p:spPr>
          <a:xfrm>
            <a:off x="6346114" y="2181466"/>
            <a:ext cx="28318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Hist0-.2: .666</a:t>
            </a:r>
          </a:p>
          <a:p>
            <a:r>
              <a:rPr lang="en-US" dirty="0"/>
              <a:t>Hist.2-.4: .111</a:t>
            </a:r>
          </a:p>
          <a:p>
            <a:r>
              <a:rPr lang="en-US" dirty="0"/>
              <a:t>Hist.4-.6: .111</a:t>
            </a:r>
          </a:p>
          <a:p>
            <a:r>
              <a:rPr lang="en-US" dirty="0"/>
              <a:t>Hist.6-.8: 0</a:t>
            </a:r>
          </a:p>
          <a:p>
            <a:r>
              <a:rPr lang="en-US" dirty="0"/>
              <a:t>Hist.8-1:.111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ED9426-6225-4838-8FB4-5C4A6DD6ECA0}"/>
              </a:ext>
            </a:extLst>
          </p:cNvPr>
          <p:cNvSpPr/>
          <p:nvPr/>
        </p:nvSpPr>
        <p:spPr>
          <a:xfrm>
            <a:off x="2317661" y="11277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Region = Whole Image</a:t>
            </a:r>
          </a:p>
          <a:p>
            <a:r>
              <a:rPr lang="en-US" dirty="0"/>
              <a:t>Property = Intensity</a:t>
            </a:r>
          </a:p>
        </p:txBody>
      </p:sp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id="{EBDFBEB5-F299-400B-8178-F9FE0A14C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3015110"/>
              </p:ext>
            </p:extLst>
          </p:nvPr>
        </p:nvGraphicFramePr>
        <p:xfrm>
          <a:off x="1126384" y="5060930"/>
          <a:ext cx="136638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61">
                  <a:extLst>
                    <a:ext uri="{9D8B030D-6E8A-4147-A177-3AD203B41FA5}">
                      <a16:colId xmlns:a16="http://schemas.microsoft.com/office/drawing/2014/main" val="1638920107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1121784291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3285988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46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47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438213"/>
                  </a:ext>
                </a:extLst>
              </a:tr>
            </a:tbl>
          </a:graphicData>
        </a:graphic>
      </p:graphicFrame>
      <p:sp>
        <p:nvSpPr>
          <p:cNvPr id="22" name="Arrow: Right 21">
            <a:extLst>
              <a:ext uri="{FF2B5EF4-FFF2-40B4-BE49-F238E27FC236}">
                <a16:creationId xmlns:a16="http://schemas.microsoft.com/office/drawing/2014/main" id="{0F7678D6-04D6-4A2E-99A0-FB5D10CB3C57}"/>
              </a:ext>
            </a:extLst>
          </p:cNvPr>
          <p:cNvSpPr/>
          <p:nvPr/>
        </p:nvSpPr>
        <p:spPr>
          <a:xfrm>
            <a:off x="2724495" y="5250573"/>
            <a:ext cx="1366383" cy="576197"/>
          </a:xfrm>
          <a:prstGeom prst="rightArrow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2CBC2DF2-5597-49C2-91E9-B6D4BA362A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862689"/>
              </p:ext>
            </p:extLst>
          </p:nvPr>
        </p:nvGraphicFramePr>
        <p:xfrm>
          <a:off x="4322606" y="5060930"/>
          <a:ext cx="136638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61">
                  <a:extLst>
                    <a:ext uri="{9D8B030D-6E8A-4147-A177-3AD203B41FA5}">
                      <a16:colId xmlns:a16="http://schemas.microsoft.com/office/drawing/2014/main" val="1638920107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1121784291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3285988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6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7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3821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DCEF21F-FEC3-407D-9052-60283090E4C3}"/>
              </a:ext>
            </a:extLst>
          </p:cNvPr>
          <p:cNvSpPr txBox="1"/>
          <p:nvPr/>
        </p:nvSpPr>
        <p:spPr>
          <a:xfrm>
            <a:off x="6346114" y="3916033"/>
            <a:ext cx="18658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Features:</a:t>
            </a:r>
          </a:p>
          <a:p>
            <a:endParaRPr lang="en-US" dirty="0"/>
          </a:p>
          <a:p>
            <a:r>
              <a:rPr lang="en-US" dirty="0"/>
              <a:t>Average: 0.166</a:t>
            </a:r>
          </a:p>
          <a:p>
            <a:r>
              <a:rPr lang="en-US" dirty="0"/>
              <a:t>Max: 0.5</a:t>
            </a:r>
          </a:p>
          <a:p>
            <a:r>
              <a:rPr lang="en-US" dirty="0"/>
              <a:t>Min: 0.0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BDCBE3-BBA1-4FC8-A463-8CDD9E23743D}"/>
              </a:ext>
            </a:extLst>
          </p:cNvPr>
          <p:cNvSpPr/>
          <p:nvPr/>
        </p:nvSpPr>
        <p:spPr>
          <a:xfrm>
            <a:off x="6346114" y="5338941"/>
            <a:ext cx="28318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Hist0-.2: .666</a:t>
            </a:r>
          </a:p>
          <a:p>
            <a:r>
              <a:rPr lang="en-US" dirty="0"/>
              <a:t>Hist.2-.4: 0</a:t>
            </a:r>
          </a:p>
          <a:p>
            <a:r>
              <a:rPr lang="en-US" dirty="0"/>
              <a:t>Hist.4-.6: .333</a:t>
            </a:r>
          </a:p>
          <a:p>
            <a:r>
              <a:rPr lang="en-US" dirty="0"/>
              <a:t>Hist.6-.8: 0</a:t>
            </a:r>
          </a:p>
          <a:p>
            <a:r>
              <a:rPr lang="en-US" dirty="0"/>
              <a:t>Hist.8-1: 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FCBB9F-3A84-4543-9EE6-A171B2398AB4}"/>
              </a:ext>
            </a:extLst>
          </p:cNvPr>
          <p:cNvSpPr/>
          <p:nvPr/>
        </p:nvSpPr>
        <p:spPr>
          <a:xfrm>
            <a:off x="2317661" y="42852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Region = Middle Column</a:t>
            </a:r>
          </a:p>
          <a:p>
            <a:r>
              <a:rPr lang="en-US" dirty="0"/>
              <a:t>Property = Intensity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BD247D4-3814-475F-984F-357A07FB0D90}"/>
              </a:ext>
            </a:extLst>
          </p:cNvPr>
          <p:cNvSpPr/>
          <p:nvPr/>
        </p:nvSpPr>
        <p:spPr>
          <a:xfrm>
            <a:off x="1407695" y="4887156"/>
            <a:ext cx="794084" cy="15858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9EAEB0-27CB-4128-BB3C-E9B087BDFA2A}"/>
              </a:ext>
            </a:extLst>
          </p:cNvPr>
          <p:cNvSpPr/>
          <p:nvPr/>
        </p:nvSpPr>
        <p:spPr>
          <a:xfrm>
            <a:off x="4604421" y="4824273"/>
            <a:ext cx="794084" cy="15858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5C3C06F-2759-45A9-B959-4D8DFE8BE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661" y="4549377"/>
            <a:ext cx="3379571" cy="203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271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  <p:bldP spid="24" grpId="0"/>
      <p:bldP spid="26" grpId="0"/>
      <p:bldP spid="27" grpId="0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898E-5815-4729-8B3E-5086B1C7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4"/>
            <a:ext cx="10515600" cy="765843"/>
          </a:xfrm>
        </p:spPr>
        <p:txBody>
          <a:bodyPr/>
          <a:lstStyle/>
          <a:p>
            <a:r>
              <a:rPr lang="en-US" dirty="0"/>
              <a:t>Selecting Regions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344F8-C946-4FC0-A2FA-2E22B89F2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592" y="1423904"/>
            <a:ext cx="1371600" cy="1381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0BBD63-B969-419F-816B-F5D266B98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97" y="1411812"/>
            <a:ext cx="1371600" cy="137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3F1DFC-2284-43B2-96A5-CD7F68A5DDAD}"/>
              </a:ext>
            </a:extLst>
          </p:cNvPr>
          <p:cNvSpPr/>
          <p:nvPr/>
        </p:nvSpPr>
        <p:spPr>
          <a:xfrm>
            <a:off x="1176897" y="1411812"/>
            <a:ext cx="1371600" cy="137160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20BBA-9C73-4F9F-B1C2-3010C66BA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937" y="1423904"/>
            <a:ext cx="1371600" cy="137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8F6E35-45FA-492A-931E-EB5E49CE9948}"/>
              </a:ext>
            </a:extLst>
          </p:cNvPr>
          <p:cNvSpPr txBox="1"/>
          <p:nvPr/>
        </p:nvSpPr>
        <p:spPr>
          <a:xfrm>
            <a:off x="1176897" y="1042480"/>
            <a:ext cx="142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Whole 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5D1AF7-DC54-4B7E-B493-C1A5E3FCDF2F}"/>
              </a:ext>
            </a:extLst>
          </p:cNvPr>
          <p:cNvSpPr/>
          <p:nvPr/>
        </p:nvSpPr>
        <p:spPr>
          <a:xfrm>
            <a:off x="3773774" y="1411812"/>
            <a:ext cx="697963" cy="71392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501234-3287-4CA8-A61E-11607E852015}"/>
              </a:ext>
            </a:extLst>
          </p:cNvPr>
          <p:cNvSpPr/>
          <p:nvPr/>
        </p:nvSpPr>
        <p:spPr>
          <a:xfrm>
            <a:off x="3785937" y="2137824"/>
            <a:ext cx="697963" cy="645588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07FF7-F237-4ACF-B7FB-BC7C8DB445D0}"/>
              </a:ext>
            </a:extLst>
          </p:cNvPr>
          <p:cNvSpPr/>
          <p:nvPr/>
        </p:nvSpPr>
        <p:spPr>
          <a:xfrm>
            <a:off x="4483900" y="1423904"/>
            <a:ext cx="673637" cy="71392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B352CC-0B37-448F-8EF5-37093E463959}"/>
              </a:ext>
            </a:extLst>
          </p:cNvPr>
          <p:cNvSpPr/>
          <p:nvPr/>
        </p:nvSpPr>
        <p:spPr>
          <a:xfrm>
            <a:off x="4479758" y="2149916"/>
            <a:ext cx="673637" cy="645588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AB0386-9C9F-4245-9AFA-069E1E15B1CB}"/>
              </a:ext>
            </a:extLst>
          </p:cNvPr>
          <p:cNvSpPr txBox="1"/>
          <p:nvPr/>
        </p:nvSpPr>
        <p:spPr>
          <a:xfrm>
            <a:off x="3785937" y="1036434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 Grid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56363-7FA8-4DBB-9F27-A3867FDB163D}"/>
              </a:ext>
            </a:extLst>
          </p:cNvPr>
          <p:cNvSpPr txBox="1"/>
          <p:nvPr/>
        </p:nvSpPr>
        <p:spPr>
          <a:xfrm>
            <a:off x="6862011" y="1036434"/>
            <a:ext cx="184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of Interest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8C42F9-7C5F-469F-8F9D-08137CD6A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81" y="1423904"/>
            <a:ext cx="1371600" cy="13716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9974A27-A72B-494B-8A08-328FFDC1ACE4}"/>
              </a:ext>
            </a:extLst>
          </p:cNvPr>
          <p:cNvSpPr/>
          <p:nvPr/>
        </p:nvSpPr>
        <p:spPr>
          <a:xfrm>
            <a:off x="7300126" y="1787812"/>
            <a:ext cx="799910" cy="71392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E12B46-84C8-431B-A6D4-15C03C73AB20}"/>
              </a:ext>
            </a:extLst>
          </p:cNvPr>
          <p:cNvSpPr txBox="1"/>
          <p:nvPr/>
        </p:nvSpPr>
        <p:spPr>
          <a:xfrm>
            <a:off x="5344430" y="4312244"/>
            <a:ext cx="148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Combinations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5F8C282-A69C-4B5C-B2AE-165EEDAF5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231" y="4681576"/>
            <a:ext cx="1371600" cy="13716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AF3F053-5E29-4C9B-87C7-47C62600E8F8}"/>
              </a:ext>
            </a:extLst>
          </p:cNvPr>
          <p:cNvSpPr/>
          <p:nvPr/>
        </p:nvSpPr>
        <p:spPr>
          <a:xfrm>
            <a:off x="5702260" y="5063622"/>
            <a:ext cx="799910" cy="71392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9C1CB4-FECC-4FBE-9D74-6BE1693BF342}"/>
              </a:ext>
            </a:extLst>
          </p:cNvPr>
          <p:cNvSpPr/>
          <p:nvPr/>
        </p:nvSpPr>
        <p:spPr>
          <a:xfrm>
            <a:off x="5396231" y="4669484"/>
            <a:ext cx="697963" cy="71392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F9CB0B-90B7-4C07-B239-09BCCE5A9220}"/>
              </a:ext>
            </a:extLst>
          </p:cNvPr>
          <p:cNvSpPr/>
          <p:nvPr/>
        </p:nvSpPr>
        <p:spPr>
          <a:xfrm>
            <a:off x="5408394" y="5395496"/>
            <a:ext cx="697963" cy="645588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449B44-DBD4-4301-B35E-7F1E1433EF1B}"/>
              </a:ext>
            </a:extLst>
          </p:cNvPr>
          <p:cNvSpPr/>
          <p:nvPr/>
        </p:nvSpPr>
        <p:spPr>
          <a:xfrm>
            <a:off x="6106357" y="4681576"/>
            <a:ext cx="673637" cy="71392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010A8E-B11F-42A8-B707-5EEE9F79D29B}"/>
              </a:ext>
            </a:extLst>
          </p:cNvPr>
          <p:cNvSpPr/>
          <p:nvPr/>
        </p:nvSpPr>
        <p:spPr>
          <a:xfrm>
            <a:off x="6102215" y="5407588"/>
            <a:ext cx="697963" cy="645588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844472-DB51-4197-BA0B-957FD75570E0}"/>
              </a:ext>
            </a:extLst>
          </p:cNvPr>
          <p:cNvSpPr txBox="1"/>
          <p:nvPr/>
        </p:nvSpPr>
        <p:spPr>
          <a:xfrm>
            <a:off x="9637564" y="1054572"/>
            <a:ext cx="185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Localization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787472-C0D7-4C00-BA30-FCC9FF286FD0}"/>
              </a:ext>
            </a:extLst>
          </p:cNvPr>
          <p:cNvSpPr/>
          <p:nvPr/>
        </p:nvSpPr>
        <p:spPr>
          <a:xfrm>
            <a:off x="10672937" y="1891109"/>
            <a:ext cx="286560" cy="17296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BCF181-728B-40B9-BBB3-EBDB39ABA889}"/>
              </a:ext>
            </a:extLst>
          </p:cNvPr>
          <p:cNvSpPr/>
          <p:nvPr/>
        </p:nvSpPr>
        <p:spPr>
          <a:xfrm>
            <a:off x="10135583" y="1857922"/>
            <a:ext cx="286560" cy="17296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9709E1-B13F-4962-84FC-B8AFA52F1CF3}"/>
              </a:ext>
            </a:extLst>
          </p:cNvPr>
          <p:cNvSpPr/>
          <p:nvPr/>
        </p:nvSpPr>
        <p:spPr>
          <a:xfrm>
            <a:off x="10135583" y="2345748"/>
            <a:ext cx="717828" cy="29746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911859-A301-4DDE-A402-19042B380954}"/>
              </a:ext>
            </a:extLst>
          </p:cNvPr>
          <p:cNvSpPr/>
          <p:nvPr/>
        </p:nvSpPr>
        <p:spPr>
          <a:xfrm>
            <a:off x="6228536" y="5164352"/>
            <a:ext cx="286560" cy="17296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90EA2B-3A99-4C5B-8732-8605610AF51C}"/>
              </a:ext>
            </a:extLst>
          </p:cNvPr>
          <p:cNvSpPr/>
          <p:nvPr/>
        </p:nvSpPr>
        <p:spPr>
          <a:xfrm>
            <a:off x="5691182" y="5131165"/>
            <a:ext cx="286560" cy="17296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2D12FD-EE56-4171-BF1D-5AE2EBE6D497}"/>
              </a:ext>
            </a:extLst>
          </p:cNvPr>
          <p:cNvSpPr/>
          <p:nvPr/>
        </p:nvSpPr>
        <p:spPr>
          <a:xfrm>
            <a:off x="5691182" y="5618991"/>
            <a:ext cx="717828" cy="29746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AB75B8-FD92-458B-854E-0E1C1987A4B0}"/>
              </a:ext>
            </a:extLst>
          </p:cNvPr>
          <p:cNvSpPr txBox="1"/>
          <p:nvPr/>
        </p:nvSpPr>
        <p:spPr>
          <a:xfrm>
            <a:off x="1278947" y="2829578"/>
            <a:ext cx="116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Intensity</a:t>
            </a:r>
          </a:p>
          <a:p>
            <a:pPr algn="ctr"/>
            <a:r>
              <a:rPr lang="en-US" dirty="0"/>
              <a:t>Features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3D22D5-48D8-4CD3-A8C8-B75B985182A5}"/>
              </a:ext>
            </a:extLst>
          </p:cNvPr>
          <p:cNvSpPr txBox="1"/>
          <p:nvPr/>
        </p:nvSpPr>
        <p:spPr>
          <a:xfrm>
            <a:off x="3829477" y="2829577"/>
            <a:ext cx="1284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Intensity</a:t>
            </a:r>
          </a:p>
          <a:p>
            <a:pPr algn="ctr"/>
            <a:r>
              <a:rPr lang="en-US" dirty="0"/>
              <a:t>Features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7E6BD9-C230-4FD1-B3C5-26DD2154F761}"/>
              </a:ext>
            </a:extLst>
          </p:cNvPr>
          <p:cNvSpPr txBox="1"/>
          <p:nvPr/>
        </p:nvSpPr>
        <p:spPr>
          <a:xfrm>
            <a:off x="7116331" y="2829576"/>
            <a:ext cx="116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Intensity</a:t>
            </a:r>
          </a:p>
          <a:p>
            <a:pPr algn="ctr"/>
            <a:r>
              <a:rPr lang="en-US" dirty="0"/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FC6FF5-0792-4503-B208-1DA0B697958A}"/>
              </a:ext>
            </a:extLst>
          </p:cNvPr>
          <p:cNvSpPr txBox="1"/>
          <p:nvPr/>
        </p:nvSpPr>
        <p:spPr>
          <a:xfrm>
            <a:off x="9896132" y="2829575"/>
            <a:ext cx="1284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 Intensity</a:t>
            </a:r>
          </a:p>
          <a:p>
            <a:pPr algn="ctr"/>
            <a:r>
              <a:rPr lang="en-US" dirty="0"/>
              <a:t>Features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F98F1C-D71B-4CC1-8299-E05E9189A780}"/>
              </a:ext>
            </a:extLst>
          </p:cNvPr>
          <p:cNvSpPr txBox="1"/>
          <p:nvPr/>
        </p:nvSpPr>
        <p:spPr>
          <a:xfrm>
            <a:off x="5451934" y="6073391"/>
            <a:ext cx="1284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72 Intensity</a:t>
            </a:r>
          </a:p>
          <a:p>
            <a:pPr algn="ctr"/>
            <a:r>
              <a:rPr lang="en-US" dirty="0"/>
              <a:t>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1B2A3-32A2-4189-ACCE-D743A05E08A2}"/>
              </a:ext>
            </a:extLst>
          </p:cNvPr>
          <p:cNvSpPr txBox="1"/>
          <p:nvPr/>
        </p:nvSpPr>
        <p:spPr>
          <a:xfrm>
            <a:off x="8536898" y="5063622"/>
            <a:ext cx="1904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selection: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feature type</a:t>
            </a:r>
          </a:p>
        </p:txBody>
      </p:sp>
    </p:spTree>
    <p:extLst>
      <p:ext uri="{BB962C8B-B14F-4D97-AF65-F5344CB8AC3E}">
        <p14:creationId xmlns:p14="http://schemas.microsoft.com/office/powerpoint/2010/main" val="354895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6" grpId="0" animBg="1"/>
      <p:bldP spid="17" grpId="0"/>
      <p:bldP spid="18" grpId="0"/>
      <p:bldP spid="20" grpId="0" animBg="1"/>
      <p:bldP spid="21" grpId="0"/>
      <p:bldP spid="23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  <p:bldP spid="38" grpId="0"/>
      <p:bldP spid="39" grpId="0"/>
      <p:bldP spid="40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7885-5930-4072-AA54-895EEA3E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/>
          <a:p>
            <a:r>
              <a:rPr lang="en-US" dirty="0"/>
              <a:t>Gradients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69B17-131B-4EF4-B122-16B33D654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165" y="5299321"/>
            <a:ext cx="789906" cy="789906"/>
          </a:xfrm>
        </p:spPr>
      </p:pic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50ECAE42-B277-4D45-A603-0A3F4E619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6" y="3326900"/>
            <a:ext cx="789907" cy="7899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F4BBDC-C307-49F3-B432-9E39B2851FA7}"/>
              </a:ext>
            </a:extLst>
          </p:cNvPr>
          <p:cNvSpPr txBox="1"/>
          <p:nvPr/>
        </p:nvSpPr>
        <p:spPr>
          <a:xfrm>
            <a:off x="1103110" y="1650498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29D8B8-C36F-485B-B4ED-9BA899BBC2A0}"/>
              </a:ext>
            </a:extLst>
          </p:cNvPr>
          <p:cNvSpPr txBox="1"/>
          <p:nvPr/>
        </p:nvSpPr>
        <p:spPr>
          <a:xfrm>
            <a:off x="2606401" y="1650498"/>
            <a:ext cx="119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X-Gradient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D56CC8-CB73-4489-95C9-F43F7312FD4F}"/>
              </a:ext>
            </a:extLst>
          </p:cNvPr>
          <p:cNvSpPr txBox="1"/>
          <p:nvPr/>
        </p:nvSpPr>
        <p:spPr>
          <a:xfrm>
            <a:off x="4260002" y="1650498"/>
            <a:ext cx="11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Y-Gradient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88DE6ED-A6E2-4A28-AEAC-4FF0CF6D5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54" y="3326900"/>
            <a:ext cx="789907" cy="7899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70578E-684A-45C5-AFA5-93966C071D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11" y="3326899"/>
            <a:ext cx="789908" cy="789908"/>
          </a:xfrm>
          <a:prstGeom prst="rect">
            <a:avLst/>
          </a:prstGeom>
        </p:spPr>
      </p:pic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158552E-3274-458C-9D04-6F6DAB85E7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3110" y="2332249"/>
            <a:ext cx="789907" cy="7899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3454C476-6929-4276-A355-F83CA2B869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53" y="2332249"/>
            <a:ext cx="789907" cy="789907"/>
          </a:xfrm>
          <a:prstGeom prst="rect">
            <a:avLst/>
          </a:prstGeom>
        </p:spPr>
      </p:pic>
      <p:pic>
        <p:nvPicPr>
          <p:cNvPr id="19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6D059F-F670-4381-ACAB-6727E7BFC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12" y="2332248"/>
            <a:ext cx="789907" cy="7899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04E826-E080-4466-9590-9E99727365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69" y="4338116"/>
            <a:ext cx="789905" cy="7899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7724A91-78E4-46BA-8CB0-D60F25C82D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982" y="4321551"/>
            <a:ext cx="789907" cy="7899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59124A9-CF6C-451C-ACA2-49DEB60FB4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11" y="4338117"/>
            <a:ext cx="789907" cy="789907"/>
          </a:xfrm>
          <a:prstGeom prst="rect">
            <a:avLst/>
          </a:prstGeom>
        </p:spPr>
      </p:pic>
      <p:pic>
        <p:nvPicPr>
          <p:cNvPr id="27" name="Picture 26" descr="A close up of a logo&#10;&#10;Description generated with high confidence">
            <a:extLst>
              <a:ext uri="{FF2B5EF4-FFF2-40B4-BE49-F238E27FC236}">
                <a16:creationId xmlns:a16="http://schemas.microsoft.com/office/drawing/2014/main" id="{67EF1F74-8D44-4440-94BC-8ACAB349CD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69" y="5374179"/>
            <a:ext cx="789905" cy="789905"/>
          </a:xfrm>
          <a:prstGeom prst="rect">
            <a:avLst/>
          </a:prstGeom>
        </p:spPr>
      </p:pic>
      <p:pic>
        <p:nvPicPr>
          <p:cNvPr id="29" name="Picture 28" descr="A picture containing device&#10;&#10;Description generated with high confidence">
            <a:extLst>
              <a:ext uri="{FF2B5EF4-FFF2-40B4-BE49-F238E27FC236}">
                <a16:creationId xmlns:a16="http://schemas.microsoft.com/office/drawing/2014/main" id="{E3AE87F1-19B4-4490-9482-306DE06EC0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982" y="5374180"/>
            <a:ext cx="789906" cy="7899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DBC9B8A-184C-4ABB-BCCB-913C505390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10" y="5374179"/>
            <a:ext cx="789905" cy="78990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05EDAF2-79FC-4D4C-B86D-43A88FE607EF}"/>
              </a:ext>
            </a:extLst>
          </p:cNvPr>
          <p:cNvSpPr txBox="1"/>
          <p:nvPr/>
        </p:nvSpPr>
        <p:spPr>
          <a:xfrm>
            <a:off x="6745903" y="4903591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A43F8-DEC6-4B0B-9564-5F1B15AAEE33}"/>
              </a:ext>
            </a:extLst>
          </p:cNvPr>
          <p:cNvSpPr txBox="1"/>
          <p:nvPr/>
        </p:nvSpPr>
        <p:spPr>
          <a:xfrm>
            <a:off x="8262446" y="4903591"/>
            <a:ext cx="119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X-Gradient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7FED84-287E-450F-889E-9B0D7A2D6968}"/>
              </a:ext>
            </a:extLst>
          </p:cNvPr>
          <p:cNvSpPr txBox="1"/>
          <p:nvPr/>
        </p:nvSpPr>
        <p:spPr>
          <a:xfrm>
            <a:off x="9902795" y="4903591"/>
            <a:ext cx="11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Y-Gradient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4E677AE-0987-4F6E-BD2C-B9494FF6C8B9}"/>
                  </a:ext>
                </a:extLst>
              </p:cNvPr>
              <p:cNvSpPr txBox="1"/>
              <p:nvPr/>
            </p:nvSpPr>
            <p:spPr>
              <a:xfrm>
                <a:off x="6119999" y="1447381"/>
                <a:ext cx="547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𝐺𝑟𝑎𝑑𝑖𝑒𝑛𝑡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𝐼𝑛𝑡𝑒𝑛𝑠𝑖𝑡𝑦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𝐼𝑛𝑡𝑒𝑛𝑠𝑖𝑡𝑦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4E677AE-0987-4F6E-BD2C-B9494FF6C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99" y="1447381"/>
                <a:ext cx="5478999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32ABD10-9817-49A1-ACCF-C031D5F17BD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83818" y="1843111"/>
            <a:ext cx="4584589" cy="275563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DB4BDE2-79A8-4D56-A4E1-1278491A8D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414" y="5272923"/>
            <a:ext cx="789907" cy="7899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0B32073-3598-40F8-8C50-939B34F5BEF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888" y="5299321"/>
            <a:ext cx="789907" cy="78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1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847</Words>
  <Application>Microsoft Office PowerPoint</Application>
  <PresentationFormat>Widescreen</PresentationFormat>
  <Paragraphs>437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Computer Vision Basics</vt:lpstr>
      <vt:lpstr>Predictions in Computer Vision</vt:lpstr>
      <vt:lpstr>Image Basics</vt:lpstr>
      <vt:lpstr>Indexing Image Data</vt:lpstr>
      <vt:lpstr>Blink Image Pipeline</vt:lpstr>
      <vt:lpstr>Very Basic Image Features</vt:lpstr>
      <vt:lpstr>Intensity Features</vt:lpstr>
      <vt:lpstr>Selecting Regions</vt:lpstr>
      <vt:lpstr>Gradients</vt:lpstr>
      <vt:lpstr>Features from Gradients</vt:lpstr>
      <vt:lpstr>Convolutions</vt:lpstr>
      <vt:lpstr>Sobel Edge Detection</vt:lpstr>
      <vt:lpstr>Wavelet Features</vt:lpstr>
      <vt:lpstr>Summary of Basics of Computer 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Basics</dc:title>
  <dc:creator>Geoff Hulten</dc:creator>
  <cp:lastModifiedBy>Geoff Hulten</cp:lastModifiedBy>
  <cp:revision>59</cp:revision>
  <dcterms:created xsi:type="dcterms:W3CDTF">2018-10-20T20:34:03Z</dcterms:created>
  <dcterms:modified xsi:type="dcterms:W3CDTF">2018-12-02T00:05:40Z</dcterms:modified>
</cp:coreProperties>
</file>