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58" r:id="rId7"/>
    <p:sldId id="266" r:id="rId8"/>
    <p:sldId id="260" r:id="rId9"/>
    <p:sldId id="261" r:id="rId10"/>
    <p:sldId id="267" r:id="rId11"/>
    <p:sldId id="273" r:id="rId12"/>
    <p:sldId id="274" r:id="rId13"/>
    <p:sldId id="275" r:id="rId14"/>
    <p:sldId id="276" r:id="rId15"/>
    <p:sldId id="277" r:id="rId16"/>
    <p:sldId id="262" r:id="rId17"/>
    <p:sldId id="268" r:id="rId18"/>
    <p:sldId id="279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646D-8E32-4CC3-9EE7-508AF475C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74A65-99D5-482E-B37B-0ABDC1D82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9960C-4337-4015-B4CD-B22B985C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22B8-3D56-41AC-8DB8-8B21E9FB867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C585B-C6E6-474F-B623-7AC432A0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4A6E-9136-4A95-ADF8-EE5AD29F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A00-F89B-49BD-830D-62663345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7A18-91EE-4433-90F9-AC5FD77D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4D014-3053-4433-AA23-96D707240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B366-2D16-4A8E-8A50-CC199F6E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22B8-3D56-41AC-8DB8-8B21E9FB867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BF45-720D-495B-886B-782BEB97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61B9-76ED-41F1-813F-44DF76A3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A00-F89B-49BD-830D-62663345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5FBEB-EFFA-4E94-8198-E4881978C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4CE5C-7BED-432E-B936-289A2C9F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85EC-F2B4-4179-89AA-39B8DD86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22B8-3D56-41AC-8DB8-8B21E9FB867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48A7F-2497-4DA6-A811-683F638E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9D92-B5F4-45D2-B24B-26244119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A00-F89B-49BD-830D-62663345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967B-4AFB-4009-A2E1-BE63E34A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70DF-6D30-4F0E-A618-FD970ABE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4155-6F1D-47DC-9C41-9A30160D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22B8-3D56-41AC-8DB8-8B21E9FB867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CF378-9C11-4EFA-9B13-41BE7F7D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18CB-659F-432D-9C5D-0CD143A8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A00-F89B-49BD-830D-62663345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3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5D44-8149-46E9-8847-1DB09990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77707-E5B9-4129-804B-A7ECC27A6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087D-8CBC-430A-A4BE-1B796CB4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22B8-3D56-41AC-8DB8-8B21E9FB867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382A-403C-49AB-AD2B-70A32329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16B2-B0E9-44AD-A6BD-60F0EA08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A00-F89B-49BD-830D-62663345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8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85E2-FD28-47BE-AAF9-6DD62F51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9FEA-D74C-4177-8A70-BE1246653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2B3D3-6CB6-454A-89D1-6C9DC04C4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E17D8-15AA-446C-A258-145457B3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22B8-3D56-41AC-8DB8-8B21E9FB867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3AFEB-F7AF-41A6-8B95-666AD7EC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1F9DB-4DCB-46B7-A241-F28F86F1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A00-F89B-49BD-830D-62663345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F5BF-A9D2-495D-8251-BE8AAC6A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4DD1D-8654-45D0-B7CA-E9F94417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1E8E7-FBBB-4759-BD6E-EED30AB02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C961D-15C4-4C75-8A36-E29FD9815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E6807-77C3-4EC7-8C98-137B3DA03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58A3B-E659-43AA-82B3-FEF291FF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22B8-3D56-41AC-8DB8-8B21E9FB867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B4798-B98E-44D7-ABC8-8552A89D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72860-9213-4827-A570-F63759F8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A00-F89B-49BD-830D-62663345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9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C212-0B9F-4280-AFF5-0398BBFF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85C90-2BDB-4F9E-9E50-B2AB1F75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22B8-3D56-41AC-8DB8-8B21E9FB867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0846E-CE03-436C-A35D-C5D96F8B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C4692-E480-4B83-AD7D-7970B68D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A00-F89B-49BD-830D-62663345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6FC17-14F8-42EA-9291-12B8FD11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22B8-3D56-41AC-8DB8-8B21E9FB867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49A03-5EAB-4D9E-90B5-DF1FC257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DBB89-C8C5-402D-9512-F0BF67D7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A00-F89B-49BD-830D-62663345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296F-C32D-44CC-AB59-6F16AD48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EF94-F5D1-4365-A27F-F475EE7C4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20655-6B13-4F83-A442-32E96D414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67FA2-AB7B-440E-84F2-2E292C96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22B8-3D56-41AC-8DB8-8B21E9FB867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F86E9-76CE-42D6-A9DA-80B9DD4C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55071-5B6D-49FF-B30E-342A3527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A00-F89B-49BD-830D-62663345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2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FD97-C558-4A1D-AA33-84A2D12A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C84E7-8512-4A3A-B9E9-2F37298D3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F40F-1AB9-4FDC-BC0F-446F7ADB2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FF626-B41C-4DD7-8F58-994C9026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22B8-3D56-41AC-8DB8-8B21E9FB867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D8FD6-9F81-4E09-A08C-02E20547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5B639-3AA7-41B9-8E58-79F23DBF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51A00-F89B-49BD-830D-62663345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D6A0A-4A5B-4155-AF5C-244C6A5A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18EBF-06DD-404E-B618-8D4F0E4E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D812E-1684-406A-B018-814302F86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622B8-3D56-41AC-8DB8-8B21E9FB8676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BD8C9-95E0-4674-9752-BD740DE6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8701B-6F26-4273-A703-B8C82F7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1A00-F89B-49BD-830D-62663345B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11" Type="http://schemas.openxmlformats.org/officeDocument/2006/relationships/image" Target="../media/image38.jpg"/><Relationship Id="rId5" Type="http://schemas.openxmlformats.org/officeDocument/2006/relationships/image" Target="../media/image32.jpg"/><Relationship Id="rId10" Type="http://schemas.openxmlformats.org/officeDocument/2006/relationships/image" Target="../media/image37.jpg"/><Relationship Id="rId4" Type="http://schemas.openxmlformats.org/officeDocument/2006/relationships/image" Target="../media/image31.jpg"/><Relationship Id="rId9" Type="http://schemas.openxmlformats.org/officeDocument/2006/relationships/image" Target="../media/image36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13" Type="http://schemas.openxmlformats.org/officeDocument/2006/relationships/image" Target="../media/image50.jpg"/><Relationship Id="rId18" Type="http://schemas.openxmlformats.org/officeDocument/2006/relationships/image" Target="../media/image55.jpg"/><Relationship Id="rId3" Type="http://schemas.openxmlformats.org/officeDocument/2006/relationships/image" Target="../media/image40.jpg"/><Relationship Id="rId21" Type="http://schemas.openxmlformats.org/officeDocument/2006/relationships/image" Target="../media/image58.jpg"/><Relationship Id="rId7" Type="http://schemas.openxmlformats.org/officeDocument/2006/relationships/image" Target="../media/image44.jpg"/><Relationship Id="rId12" Type="http://schemas.openxmlformats.org/officeDocument/2006/relationships/image" Target="../media/image49.jpg"/><Relationship Id="rId17" Type="http://schemas.openxmlformats.org/officeDocument/2006/relationships/image" Target="../media/image54.jpg"/><Relationship Id="rId2" Type="http://schemas.openxmlformats.org/officeDocument/2006/relationships/image" Target="../media/image39.jpg"/><Relationship Id="rId16" Type="http://schemas.openxmlformats.org/officeDocument/2006/relationships/image" Target="../media/image53.jpg"/><Relationship Id="rId20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11" Type="http://schemas.openxmlformats.org/officeDocument/2006/relationships/image" Target="../media/image48.jpg"/><Relationship Id="rId5" Type="http://schemas.openxmlformats.org/officeDocument/2006/relationships/image" Target="../media/image42.jpg"/><Relationship Id="rId15" Type="http://schemas.openxmlformats.org/officeDocument/2006/relationships/image" Target="../media/image52.jpg"/><Relationship Id="rId10" Type="http://schemas.openxmlformats.org/officeDocument/2006/relationships/image" Target="../media/image47.jpg"/><Relationship Id="rId19" Type="http://schemas.openxmlformats.org/officeDocument/2006/relationships/image" Target="../media/image56.jpg"/><Relationship Id="rId4" Type="http://schemas.openxmlformats.org/officeDocument/2006/relationships/image" Target="../media/image41.jpg"/><Relationship Id="rId9" Type="http://schemas.openxmlformats.org/officeDocument/2006/relationships/image" Target="../media/image46.jpg"/><Relationship Id="rId14" Type="http://schemas.openxmlformats.org/officeDocument/2006/relationships/image" Target="../media/image5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6E7B-1E10-4599-A1EF-8743E0AA6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Clustering, Dimensionality Reduction and Instance Based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38DCB-3027-4197-A596-B4426E006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Geoff Hulten</a:t>
            </a:r>
          </a:p>
        </p:txBody>
      </p:sp>
    </p:spTree>
    <p:extLst>
      <p:ext uri="{BB962C8B-B14F-4D97-AF65-F5344CB8AC3E}">
        <p14:creationId xmlns:p14="http://schemas.microsoft.com/office/powerpoint/2010/main" val="378655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ABCA-D7FB-4F4C-9002-A967D72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FB13-9F46-423C-9178-E20D9059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K based on your understanding of the domain</a:t>
            </a:r>
          </a:p>
          <a:p>
            <a:r>
              <a:rPr lang="en-US" dirty="0"/>
              <a:t>Run K-Means</a:t>
            </a:r>
          </a:p>
          <a:p>
            <a:r>
              <a:rPr lang="en-US" dirty="0"/>
              <a:t>Examine samples from each cluster</a:t>
            </a:r>
          </a:p>
          <a:p>
            <a:endParaRPr lang="en-US" dirty="0"/>
          </a:p>
          <a:p>
            <a:r>
              <a:rPr lang="en-US" dirty="0"/>
              <a:t>Adapt K based on what you find</a:t>
            </a:r>
          </a:p>
          <a:p>
            <a:pPr lvl="1"/>
            <a:r>
              <a:rPr lang="en-US" dirty="0"/>
              <a:t>If single clusters contain different entities, increase K</a:t>
            </a:r>
          </a:p>
          <a:p>
            <a:pPr lvl="1"/>
            <a:r>
              <a:rPr lang="en-US" dirty="0"/>
              <a:t>If entities spread across clusters, decrease 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7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3221-2D2F-47C3-88A8-EBD49F15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2299-FCA8-4B4D-BB09-F36C6EF9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24x24 intensity array -&gt; 576 features (dimensions)</a:t>
            </a:r>
          </a:p>
          <a:p>
            <a:endParaRPr lang="en-US" dirty="0"/>
          </a:p>
          <a:p>
            <a:r>
              <a:rPr lang="en-US" dirty="0"/>
              <a:t>Any individual dimension not very useful to the task</a:t>
            </a:r>
          </a:p>
          <a:p>
            <a:pPr lvl="1"/>
            <a:r>
              <a:rPr lang="en-US" dirty="0"/>
              <a:t>intensity of a single pixel?</a:t>
            </a:r>
          </a:p>
          <a:p>
            <a:pPr lvl="1"/>
            <a:endParaRPr lang="en-US" dirty="0"/>
          </a:p>
          <a:p>
            <a:r>
              <a:rPr lang="en-US" dirty="0"/>
              <a:t>Can we find more meaningful dimensions?</a:t>
            </a:r>
          </a:p>
          <a:p>
            <a:pPr lvl="1"/>
            <a:r>
              <a:rPr lang="en-US" dirty="0"/>
              <a:t>Represent the core of what is going on in the data</a:t>
            </a:r>
          </a:p>
          <a:p>
            <a:pPr lvl="1"/>
            <a:r>
              <a:rPr lang="en-US" dirty="0"/>
              <a:t>Might not capture all the fine details</a:t>
            </a:r>
          </a:p>
          <a:p>
            <a:pPr lvl="1"/>
            <a:r>
              <a:rPr lang="en-US" dirty="0"/>
              <a:t>More useful as input to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20625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177F-78BA-4A3C-9A14-45631595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213B5-1D16-4670-B7C2-1517CD20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25" y="1690688"/>
            <a:ext cx="2190648" cy="2190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B17401-BDE8-4F7F-A412-92FCA14A1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75" y="1690687"/>
            <a:ext cx="2190649" cy="2190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0C1868-22FF-4AC0-8189-D8F1D0CEA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926" y="1690687"/>
            <a:ext cx="2193565" cy="2190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AAAB5E-7892-487D-8680-ECC082885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425" y="4302226"/>
            <a:ext cx="2190649" cy="2190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F5F81C-D9F2-4370-B4C5-8180185C5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75" y="4302225"/>
            <a:ext cx="2190649" cy="2190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53FEBC-4103-4756-BD8F-F60E2340DB3E}"/>
              </a:ext>
            </a:extLst>
          </p:cNvPr>
          <p:cNvSpPr txBox="1"/>
          <p:nvPr/>
        </p:nvSpPr>
        <p:spPr>
          <a:xfrm>
            <a:off x="7607030" y="4481714"/>
            <a:ext cx="4495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 data, losing some 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repeated on remaining dimensions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3565-EA1D-4521-BED6-A5869E70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 of our Blink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88F9C-2C96-4D24-A4AD-F726B2817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6" y="2065354"/>
            <a:ext cx="1363645" cy="1363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FC7D9-0032-442A-83EF-F0D268ADE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67" y="2065355"/>
            <a:ext cx="1363645" cy="1363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AE7571-A8B5-44EF-92C1-4712047DF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217" y="2065354"/>
            <a:ext cx="1363645" cy="1363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8AE761-28A6-4652-9AE5-20F771D16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68" y="2065354"/>
            <a:ext cx="1363645" cy="13636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1C4214-06D3-4059-8D3F-CFBB40BE5C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718" y="2065355"/>
            <a:ext cx="1363644" cy="1363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8A984B-29F1-4F84-89BD-026C5F46C3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8" y="4249196"/>
            <a:ext cx="1363643" cy="1363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DA8318-AF4B-42AC-8A67-215F5B1FD4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970" y="4249196"/>
            <a:ext cx="1363642" cy="13636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BEB933-FABD-452D-ADA0-2ABA7780BF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221" y="4249197"/>
            <a:ext cx="1363641" cy="13636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2337D5-7B6D-477D-8D8E-69E3E3584A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72" y="4249197"/>
            <a:ext cx="1363641" cy="13636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9A46DF-9A54-4052-9F24-22410E185A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722" y="4249198"/>
            <a:ext cx="1363640" cy="13636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F07E33-C2E2-4183-8182-369954197786}"/>
              </a:ext>
            </a:extLst>
          </p:cNvPr>
          <p:cNvSpPr txBox="1"/>
          <p:nvPr/>
        </p:nvSpPr>
        <p:spPr>
          <a:xfrm>
            <a:off x="1091107" y="1724132"/>
            <a:ext cx="1176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Component 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C729B-7B42-448E-87D5-821C3198FEF8}"/>
              </a:ext>
            </a:extLst>
          </p:cNvPr>
          <p:cNvSpPr txBox="1"/>
          <p:nvPr/>
        </p:nvSpPr>
        <p:spPr>
          <a:xfrm>
            <a:off x="3221358" y="1724131"/>
            <a:ext cx="1176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Component 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36B91E-70D1-475C-8801-093E13AFDEFF}"/>
              </a:ext>
            </a:extLst>
          </p:cNvPr>
          <p:cNvSpPr txBox="1"/>
          <p:nvPr/>
        </p:nvSpPr>
        <p:spPr>
          <a:xfrm>
            <a:off x="5351609" y="1724130"/>
            <a:ext cx="1176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Component 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4596D-FC9A-47DB-97AE-74D477F0C1FA}"/>
              </a:ext>
            </a:extLst>
          </p:cNvPr>
          <p:cNvSpPr txBox="1"/>
          <p:nvPr/>
        </p:nvSpPr>
        <p:spPr>
          <a:xfrm>
            <a:off x="7481859" y="1724130"/>
            <a:ext cx="1176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Component 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67661-D0DB-4E86-A3F3-B3B8DE4CFDD5}"/>
              </a:ext>
            </a:extLst>
          </p:cNvPr>
          <p:cNvSpPr txBox="1"/>
          <p:nvPr/>
        </p:nvSpPr>
        <p:spPr>
          <a:xfrm>
            <a:off x="9612109" y="1724130"/>
            <a:ext cx="1176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Component 5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1BBE8F-D627-46DA-84E7-DC6E125AF34D}"/>
              </a:ext>
            </a:extLst>
          </p:cNvPr>
          <p:cNvSpPr txBox="1"/>
          <p:nvPr/>
        </p:nvSpPr>
        <p:spPr>
          <a:xfrm>
            <a:off x="1091107" y="3941417"/>
            <a:ext cx="1176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Component 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3F291A-2EA8-4434-9C20-328172EE43F1}"/>
              </a:ext>
            </a:extLst>
          </p:cNvPr>
          <p:cNvSpPr txBox="1"/>
          <p:nvPr/>
        </p:nvSpPr>
        <p:spPr>
          <a:xfrm>
            <a:off x="3221358" y="3941416"/>
            <a:ext cx="1176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Component 7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9AA218-70C6-49FD-B019-09A58C139356}"/>
              </a:ext>
            </a:extLst>
          </p:cNvPr>
          <p:cNvSpPr txBox="1"/>
          <p:nvPr/>
        </p:nvSpPr>
        <p:spPr>
          <a:xfrm>
            <a:off x="5351609" y="3941416"/>
            <a:ext cx="1176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Component 8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6C9CC-5CA5-4B9B-91F1-84EEB3A4E726}"/>
              </a:ext>
            </a:extLst>
          </p:cNvPr>
          <p:cNvSpPr txBox="1"/>
          <p:nvPr/>
        </p:nvSpPr>
        <p:spPr>
          <a:xfrm>
            <a:off x="7481859" y="3941415"/>
            <a:ext cx="1176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Component 9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74232A-4E47-4B07-9B69-9A6C8352687C}"/>
              </a:ext>
            </a:extLst>
          </p:cNvPr>
          <p:cNvSpPr txBox="1"/>
          <p:nvPr/>
        </p:nvSpPr>
        <p:spPr>
          <a:xfrm>
            <a:off x="9566423" y="3941414"/>
            <a:ext cx="1268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Component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B5EA-6A9B-429F-BE51-362A87FD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00"/>
            <a:ext cx="10515600" cy="666007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PCA for Dimensionality Reduction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0C62E-DA08-4AEB-98AC-73CA0D0EB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55" y="1498345"/>
            <a:ext cx="963849" cy="9638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81521-495F-44BC-B0B8-044F658501F1}"/>
              </a:ext>
            </a:extLst>
          </p:cNvPr>
          <p:cNvSpPr txBox="1"/>
          <p:nvPr/>
        </p:nvSpPr>
        <p:spPr>
          <a:xfrm>
            <a:off x="9065363" y="1048662"/>
            <a:ext cx="756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DF523-4C0C-4A12-B588-98001665AE77}"/>
              </a:ext>
            </a:extLst>
          </p:cNvPr>
          <p:cNvSpPr txBox="1"/>
          <p:nvPr/>
        </p:nvSpPr>
        <p:spPr>
          <a:xfrm>
            <a:off x="1927453" y="104866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Using 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5D014-661A-4CD3-AE87-C5A59828AA84}"/>
              </a:ext>
            </a:extLst>
          </p:cNvPr>
          <p:cNvSpPr txBox="1"/>
          <p:nvPr/>
        </p:nvSpPr>
        <p:spPr>
          <a:xfrm>
            <a:off x="3688390" y="105838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Using 10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859C-B20E-47BB-973C-B1C1DEFAF5B7}"/>
              </a:ext>
            </a:extLst>
          </p:cNvPr>
          <p:cNvSpPr txBox="1"/>
          <p:nvPr/>
        </p:nvSpPr>
        <p:spPr>
          <a:xfrm>
            <a:off x="5491413" y="1055451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Using 50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72ECF-2039-4BF8-932A-8478860F44EB}"/>
              </a:ext>
            </a:extLst>
          </p:cNvPr>
          <p:cNvSpPr txBox="1"/>
          <p:nvPr/>
        </p:nvSpPr>
        <p:spPr>
          <a:xfrm>
            <a:off x="7232703" y="1048664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Using 100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9316DF-DAED-4344-AB86-05BEFFCB1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67" y="1498340"/>
            <a:ext cx="963849" cy="9638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02630E-F869-4E07-8FEB-10E676D9C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89" y="1498341"/>
            <a:ext cx="963849" cy="9638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88C060-229C-4842-8523-542273EC1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811" y="1498343"/>
            <a:ext cx="963849" cy="96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FB03B8-0D42-47B4-B0C5-A2787B2876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33" y="1498342"/>
            <a:ext cx="963849" cy="9638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AA65C9-8F11-45D8-BE5C-4D22086D01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41" y="2911876"/>
            <a:ext cx="963848" cy="9638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0A483B-E58E-45C3-9675-7A11A6970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33" y="2911870"/>
            <a:ext cx="963848" cy="9638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0DD66C7-849E-4B19-A8E1-9AA1CBE99D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811" y="2911869"/>
            <a:ext cx="963849" cy="9638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78053F3-B21C-45D6-9CA7-618745983D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90" y="2911867"/>
            <a:ext cx="963848" cy="96384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98C1C68-F795-436D-8581-039DD36A7A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67" y="2911868"/>
            <a:ext cx="963847" cy="9638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F132FA-7C23-42FE-927E-0753BA1F4D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43" y="4325406"/>
            <a:ext cx="963846" cy="9638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A294B1D-26BC-499F-AE33-C52F589287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34" y="4325397"/>
            <a:ext cx="963847" cy="96384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62D4A6-5F5F-415A-9A57-326EC4C3CF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811" y="4325399"/>
            <a:ext cx="963845" cy="96384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0A5B4B4-6589-4919-96AE-0C902A5E38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89" y="4325393"/>
            <a:ext cx="963844" cy="96384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69753A9-CEC3-44A3-A5F4-C02C2C973F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60" y="4325394"/>
            <a:ext cx="963843" cy="96384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A262319-D34B-4F5D-8074-D0E50856714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41" y="5738934"/>
            <a:ext cx="963849" cy="96384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0E05CE3-B782-4131-B87E-E285DFE3319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632" y="5738936"/>
            <a:ext cx="963847" cy="96384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F8A4B90-DF98-4A16-B2E6-199F9000C7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811" y="5738934"/>
            <a:ext cx="963849" cy="96384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4A073C2-9C7E-4826-ADE5-BF988B1CEB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989" y="5738939"/>
            <a:ext cx="963844" cy="96384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B821DC8-A908-4C42-AE9C-B6AE65EB683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60" y="5738915"/>
            <a:ext cx="963843" cy="96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22EB-0A4B-4236-9D2D-1BAFA2A8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PCA (the easy way)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1D8CC-7B44-4DB5-92F6-2C4B7E128025}"/>
              </a:ext>
            </a:extLst>
          </p:cNvPr>
          <p:cNvSpPr/>
          <p:nvPr/>
        </p:nvSpPr>
        <p:spPr>
          <a:xfrm>
            <a:off x="2532355" y="1690688"/>
            <a:ext cx="7127290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400" dirty="0">
                <a:solidFill>
                  <a:srgbClr val="6F008A"/>
                </a:solidFill>
                <a:latin typeface="Consolas" panose="020B0609020204030204" pitchFamily="49" charset="0"/>
              </a:rPr>
              <a:t>Assignment5Support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.Featurize(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xTrainRaw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xTestRaw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includeGradients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includeRawPixels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# &gt;&gt;&gt;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[0])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# 576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sklearn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6F008A"/>
                </a:solidFill>
                <a:latin typeface="Consolas" panose="020B0609020204030204" pitchFamily="49" charset="0"/>
              </a:rPr>
              <a:t>decomposition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PCA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pca = </a:t>
            </a:r>
            <a:r>
              <a:rPr lang="pt-BR" sz="1400" dirty="0">
                <a:solidFill>
                  <a:srgbClr val="2B91AF"/>
                </a:solidFill>
                <a:latin typeface="Consolas" panose="020B0609020204030204" pitchFamily="49" charset="0"/>
              </a:rPr>
              <a:t>PCA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(n_components=10)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pca.fit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xTrainTransform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pca.transform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xTrain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# &gt;&gt;&gt;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xTrainTransform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# 3634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# &gt;&gt;&gt;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xTrainTransform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[0])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# 10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# to reconstruct from 10 components to original number of dimensions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xTrainRestore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pca.inverse_transform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xTrainTransform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77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2A6A-4B82-4A48-8856-201D17D5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Based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7D07-D7ED-4571-AF92-28004F42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Classification technique that uses data as the model</a:t>
            </a:r>
          </a:p>
          <a:p>
            <a:endParaRPr lang="en-US" dirty="0"/>
          </a:p>
          <a:p>
            <a:r>
              <a:rPr lang="en-US" dirty="0"/>
              <a:t>K-Nearest Neighbors – K-NN</a:t>
            </a:r>
          </a:p>
          <a:p>
            <a:pPr lvl="1"/>
            <a:r>
              <a:rPr lang="en-US" dirty="0"/>
              <a:t>Model: the training data</a:t>
            </a:r>
          </a:p>
          <a:p>
            <a:pPr lvl="1"/>
            <a:r>
              <a:rPr lang="en-US" dirty="0"/>
              <a:t>Loss: there isn’t any</a:t>
            </a:r>
          </a:p>
          <a:p>
            <a:pPr lvl="1"/>
            <a:r>
              <a:rPr lang="en-US" dirty="0"/>
              <a:t>Optimization: there isn’t any</a:t>
            </a:r>
          </a:p>
          <a:p>
            <a:pPr lvl="1"/>
            <a:endParaRPr lang="en-US" dirty="0"/>
          </a:p>
          <a:p>
            <a:r>
              <a:rPr lang="en-US" dirty="0"/>
              <a:t>To apply, find the K nearest training data point to the test sample</a:t>
            </a:r>
          </a:p>
          <a:p>
            <a:pPr lvl="1"/>
            <a:r>
              <a:rPr lang="en-US" dirty="0"/>
              <a:t>Classify: predict the most common class among them</a:t>
            </a:r>
          </a:p>
          <a:p>
            <a:pPr lvl="1"/>
            <a:r>
              <a:rPr lang="en-US" dirty="0"/>
              <a:t>Probability: predict the distribution of their classes</a:t>
            </a:r>
          </a:p>
        </p:txBody>
      </p:sp>
    </p:spTree>
    <p:extLst>
      <p:ext uri="{BB962C8B-B14F-4D97-AF65-F5344CB8AC3E}">
        <p14:creationId xmlns:p14="http://schemas.microsoft.com/office/powerpoint/2010/main" val="177255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B252-CD8D-44F0-9566-E23CAB61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K-NN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BB0BD-B230-4ABB-AB35-D475D39E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752" y="1838688"/>
            <a:ext cx="7364496" cy="48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1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22EB-0A4B-4236-9D2D-1BAFA2A8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Pseudo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F1D8CC-7B44-4DB5-92F6-2C4B7E128025}"/>
              </a:ext>
            </a:extLst>
          </p:cNvPr>
          <p:cNvSpPr/>
          <p:nvPr/>
        </p:nvSpPr>
        <p:spPr>
          <a:xfrm>
            <a:off x="2532355" y="1690688"/>
            <a:ext cx="712729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def predict(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# for every sample in training set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# compute the distance to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(using l2 norm)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# find the y values of k closest training samples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# return most common y among these values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#   or the % that are 1 for a score…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071DF-C2FF-4D47-BB73-CA2471C9BC6F}"/>
              </a:ext>
            </a:extLst>
          </p:cNvPr>
          <p:cNvSpPr txBox="1"/>
          <p:nvPr/>
        </p:nvSpPr>
        <p:spPr>
          <a:xfrm>
            <a:off x="4991725" y="4931764"/>
            <a:ext cx="2769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to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can be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time can be slow</a:t>
            </a:r>
          </a:p>
        </p:txBody>
      </p:sp>
    </p:spTree>
    <p:extLst>
      <p:ext uri="{BB962C8B-B14F-4D97-AF65-F5344CB8AC3E}">
        <p14:creationId xmlns:p14="http://schemas.microsoft.com/office/powerpoint/2010/main" val="25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50C2-05E7-4D7E-AB09-F480F77C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E62B-F667-4F03-88CA-F1B3AD50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– Useful to find structure in your data when you have no labels</a:t>
            </a:r>
          </a:p>
          <a:p>
            <a:endParaRPr lang="en-US" dirty="0"/>
          </a:p>
          <a:p>
            <a:r>
              <a:rPr lang="en-US" dirty="0"/>
              <a:t>PCA – Useful to simplify your data, compress dimensions (but lose detail)</a:t>
            </a:r>
          </a:p>
          <a:p>
            <a:endParaRPr lang="en-US" dirty="0"/>
          </a:p>
          <a:p>
            <a:r>
              <a:rPr lang="en-US" dirty="0"/>
              <a:t>Instance Based Learning – Very simple learning method that uses training data </a:t>
            </a:r>
            <a:r>
              <a:rPr lang="en-US"/>
              <a:t>as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8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25E4-86E7-4641-ACD9-E5184D51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56E13-32A4-42A2-8D97-7F4A8E65F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3D838-3E23-4A51-9ED0-12ABBEF0C18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10617"/>
                <a:ext cx="5157787" cy="36845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Training samples contain labels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Goal: 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All algorithms we’ve explored:</a:t>
                </a:r>
              </a:p>
              <a:p>
                <a:pPr lvl="1"/>
                <a:r>
                  <a:rPr lang="en-US" dirty="0"/>
                  <a:t>Logistic regression</a:t>
                </a:r>
              </a:p>
              <a:p>
                <a:pPr lvl="1"/>
                <a:r>
                  <a:rPr lang="en-US" dirty="0"/>
                  <a:t>Decision trees</a:t>
                </a:r>
              </a:p>
              <a:p>
                <a:pPr lvl="1"/>
                <a:r>
                  <a:rPr lang="en-US" dirty="0"/>
                  <a:t>Random Forest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3D838-3E23-4A51-9ED0-12ABBEF0C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10617"/>
                <a:ext cx="5157787" cy="3684588"/>
              </a:xfrm>
              <a:blipFill>
                <a:blip r:embed="rId2"/>
                <a:stretch>
                  <a:fillRect l="-1891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56FFE-D04C-4D1C-B199-80A7A03A3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D886205-3231-4CB9-9108-5A99FE21C79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Training samples contain </a:t>
                </a:r>
                <a:r>
                  <a:rPr lang="en-US" b="1" i="1" dirty="0"/>
                  <a:t>NO </a:t>
                </a:r>
                <a:r>
                  <a:rPr lang="en-US" dirty="0"/>
                  <a:t>labels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Goal: find interesting things in data</a:t>
                </a:r>
              </a:p>
              <a:p>
                <a:endParaRPr lang="en-US" dirty="0"/>
              </a:p>
              <a:p>
                <a:r>
                  <a:rPr lang="en-US" dirty="0"/>
                  <a:t>Many clustering algorithms:</a:t>
                </a:r>
              </a:p>
              <a:p>
                <a:pPr lvl="1"/>
                <a:r>
                  <a:rPr lang="en-US" dirty="0"/>
                  <a:t>K-means</a:t>
                </a:r>
              </a:p>
              <a:p>
                <a:pPr lvl="1"/>
                <a:r>
                  <a:rPr lang="en-US" dirty="0"/>
                  <a:t>Expectation Maximization (EM)</a:t>
                </a:r>
              </a:p>
              <a:p>
                <a:pPr lvl="1"/>
                <a:r>
                  <a:rPr lang="en-US" dirty="0"/>
                  <a:t>Hierarchal Agglomerative Clustering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D886205-3231-4CB9-9108-5A99FE21C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882" t="-3311" r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69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F713-6E43-4535-A7B8-B7F2467E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199"/>
          </a:xfrm>
        </p:spPr>
        <p:txBody>
          <a:bodyPr/>
          <a:lstStyle/>
          <a:p>
            <a:r>
              <a:rPr lang="en-US" dirty="0"/>
              <a:t>Example of 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439A1-B80E-4D31-A773-34A0A141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85" y="2089636"/>
            <a:ext cx="6171567" cy="3709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973A23-3A05-4DF4-841D-56C97DA5C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85" y="2089636"/>
            <a:ext cx="6171567" cy="370950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5054FC-341C-4D89-988F-7BFD14A517FE}"/>
              </a:ext>
            </a:extLst>
          </p:cNvPr>
          <p:cNvSpPr txBox="1">
            <a:spLocks/>
          </p:cNvSpPr>
          <p:nvPr/>
        </p:nvSpPr>
        <p:spPr>
          <a:xfrm>
            <a:off x="191396" y="2089636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cluster?</a:t>
            </a:r>
          </a:p>
          <a:p>
            <a:pPr lvl="1"/>
            <a:r>
              <a:rPr lang="en-US" dirty="0"/>
              <a:t>Recommendation engines</a:t>
            </a:r>
          </a:p>
          <a:p>
            <a:pPr lvl="1"/>
            <a:r>
              <a:rPr lang="en-US" dirty="0"/>
              <a:t>Market segmentation</a:t>
            </a:r>
          </a:p>
          <a:p>
            <a:pPr lvl="1"/>
            <a:r>
              <a:rPr lang="en-US" dirty="0"/>
              <a:t>Search aggregation</a:t>
            </a:r>
          </a:p>
          <a:p>
            <a:pPr lvl="1"/>
            <a:r>
              <a:rPr lang="en-US" dirty="0"/>
              <a:t>Anomaly detection</a:t>
            </a:r>
          </a:p>
          <a:p>
            <a:pPr lvl="1"/>
            <a:r>
              <a:rPr lang="en-US" dirty="0"/>
              <a:t>Exploring your data</a:t>
            </a:r>
          </a:p>
          <a:p>
            <a:pPr lvl="2"/>
            <a:r>
              <a:rPr lang="en-US" dirty="0"/>
              <a:t># of spammers</a:t>
            </a:r>
          </a:p>
          <a:p>
            <a:pPr lvl="2"/>
            <a:r>
              <a:rPr lang="en-US" dirty="0"/>
              <a:t>Processes generating data</a:t>
            </a:r>
          </a:p>
          <a:p>
            <a:pPr lvl="2"/>
            <a:r>
              <a:rPr lang="en-US" dirty="0"/>
              <a:t>Categories of mistakes</a:t>
            </a:r>
          </a:p>
        </p:txBody>
      </p:sp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929B516E-ED08-4F31-9074-0295AE6E0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58858"/>
            <a:ext cx="1386509" cy="1386509"/>
          </a:xfrm>
          <a:prstGeom prst="rect">
            <a:avLst/>
          </a:prstGeom>
        </p:spPr>
      </p:pic>
      <p:pic>
        <p:nvPicPr>
          <p:cNvPr id="6" name="Picture 5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57EBA5CE-BA99-4497-B954-5287C94D9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82" y="5160974"/>
            <a:ext cx="1386509" cy="1386509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CCF260A-2766-4BF8-935D-176895E53231}"/>
              </a:ext>
            </a:extLst>
          </p:cNvPr>
          <p:cNvCxnSpPr>
            <a:cxnSpLocks/>
          </p:cNvCxnSpPr>
          <p:nvPr/>
        </p:nvCxnSpPr>
        <p:spPr>
          <a:xfrm rot="5400000">
            <a:off x="10702909" y="1967872"/>
            <a:ext cx="639649" cy="831491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5F65028-D7CF-44E8-84F4-3EFAC121BB51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6993922" y="2240700"/>
            <a:ext cx="283920" cy="693254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1C0CDC6-E928-462A-ABAA-BD4761E4D025}"/>
              </a:ext>
            </a:extLst>
          </p:cNvPr>
          <p:cNvCxnSpPr>
            <a:cxnSpLocks/>
            <a:endCxn id="6" idx="3"/>
          </p:cNvCxnSpPr>
          <p:nvPr/>
        </p:nvCxnSpPr>
        <p:spPr>
          <a:xfrm rot="5400000">
            <a:off x="7009659" y="4939087"/>
            <a:ext cx="977175" cy="853109"/>
          </a:xfrm>
          <a:prstGeom prst="curvedConnector2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black pan&#10;&#10;Description generated with high confidence">
            <a:extLst>
              <a:ext uri="{FF2B5EF4-FFF2-40B4-BE49-F238E27FC236}">
                <a16:creationId xmlns:a16="http://schemas.microsoft.com/office/drawing/2014/main" id="{DC60CD29-EDD6-450E-B5BC-FEF403CEA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08" y="664362"/>
            <a:ext cx="1386509" cy="13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6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0464-EA46-47CD-8B80-D69387D5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Types of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43A6E-ED4E-47A9-9DD7-766B2E3B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78" y="2554629"/>
            <a:ext cx="2909409" cy="1748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5188D-0885-4597-B871-564989EF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83" y="2554628"/>
            <a:ext cx="2909409" cy="174874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37E5576-BF71-4BDE-9E91-E0A5A9B7C202}"/>
              </a:ext>
            </a:extLst>
          </p:cNvPr>
          <p:cNvSpPr/>
          <p:nvPr/>
        </p:nvSpPr>
        <p:spPr>
          <a:xfrm>
            <a:off x="2091082" y="3591340"/>
            <a:ext cx="58149" cy="5844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4221D2-4A18-41C9-A1DF-3940CDEB734D}"/>
              </a:ext>
            </a:extLst>
          </p:cNvPr>
          <p:cNvSpPr/>
          <p:nvPr/>
        </p:nvSpPr>
        <p:spPr>
          <a:xfrm>
            <a:off x="2860898" y="2977832"/>
            <a:ext cx="58149" cy="5844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0DE7EC-C09D-4B8D-9270-62A8F3DC53BC}"/>
              </a:ext>
            </a:extLst>
          </p:cNvPr>
          <p:cNvSpPr/>
          <p:nvPr/>
        </p:nvSpPr>
        <p:spPr>
          <a:xfrm>
            <a:off x="1789327" y="2948609"/>
            <a:ext cx="58149" cy="5844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0CC304-289F-4CC6-B10B-4026450045B3}"/>
              </a:ext>
            </a:extLst>
          </p:cNvPr>
          <p:cNvSpPr/>
          <p:nvPr/>
        </p:nvSpPr>
        <p:spPr>
          <a:xfrm>
            <a:off x="5543660" y="2786355"/>
            <a:ext cx="453293" cy="382953"/>
          </a:xfrm>
          <a:prstGeom prst="ellipse">
            <a:avLst/>
          </a:prstGeom>
          <a:solidFill>
            <a:srgbClr val="70AD47">
              <a:alpha val="18824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6CB979-CA0A-428B-A982-7DA7AB925DC2}"/>
              </a:ext>
            </a:extLst>
          </p:cNvPr>
          <p:cNvSpPr/>
          <p:nvPr/>
        </p:nvSpPr>
        <p:spPr>
          <a:xfrm rot="19652401" flipH="1" flipV="1">
            <a:off x="6535928" y="2931552"/>
            <a:ext cx="611899" cy="243349"/>
          </a:xfrm>
          <a:prstGeom prst="ellipse">
            <a:avLst/>
          </a:prstGeom>
          <a:solidFill>
            <a:schemeClr val="accent1">
              <a:alpha val="18824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970E75-C1E2-480F-9C4E-A54733E22C16}"/>
              </a:ext>
            </a:extLst>
          </p:cNvPr>
          <p:cNvSpPr/>
          <p:nvPr/>
        </p:nvSpPr>
        <p:spPr>
          <a:xfrm>
            <a:off x="5543660" y="3428997"/>
            <a:ext cx="1130678" cy="382952"/>
          </a:xfrm>
          <a:prstGeom prst="ellipse">
            <a:avLst/>
          </a:prstGeom>
          <a:solidFill>
            <a:schemeClr val="accent2">
              <a:alpha val="18824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8FFF5-3A72-402B-A862-77CDEE66635D}"/>
              </a:ext>
            </a:extLst>
          </p:cNvPr>
          <p:cNvSpPr txBox="1"/>
          <p:nvPr/>
        </p:nvSpPr>
        <p:spPr>
          <a:xfrm>
            <a:off x="636378" y="4486031"/>
            <a:ext cx="29094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Cluster represented by a single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Each point assigned to a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Clusters placed to minimize avg distance between points and assigned clusters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C3914-4E90-4452-ADC7-0ED89FE7D4D1}"/>
              </a:ext>
            </a:extLst>
          </p:cNvPr>
          <p:cNvSpPr/>
          <p:nvPr/>
        </p:nvSpPr>
        <p:spPr>
          <a:xfrm>
            <a:off x="1289989" y="2054091"/>
            <a:ext cx="1718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K-Means Cluster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600A48-67C7-4E29-9256-BE2D6B46699A}"/>
              </a:ext>
            </a:extLst>
          </p:cNvPr>
          <p:cNvSpPr/>
          <p:nvPr/>
        </p:nvSpPr>
        <p:spPr>
          <a:xfrm>
            <a:off x="5030370" y="1961758"/>
            <a:ext cx="21572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Mixture of Gaussians</a:t>
            </a:r>
          </a:p>
          <a:p>
            <a:pPr algn="ctr"/>
            <a:r>
              <a:rPr lang="en-US" sz="1200" dirty="0"/>
              <a:t>(Expectation Maximization)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D7EDFD-4E75-4404-A649-6AB02BF4FC87}"/>
              </a:ext>
            </a:extLst>
          </p:cNvPr>
          <p:cNvSpPr/>
          <p:nvPr/>
        </p:nvSpPr>
        <p:spPr>
          <a:xfrm>
            <a:off x="8727173" y="2054091"/>
            <a:ext cx="2535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Agglomerative Clustering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C49C97-47C7-49A2-9906-BA86D140FF21}"/>
              </a:ext>
            </a:extLst>
          </p:cNvPr>
          <p:cNvSpPr txBox="1"/>
          <p:nvPr/>
        </p:nvSpPr>
        <p:spPr>
          <a:xfrm>
            <a:off x="4640617" y="4486031"/>
            <a:ext cx="290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Cluster represented by a gaussian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Each point has a probability of being generated by each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Clusters placed to maximize likelihood of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34098F-3BA8-4C90-9B0F-AA4A26DFACCB}"/>
              </a:ext>
            </a:extLst>
          </p:cNvPr>
          <p:cNvSpPr txBox="1"/>
          <p:nvPr/>
        </p:nvSpPr>
        <p:spPr>
          <a:xfrm>
            <a:off x="8540188" y="4486031"/>
            <a:ext cx="301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Hierarchical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Each point is in a hierarchy of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Each step combines nearest clusters into a larger cluster, cut where you want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D8FDC19-E107-4FEA-AE53-7872EAEC2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187" y="2445727"/>
            <a:ext cx="2909409" cy="174874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AF1F3D0-D345-4A60-925B-A701C0F14CC4}"/>
              </a:ext>
            </a:extLst>
          </p:cNvPr>
          <p:cNvSpPr/>
          <p:nvPr/>
        </p:nvSpPr>
        <p:spPr>
          <a:xfrm>
            <a:off x="9360257" y="3316582"/>
            <a:ext cx="1183278" cy="10175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6D02A3-5CC7-442C-8797-54D84EBA9BB5}"/>
              </a:ext>
            </a:extLst>
          </p:cNvPr>
          <p:cNvSpPr/>
          <p:nvPr/>
        </p:nvSpPr>
        <p:spPr>
          <a:xfrm>
            <a:off x="9230627" y="3308868"/>
            <a:ext cx="263739" cy="5893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E087AC-C167-4B8B-AE51-9E62A03BBEBC}"/>
              </a:ext>
            </a:extLst>
          </p:cNvPr>
          <p:cNvSpPr/>
          <p:nvPr/>
        </p:nvSpPr>
        <p:spPr>
          <a:xfrm>
            <a:off x="9186984" y="3316190"/>
            <a:ext cx="113324" cy="2867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492A28-9F59-48BC-A21F-79DF779593C2}"/>
              </a:ext>
            </a:extLst>
          </p:cNvPr>
          <p:cNvSpPr/>
          <p:nvPr/>
        </p:nvSpPr>
        <p:spPr>
          <a:xfrm>
            <a:off x="9269046" y="3320098"/>
            <a:ext cx="62056" cy="1088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004F21-EFF4-4B86-ADEA-8E10C13FBD84}"/>
              </a:ext>
            </a:extLst>
          </p:cNvPr>
          <p:cNvSpPr/>
          <p:nvPr/>
        </p:nvSpPr>
        <p:spPr>
          <a:xfrm>
            <a:off x="9981398" y="3307265"/>
            <a:ext cx="983748" cy="735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79E746-A8DC-491B-8E49-812DACB9587B}"/>
              </a:ext>
            </a:extLst>
          </p:cNvPr>
          <p:cNvSpPr/>
          <p:nvPr/>
        </p:nvSpPr>
        <p:spPr>
          <a:xfrm>
            <a:off x="9905137" y="3316190"/>
            <a:ext cx="162887" cy="4280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14136F-E0E7-456E-8016-2D0B8BA20132}"/>
              </a:ext>
            </a:extLst>
          </p:cNvPr>
          <p:cNvSpPr/>
          <p:nvPr/>
        </p:nvSpPr>
        <p:spPr>
          <a:xfrm>
            <a:off x="10028932" y="3320098"/>
            <a:ext cx="76359" cy="1421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AB908-D9BA-4C9B-93FC-C98749D63CEB}"/>
              </a:ext>
            </a:extLst>
          </p:cNvPr>
          <p:cNvSpPr/>
          <p:nvPr/>
        </p:nvSpPr>
        <p:spPr>
          <a:xfrm>
            <a:off x="10722544" y="3307264"/>
            <a:ext cx="349398" cy="5524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44E034-D365-47C4-BAE6-9A9B6449CAEA}"/>
              </a:ext>
            </a:extLst>
          </p:cNvPr>
          <p:cNvSpPr/>
          <p:nvPr/>
        </p:nvSpPr>
        <p:spPr>
          <a:xfrm>
            <a:off x="10662595" y="3308869"/>
            <a:ext cx="140526" cy="3409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4" grpId="0" animBg="1"/>
      <p:bldP spid="31" grpId="0" animBg="1"/>
      <p:bldP spid="27" grpId="0" animBg="1"/>
      <p:bldP spid="25" grpId="0" animBg="1"/>
      <p:bldP spid="33" grpId="0" animBg="1"/>
      <p:bldP spid="30" grpId="0" animBg="1"/>
      <p:bldP spid="26" grpId="0" animBg="1"/>
      <p:bldP spid="32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DB28-6676-49A5-9C71-5FB2CF3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– Model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819B5-C8B1-4A49-B04E-1DEC45DA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– K cluster centroids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Loss – Average distance from sample to its assigned centroid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Optimization – Simple iterative process</a:t>
            </a:r>
          </a:p>
        </p:txBody>
      </p:sp>
    </p:spTree>
    <p:extLst>
      <p:ext uri="{BB962C8B-B14F-4D97-AF65-F5344CB8AC3E}">
        <p14:creationId xmlns:p14="http://schemas.microsoft.com/office/powerpoint/2010/main" val="397613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731B-9899-4C2B-AC51-7FC56360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Clustering: The Centroid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BC8914A-5A35-4CCB-824D-C7B47771B9D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818909" y="2505075"/>
                <a:ext cx="5542021" cy="3684588"/>
              </a:xfrm>
            </p:spPr>
            <p:txBody>
              <a:bodyPr/>
              <a:lstStyle/>
              <a:p>
                <a:r>
                  <a:rPr lang="en-US" dirty="0"/>
                  <a:t>Most representative point in data</a:t>
                </a:r>
              </a:p>
              <a:p>
                <a:r>
                  <a:rPr lang="en-US" dirty="0"/>
                  <a:t>Simple Case: Average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For each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BC8914A-5A35-4CCB-824D-C7B47771B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818909" y="2505075"/>
                <a:ext cx="5542021" cy="3684588"/>
              </a:xfrm>
              <a:blipFill>
                <a:blip r:embed="rId2"/>
                <a:stretch>
                  <a:fillRect l="-1980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8B20AFF-45DF-422A-BEFB-2E205069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42" y="2505075"/>
            <a:ext cx="4584589" cy="2755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16D407-2BB1-4EC0-ADDE-54AC63C39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42" y="250507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8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313AFD-2540-41EB-9E99-D9B1F988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Metrics (Loss) for 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3011DD-564C-4013-B929-7F483733F3C2}"/>
                  </a:ext>
                </a:extLst>
              </p:cNvPr>
              <p:cNvSpPr/>
              <p:nvPr/>
            </p:nvSpPr>
            <p:spPr>
              <a:xfrm>
                <a:off x="131545" y="2546288"/>
                <a:ext cx="6096000" cy="26734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𝑑𝑖𝑚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3011DD-564C-4013-B929-7F483733F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5" y="2546288"/>
                <a:ext cx="6096000" cy="2673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B6AEFD-F7D5-4D01-BA56-54BE5239DD26}"/>
                  </a:ext>
                </a:extLst>
              </p:cNvPr>
              <p:cNvSpPr txBox="1"/>
              <p:nvPr/>
            </p:nvSpPr>
            <p:spPr>
              <a:xfrm>
                <a:off x="8354729" y="4175685"/>
                <a:ext cx="2086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L1 Norm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B6AEFD-F7D5-4D01-BA56-54BE5239D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29" y="4175685"/>
                <a:ext cx="2086790" cy="369332"/>
              </a:xfrm>
              <a:prstGeom prst="rect">
                <a:avLst/>
              </a:prstGeom>
              <a:blipFill>
                <a:blip r:embed="rId3"/>
                <a:stretch>
                  <a:fillRect l="-2632" t="-9836" r="-2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FB1773-809B-45BB-8D79-C76380A4BBB3}"/>
              </a:ext>
            </a:extLst>
          </p:cNvPr>
          <p:cNvCxnSpPr/>
          <p:nvPr/>
        </p:nvCxnSpPr>
        <p:spPr>
          <a:xfrm>
            <a:off x="8354729" y="3544503"/>
            <a:ext cx="185767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A6FB4A-28B9-4BA7-9A96-3F8FC794EA1A}"/>
              </a:ext>
            </a:extLst>
          </p:cNvPr>
          <p:cNvCxnSpPr>
            <a:cxnSpLocks/>
          </p:cNvCxnSpPr>
          <p:nvPr/>
        </p:nvCxnSpPr>
        <p:spPr>
          <a:xfrm>
            <a:off x="10191551" y="2121130"/>
            <a:ext cx="0" cy="144101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6BB091-CC65-47CC-BEE8-153A54FF735A}"/>
                  </a:ext>
                </a:extLst>
              </p:cNvPr>
              <p:cNvSpPr txBox="1"/>
              <p:nvPr/>
            </p:nvSpPr>
            <p:spPr>
              <a:xfrm>
                <a:off x="9107268" y="3544503"/>
                <a:ext cx="3603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6BB091-CC65-47CC-BEE8-153A54FF7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268" y="3544503"/>
                <a:ext cx="36035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CADE13-68D3-4DC7-BEA1-C7A691DEF5AA}"/>
                  </a:ext>
                </a:extLst>
              </p:cNvPr>
              <p:cNvSpPr txBox="1"/>
              <p:nvPr/>
            </p:nvSpPr>
            <p:spPr>
              <a:xfrm>
                <a:off x="10212405" y="2580029"/>
                <a:ext cx="3636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CADE13-68D3-4DC7-BEA1-C7A691DEF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405" y="2580029"/>
                <a:ext cx="36362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5FC61-9704-4DBF-AEDC-743D5455D19D}"/>
                  </a:ext>
                </a:extLst>
              </p:cNvPr>
              <p:cNvSpPr txBox="1"/>
              <p:nvPr/>
            </p:nvSpPr>
            <p:spPr>
              <a:xfrm>
                <a:off x="8354729" y="4693884"/>
                <a:ext cx="2202847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L2 Norm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25FC61-9704-4DBF-AEDC-743D5455D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29" y="4693884"/>
                <a:ext cx="2202847" cy="427746"/>
              </a:xfrm>
              <a:prstGeom prst="rect">
                <a:avLst/>
              </a:prstGeom>
              <a:blipFill>
                <a:blip r:embed="rId6"/>
                <a:stretch>
                  <a:fillRect l="-2493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6637BE-9B54-4606-A63A-6A197E6E1716}"/>
                  </a:ext>
                </a:extLst>
              </p:cNvPr>
              <p:cNvSpPr txBox="1"/>
              <p:nvPr/>
            </p:nvSpPr>
            <p:spPr>
              <a:xfrm>
                <a:off x="8064367" y="3462893"/>
                <a:ext cx="4095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6637BE-9B54-4606-A63A-6A197E6E1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367" y="3462893"/>
                <a:ext cx="40953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C2117C-6C89-44F9-84BF-EC149EEC1E3B}"/>
                  </a:ext>
                </a:extLst>
              </p:cNvPr>
              <p:cNvSpPr txBox="1"/>
              <p:nvPr/>
            </p:nvSpPr>
            <p:spPr>
              <a:xfrm>
                <a:off x="10097001" y="1839430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EC2117C-6C89-44F9-84BF-EC149EEC1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001" y="1839430"/>
                <a:ext cx="32637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2C6081-A068-4AF5-8575-CF0EC3F05AE5}"/>
              </a:ext>
            </a:extLst>
          </p:cNvPr>
          <p:cNvCxnSpPr>
            <a:cxnSpLocks/>
          </p:cNvCxnSpPr>
          <p:nvPr/>
        </p:nvCxnSpPr>
        <p:spPr>
          <a:xfrm flipV="1">
            <a:off x="8393229" y="2128848"/>
            <a:ext cx="1798322" cy="14036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FBD5-D781-46D0-A662-E7A4CCF6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D4F7-08C5-44AF-A545-438443A36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Initialize centroids to random data points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While loss is improving:</a:t>
            </a:r>
          </a:p>
          <a:p>
            <a:pPr marL="0" indent="0">
              <a:buNone/>
            </a:pPr>
            <a:r>
              <a:rPr lang="en-US" dirty="0"/>
              <a:t>	Assign each training sample to the nearest centroid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Reset each centroid location to the mean of assigned samples</a:t>
            </a:r>
          </a:p>
        </p:txBody>
      </p:sp>
    </p:spTree>
    <p:extLst>
      <p:ext uri="{BB962C8B-B14F-4D97-AF65-F5344CB8AC3E}">
        <p14:creationId xmlns:p14="http://schemas.microsoft.com/office/powerpoint/2010/main" val="244612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3C1D-33A3-4CBE-9986-76FE69D6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8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K-Means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DBF25-9C83-4E60-9FC5-827D60B6F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191" y="844602"/>
            <a:ext cx="5287617" cy="5168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22074E-352C-45E1-AD71-335E9242847F}"/>
              </a:ext>
            </a:extLst>
          </p:cNvPr>
          <p:cNvSpPr txBox="1"/>
          <p:nvPr/>
        </p:nvSpPr>
        <p:spPr>
          <a:xfrm>
            <a:off x="278296" y="1285461"/>
            <a:ext cx="28359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Unlabled</a:t>
            </a:r>
            <a:r>
              <a:rPr lang="en-US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centroids to random data point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point assigned to nearest centroid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centroid locations to avg of assigned points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06EF6-06E6-4850-8C00-CB6804E9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190" y="844601"/>
            <a:ext cx="5287617" cy="5168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A2E18B-15B5-416E-9D8D-759E02633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243" y="844600"/>
            <a:ext cx="5282564" cy="5173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9F99F7-CDD8-487A-BE34-9FE9B553B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126" y="839651"/>
            <a:ext cx="5282564" cy="51638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737EC8-60B4-466D-ABD4-393AAED1C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7007" y="839329"/>
            <a:ext cx="5302799" cy="5164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42DBAE-B42A-4BE4-B6D9-EBFFE72145C1}"/>
              </a:ext>
            </a:extLst>
          </p:cNvPr>
          <p:cNvSpPr txBox="1"/>
          <p:nvPr/>
        </p:nvSpPr>
        <p:spPr>
          <a:xfrm>
            <a:off x="9077739" y="1285461"/>
            <a:ext cx="28359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point assigned to nearest centroid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centroid locations to avg of assigned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point assigned to nearest centroid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Converge!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492464-4CA1-4DE4-8937-32A8B948F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240" y="854121"/>
            <a:ext cx="5272450" cy="51448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1BA763-61B3-4F04-B980-67AE20B38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7006" y="834495"/>
            <a:ext cx="5272694" cy="51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2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684</Words>
  <Application>Microsoft Office PowerPoint</Application>
  <PresentationFormat>Widescreen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Office Theme</vt:lpstr>
      <vt:lpstr>Clustering, Dimensionality Reduction and Instance Based Learning</vt:lpstr>
      <vt:lpstr>Supervised vs Unsupervised</vt:lpstr>
      <vt:lpstr>Example of Clustering</vt:lpstr>
      <vt:lpstr>Some Important Types of Clustering</vt:lpstr>
      <vt:lpstr>K-Means Clustering – Model Structure</vt:lpstr>
      <vt:lpstr>K-Means Clustering: The Centroid</vt:lpstr>
      <vt:lpstr>Distance Metrics (Loss) for K-Means</vt:lpstr>
      <vt:lpstr>Optimizing K-Means</vt:lpstr>
      <vt:lpstr>Visualizing K-Means</vt:lpstr>
      <vt:lpstr>Using K-Means</vt:lpstr>
      <vt:lpstr>Dimensionality Reduction</vt:lpstr>
      <vt:lpstr>Principal Component Analysis (PCA)</vt:lpstr>
      <vt:lpstr>Principal Components of our Blink Data</vt:lpstr>
      <vt:lpstr>Using PCA for Dimensionality Reduction</vt:lpstr>
      <vt:lpstr>Computing PCA (the easy way)</vt:lpstr>
      <vt:lpstr>Instance Based Learning</vt:lpstr>
      <vt:lpstr>Example of K-NN</vt:lpstr>
      <vt:lpstr>KNN Pseudo Code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and Instance Based Learning</dc:title>
  <dc:creator>Geoff Hulten</dc:creator>
  <cp:lastModifiedBy>Geoff Hulten</cp:lastModifiedBy>
  <cp:revision>40</cp:revision>
  <dcterms:created xsi:type="dcterms:W3CDTF">2018-10-22T01:43:14Z</dcterms:created>
  <dcterms:modified xsi:type="dcterms:W3CDTF">2018-12-02T00:05:45Z</dcterms:modified>
</cp:coreProperties>
</file>