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79" r:id="rId4"/>
    <p:sldId id="259" r:id="rId5"/>
    <p:sldId id="272" r:id="rId6"/>
    <p:sldId id="258" r:id="rId7"/>
    <p:sldId id="271" r:id="rId8"/>
    <p:sldId id="260" r:id="rId9"/>
    <p:sldId id="278" r:id="rId10"/>
    <p:sldId id="261" r:id="rId11"/>
    <p:sldId id="273" r:id="rId12"/>
    <p:sldId id="276" r:id="rId13"/>
    <p:sldId id="27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257" autoAdjust="0"/>
  </p:normalViewPr>
  <p:slideViewPr>
    <p:cSldViewPr snapToGrid="0">
      <p:cViewPr varScale="1">
        <p:scale>
          <a:sx n="83" d="100"/>
          <a:sy n="83" d="100"/>
        </p:scale>
        <p:origin x="120" y="52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AA3602-900B-413B-912A-B0CAAF0460F9}" type="datetimeFigureOut">
              <a:rPr lang="en-US" smtClean="0"/>
              <a:t>12/1/2018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4AAB77-23AE-4FA2-BD8A-3320F5CC0FF4}" type="slidenum">
              <a:rPr lang="en-US" smtClean="0"/>
              <a:t>‹#›</a:t>
            </a:fld>
            <a:endParaRPr lang="en-US"/>
          </a:p>
        </p:txBody>
      </p:sp>
    </p:spTree>
    <p:extLst>
      <p:ext uri="{BB962C8B-B14F-4D97-AF65-F5344CB8AC3E}">
        <p14:creationId xmlns:p14="http://schemas.microsoft.com/office/powerpoint/2010/main" val="2751820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Let's go through a simple comparison between hosting intelligence in the client and in a service.</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say you have a 1MB model file and to balance out your Intelligent System you determine you need to update this model once a 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 want to run the intelligence on a server you'd have just 1MB per day to transfer the model files between servers.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then you'd need to deal with all the intelligence executions. Say you have 100,000 customers. Maybe each customer interacts with the intelligence 10 times per day, and each intelligence call includes 100KB of data (maybe an image), and you have to use CPU on your server to process everything... 100,001 MB plus compute.</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 want to run on the client you have to transfer new model files to them every day,100GB a day. Then do a bit of work to gather telemetry. But executing the intelligence is cheaper and has lower latency.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About a wash in terms of cost. But there are clearly many options with some big implications.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And once you get everything balanced perfectly, someone is going to come to you and say "Hey, our system is making some bad mistakes, so we have to update the intelligence faster, once per hour instead of once per day -- sound good?“</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your implementation is flexible, you can accommodate and you'll have more options for achieving the Intelligent System's objectives. If not? Well, you’ll have to figure out how to achieve balance some other way, like by making the experience less forceful.</a:t>
            </a:r>
          </a:p>
          <a:p>
            <a:endParaRPr lang="en-US" dirty="0"/>
          </a:p>
        </p:txBody>
      </p:sp>
      <p:sp>
        <p:nvSpPr>
          <p:cNvPr id="4" name="Slide Number Placeholder 3"/>
          <p:cNvSpPr>
            <a:spLocks noGrp="1"/>
          </p:cNvSpPr>
          <p:nvPr>
            <p:ph type="sldNum" sz="quarter" idx="10"/>
          </p:nvPr>
        </p:nvSpPr>
        <p:spPr/>
        <p:txBody>
          <a:bodyPr/>
          <a:lstStyle/>
          <a:p>
            <a:fld id="{7EE31F2F-B8BD-490B-AB49-A42107F89E43}" type="slidenum">
              <a:rPr lang="en-US" smtClean="0"/>
              <a:t>5</a:t>
            </a:fld>
            <a:endParaRPr lang="en-US"/>
          </a:p>
        </p:txBody>
      </p:sp>
    </p:spTree>
    <p:extLst>
      <p:ext uri="{BB962C8B-B14F-4D97-AF65-F5344CB8AC3E}">
        <p14:creationId xmlns:p14="http://schemas.microsoft.com/office/powerpoint/2010/main" val="1296859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EE31F2F-B8BD-490B-AB49-A42107F89E43}" type="slidenum">
              <a:rPr lang="en-US" smtClean="0"/>
              <a:t>7</a:t>
            </a:fld>
            <a:endParaRPr lang="en-US"/>
          </a:p>
        </p:txBody>
      </p:sp>
    </p:spTree>
    <p:extLst>
      <p:ext uri="{BB962C8B-B14F-4D97-AF65-F5344CB8AC3E}">
        <p14:creationId xmlns:p14="http://schemas.microsoft.com/office/powerpoint/2010/main" val="2953735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B952C-E22C-4099-8693-BBEDEDDD80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557585-983A-47BE-97F3-4AD113893A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8B468E-EAED-468A-A4E7-2B5E866DFEB8}"/>
              </a:ext>
            </a:extLst>
          </p:cNvPr>
          <p:cNvSpPr>
            <a:spLocks noGrp="1"/>
          </p:cNvSpPr>
          <p:nvPr>
            <p:ph type="dt" sz="half" idx="10"/>
          </p:nvPr>
        </p:nvSpPr>
        <p:spPr/>
        <p:txBody>
          <a:bodyPr/>
          <a:lstStyle/>
          <a:p>
            <a:fld id="{222E9CFB-7752-4582-AA84-4E80E5B11219}" type="datetimeFigureOut">
              <a:rPr lang="en-US" smtClean="0"/>
              <a:t>12/1/2018</a:t>
            </a:fld>
            <a:endParaRPr lang="en-US"/>
          </a:p>
        </p:txBody>
      </p:sp>
      <p:sp>
        <p:nvSpPr>
          <p:cNvPr id="5" name="Footer Placeholder 4">
            <a:extLst>
              <a:ext uri="{FF2B5EF4-FFF2-40B4-BE49-F238E27FC236}">
                <a16:creationId xmlns:a16="http://schemas.microsoft.com/office/drawing/2014/main" id="{E2A30EF0-F494-4819-8A90-AE52318F7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33A87-6F5E-4CF8-87E9-2ED7BC19CC9D}"/>
              </a:ext>
            </a:extLst>
          </p:cNvPr>
          <p:cNvSpPr>
            <a:spLocks noGrp="1"/>
          </p:cNvSpPr>
          <p:nvPr>
            <p:ph type="sldNum" sz="quarter" idx="12"/>
          </p:nvPr>
        </p:nvSpPr>
        <p:spPr/>
        <p:txBody>
          <a:bodyPr/>
          <a:lstStyle/>
          <a:p>
            <a:fld id="{A83E0418-B4E8-45CC-AF32-6D61602ACCCF}" type="slidenum">
              <a:rPr lang="en-US" smtClean="0"/>
              <a:t>‹#›</a:t>
            </a:fld>
            <a:endParaRPr lang="en-US"/>
          </a:p>
        </p:txBody>
      </p:sp>
    </p:spTree>
    <p:extLst>
      <p:ext uri="{BB962C8B-B14F-4D97-AF65-F5344CB8AC3E}">
        <p14:creationId xmlns:p14="http://schemas.microsoft.com/office/powerpoint/2010/main" val="2534350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15CB-4701-4CDF-8EDE-C4DF64A7B4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18FEE-3E2F-4FF0-BC06-E094D112EBC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9EB968-50AE-44FD-A51E-9966DEAEBDF9}"/>
              </a:ext>
            </a:extLst>
          </p:cNvPr>
          <p:cNvSpPr>
            <a:spLocks noGrp="1"/>
          </p:cNvSpPr>
          <p:nvPr>
            <p:ph type="dt" sz="half" idx="10"/>
          </p:nvPr>
        </p:nvSpPr>
        <p:spPr/>
        <p:txBody>
          <a:bodyPr/>
          <a:lstStyle/>
          <a:p>
            <a:fld id="{222E9CFB-7752-4582-AA84-4E80E5B11219}" type="datetimeFigureOut">
              <a:rPr lang="en-US" smtClean="0"/>
              <a:t>12/1/2018</a:t>
            </a:fld>
            <a:endParaRPr lang="en-US"/>
          </a:p>
        </p:txBody>
      </p:sp>
      <p:sp>
        <p:nvSpPr>
          <p:cNvPr id="5" name="Footer Placeholder 4">
            <a:extLst>
              <a:ext uri="{FF2B5EF4-FFF2-40B4-BE49-F238E27FC236}">
                <a16:creationId xmlns:a16="http://schemas.microsoft.com/office/drawing/2014/main" id="{447E335E-1A3C-4C48-919E-102246E480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0B97E-4A99-4F4D-800B-8F5DE37D7628}"/>
              </a:ext>
            </a:extLst>
          </p:cNvPr>
          <p:cNvSpPr>
            <a:spLocks noGrp="1"/>
          </p:cNvSpPr>
          <p:nvPr>
            <p:ph type="sldNum" sz="quarter" idx="12"/>
          </p:nvPr>
        </p:nvSpPr>
        <p:spPr/>
        <p:txBody>
          <a:bodyPr/>
          <a:lstStyle/>
          <a:p>
            <a:fld id="{A83E0418-B4E8-45CC-AF32-6D61602ACCCF}" type="slidenum">
              <a:rPr lang="en-US" smtClean="0"/>
              <a:t>‹#›</a:t>
            </a:fld>
            <a:endParaRPr lang="en-US"/>
          </a:p>
        </p:txBody>
      </p:sp>
    </p:spTree>
    <p:extLst>
      <p:ext uri="{BB962C8B-B14F-4D97-AF65-F5344CB8AC3E}">
        <p14:creationId xmlns:p14="http://schemas.microsoft.com/office/powerpoint/2010/main" val="4263809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C72B19-150F-4654-9A39-1FB9703539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DE3620-0E69-4B8B-B1E2-CCD22A08215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7E7F10-017E-4485-BCF4-D9E09434DA94}"/>
              </a:ext>
            </a:extLst>
          </p:cNvPr>
          <p:cNvSpPr>
            <a:spLocks noGrp="1"/>
          </p:cNvSpPr>
          <p:nvPr>
            <p:ph type="dt" sz="half" idx="10"/>
          </p:nvPr>
        </p:nvSpPr>
        <p:spPr/>
        <p:txBody>
          <a:bodyPr/>
          <a:lstStyle/>
          <a:p>
            <a:fld id="{222E9CFB-7752-4582-AA84-4E80E5B11219}" type="datetimeFigureOut">
              <a:rPr lang="en-US" smtClean="0"/>
              <a:t>12/1/2018</a:t>
            </a:fld>
            <a:endParaRPr lang="en-US"/>
          </a:p>
        </p:txBody>
      </p:sp>
      <p:sp>
        <p:nvSpPr>
          <p:cNvPr id="5" name="Footer Placeholder 4">
            <a:extLst>
              <a:ext uri="{FF2B5EF4-FFF2-40B4-BE49-F238E27FC236}">
                <a16:creationId xmlns:a16="http://schemas.microsoft.com/office/drawing/2014/main" id="{02ADE619-F915-4EA0-B3A8-C953C27D8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CC13A-83D6-4038-902B-B887151A2C0C}"/>
              </a:ext>
            </a:extLst>
          </p:cNvPr>
          <p:cNvSpPr>
            <a:spLocks noGrp="1"/>
          </p:cNvSpPr>
          <p:nvPr>
            <p:ph type="sldNum" sz="quarter" idx="12"/>
          </p:nvPr>
        </p:nvSpPr>
        <p:spPr/>
        <p:txBody>
          <a:bodyPr/>
          <a:lstStyle/>
          <a:p>
            <a:fld id="{A83E0418-B4E8-45CC-AF32-6D61602ACCCF}" type="slidenum">
              <a:rPr lang="en-US" smtClean="0"/>
              <a:t>‹#›</a:t>
            </a:fld>
            <a:endParaRPr lang="en-US"/>
          </a:p>
        </p:txBody>
      </p:sp>
    </p:spTree>
    <p:extLst>
      <p:ext uri="{BB962C8B-B14F-4D97-AF65-F5344CB8AC3E}">
        <p14:creationId xmlns:p14="http://schemas.microsoft.com/office/powerpoint/2010/main" val="237889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B2403-DF20-408E-9135-B65038CAB6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714661-B96E-4BAD-8463-50ED1159DD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40013B-5A48-47E7-A532-043A9E1DB998}"/>
              </a:ext>
            </a:extLst>
          </p:cNvPr>
          <p:cNvSpPr>
            <a:spLocks noGrp="1"/>
          </p:cNvSpPr>
          <p:nvPr>
            <p:ph type="dt" sz="half" idx="10"/>
          </p:nvPr>
        </p:nvSpPr>
        <p:spPr/>
        <p:txBody>
          <a:bodyPr/>
          <a:lstStyle/>
          <a:p>
            <a:fld id="{222E9CFB-7752-4582-AA84-4E80E5B11219}" type="datetimeFigureOut">
              <a:rPr lang="en-US" smtClean="0"/>
              <a:t>12/1/2018</a:t>
            </a:fld>
            <a:endParaRPr lang="en-US"/>
          </a:p>
        </p:txBody>
      </p:sp>
      <p:sp>
        <p:nvSpPr>
          <p:cNvPr id="5" name="Footer Placeholder 4">
            <a:extLst>
              <a:ext uri="{FF2B5EF4-FFF2-40B4-BE49-F238E27FC236}">
                <a16:creationId xmlns:a16="http://schemas.microsoft.com/office/drawing/2014/main" id="{2E048DB7-EFE6-4A2E-B888-3C27412C7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C7F814-D794-46D9-BBD4-FE4858B6A521}"/>
              </a:ext>
            </a:extLst>
          </p:cNvPr>
          <p:cNvSpPr>
            <a:spLocks noGrp="1"/>
          </p:cNvSpPr>
          <p:nvPr>
            <p:ph type="sldNum" sz="quarter" idx="12"/>
          </p:nvPr>
        </p:nvSpPr>
        <p:spPr/>
        <p:txBody>
          <a:bodyPr/>
          <a:lstStyle/>
          <a:p>
            <a:fld id="{A83E0418-B4E8-45CC-AF32-6D61602ACCCF}" type="slidenum">
              <a:rPr lang="en-US" smtClean="0"/>
              <a:t>‹#›</a:t>
            </a:fld>
            <a:endParaRPr lang="en-US"/>
          </a:p>
        </p:txBody>
      </p:sp>
    </p:spTree>
    <p:extLst>
      <p:ext uri="{BB962C8B-B14F-4D97-AF65-F5344CB8AC3E}">
        <p14:creationId xmlns:p14="http://schemas.microsoft.com/office/powerpoint/2010/main" val="290280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85843-F4BE-4D7D-9100-90F3E2A618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D69926-A1F2-490A-9909-ED2950EF71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2F3D741-0551-42E7-AEB1-817A8E569337}"/>
              </a:ext>
            </a:extLst>
          </p:cNvPr>
          <p:cNvSpPr>
            <a:spLocks noGrp="1"/>
          </p:cNvSpPr>
          <p:nvPr>
            <p:ph type="dt" sz="half" idx="10"/>
          </p:nvPr>
        </p:nvSpPr>
        <p:spPr/>
        <p:txBody>
          <a:bodyPr/>
          <a:lstStyle/>
          <a:p>
            <a:fld id="{222E9CFB-7752-4582-AA84-4E80E5B11219}" type="datetimeFigureOut">
              <a:rPr lang="en-US" smtClean="0"/>
              <a:t>12/1/2018</a:t>
            </a:fld>
            <a:endParaRPr lang="en-US"/>
          </a:p>
        </p:txBody>
      </p:sp>
      <p:sp>
        <p:nvSpPr>
          <p:cNvPr id="5" name="Footer Placeholder 4">
            <a:extLst>
              <a:ext uri="{FF2B5EF4-FFF2-40B4-BE49-F238E27FC236}">
                <a16:creationId xmlns:a16="http://schemas.microsoft.com/office/drawing/2014/main" id="{9DF90059-7DEF-491B-8B00-32A435235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8D923-5F27-440A-92A7-8102A60876FC}"/>
              </a:ext>
            </a:extLst>
          </p:cNvPr>
          <p:cNvSpPr>
            <a:spLocks noGrp="1"/>
          </p:cNvSpPr>
          <p:nvPr>
            <p:ph type="sldNum" sz="quarter" idx="12"/>
          </p:nvPr>
        </p:nvSpPr>
        <p:spPr/>
        <p:txBody>
          <a:bodyPr/>
          <a:lstStyle/>
          <a:p>
            <a:fld id="{A83E0418-B4E8-45CC-AF32-6D61602ACCCF}" type="slidenum">
              <a:rPr lang="en-US" smtClean="0"/>
              <a:t>‹#›</a:t>
            </a:fld>
            <a:endParaRPr lang="en-US"/>
          </a:p>
        </p:txBody>
      </p:sp>
    </p:spTree>
    <p:extLst>
      <p:ext uri="{BB962C8B-B14F-4D97-AF65-F5344CB8AC3E}">
        <p14:creationId xmlns:p14="http://schemas.microsoft.com/office/powerpoint/2010/main" val="2844883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A1B4-0277-4CEA-9855-288705CC64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805E11-F8EB-4C29-B696-57D4879AD07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124883-1FA2-4F68-A403-706615124E5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6B509D-D2D9-49F4-A2AC-A6B4467594A9}"/>
              </a:ext>
            </a:extLst>
          </p:cNvPr>
          <p:cNvSpPr>
            <a:spLocks noGrp="1"/>
          </p:cNvSpPr>
          <p:nvPr>
            <p:ph type="dt" sz="half" idx="10"/>
          </p:nvPr>
        </p:nvSpPr>
        <p:spPr/>
        <p:txBody>
          <a:bodyPr/>
          <a:lstStyle/>
          <a:p>
            <a:fld id="{222E9CFB-7752-4582-AA84-4E80E5B11219}" type="datetimeFigureOut">
              <a:rPr lang="en-US" smtClean="0"/>
              <a:t>12/1/2018</a:t>
            </a:fld>
            <a:endParaRPr lang="en-US"/>
          </a:p>
        </p:txBody>
      </p:sp>
      <p:sp>
        <p:nvSpPr>
          <p:cNvPr id="6" name="Footer Placeholder 5">
            <a:extLst>
              <a:ext uri="{FF2B5EF4-FFF2-40B4-BE49-F238E27FC236}">
                <a16:creationId xmlns:a16="http://schemas.microsoft.com/office/drawing/2014/main" id="{44E7C7AC-8638-435D-9D58-BF3DE3A15B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1AD34E-002C-46A2-8DA8-B392B14B913A}"/>
              </a:ext>
            </a:extLst>
          </p:cNvPr>
          <p:cNvSpPr>
            <a:spLocks noGrp="1"/>
          </p:cNvSpPr>
          <p:nvPr>
            <p:ph type="sldNum" sz="quarter" idx="12"/>
          </p:nvPr>
        </p:nvSpPr>
        <p:spPr/>
        <p:txBody>
          <a:bodyPr/>
          <a:lstStyle/>
          <a:p>
            <a:fld id="{A83E0418-B4E8-45CC-AF32-6D61602ACCCF}" type="slidenum">
              <a:rPr lang="en-US" smtClean="0"/>
              <a:t>‹#›</a:t>
            </a:fld>
            <a:endParaRPr lang="en-US"/>
          </a:p>
        </p:txBody>
      </p:sp>
    </p:spTree>
    <p:extLst>
      <p:ext uri="{BB962C8B-B14F-4D97-AF65-F5344CB8AC3E}">
        <p14:creationId xmlns:p14="http://schemas.microsoft.com/office/powerpoint/2010/main" val="233560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3C53-ACC8-4981-9DD2-DE65673BAD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FCFD48-6FCA-4D80-A538-6D7F0445C4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398A7E-B60A-47D5-816D-7F0E753812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427672-A1CD-4BFB-B697-A16B517F9A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C09543C-D20D-4674-9900-19527DB7569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DA2F2D-4181-4A5D-B554-FB110D9734EC}"/>
              </a:ext>
            </a:extLst>
          </p:cNvPr>
          <p:cNvSpPr>
            <a:spLocks noGrp="1"/>
          </p:cNvSpPr>
          <p:nvPr>
            <p:ph type="dt" sz="half" idx="10"/>
          </p:nvPr>
        </p:nvSpPr>
        <p:spPr/>
        <p:txBody>
          <a:bodyPr/>
          <a:lstStyle/>
          <a:p>
            <a:fld id="{222E9CFB-7752-4582-AA84-4E80E5B11219}" type="datetimeFigureOut">
              <a:rPr lang="en-US" smtClean="0"/>
              <a:t>12/1/2018</a:t>
            </a:fld>
            <a:endParaRPr lang="en-US"/>
          </a:p>
        </p:txBody>
      </p:sp>
      <p:sp>
        <p:nvSpPr>
          <p:cNvPr id="8" name="Footer Placeholder 7">
            <a:extLst>
              <a:ext uri="{FF2B5EF4-FFF2-40B4-BE49-F238E27FC236}">
                <a16:creationId xmlns:a16="http://schemas.microsoft.com/office/drawing/2014/main" id="{DFE638A2-BF98-4B3F-A150-909C2F89ED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B9258D-CC7D-42A5-B510-7AD2262D3551}"/>
              </a:ext>
            </a:extLst>
          </p:cNvPr>
          <p:cNvSpPr>
            <a:spLocks noGrp="1"/>
          </p:cNvSpPr>
          <p:nvPr>
            <p:ph type="sldNum" sz="quarter" idx="12"/>
          </p:nvPr>
        </p:nvSpPr>
        <p:spPr/>
        <p:txBody>
          <a:bodyPr/>
          <a:lstStyle/>
          <a:p>
            <a:fld id="{A83E0418-B4E8-45CC-AF32-6D61602ACCCF}" type="slidenum">
              <a:rPr lang="en-US" smtClean="0"/>
              <a:t>‹#›</a:t>
            </a:fld>
            <a:endParaRPr lang="en-US"/>
          </a:p>
        </p:txBody>
      </p:sp>
    </p:spTree>
    <p:extLst>
      <p:ext uri="{BB962C8B-B14F-4D97-AF65-F5344CB8AC3E}">
        <p14:creationId xmlns:p14="http://schemas.microsoft.com/office/powerpoint/2010/main" val="1497756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D7790-F475-42D7-819B-CF11DD05BE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EC3C6C-9154-46C7-8CED-EBDB111BB217}"/>
              </a:ext>
            </a:extLst>
          </p:cNvPr>
          <p:cNvSpPr>
            <a:spLocks noGrp="1"/>
          </p:cNvSpPr>
          <p:nvPr>
            <p:ph type="dt" sz="half" idx="10"/>
          </p:nvPr>
        </p:nvSpPr>
        <p:spPr/>
        <p:txBody>
          <a:bodyPr/>
          <a:lstStyle/>
          <a:p>
            <a:fld id="{222E9CFB-7752-4582-AA84-4E80E5B11219}" type="datetimeFigureOut">
              <a:rPr lang="en-US" smtClean="0"/>
              <a:t>12/1/2018</a:t>
            </a:fld>
            <a:endParaRPr lang="en-US"/>
          </a:p>
        </p:txBody>
      </p:sp>
      <p:sp>
        <p:nvSpPr>
          <p:cNvPr id="4" name="Footer Placeholder 3">
            <a:extLst>
              <a:ext uri="{FF2B5EF4-FFF2-40B4-BE49-F238E27FC236}">
                <a16:creationId xmlns:a16="http://schemas.microsoft.com/office/drawing/2014/main" id="{3930CE03-88F6-407E-912B-2BB2F4028D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24F61A-9DCB-4598-A41A-784DF0FC5608}"/>
              </a:ext>
            </a:extLst>
          </p:cNvPr>
          <p:cNvSpPr>
            <a:spLocks noGrp="1"/>
          </p:cNvSpPr>
          <p:nvPr>
            <p:ph type="sldNum" sz="quarter" idx="12"/>
          </p:nvPr>
        </p:nvSpPr>
        <p:spPr/>
        <p:txBody>
          <a:bodyPr/>
          <a:lstStyle/>
          <a:p>
            <a:fld id="{A83E0418-B4E8-45CC-AF32-6D61602ACCCF}" type="slidenum">
              <a:rPr lang="en-US" smtClean="0"/>
              <a:t>‹#›</a:t>
            </a:fld>
            <a:endParaRPr lang="en-US"/>
          </a:p>
        </p:txBody>
      </p:sp>
    </p:spTree>
    <p:extLst>
      <p:ext uri="{BB962C8B-B14F-4D97-AF65-F5344CB8AC3E}">
        <p14:creationId xmlns:p14="http://schemas.microsoft.com/office/powerpoint/2010/main" val="209398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A07898-60D5-497E-B2A0-D2439DAFE4A1}"/>
              </a:ext>
            </a:extLst>
          </p:cNvPr>
          <p:cNvSpPr>
            <a:spLocks noGrp="1"/>
          </p:cNvSpPr>
          <p:nvPr>
            <p:ph type="dt" sz="half" idx="10"/>
          </p:nvPr>
        </p:nvSpPr>
        <p:spPr/>
        <p:txBody>
          <a:bodyPr/>
          <a:lstStyle/>
          <a:p>
            <a:fld id="{222E9CFB-7752-4582-AA84-4E80E5B11219}" type="datetimeFigureOut">
              <a:rPr lang="en-US" smtClean="0"/>
              <a:t>12/1/2018</a:t>
            </a:fld>
            <a:endParaRPr lang="en-US"/>
          </a:p>
        </p:txBody>
      </p:sp>
      <p:sp>
        <p:nvSpPr>
          <p:cNvPr id="3" name="Footer Placeholder 2">
            <a:extLst>
              <a:ext uri="{FF2B5EF4-FFF2-40B4-BE49-F238E27FC236}">
                <a16:creationId xmlns:a16="http://schemas.microsoft.com/office/drawing/2014/main" id="{E33055A4-775C-460F-981B-996DF868FA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3609C9-E6C6-45E1-94DD-206C0E1A96B8}"/>
              </a:ext>
            </a:extLst>
          </p:cNvPr>
          <p:cNvSpPr>
            <a:spLocks noGrp="1"/>
          </p:cNvSpPr>
          <p:nvPr>
            <p:ph type="sldNum" sz="quarter" idx="12"/>
          </p:nvPr>
        </p:nvSpPr>
        <p:spPr/>
        <p:txBody>
          <a:bodyPr/>
          <a:lstStyle/>
          <a:p>
            <a:fld id="{A83E0418-B4E8-45CC-AF32-6D61602ACCCF}" type="slidenum">
              <a:rPr lang="en-US" smtClean="0"/>
              <a:t>‹#›</a:t>
            </a:fld>
            <a:endParaRPr lang="en-US"/>
          </a:p>
        </p:txBody>
      </p:sp>
    </p:spTree>
    <p:extLst>
      <p:ext uri="{BB962C8B-B14F-4D97-AF65-F5344CB8AC3E}">
        <p14:creationId xmlns:p14="http://schemas.microsoft.com/office/powerpoint/2010/main" val="4145053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AF718-2BD9-4D18-8BBA-3723F9D193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47462C-9282-4216-AC13-A9319DAF2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2FB041-13AE-4577-ABAB-B5AC37060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41D17B-967F-491C-AF26-1459213E8791}"/>
              </a:ext>
            </a:extLst>
          </p:cNvPr>
          <p:cNvSpPr>
            <a:spLocks noGrp="1"/>
          </p:cNvSpPr>
          <p:nvPr>
            <p:ph type="dt" sz="half" idx="10"/>
          </p:nvPr>
        </p:nvSpPr>
        <p:spPr/>
        <p:txBody>
          <a:bodyPr/>
          <a:lstStyle/>
          <a:p>
            <a:fld id="{222E9CFB-7752-4582-AA84-4E80E5B11219}" type="datetimeFigureOut">
              <a:rPr lang="en-US" smtClean="0"/>
              <a:t>12/1/2018</a:t>
            </a:fld>
            <a:endParaRPr lang="en-US"/>
          </a:p>
        </p:txBody>
      </p:sp>
      <p:sp>
        <p:nvSpPr>
          <p:cNvPr id="6" name="Footer Placeholder 5">
            <a:extLst>
              <a:ext uri="{FF2B5EF4-FFF2-40B4-BE49-F238E27FC236}">
                <a16:creationId xmlns:a16="http://schemas.microsoft.com/office/drawing/2014/main" id="{E98FD25A-31F7-4EED-9660-D37794CDB1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2639C0-CFAF-4558-ABF7-AB6380E83A9D}"/>
              </a:ext>
            </a:extLst>
          </p:cNvPr>
          <p:cNvSpPr>
            <a:spLocks noGrp="1"/>
          </p:cNvSpPr>
          <p:nvPr>
            <p:ph type="sldNum" sz="quarter" idx="12"/>
          </p:nvPr>
        </p:nvSpPr>
        <p:spPr/>
        <p:txBody>
          <a:bodyPr/>
          <a:lstStyle/>
          <a:p>
            <a:fld id="{A83E0418-B4E8-45CC-AF32-6D61602ACCCF}" type="slidenum">
              <a:rPr lang="en-US" smtClean="0"/>
              <a:t>‹#›</a:t>
            </a:fld>
            <a:endParaRPr lang="en-US"/>
          </a:p>
        </p:txBody>
      </p:sp>
    </p:spTree>
    <p:extLst>
      <p:ext uri="{BB962C8B-B14F-4D97-AF65-F5344CB8AC3E}">
        <p14:creationId xmlns:p14="http://schemas.microsoft.com/office/powerpoint/2010/main" val="1933369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18347-20D1-439B-9493-6F8C96464B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8EB06A-AA2F-49B4-B16A-AA3B55BFE3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0AE5C6-CB7A-4ABD-AADF-74033B29E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B4CAFF1-C286-4B3F-877F-7B3A8578FE5F}"/>
              </a:ext>
            </a:extLst>
          </p:cNvPr>
          <p:cNvSpPr>
            <a:spLocks noGrp="1"/>
          </p:cNvSpPr>
          <p:nvPr>
            <p:ph type="dt" sz="half" idx="10"/>
          </p:nvPr>
        </p:nvSpPr>
        <p:spPr/>
        <p:txBody>
          <a:bodyPr/>
          <a:lstStyle/>
          <a:p>
            <a:fld id="{222E9CFB-7752-4582-AA84-4E80E5B11219}" type="datetimeFigureOut">
              <a:rPr lang="en-US" smtClean="0"/>
              <a:t>12/1/2018</a:t>
            </a:fld>
            <a:endParaRPr lang="en-US"/>
          </a:p>
        </p:txBody>
      </p:sp>
      <p:sp>
        <p:nvSpPr>
          <p:cNvPr id="6" name="Footer Placeholder 5">
            <a:extLst>
              <a:ext uri="{FF2B5EF4-FFF2-40B4-BE49-F238E27FC236}">
                <a16:creationId xmlns:a16="http://schemas.microsoft.com/office/drawing/2014/main" id="{7871BB5F-4B95-46D5-AF91-0756D852E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E4CCA-1366-47C3-8A2E-8A09ECB14432}"/>
              </a:ext>
            </a:extLst>
          </p:cNvPr>
          <p:cNvSpPr>
            <a:spLocks noGrp="1"/>
          </p:cNvSpPr>
          <p:nvPr>
            <p:ph type="sldNum" sz="quarter" idx="12"/>
          </p:nvPr>
        </p:nvSpPr>
        <p:spPr/>
        <p:txBody>
          <a:bodyPr/>
          <a:lstStyle/>
          <a:p>
            <a:fld id="{A83E0418-B4E8-45CC-AF32-6D61602ACCCF}" type="slidenum">
              <a:rPr lang="en-US" smtClean="0"/>
              <a:t>‹#›</a:t>
            </a:fld>
            <a:endParaRPr lang="en-US"/>
          </a:p>
        </p:txBody>
      </p:sp>
    </p:spTree>
    <p:extLst>
      <p:ext uri="{BB962C8B-B14F-4D97-AF65-F5344CB8AC3E}">
        <p14:creationId xmlns:p14="http://schemas.microsoft.com/office/powerpoint/2010/main" val="803070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65ED9C-F4D6-421B-9E32-5A3A5F452B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BE756F-94D9-4626-B126-1058F760F7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BE8BC-CC76-4263-888C-0A69A6B0AA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2E9CFB-7752-4582-AA84-4E80E5B11219}" type="datetimeFigureOut">
              <a:rPr lang="en-US" smtClean="0"/>
              <a:t>12/1/2018</a:t>
            </a:fld>
            <a:endParaRPr lang="en-US"/>
          </a:p>
        </p:txBody>
      </p:sp>
      <p:sp>
        <p:nvSpPr>
          <p:cNvPr id="5" name="Footer Placeholder 4">
            <a:extLst>
              <a:ext uri="{FF2B5EF4-FFF2-40B4-BE49-F238E27FC236}">
                <a16:creationId xmlns:a16="http://schemas.microsoft.com/office/drawing/2014/main" id="{215C166C-8BEF-4A39-AAF8-A0085B82AA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DDDF26-6208-4073-82A2-A5D41D7589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E0418-B4E8-45CC-AF32-6D61602ACCCF}" type="slidenum">
              <a:rPr lang="en-US" smtClean="0"/>
              <a:t>‹#›</a:t>
            </a:fld>
            <a:endParaRPr lang="en-US"/>
          </a:p>
        </p:txBody>
      </p:sp>
    </p:spTree>
    <p:extLst>
      <p:ext uri="{BB962C8B-B14F-4D97-AF65-F5344CB8AC3E}">
        <p14:creationId xmlns:p14="http://schemas.microsoft.com/office/powerpoint/2010/main" val="596168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D712-9BE9-469D-8A52-8E19E55AF9A5}"/>
              </a:ext>
            </a:extLst>
          </p:cNvPr>
          <p:cNvSpPr>
            <a:spLocks noGrp="1"/>
          </p:cNvSpPr>
          <p:nvPr>
            <p:ph type="ctrTitle"/>
          </p:nvPr>
        </p:nvSpPr>
        <p:spPr/>
        <p:txBody>
          <a:bodyPr/>
          <a:lstStyle/>
          <a:p>
            <a:r>
              <a:rPr lang="en-US" dirty="0"/>
              <a:t>Where Intelligence Lives &amp;</a:t>
            </a:r>
            <a:br>
              <a:rPr lang="en-US" dirty="0"/>
            </a:br>
            <a:r>
              <a:rPr lang="en-US" dirty="0"/>
              <a:t>Intelligence Management</a:t>
            </a:r>
          </a:p>
        </p:txBody>
      </p:sp>
      <p:sp>
        <p:nvSpPr>
          <p:cNvPr id="3" name="Subtitle 2">
            <a:extLst>
              <a:ext uri="{FF2B5EF4-FFF2-40B4-BE49-F238E27FC236}">
                <a16:creationId xmlns:a16="http://schemas.microsoft.com/office/drawing/2014/main" id="{96FE6CB3-BFEB-4B84-B1C7-B0F7ABAA533A}"/>
              </a:ext>
            </a:extLst>
          </p:cNvPr>
          <p:cNvSpPr>
            <a:spLocks noGrp="1"/>
          </p:cNvSpPr>
          <p:nvPr>
            <p:ph type="subTitle" idx="1"/>
          </p:nvPr>
        </p:nvSpPr>
        <p:spPr/>
        <p:txBody>
          <a:bodyPr/>
          <a:lstStyle/>
          <a:p>
            <a:r>
              <a:rPr lang="en-US"/>
              <a:t>Geoff Hulten</a:t>
            </a:r>
          </a:p>
        </p:txBody>
      </p:sp>
    </p:spTree>
    <p:extLst>
      <p:ext uri="{BB962C8B-B14F-4D97-AF65-F5344CB8AC3E}">
        <p14:creationId xmlns:p14="http://schemas.microsoft.com/office/powerpoint/2010/main" val="1363001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C8CB-1C56-455D-A9B9-DE9E6301FDFC}"/>
              </a:ext>
            </a:extLst>
          </p:cNvPr>
          <p:cNvSpPr>
            <a:spLocks noGrp="1"/>
          </p:cNvSpPr>
          <p:nvPr>
            <p:ph type="title"/>
          </p:nvPr>
        </p:nvSpPr>
        <p:spPr/>
        <p:txBody>
          <a:bodyPr/>
          <a:lstStyle/>
          <a:p>
            <a:r>
              <a:rPr lang="en-US" dirty="0"/>
              <a:t>Sanity Checking Intelligence</a:t>
            </a:r>
          </a:p>
        </p:txBody>
      </p:sp>
      <p:sp>
        <p:nvSpPr>
          <p:cNvPr id="3" name="Content Placeholder 2">
            <a:extLst>
              <a:ext uri="{FF2B5EF4-FFF2-40B4-BE49-F238E27FC236}">
                <a16:creationId xmlns:a16="http://schemas.microsoft.com/office/drawing/2014/main" id="{8BBEAF9D-3BDE-45D8-905A-41C2EEFADADC}"/>
              </a:ext>
            </a:extLst>
          </p:cNvPr>
          <p:cNvSpPr>
            <a:spLocks noGrp="1"/>
          </p:cNvSpPr>
          <p:nvPr>
            <p:ph sz="half" idx="1"/>
          </p:nvPr>
        </p:nvSpPr>
        <p:spPr/>
        <p:txBody>
          <a:bodyPr>
            <a:normAutofit fontScale="92500" lnSpcReduction="10000"/>
          </a:bodyPr>
          <a:lstStyle/>
          <a:p>
            <a:r>
              <a:rPr lang="en-US" dirty="0"/>
              <a:t>Intelligence creators should test everything…</a:t>
            </a:r>
          </a:p>
          <a:p>
            <a:pPr lvl="1"/>
            <a:r>
              <a:rPr lang="en-US" dirty="0"/>
              <a:t>But they might not…</a:t>
            </a:r>
          </a:p>
          <a:p>
            <a:pPr lvl="1"/>
            <a:r>
              <a:rPr lang="en-US" dirty="0"/>
              <a:t>Automate and manage verification workflow</a:t>
            </a:r>
          </a:p>
          <a:p>
            <a:endParaRPr lang="en-US" dirty="0"/>
          </a:p>
          <a:p>
            <a:r>
              <a:rPr lang="en-US" dirty="0"/>
              <a:t>Compatibility with Runtime</a:t>
            </a:r>
          </a:p>
          <a:p>
            <a:pPr lvl="1"/>
            <a:r>
              <a:rPr lang="en-US" dirty="0"/>
              <a:t>Model correctly encoded</a:t>
            </a:r>
          </a:p>
          <a:p>
            <a:pPr lvl="1"/>
            <a:r>
              <a:rPr lang="en-US" dirty="0"/>
              <a:t>Metadata (thresholds) present</a:t>
            </a:r>
          </a:p>
          <a:p>
            <a:pPr lvl="1"/>
            <a:r>
              <a:rPr lang="en-US" dirty="0"/>
              <a:t>Feature extraction code in sync</a:t>
            </a:r>
          </a:p>
          <a:p>
            <a:pPr lvl="1"/>
            <a:r>
              <a:rPr lang="en-US" dirty="0"/>
              <a:t>Models all in sync</a:t>
            </a:r>
          </a:p>
          <a:p>
            <a:endParaRPr lang="en-US" dirty="0"/>
          </a:p>
        </p:txBody>
      </p:sp>
      <p:sp>
        <p:nvSpPr>
          <p:cNvPr id="4" name="Content Placeholder 3">
            <a:extLst>
              <a:ext uri="{FF2B5EF4-FFF2-40B4-BE49-F238E27FC236}">
                <a16:creationId xmlns:a16="http://schemas.microsoft.com/office/drawing/2014/main" id="{CE70D423-4C33-4D6F-9827-04A6DFF4D7D5}"/>
              </a:ext>
            </a:extLst>
          </p:cNvPr>
          <p:cNvSpPr>
            <a:spLocks noGrp="1"/>
          </p:cNvSpPr>
          <p:nvPr>
            <p:ph sz="half" idx="2"/>
          </p:nvPr>
        </p:nvSpPr>
        <p:spPr/>
        <p:txBody>
          <a:bodyPr>
            <a:normAutofit fontScale="92500" lnSpcReduction="10000"/>
          </a:bodyPr>
          <a:lstStyle/>
          <a:p>
            <a:r>
              <a:rPr lang="en-US" dirty="0"/>
              <a:t>Runtime constraints</a:t>
            </a:r>
          </a:p>
          <a:p>
            <a:pPr lvl="1"/>
            <a:r>
              <a:rPr lang="en-US" dirty="0"/>
              <a:t>RAM footprint</a:t>
            </a:r>
          </a:p>
          <a:p>
            <a:pPr lvl="1"/>
            <a:r>
              <a:rPr lang="en-US" dirty="0"/>
              <a:t>Prediction perf (across contexts)</a:t>
            </a:r>
          </a:p>
          <a:p>
            <a:pPr lvl="1"/>
            <a:r>
              <a:rPr lang="en-US" dirty="0"/>
              <a:t>Training vs Runtime prediction parity</a:t>
            </a:r>
          </a:p>
          <a:p>
            <a:endParaRPr lang="en-US" dirty="0"/>
          </a:p>
          <a:p>
            <a:r>
              <a:rPr lang="en-US" dirty="0"/>
              <a:t>Obvious mistakes</a:t>
            </a:r>
          </a:p>
          <a:p>
            <a:pPr lvl="1"/>
            <a:r>
              <a:rPr lang="en-US" dirty="0"/>
              <a:t>Verify offline accuracy on independent validation set</a:t>
            </a:r>
          </a:p>
          <a:p>
            <a:pPr lvl="1"/>
            <a:r>
              <a:rPr lang="en-US" dirty="0"/>
              <a:t>Mistake distribution similar (not more costly)</a:t>
            </a:r>
          </a:p>
          <a:p>
            <a:pPr lvl="2"/>
            <a:r>
              <a:rPr lang="en-US" dirty="0"/>
              <a:t>Business critical contexts</a:t>
            </a:r>
          </a:p>
          <a:p>
            <a:pPr lvl="2"/>
            <a:r>
              <a:rPr lang="en-US"/>
              <a:t>Critical </a:t>
            </a:r>
            <a:r>
              <a:rPr lang="en-US" dirty="0"/>
              <a:t>sub-populations</a:t>
            </a:r>
          </a:p>
        </p:txBody>
      </p:sp>
    </p:spTree>
    <p:extLst>
      <p:ext uri="{BB962C8B-B14F-4D97-AF65-F5344CB8AC3E}">
        <p14:creationId xmlns:p14="http://schemas.microsoft.com/office/powerpoint/2010/main" val="112504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 calcmode="lin" valueType="num">
                                      <p:cBhvr additive="base">
                                        <p:cTn id="2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 calcmode="lin" valueType="num">
                                      <p:cBhvr additive="base">
                                        <p:cTn id="2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 calcmode="lin" valueType="num">
                                      <p:cBhvr additive="base">
                                        <p:cTn id="3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 calcmode="lin" valueType="num">
                                      <p:cBhvr additive="base">
                                        <p:cTn id="4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4">
                                            <p:txEl>
                                              <p:pRg st="5" end="5"/>
                                            </p:txEl>
                                          </p:spTgt>
                                        </p:tgtEl>
                                        <p:attrNameLst>
                                          <p:attrName>style.visibility</p:attrName>
                                        </p:attrNameLst>
                                      </p:cBhvr>
                                      <p:to>
                                        <p:strVal val="visible"/>
                                      </p:to>
                                    </p:set>
                                    <p:anim calcmode="lin" valueType="num">
                                      <p:cBhvr additive="base">
                                        <p:cTn id="4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5" end="5"/>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anim calcmode="lin" valueType="num">
                                      <p:cBhvr additive="base">
                                        <p:cTn id="5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anim calcmode="lin" valueType="num">
                                      <p:cBhvr additive="base">
                                        <p:cTn id="5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7" end="7"/>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anim calcmode="lin" valueType="num">
                                      <p:cBhvr additive="base">
                                        <p:cTn id="5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9" end="9"/>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
                                            <p:txEl>
                                              <p:pRg st="8" end="8"/>
                                            </p:txEl>
                                          </p:spTgt>
                                        </p:tgtEl>
                                        <p:attrNameLst>
                                          <p:attrName>style.visibility</p:attrName>
                                        </p:attrNameLst>
                                      </p:cBhvr>
                                      <p:to>
                                        <p:strVal val="visible"/>
                                      </p:to>
                                    </p:set>
                                    <p:anim calcmode="lin" valueType="num">
                                      <p:cBhvr additive="base">
                                        <p:cTn id="6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DA0D-76C3-4419-BBBC-DCED34BB7B4F}"/>
              </a:ext>
            </a:extLst>
          </p:cNvPr>
          <p:cNvSpPr>
            <a:spLocks noGrp="1"/>
          </p:cNvSpPr>
          <p:nvPr>
            <p:ph type="title"/>
          </p:nvPr>
        </p:nvSpPr>
        <p:spPr/>
        <p:txBody>
          <a:bodyPr/>
          <a:lstStyle/>
          <a:p>
            <a:r>
              <a:rPr lang="en-US" dirty="0"/>
              <a:t>Deploying and Lighting Up (Online Evaluation)</a:t>
            </a:r>
          </a:p>
        </p:txBody>
      </p:sp>
      <p:sp>
        <p:nvSpPr>
          <p:cNvPr id="4" name="Content Placeholder 3">
            <a:extLst>
              <a:ext uri="{FF2B5EF4-FFF2-40B4-BE49-F238E27FC236}">
                <a16:creationId xmlns:a16="http://schemas.microsoft.com/office/drawing/2014/main" id="{57E20716-889A-450C-A0B4-1F86AC328420}"/>
              </a:ext>
            </a:extLst>
          </p:cNvPr>
          <p:cNvSpPr>
            <a:spLocks noGrp="1"/>
          </p:cNvSpPr>
          <p:nvPr>
            <p:ph sz="half" idx="1"/>
          </p:nvPr>
        </p:nvSpPr>
        <p:spPr/>
        <p:txBody>
          <a:bodyPr>
            <a:normAutofit fontScale="92500" lnSpcReduction="20000"/>
          </a:bodyPr>
          <a:lstStyle/>
          <a:p>
            <a:r>
              <a:rPr lang="en-US" dirty="0"/>
              <a:t>Single Deployment</a:t>
            </a:r>
          </a:p>
          <a:p>
            <a:pPr lvl="1"/>
            <a:r>
              <a:rPr lang="en-US" dirty="0"/>
              <a:t>All users see all updates ‘at once’</a:t>
            </a:r>
          </a:p>
          <a:p>
            <a:pPr lvl="1"/>
            <a:r>
              <a:rPr lang="en-US" dirty="0"/>
              <a:t>Simple</a:t>
            </a:r>
          </a:p>
          <a:p>
            <a:pPr lvl="1"/>
            <a:r>
              <a:rPr lang="en-US" dirty="0"/>
              <a:t>Relies on great offline tests</a:t>
            </a:r>
          </a:p>
          <a:p>
            <a:pPr lvl="1"/>
            <a:endParaRPr lang="en-US" dirty="0"/>
          </a:p>
          <a:p>
            <a:pPr lvl="1"/>
            <a:r>
              <a:rPr lang="en-US" dirty="0"/>
              <a:t>Risk of costly/hard-to-find mistakes.</a:t>
            </a:r>
          </a:p>
          <a:p>
            <a:endParaRPr lang="en-US" dirty="0"/>
          </a:p>
          <a:p>
            <a:r>
              <a:rPr lang="en-US" dirty="0"/>
              <a:t>Silent Intelligence</a:t>
            </a:r>
          </a:p>
          <a:p>
            <a:pPr lvl="1"/>
            <a:r>
              <a:rPr lang="en-US" dirty="0"/>
              <a:t>Run two versions at once</a:t>
            </a:r>
          </a:p>
          <a:p>
            <a:pPr lvl="1"/>
            <a:r>
              <a:rPr lang="en-US" dirty="0"/>
              <a:t>Ensure online is same as offline</a:t>
            </a:r>
          </a:p>
          <a:p>
            <a:pPr lvl="1"/>
            <a:r>
              <a:rPr lang="en-US" dirty="0"/>
              <a:t>Gives time to see ‘new’ contexts</a:t>
            </a:r>
          </a:p>
          <a:p>
            <a:pPr lvl="1"/>
            <a:endParaRPr lang="en-US" dirty="0"/>
          </a:p>
          <a:p>
            <a:pPr lvl="1"/>
            <a:r>
              <a:rPr lang="en-US" dirty="0"/>
              <a:t>Latency. No interactions.</a:t>
            </a:r>
          </a:p>
          <a:p>
            <a:pPr lvl="1"/>
            <a:endParaRPr lang="en-US" dirty="0"/>
          </a:p>
          <a:p>
            <a:endParaRPr lang="en-US" dirty="0"/>
          </a:p>
        </p:txBody>
      </p:sp>
      <p:sp>
        <p:nvSpPr>
          <p:cNvPr id="5" name="Content Placeholder 4">
            <a:extLst>
              <a:ext uri="{FF2B5EF4-FFF2-40B4-BE49-F238E27FC236}">
                <a16:creationId xmlns:a16="http://schemas.microsoft.com/office/drawing/2014/main" id="{80CDF0A2-DEC9-471F-B442-33A00E6D7162}"/>
              </a:ext>
            </a:extLst>
          </p:cNvPr>
          <p:cNvSpPr>
            <a:spLocks noGrp="1"/>
          </p:cNvSpPr>
          <p:nvPr>
            <p:ph sz="half" idx="2"/>
          </p:nvPr>
        </p:nvSpPr>
        <p:spPr/>
        <p:txBody>
          <a:bodyPr>
            <a:normAutofit fontScale="92500" lnSpcReduction="20000"/>
          </a:bodyPr>
          <a:lstStyle/>
          <a:p>
            <a:r>
              <a:rPr lang="en-US" dirty="0"/>
              <a:t>Controlled Rollout</a:t>
            </a:r>
          </a:p>
          <a:p>
            <a:pPr lvl="1"/>
            <a:r>
              <a:rPr lang="en-US" dirty="0"/>
              <a:t>Several live at once, transition slowly</a:t>
            </a:r>
          </a:p>
          <a:p>
            <a:pPr lvl="1"/>
            <a:r>
              <a:rPr lang="en-US" dirty="0"/>
              <a:t>Lets you observe user interactions</a:t>
            </a:r>
          </a:p>
          <a:p>
            <a:pPr lvl="1"/>
            <a:r>
              <a:rPr lang="en-US" dirty="0"/>
              <a:t>Overhead to build and manage</a:t>
            </a:r>
          </a:p>
          <a:p>
            <a:pPr lvl="1"/>
            <a:endParaRPr lang="en-US" dirty="0"/>
          </a:p>
          <a:p>
            <a:pPr lvl="1"/>
            <a:r>
              <a:rPr lang="en-US" dirty="0"/>
              <a:t>Adds latency.</a:t>
            </a:r>
          </a:p>
          <a:p>
            <a:pPr marL="0" indent="0">
              <a:buNone/>
            </a:pPr>
            <a:endParaRPr lang="en-US" dirty="0"/>
          </a:p>
          <a:p>
            <a:r>
              <a:rPr lang="en-US" dirty="0"/>
              <a:t>Flighting Intelligence (A/B test)</a:t>
            </a:r>
          </a:p>
          <a:p>
            <a:pPr lvl="1"/>
            <a:r>
              <a:rPr lang="en-US" dirty="0"/>
              <a:t>Deploy options, track till one better</a:t>
            </a:r>
          </a:p>
          <a:p>
            <a:pPr lvl="1"/>
            <a:r>
              <a:rPr lang="en-US" dirty="0"/>
              <a:t>Connects accuracy to true objective</a:t>
            </a:r>
          </a:p>
          <a:p>
            <a:pPr lvl="1"/>
            <a:r>
              <a:rPr lang="en-US" dirty="0"/>
              <a:t>Overhead to build and manage</a:t>
            </a:r>
          </a:p>
          <a:p>
            <a:pPr lvl="1"/>
            <a:endParaRPr lang="en-US" dirty="0"/>
          </a:p>
          <a:p>
            <a:pPr lvl="1"/>
            <a:r>
              <a:rPr lang="en-US" dirty="0"/>
              <a:t>Latency. Hard to confirm small gains.</a:t>
            </a:r>
          </a:p>
        </p:txBody>
      </p:sp>
    </p:spTree>
    <p:extLst>
      <p:ext uri="{BB962C8B-B14F-4D97-AF65-F5344CB8AC3E}">
        <p14:creationId xmlns:p14="http://schemas.microsoft.com/office/powerpoint/2010/main" val="656425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 calcmode="lin" valueType="num">
                                      <p:cBhvr additive="base">
                                        <p:cTn id="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anim calcmode="lin" valueType="num">
                                      <p:cBhvr additive="base">
                                        <p:cTn id="1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 calcmode="lin" valueType="num">
                                      <p:cBhvr additive="base">
                                        <p:cTn id="1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anim calcmode="lin" valueType="num">
                                      <p:cBhvr additive="base">
                                        <p:cTn id="1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anim calcmode="lin" valueType="num">
                                      <p:cBhvr additive="base">
                                        <p:cTn id="23"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 calcmode="lin" valueType="num">
                                      <p:cBhvr additive="base">
                                        <p:cTn id="2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anim calcmode="lin" valueType="num">
                                      <p:cBhvr additive="base">
                                        <p:cTn id="3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 calcmode="lin" valueType="num">
                                      <p:cBhvr additive="base">
                                        <p:cTn id="3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 calcmode="lin" valueType="num">
                                      <p:cBhvr additive="base">
                                        <p:cTn id="4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anim calcmode="lin" valueType="num">
                                      <p:cBhvr additive="base">
                                        <p:cTn id="4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5">
                                            <p:txEl>
                                              <p:pRg st="7" end="7"/>
                                            </p:txEl>
                                          </p:spTgt>
                                        </p:tgtEl>
                                        <p:attrNameLst>
                                          <p:attrName>style.visibility</p:attrName>
                                        </p:attrNameLst>
                                      </p:cBhvr>
                                      <p:to>
                                        <p:strVal val="visible"/>
                                      </p:to>
                                    </p:set>
                                    <p:anim calcmode="lin" valueType="num">
                                      <p:cBhvr additive="base">
                                        <p:cTn id="5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7" end="7"/>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5">
                                            <p:txEl>
                                              <p:pRg st="9" end="9"/>
                                            </p:txEl>
                                          </p:spTgt>
                                        </p:tgtEl>
                                        <p:attrNameLst>
                                          <p:attrName>style.visibility</p:attrName>
                                        </p:attrNameLst>
                                      </p:cBhvr>
                                      <p:to>
                                        <p:strVal val="visible"/>
                                      </p:to>
                                    </p:set>
                                    <p:anim calcmode="lin" valueType="num">
                                      <p:cBhvr additive="base">
                                        <p:cTn id="5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9" end="9"/>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
                                            <p:txEl>
                                              <p:pRg st="10" end="10"/>
                                            </p:txEl>
                                          </p:spTgt>
                                        </p:tgtEl>
                                        <p:attrNameLst>
                                          <p:attrName>style.visibility</p:attrName>
                                        </p:attrNameLst>
                                      </p:cBhvr>
                                      <p:to>
                                        <p:strVal val="visible"/>
                                      </p:to>
                                    </p:set>
                                    <p:anim calcmode="lin" valueType="num">
                                      <p:cBhvr additive="base">
                                        <p:cTn id="63"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
                                            <p:txEl>
                                              <p:pRg st="12" end="12"/>
                                            </p:txEl>
                                          </p:spTgt>
                                        </p:tgtEl>
                                        <p:attrNameLst>
                                          <p:attrName>style.visibility</p:attrName>
                                        </p:attrNameLst>
                                      </p:cBhvr>
                                      <p:to>
                                        <p:strVal val="visible"/>
                                      </p:to>
                                    </p:set>
                                    <p:anim calcmode="lin" valueType="num">
                                      <p:cBhvr additive="base">
                                        <p:cTn id="6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10723-FDD8-4563-BCE2-AF5ABAA8B7A6}"/>
              </a:ext>
            </a:extLst>
          </p:cNvPr>
          <p:cNvSpPr>
            <a:spLocks noGrp="1"/>
          </p:cNvSpPr>
          <p:nvPr>
            <p:ph type="title"/>
          </p:nvPr>
        </p:nvSpPr>
        <p:spPr/>
        <p:txBody>
          <a:bodyPr/>
          <a:lstStyle/>
          <a:p>
            <a:r>
              <a:rPr lang="en-US" dirty="0"/>
              <a:t>Overriding Problems</a:t>
            </a:r>
          </a:p>
        </p:txBody>
      </p:sp>
      <p:sp>
        <p:nvSpPr>
          <p:cNvPr id="3" name="Content Placeholder 2">
            <a:extLst>
              <a:ext uri="{FF2B5EF4-FFF2-40B4-BE49-F238E27FC236}">
                <a16:creationId xmlns:a16="http://schemas.microsoft.com/office/drawing/2014/main" id="{F2F2DCB1-E1FF-4CF6-92E2-0C5F59257B87}"/>
              </a:ext>
            </a:extLst>
          </p:cNvPr>
          <p:cNvSpPr>
            <a:spLocks noGrp="1"/>
          </p:cNvSpPr>
          <p:nvPr>
            <p:ph sz="half" idx="1"/>
          </p:nvPr>
        </p:nvSpPr>
        <p:spPr/>
        <p:txBody>
          <a:bodyPr/>
          <a:lstStyle/>
          <a:p>
            <a:r>
              <a:rPr lang="en-US" dirty="0"/>
              <a:t>Override mistakes</a:t>
            </a:r>
          </a:p>
          <a:p>
            <a:pPr lvl="1"/>
            <a:r>
              <a:rPr lang="en-US" dirty="0"/>
              <a:t>Heuristics or simple rules</a:t>
            </a:r>
          </a:p>
          <a:p>
            <a:pPr lvl="1"/>
            <a:endParaRPr lang="en-US" dirty="0"/>
          </a:p>
          <a:p>
            <a:pPr lvl="1"/>
            <a:r>
              <a:rPr lang="en-US" dirty="0"/>
              <a:t>Creating and deploying them</a:t>
            </a:r>
          </a:p>
          <a:p>
            <a:pPr lvl="1"/>
            <a:endParaRPr lang="en-US" dirty="0"/>
          </a:p>
          <a:p>
            <a:pPr lvl="1"/>
            <a:r>
              <a:rPr lang="en-US" dirty="0"/>
              <a:t>Managing them over time</a:t>
            </a:r>
          </a:p>
        </p:txBody>
      </p:sp>
      <p:sp>
        <p:nvSpPr>
          <p:cNvPr id="4" name="Content Placeholder 3">
            <a:extLst>
              <a:ext uri="{FF2B5EF4-FFF2-40B4-BE49-F238E27FC236}">
                <a16:creationId xmlns:a16="http://schemas.microsoft.com/office/drawing/2014/main" id="{7B94D20A-D76C-4893-9074-BD6EE9C134AF}"/>
              </a:ext>
            </a:extLst>
          </p:cNvPr>
          <p:cNvSpPr>
            <a:spLocks noGrp="1"/>
          </p:cNvSpPr>
          <p:nvPr>
            <p:ph sz="half" idx="2"/>
          </p:nvPr>
        </p:nvSpPr>
        <p:spPr/>
        <p:txBody>
          <a:bodyPr/>
          <a:lstStyle/>
          <a:p>
            <a:r>
              <a:rPr lang="en-US" dirty="0"/>
              <a:t>Rollback problems</a:t>
            </a:r>
          </a:p>
          <a:p>
            <a:pPr lvl="1"/>
            <a:r>
              <a:rPr lang="en-US" dirty="0"/>
              <a:t>Deploy new version quickly</a:t>
            </a:r>
          </a:p>
          <a:p>
            <a:pPr lvl="1"/>
            <a:endParaRPr lang="en-US" dirty="0"/>
          </a:p>
          <a:p>
            <a:pPr lvl="1"/>
            <a:r>
              <a:rPr lang="en-US" dirty="0"/>
              <a:t>Store multiple versions in runtime</a:t>
            </a:r>
          </a:p>
          <a:p>
            <a:pPr lvl="1"/>
            <a:endParaRPr lang="en-US" dirty="0"/>
          </a:p>
          <a:p>
            <a:pPr lvl="1"/>
            <a:r>
              <a:rPr lang="en-US" dirty="0"/>
              <a:t>Big Red Switch</a:t>
            </a:r>
          </a:p>
        </p:txBody>
      </p:sp>
    </p:spTree>
    <p:extLst>
      <p:ext uri="{BB962C8B-B14F-4D97-AF65-F5344CB8AC3E}">
        <p14:creationId xmlns:p14="http://schemas.microsoft.com/office/powerpoint/2010/main" val="5316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3633-7459-4C37-A6A4-0F0751745049}"/>
              </a:ext>
            </a:extLst>
          </p:cNvPr>
          <p:cNvSpPr>
            <a:spLocks noGrp="1"/>
          </p:cNvSpPr>
          <p:nvPr>
            <p:ph type="title"/>
          </p:nvPr>
        </p:nvSpPr>
        <p:spPr/>
        <p:txBody>
          <a:bodyPr/>
          <a:lstStyle/>
          <a:p>
            <a:r>
              <a:rPr lang="en-US" dirty="0"/>
              <a:t>Summary of Intelligence Management</a:t>
            </a:r>
          </a:p>
        </p:txBody>
      </p:sp>
      <p:sp>
        <p:nvSpPr>
          <p:cNvPr id="3" name="Content Placeholder 2">
            <a:extLst>
              <a:ext uri="{FF2B5EF4-FFF2-40B4-BE49-F238E27FC236}">
                <a16:creationId xmlns:a16="http://schemas.microsoft.com/office/drawing/2014/main" id="{DFF8562B-0EB8-48E8-AA3F-8E597FFC8ADC}"/>
              </a:ext>
            </a:extLst>
          </p:cNvPr>
          <p:cNvSpPr>
            <a:spLocks noGrp="1"/>
          </p:cNvSpPr>
          <p:nvPr>
            <p:ph sz="half" idx="1"/>
          </p:nvPr>
        </p:nvSpPr>
        <p:spPr/>
        <p:txBody>
          <a:bodyPr/>
          <a:lstStyle/>
          <a:p>
            <a:r>
              <a:rPr lang="en-US" dirty="0"/>
              <a:t>Where intelligence lives</a:t>
            </a:r>
          </a:p>
          <a:p>
            <a:pPr lvl="1"/>
            <a:r>
              <a:rPr lang="en-US" dirty="0"/>
              <a:t>Static</a:t>
            </a:r>
          </a:p>
          <a:p>
            <a:pPr lvl="1"/>
            <a:r>
              <a:rPr lang="en-US" dirty="0"/>
              <a:t>Client-side</a:t>
            </a:r>
          </a:p>
          <a:p>
            <a:pPr lvl="1"/>
            <a:r>
              <a:rPr lang="en-US" dirty="0"/>
              <a:t>Server-centric</a:t>
            </a:r>
          </a:p>
          <a:p>
            <a:pPr lvl="1"/>
            <a:r>
              <a:rPr lang="en-US" dirty="0"/>
              <a:t>Backend</a:t>
            </a:r>
          </a:p>
          <a:p>
            <a:pPr lvl="1"/>
            <a:r>
              <a:rPr lang="en-US" dirty="0"/>
              <a:t>Hybrid</a:t>
            </a:r>
          </a:p>
        </p:txBody>
      </p:sp>
      <p:sp>
        <p:nvSpPr>
          <p:cNvPr id="4" name="Content Placeholder 3">
            <a:extLst>
              <a:ext uri="{FF2B5EF4-FFF2-40B4-BE49-F238E27FC236}">
                <a16:creationId xmlns:a16="http://schemas.microsoft.com/office/drawing/2014/main" id="{7A880477-07A1-496E-A500-36DF668A6968}"/>
              </a:ext>
            </a:extLst>
          </p:cNvPr>
          <p:cNvSpPr>
            <a:spLocks noGrp="1"/>
          </p:cNvSpPr>
          <p:nvPr>
            <p:ph sz="half" idx="2"/>
          </p:nvPr>
        </p:nvSpPr>
        <p:spPr/>
        <p:txBody>
          <a:bodyPr/>
          <a:lstStyle/>
          <a:p>
            <a:r>
              <a:rPr lang="en-US" dirty="0"/>
              <a:t>Managing Intelligence</a:t>
            </a:r>
          </a:p>
          <a:p>
            <a:pPr lvl="1"/>
            <a:r>
              <a:rPr lang="en-US" dirty="0"/>
              <a:t>Sanity checking</a:t>
            </a:r>
          </a:p>
          <a:p>
            <a:pPr lvl="1"/>
            <a:r>
              <a:rPr lang="en-US" dirty="0"/>
              <a:t>Deploying</a:t>
            </a:r>
          </a:p>
          <a:p>
            <a:pPr lvl="1"/>
            <a:r>
              <a:rPr lang="en-US" dirty="0"/>
              <a:t>Lighting it up</a:t>
            </a:r>
          </a:p>
          <a:p>
            <a:pPr lvl="1"/>
            <a:r>
              <a:rPr lang="en-US" dirty="0"/>
              <a:t>Dealing with mistakes</a:t>
            </a:r>
          </a:p>
        </p:txBody>
      </p:sp>
    </p:spTree>
    <p:extLst>
      <p:ext uri="{BB962C8B-B14F-4D97-AF65-F5344CB8AC3E}">
        <p14:creationId xmlns:p14="http://schemas.microsoft.com/office/powerpoint/2010/main" val="939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C3463-FCD6-4A30-8AC4-97CFBF00D74C}"/>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D76E8DE3-63FD-431F-A7C7-9D3D33CBE118}"/>
              </a:ext>
            </a:extLst>
          </p:cNvPr>
          <p:cNvSpPr>
            <a:spLocks noGrp="1"/>
          </p:cNvSpPr>
          <p:nvPr>
            <p:ph idx="1"/>
          </p:nvPr>
        </p:nvSpPr>
        <p:spPr/>
        <p:txBody>
          <a:bodyPr/>
          <a:lstStyle/>
          <a:p>
            <a:r>
              <a:rPr lang="en-US" dirty="0"/>
              <a:t>Where intelligence lives</a:t>
            </a:r>
          </a:p>
          <a:p>
            <a:endParaRPr lang="en-US" dirty="0"/>
          </a:p>
          <a:p>
            <a:r>
              <a:rPr lang="en-US" dirty="0"/>
              <a:t>Intelligence management</a:t>
            </a:r>
          </a:p>
          <a:p>
            <a:endParaRPr lang="en-US" dirty="0"/>
          </a:p>
        </p:txBody>
      </p:sp>
    </p:spTree>
    <p:extLst>
      <p:ext uri="{BB962C8B-B14F-4D97-AF65-F5344CB8AC3E}">
        <p14:creationId xmlns:p14="http://schemas.microsoft.com/office/powerpoint/2010/main" val="1588183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F7CE1-D617-420D-ABC1-314A1E9FEA92}"/>
              </a:ext>
            </a:extLst>
          </p:cNvPr>
          <p:cNvSpPr>
            <a:spLocks noGrp="1"/>
          </p:cNvSpPr>
          <p:nvPr>
            <p:ph type="title"/>
          </p:nvPr>
        </p:nvSpPr>
        <p:spPr/>
        <p:txBody>
          <a:bodyPr/>
          <a:lstStyle/>
          <a:p>
            <a:r>
              <a:rPr lang="en-US" dirty="0"/>
              <a:t>Places Intelligence Could Live</a:t>
            </a:r>
          </a:p>
        </p:txBody>
      </p:sp>
      <p:sp>
        <p:nvSpPr>
          <p:cNvPr id="4" name="Content Placeholder 3">
            <a:extLst>
              <a:ext uri="{FF2B5EF4-FFF2-40B4-BE49-F238E27FC236}">
                <a16:creationId xmlns:a16="http://schemas.microsoft.com/office/drawing/2014/main" id="{F89AB190-F5F0-42A0-8593-AC4ECEC86F68}"/>
              </a:ext>
            </a:extLst>
          </p:cNvPr>
          <p:cNvSpPr>
            <a:spLocks noGrp="1"/>
          </p:cNvSpPr>
          <p:nvPr>
            <p:ph sz="half" idx="1"/>
          </p:nvPr>
        </p:nvSpPr>
        <p:spPr/>
        <p:txBody>
          <a:bodyPr/>
          <a:lstStyle/>
          <a:p>
            <a:r>
              <a:rPr lang="en-US" dirty="0"/>
              <a:t>Client</a:t>
            </a:r>
          </a:p>
          <a:p>
            <a:endParaRPr lang="en-US" dirty="0"/>
          </a:p>
          <a:p>
            <a:r>
              <a:rPr lang="en-US" dirty="0"/>
              <a:t>Service</a:t>
            </a:r>
          </a:p>
          <a:p>
            <a:endParaRPr lang="en-US" dirty="0"/>
          </a:p>
          <a:p>
            <a:r>
              <a:rPr lang="en-US" dirty="0"/>
              <a:t>Back-end</a:t>
            </a:r>
          </a:p>
          <a:p>
            <a:endParaRPr lang="en-US" dirty="0"/>
          </a:p>
          <a:p>
            <a:r>
              <a:rPr lang="en-US" dirty="0"/>
              <a:t>Hybrid</a:t>
            </a:r>
          </a:p>
        </p:txBody>
      </p:sp>
      <p:sp>
        <p:nvSpPr>
          <p:cNvPr id="5" name="Content Placeholder 4">
            <a:extLst>
              <a:ext uri="{FF2B5EF4-FFF2-40B4-BE49-F238E27FC236}">
                <a16:creationId xmlns:a16="http://schemas.microsoft.com/office/drawing/2014/main" id="{99BAE97B-28D9-4412-B93C-C624830B7BCD}"/>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374046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0ACC9-F0F7-423B-9DF2-0FA06A01D5B6}"/>
              </a:ext>
            </a:extLst>
          </p:cNvPr>
          <p:cNvSpPr>
            <a:spLocks noGrp="1"/>
          </p:cNvSpPr>
          <p:nvPr>
            <p:ph type="title"/>
          </p:nvPr>
        </p:nvSpPr>
        <p:spPr/>
        <p:txBody>
          <a:bodyPr/>
          <a:lstStyle/>
          <a:p>
            <a:r>
              <a:rPr lang="en-US" dirty="0"/>
              <a:t>What does it matter where intelligence lives?</a:t>
            </a:r>
          </a:p>
        </p:txBody>
      </p:sp>
      <p:sp>
        <p:nvSpPr>
          <p:cNvPr id="3" name="Content Placeholder 2">
            <a:extLst>
              <a:ext uri="{FF2B5EF4-FFF2-40B4-BE49-F238E27FC236}">
                <a16:creationId xmlns:a16="http://schemas.microsoft.com/office/drawing/2014/main" id="{8AF3422E-28CB-4A08-A95D-43A66FD4C9B9}"/>
              </a:ext>
            </a:extLst>
          </p:cNvPr>
          <p:cNvSpPr>
            <a:spLocks noGrp="1"/>
          </p:cNvSpPr>
          <p:nvPr>
            <p:ph sz="half" idx="1"/>
          </p:nvPr>
        </p:nvSpPr>
        <p:spPr/>
        <p:txBody>
          <a:bodyPr>
            <a:normAutofit/>
          </a:bodyPr>
          <a:lstStyle/>
          <a:p>
            <a:r>
              <a:rPr lang="en-US" dirty="0"/>
              <a:t>Latency in Updating</a:t>
            </a:r>
          </a:p>
          <a:p>
            <a:pPr lvl="1"/>
            <a:r>
              <a:rPr lang="en-US" dirty="0"/>
              <a:t>Quality is evolving quickly</a:t>
            </a:r>
          </a:p>
          <a:p>
            <a:pPr lvl="1"/>
            <a:r>
              <a:rPr lang="en-US" dirty="0"/>
              <a:t>Problem is evolving quickly</a:t>
            </a:r>
          </a:p>
          <a:p>
            <a:pPr lvl="1"/>
            <a:r>
              <a:rPr lang="en-US" dirty="0"/>
              <a:t>Risk of costly mistakes</a:t>
            </a:r>
          </a:p>
          <a:p>
            <a:pPr lvl="1"/>
            <a:endParaRPr lang="en-US" dirty="0"/>
          </a:p>
          <a:p>
            <a:r>
              <a:rPr lang="en-US" dirty="0"/>
              <a:t>Latency in Execution</a:t>
            </a:r>
          </a:p>
          <a:p>
            <a:pPr lvl="1"/>
            <a:r>
              <a:rPr lang="en-US" dirty="0"/>
              <a:t>Slowing the experience</a:t>
            </a:r>
          </a:p>
          <a:p>
            <a:pPr lvl="1"/>
            <a:r>
              <a:rPr lang="en-US" dirty="0"/>
              <a:t>Slowing the action</a:t>
            </a:r>
          </a:p>
          <a:p>
            <a:pPr lvl="1"/>
            <a:r>
              <a:rPr lang="en-US" dirty="0"/>
              <a:t>The right answer changes too fast</a:t>
            </a:r>
          </a:p>
          <a:p>
            <a:endParaRPr lang="en-US" dirty="0"/>
          </a:p>
        </p:txBody>
      </p:sp>
      <p:sp>
        <p:nvSpPr>
          <p:cNvPr id="4" name="Content Placeholder 3">
            <a:extLst>
              <a:ext uri="{FF2B5EF4-FFF2-40B4-BE49-F238E27FC236}">
                <a16:creationId xmlns:a16="http://schemas.microsoft.com/office/drawing/2014/main" id="{865E1CFF-F803-4DB8-A230-87ED2995EC5D}"/>
              </a:ext>
            </a:extLst>
          </p:cNvPr>
          <p:cNvSpPr>
            <a:spLocks noGrp="1"/>
          </p:cNvSpPr>
          <p:nvPr>
            <p:ph sz="half" idx="2"/>
          </p:nvPr>
        </p:nvSpPr>
        <p:spPr/>
        <p:txBody>
          <a:bodyPr/>
          <a:lstStyle/>
          <a:p>
            <a:r>
              <a:rPr lang="en-US" dirty="0"/>
              <a:t>Cost of operation</a:t>
            </a:r>
          </a:p>
          <a:p>
            <a:pPr lvl="1"/>
            <a:r>
              <a:rPr lang="en-US" dirty="0"/>
              <a:t>Cost of distributing intelligence</a:t>
            </a:r>
          </a:p>
          <a:p>
            <a:pPr lvl="1"/>
            <a:r>
              <a:rPr lang="en-US" dirty="0"/>
              <a:t>Cost of executing intelligence</a:t>
            </a:r>
          </a:p>
          <a:p>
            <a:endParaRPr lang="en-US" dirty="0"/>
          </a:p>
          <a:p>
            <a:r>
              <a:rPr lang="en-US" dirty="0"/>
              <a:t>Offline operation</a:t>
            </a:r>
          </a:p>
          <a:p>
            <a:pPr lvl="1"/>
            <a:r>
              <a:rPr lang="en-US" dirty="0"/>
              <a:t>Work without Internet?</a:t>
            </a:r>
          </a:p>
          <a:p>
            <a:pPr lvl="1"/>
            <a:r>
              <a:rPr lang="en-US" dirty="0"/>
              <a:t>Keep it out of Abuser’s hands…</a:t>
            </a:r>
          </a:p>
        </p:txBody>
      </p:sp>
    </p:spTree>
    <p:extLst>
      <p:ext uri="{BB962C8B-B14F-4D97-AF65-F5344CB8AC3E}">
        <p14:creationId xmlns:p14="http://schemas.microsoft.com/office/powerpoint/2010/main" val="309913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anim calcmode="lin" valueType="num">
                                      <p:cBhvr additive="base">
                                        <p:cTn id="2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1" end="1"/>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 calcmode="lin" valueType="num">
                                      <p:cBhvr additive="base">
                                        <p:cTn id="3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anim calcmode="lin" valueType="num">
                                      <p:cBhvr additive="base">
                                        <p:cTn id="3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anim calcmode="lin" valueType="num">
                                      <p:cBhvr additive="base">
                                        <p:cTn id="4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 calcmode="lin" valueType="num">
                                      <p:cBhvr additive="base">
                                        <p:cTn id="4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6" descr="https://attachment.outlook.live.net/owa/ghulten@outlook.com/service.svc/s/GetAttachmentThumbnail?id=AQMkADAwATY3ZmYAZS04ZWZiLTg1NzQtMDACLTAwCgBGAAADQyyZsbn%2FZEyk9Wpp5kh8fQcAid80n34XLk%2BVe2x5BlpVdgAAAgEMAAAAid80n34XLk%2BVe2x5BlpVdgABY6%2FVmQAAAAESABAAgypnCzGz80yVvabjZ%2FQPWA%3D%3D&amp;thumbnailType=2&amp;owa=outlook.live.com&amp;scriptVer=20180413.03.01&amp;isc=1&amp;X-OWA-CANARY=_NklOOeM9EOhlS91UH9oZHBUrdnap9UYi6oMNEWlt0BbIFaPu9hRsrJR9uHHRljUaJMQiFfG1vk.&amp;token=eyJ0eXAiOiJKV1QiLCJhbGciOiJSUzI1NiIsIng1dCI6IkJnRDU5blJpQnpmbk5BVGloOFJhZ1l5M3pyZyJ9.eyJ2ZXIiOiJFeGNoYW5nZS5DYWxsYmFjay5WMSIsImFwcGN0eHNlbmRlciI6Ik93YURvd25sb2FkQDg0ZGY5ZTdmLWU5ZjYtNDBhZi1iNDM1LWFhYWFhYWFhYWFhYSIsImFwcGN0eCI6IntcIm1zZXhjaHByb3RcIjpcIm93YVwiLFwicHJpbWFyeXNpZFwiOlwiUy0xLTI4MjctNDI1OTgyLTIzOTg4NDgzNzJcIixcInB1aWRcIjpcIjE4Mjk1ODExNTc1MzMwNDRcIixcIm9pZFwiOlwiMDAwNjdmZmUtOGVmYi04NTc0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QzNTE3MDUsIm5iZiI6MTUyNDM1MTEwNX0.SaM6u4nk_kcCYlBP-ilBaYpZNf0WUPy5OuAQSKeiJWbIuUsnuOJTz9T11tL0FdOce9uH2Vn5T0INfUn3pm4S5azbegbF7SCPdlWj-513HoO5q1AtSwm-VR6pWy0ibC8BgamBTBgyUqxEGqg2C6NrVFH838MDYRoktrAbeUgvdDqSXWB5W0ChH1y6vSemaMpSL0lKFkOVdkq40WFCdqCx3z5D4FGzjJxM4HnZt9ey0nP5DJJFK1EvjL7myqx3q4SA1cOa2TKF8f5YB0AUSWTV-O05kK9dlD0oQeXqZNKhaigrQhpiX_an9VyLvt3lI6zC9x77AyaQ1glCrEMMrf1-9w&amp;animation=true">
            <a:extLst>
              <a:ext uri="{FF2B5EF4-FFF2-40B4-BE49-F238E27FC236}">
                <a16:creationId xmlns:a16="http://schemas.microsoft.com/office/drawing/2014/main" id="{966BC431-3754-4451-A5A0-A6B68CA5F9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798" y="-189233"/>
            <a:ext cx="51435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0" descr="https://attachment.outlook.live.net/owa/ghulten@outlook.com/service.svc/s/GetAttachmentThumbnail?id=AQMkADAwATY3ZmYAZS04ZWZiLTg1NzQtMDACLTAwCgBGAAADQyyZsbn%2FZEyk9Wpp5kh8fQcAid80n34XLk%2BVe2x5BlpVdgAAAgEMAAAAid80n34XLk%2BVe2x5BlpVdgABY6%2FVkwAAAAESABAAWwO%2BXVl4YU6GMxNZn8al7w%3D%3D&amp;thumbnailType=2&amp;owa=outlook.live.com&amp;scriptVer=20180413.03.01&amp;isc=1&amp;X-OWA-CANARY=QsBH9BTnTkappOra0Dpva5AdJv_ap9UYgg4_bHXzV-mEHgQ5IZiuIH1cOcLO7QJ5K5VyhGVaM68.&amp;token=eyJ0eXAiOiJKV1QiLCJhbGciOiJSUzI1NiIsIng1dCI6IkJnRDU5blJpQnpmbk5BVGloOFJhZ1l5M3pyZyJ9.eyJ2ZXIiOiJFeGNoYW5nZS5DYWxsYmFjay5WMSIsImFwcGN0eHNlbmRlciI6Ik93YURvd25sb2FkQDg0ZGY5ZTdmLWU5ZjYtNDBhZi1iNDM1LWFhYWFhYWFhYWFhYSIsImFwcGN0eCI6IntcIm1zZXhjaHByb3RcIjpcIm93YVwiLFwicHJpbWFyeXNpZFwiOlwiUy0xLTI4MjctNDI1OTgyLTIzOTg4NDgzNzJcIixcInB1aWRcIjpcIjE4Mjk1ODExNTc1MzMwNDRcIixcIm9pZFwiOlwiMDAwNjdmZmUtOGVmYi04NTc0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QzNTE3MDUsIm5iZiI6MTUyNDM1MTEwNX0.SaM6u4nk_kcCYlBP-ilBaYpZNf0WUPy5OuAQSKeiJWbIuUsnuOJTz9T11tL0FdOce9uH2Vn5T0INfUn3pm4S5azbegbF7SCPdlWj-513HoO5q1AtSwm-VR6pWy0ibC8BgamBTBgyUqxEGqg2C6NrVFH838MDYRoktrAbeUgvdDqSXWB5W0ChH1y6vSemaMpSL0lKFkOVdkq40WFCdqCx3z5D4FGzjJxM4HnZt9ey0nP5DJJFK1EvjL7myqx3q4SA1cOa2TKF8f5YB0AUSWTV-O05kK9dlD0oQeXqZNKhaigrQhpiX_an9VyLvt3lI6zC9x77AyaQ1glCrEMMrf1-9w&amp;animation=true">
            <a:extLst>
              <a:ext uri="{FF2B5EF4-FFF2-40B4-BE49-F238E27FC236}">
                <a16:creationId xmlns:a16="http://schemas.microsoft.com/office/drawing/2014/main" id="{D18CC15A-3DAD-476F-AAE0-8830F36AB7A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480" t="25207" r="38178" b="42478"/>
          <a:stretch/>
        </p:blipFill>
        <p:spPr bwMode="auto">
          <a:xfrm>
            <a:off x="9911159" y="2222763"/>
            <a:ext cx="586154" cy="832338"/>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4DB93E4E-634A-4AB1-AABE-D3330CFEB22C}"/>
              </a:ext>
            </a:extLst>
          </p:cNvPr>
          <p:cNvSpPr txBox="1"/>
          <p:nvPr/>
        </p:nvSpPr>
        <p:spPr>
          <a:xfrm>
            <a:off x="8061845" y="2603763"/>
            <a:ext cx="1230923" cy="523220"/>
          </a:xfrm>
          <a:prstGeom prst="rect">
            <a:avLst/>
          </a:prstGeom>
          <a:noFill/>
        </p:spPr>
        <p:txBody>
          <a:bodyPr wrap="square" rtlCol="0">
            <a:spAutoFit/>
          </a:bodyPr>
          <a:lstStyle/>
          <a:p>
            <a:pPr algn="ctr"/>
            <a:r>
              <a:rPr lang="en-US" sz="1400" dirty="0">
                <a:latin typeface="Yantiq" panose="02000503000000000000" pitchFamily="2" charset="0"/>
              </a:rPr>
              <a:t>Intelligence</a:t>
            </a:r>
          </a:p>
          <a:p>
            <a:pPr algn="ctr"/>
            <a:r>
              <a:rPr lang="en-US" sz="1400" dirty="0">
                <a:latin typeface="Yantiq" panose="02000503000000000000" pitchFamily="2" charset="0"/>
              </a:rPr>
              <a:t>Creation</a:t>
            </a:r>
          </a:p>
        </p:txBody>
      </p:sp>
      <p:sp>
        <p:nvSpPr>
          <p:cNvPr id="38" name="TextBox 37">
            <a:extLst>
              <a:ext uri="{FF2B5EF4-FFF2-40B4-BE49-F238E27FC236}">
                <a16:creationId xmlns:a16="http://schemas.microsoft.com/office/drawing/2014/main" id="{55236F60-5C0E-49AC-96FA-A1F3B0E69851}"/>
              </a:ext>
            </a:extLst>
          </p:cNvPr>
          <p:cNvSpPr txBox="1"/>
          <p:nvPr/>
        </p:nvSpPr>
        <p:spPr>
          <a:xfrm>
            <a:off x="9905300" y="3055101"/>
            <a:ext cx="1230923" cy="369332"/>
          </a:xfrm>
          <a:prstGeom prst="rect">
            <a:avLst/>
          </a:prstGeom>
          <a:noFill/>
        </p:spPr>
        <p:txBody>
          <a:bodyPr wrap="square" rtlCol="0">
            <a:spAutoFit/>
          </a:bodyPr>
          <a:lstStyle/>
          <a:p>
            <a:r>
              <a:rPr lang="en-US" dirty="0">
                <a:latin typeface="Yantiq" panose="02000503000000000000" pitchFamily="2" charset="0"/>
              </a:rPr>
              <a:t>Server</a:t>
            </a:r>
          </a:p>
        </p:txBody>
      </p:sp>
      <p:sp>
        <p:nvSpPr>
          <p:cNvPr id="39" name="TextBox 38">
            <a:extLst>
              <a:ext uri="{FF2B5EF4-FFF2-40B4-BE49-F238E27FC236}">
                <a16:creationId xmlns:a16="http://schemas.microsoft.com/office/drawing/2014/main" id="{4528F2AA-C5AD-41B5-87E8-B4EB69763231}"/>
              </a:ext>
            </a:extLst>
          </p:cNvPr>
          <p:cNvSpPr txBox="1"/>
          <p:nvPr/>
        </p:nvSpPr>
        <p:spPr>
          <a:xfrm>
            <a:off x="8835252" y="5604685"/>
            <a:ext cx="1230923" cy="369332"/>
          </a:xfrm>
          <a:prstGeom prst="rect">
            <a:avLst/>
          </a:prstGeom>
          <a:noFill/>
        </p:spPr>
        <p:txBody>
          <a:bodyPr wrap="square" rtlCol="0">
            <a:spAutoFit/>
          </a:bodyPr>
          <a:lstStyle/>
          <a:p>
            <a:r>
              <a:rPr lang="en-US" dirty="0">
                <a:latin typeface="Yantiq" panose="02000503000000000000" pitchFamily="2" charset="0"/>
              </a:rPr>
              <a:t>Clients</a:t>
            </a:r>
          </a:p>
        </p:txBody>
      </p:sp>
      <p:pic>
        <p:nvPicPr>
          <p:cNvPr id="40" name="Picture 10" descr="https://attachment.outlook.live.net/owa/ghulten@outlook.com/service.svc/s/GetAttachmentThumbnail?id=AQMkADAwATY3ZmYAZS04ZWZiLTg1NzQtMDACLTAwCgBGAAADQyyZsbn%2FZEyk9Wpp5kh8fQcAid80n34XLk%2BVe2x5BlpVdgAAAgEMAAAAid80n34XLk%2BVe2x5BlpVdgABY6%2FVkwAAAAESABAAWwO%2BXVl4YU6GMxNZn8al7w%3D%3D&amp;thumbnailType=2&amp;owa=outlook.live.com&amp;scriptVer=20180413.03.01&amp;isc=1&amp;X-OWA-CANARY=QsBH9BTnTkappOra0Dpva5AdJv_ap9UYgg4_bHXzV-mEHgQ5IZiuIH1cOcLO7QJ5K5VyhGVaM68.&amp;token=eyJ0eXAiOiJKV1QiLCJhbGciOiJSUzI1NiIsIng1dCI6IkJnRDU5blJpQnpmbk5BVGloOFJhZ1l5M3pyZyJ9.eyJ2ZXIiOiJFeGNoYW5nZS5DYWxsYmFjay5WMSIsImFwcGN0eHNlbmRlciI6Ik93YURvd25sb2FkQDg0ZGY5ZTdmLWU5ZjYtNDBhZi1iNDM1LWFhYWFhYWFhYWFhYSIsImFwcGN0eCI6IntcIm1zZXhjaHByb3RcIjpcIm93YVwiLFwicHJpbWFyeXNpZFwiOlwiUy0xLTI4MjctNDI1OTgyLTIzOTg4NDgzNzJcIixcInB1aWRcIjpcIjE4Mjk1ODExNTc1MzMwNDRcIixcIm9pZFwiOlwiMDAwNjdmZmUtOGVmYi04NTc0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QzNTE3MDUsIm5iZiI6MTUyNDM1MTEwNX0.SaM6u4nk_kcCYlBP-ilBaYpZNf0WUPy5OuAQSKeiJWbIuUsnuOJTz9T11tL0FdOce9uH2Vn5T0INfUn3pm4S5azbegbF7SCPdlWj-513HoO5q1AtSwm-VR6pWy0ibC8BgamBTBgyUqxEGqg2C6NrVFH838MDYRoktrAbeUgvdDqSXWB5W0ChH1y6vSemaMpSL0lKFkOVdkq40WFCdqCx3z5D4FGzjJxM4HnZt9ey0nP5DJJFK1EvjL7myqx3q4SA1cOa2TKF8f5YB0AUSWTV-O05kK9dlD0oQeXqZNKhaigrQhpiX_an9VyLvt3lI6zC9x77AyaQ1glCrEMMrf1-9w&amp;animation=true">
            <a:extLst>
              <a:ext uri="{FF2B5EF4-FFF2-40B4-BE49-F238E27FC236}">
                <a16:creationId xmlns:a16="http://schemas.microsoft.com/office/drawing/2014/main" id="{05EBA929-A2CF-40FD-A292-6A2E06AAE13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480" t="25207" r="38178" b="42478"/>
          <a:stretch/>
        </p:blipFill>
        <p:spPr bwMode="auto">
          <a:xfrm>
            <a:off x="8230354" y="1804918"/>
            <a:ext cx="586154" cy="832338"/>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Straight Arrow Connector 42">
            <a:extLst>
              <a:ext uri="{FF2B5EF4-FFF2-40B4-BE49-F238E27FC236}">
                <a16:creationId xmlns:a16="http://schemas.microsoft.com/office/drawing/2014/main" id="{04C639A4-0D7C-4EFB-941C-EA3609499F8F}"/>
              </a:ext>
            </a:extLst>
          </p:cNvPr>
          <p:cNvCxnSpPr>
            <a:cxnSpLocks/>
          </p:cNvCxnSpPr>
          <p:nvPr/>
        </p:nvCxnSpPr>
        <p:spPr>
          <a:xfrm flipV="1">
            <a:off x="9438968" y="3433568"/>
            <a:ext cx="627207" cy="1139023"/>
          </a:xfrm>
          <a:prstGeom prst="straightConnector1">
            <a:avLst/>
          </a:prstGeom>
          <a:ln w="28575" cap="flat" cmpd="sng" algn="ctr">
            <a:solidFill>
              <a:schemeClr val="accent3"/>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308960C5-A7D1-4065-AB4A-C53E591366F3}"/>
              </a:ext>
            </a:extLst>
          </p:cNvPr>
          <p:cNvCxnSpPr>
            <a:cxnSpLocks/>
          </p:cNvCxnSpPr>
          <p:nvPr/>
        </p:nvCxnSpPr>
        <p:spPr>
          <a:xfrm>
            <a:off x="8659410" y="3126983"/>
            <a:ext cx="497087" cy="1500424"/>
          </a:xfrm>
          <a:prstGeom prst="straightConnector1">
            <a:avLst/>
          </a:prstGeom>
          <a:ln w="28575" cap="flat" cmpd="sng" algn="ctr">
            <a:solidFill>
              <a:schemeClr val="accent3"/>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3" name="Picture 6" descr="https://attachment.outlook.live.net/owa/ghulten@outlook.com/service.svc/s/GetAttachmentThumbnail?id=AQMkADAwATY3ZmYAZS04ZWZiLTg1NzQtMDACLTAwCgBGAAADQyyZsbn%2FZEyk9Wpp5kh8fQcAid80n34XLk%2BVe2x5BlpVdgAAAgEMAAAAid80n34XLk%2BVe2x5BlpVdgABY6%2FVmQAAAAESABAAgypnCzGz80yVvabjZ%2FQPWA%3D%3D&amp;thumbnailType=2&amp;owa=outlook.live.com&amp;scriptVer=20180413.03.01&amp;isc=1&amp;X-OWA-CANARY=_NklOOeM9EOhlS91UH9oZHBUrdnap9UYi6oMNEWlt0BbIFaPu9hRsrJR9uHHRljUaJMQiFfG1vk.&amp;token=eyJ0eXAiOiJKV1QiLCJhbGciOiJSUzI1NiIsIng1dCI6IkJnRDU5blJpQnpmbk5BVGloOFJhZ1l5M3pyZyJ9.eyJ2ZXIiOiJFeGNoYW5nZS5DYWxsYmFjay5WMSIsImFwcGN0eHNlbmRlciI6Ik93YURvd25sb2FkQDg0ZGY5ZTdmLWU5ZjYtNDBhZi1iNDM1LWFhYWFhYWFhYWFhYSIsImFwcGN0eCI6IntcIm1zZXhjaHByb3RcIjpcIm93YVwiLFwicHJpbWFyeXNpZFwiOlwiUy0xLTI4MjctNDI1OTgyLTIzOTg4NDgzNzJcIixcInB1aWRcIjpcIjE4Mjk1ODExNTc1MzMwNDRcIixcIm9pZFwiOlwiMDAwNjdmZmUtOGVmYi04NTc0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QzNTE3MDUsIm5iZiI6MTUyNDM1MTEwNX0.SaM6u4nk_kcCYlBP-ilBaYpZNf0WUPy5OuAQSKeiJWbIuUsnuOJTz9T11tL0FdOce9uH2Vn5T0INfUn3pm4S5azbegbF7SCPdlWj-513HoO5q1AtSwm-VR6pWy0ibC8BgamBTBgyUqxEGqg2C6NrVFH838MDYRoktrAbeUgvdDqSXWB5W0ChH1y6vSemaMpSL0lKFkOVdkq40WFCdqCx3z5D4FGzjJxM4HnZt9ey0nP5DJJFK1EvjL7myqx3q4SA1cOa2TKF8f5YB0AUSWTV-O05kK9dlD0oQeXqZNKhaigrQhpiX_an9VyLvt3lI6zC9x77AyaQ1glCrEMMrf1-9w&amp;animation=true">
            <a:extLst>
              <a:ext uri="{FF2B5EF4-FFF2-40B4-BE49-F238E27FC236}">
                <a16:creationId xmlns:a16="http://schemas.microsoft.com/office/drawing/2014/main" id="{EB01724E-4633-4E5D-AA3C-CFD33CE07D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41" y="-184666"/>
            <a:ext cx="51435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descr="https://attachment.outlook.live.net/owa/ghulten@outlook.com/service.svc/s/GetAttachmentThumbnail?id=AQMkADAwATY3ZmYAZS04ZWZiLTg1NzQtMDACLTAwCgBGAAADQyyZsbn%2FZEyk9Wpp5kh8fQcAid80n34XLk%2BVe2x5BlpVdgAAAgEMAAAAid80n34XLk%2BVe2x5BlpVdgABY6%2FVkwAAAAESABAAWwO%2BXVl4YU6GMxNZn8al7w%3D%3D&amp;thumbnailType=2&amp;owa=outlook.live.com&amp;scriptVer=20180413.03.01&amp;isc=1&amp;X-OWA-CANARY=QsBH9BTnTkappOra0Dpva5AdJv_ap9UYgg4_bHXzV-mEHgQ5IZiuIH1cOcLO7QJ5K5VyhGVaM68.&amp;token=eyJ0eXAiOiJKV1QiLCJhbGciOiJSUzI1NiIsIng1dCI6IkJnRDU5blJpQnpmbk5BVGloOFJhZ1l5M3pyZyJ9.eyJ2ZXIiOiJFeGNoYW5nZS5DYWxsYmFjay5WMSIsImFwcGN0eHNlbmRlciI6Ik93YURvd25sb2FkQDg0ZGY5ZTdmLWU5ZjYtNDBhZi1iNDM1LWFhYWFhYWFhYWFhYSIsImFwcGN0eCI6IntcIm1zZXhjaHByb3RcIjpcIm93YVwiLFwicHJpbWFyeXNpZFwiOlwiUy0xLTI4MjctNDI1OTgyLTIzOTg4NDgzNzJcIixcInB1aWRcIjpcIjE4Mjk1ODExNTc1MzMwNDRcIixcIm9pZFwiOlwiMDAwNjdmZmUtOGVmYi04NTc0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QzNTE3MDUsIm5iZiI6MTUyNDM1MTEwNX0.SaM6u4nk_kcCYlBP-ilBaYpZNf0WUPy5OuAQSKeiJWbIuUsnuOJTz9T11tL0FdOce9uH2Vn5T0INfUn3pm4S5azbegbF7SCPdlWj-513HoO5q1AtSwm-VR6pWy0ibC8BgamBTBgyUqxEGqg2C6NrVFH838MDYRoktrAbeUgvdDqSXWB5W0ChH1y6vSemaMpSL0lKFkOVdkq40WFCdqCx3z5D4FGzjJxM4HnZt9ey0nP5DJJFK1EvjL7myqx3q4SA1cOa2TKF8f5YB0AUSWTV-O05kK9dlD0oQeXqZNKhaigrQhpiX_an9VyLvt3lI6zC9x77AyaQ1glCrEMMrf1-9w&amp;animation=true">
            <a:extLst>
              <a:ext uri="{FF2B5EF4-FFF2-40B4-BE49-F238E27FC236}">
                <a16:creationId xmlns:a16="http://schemas.microsoft.com/office/drawing/2014/main" id="{236AC2EB-B050-4987-A995-0549B3400A7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480" t="25207" r="38178" b="42478"/>
          <a:stretch/>
        </p:blipFill>
        <p:spPr bwMode="auto">
          <a:xfrm>
            <a:off x="3450802" y="2227330"/>
            <a:ext cx="586154" cy="832338"/>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5947C1FC-61C0-49C1-B480-425D1473CC45}"/>
              </a:ext>
            </a:extLst>
          </p:cNvPr>
          <p:cNvSpPr txBox="1"/>
          <p:nvPr/>
        </p:nvSpPr>
        <p:spPr>
          <a:xfrm>
            <a:off x="1601488" y="2608330"/>
            <a:ext cx="1230923" cy="523220"/>
          </a:xfrm>
          <a:prstGeom prst="rect">
            <a:avLst/>
          </a:prstGeom>
          <a:noFill/>
        </p:spPr>
        <p:txBody>
          <a:bodyPr wrap="square" rtlCol="0">
            <a:spAutoFit/>
          </a:bodyPr>
          <a:lstStyle/>
          <a:p>
            <a:pPr algn="ctr"/>
            <a:r>
              <a:rPr lang="en-US" sz="1400" dirty="0">
                <a:latin typeface="Yantiq" panose="02000503000000000000" pitchFamily="2" charset="0"/>
              </a:rPr>
              <a:t>Intelligence</a:t>
            </a:r>
          </a:p>
          <a:p>
            <a:pPr algn="ctr"/>
            <a:r>
              <a:rPr lang="en-US" sz="1400" dirty="0">
                <a:latin typeface="Yantiq" panose="02000503000000000000" pitchFamily="2" charset="0"/>
              </a:rPr>
              <a:t>Creation</a:t>
            </a:r>
          </a:p>
        </p:txBody>
      </p:sp>
      <p:sp>
        <p:nvSpPr>
          <p:cNvPr id="27" name="TextBox 26">
            <a:extLst>
              <a:ext uri="{FF2B5EF4-FFF2-40B4-BE49-F238E27FC236}">
                <a16:creationId xmlns:a16="http://schemas.microsoft.com/office/drawing/2014/main" id="{FA6BB804-5689-47B1-AF97-CF59309910A4}"/>
              </a:ext>
            </a:extLst>
          </p:cNvPr>
          <p:cNvSpPr txBox="1"/>
          <p:nvPr/>
        </p:nvSpPr>
        <p:spPr>
          <a:xfrm>
            <a:off x="3444943" y="3059668"/>
            <a:ext cx="1230923" cy="369332"/>
          </a:xfrm>
          <a:prstGeom prst="rect">
            <a:avLst/>
          </a:prstGeom>
          <a:noFill/>
        </p:spPr>
        <p:txBody>
          <a:bodyPr wrap="square" rtlCol="0">
            <a:spAutoFit/>
          </a:bodyPr>
          <a:lstStyle/>
          <a:p>
            <a:r>
              <a:rPr lang="en-US" dirty="0">
                <a:latin typeface="Yantiq" panose="02000503000000000000" pitchFamily="2" charset="0"/>
              </a:rPr>
              <a:t>Server</a:t>
            </a:r>
          </a:p>
        </p:txBody>
      </p:sp>
      <p:sp>
        <p:nvSpPr>
          <p:cNvPr id="28" name="TextBox 27">
            <a:extLst>
              <a:ext uri="{FF2B5EF4-FFF2-40B4-BE49-F238E27FC236}">
                <a16:creationId xmlns:a16="http://schemas.microsoft.com/office/drawing/2014/main" id="{82AD1A79-5D72-4C31-AE7F-4469C29EA0F3}"/>
              </a:ext>
            </a:extLst>
          </p:cNvPr>
          <p:cNvSpPr txBox="1"/>
          <p:nvPr/>
        </p:nvSpPr>
        <p:spPr>
          <a:xfrm>
            <a:off x="2374895" y="5609252"/>
            <a:ext cx="1230923" cy="369332"/>
          </a:xfrm>
          <a:prstGeom prst="rect">
            <a:avLst/>
          </a:prstGeom>
          <a:noFill/>
        </p:spPr>
        <p:txBody>
          <a:bodyPr wrap="square" rtlCol="0">
            <a:spAutoFit/>
          </a:bodyPr>
          <a:lstStyle/>
          <a:p>
            <a:r>
              <a:rPr lang="en-US" dirty="0">
                <a:latin typeface="Yantiq" panose="02000503000000000000" pitchFamily="2" charset="0"/>
              </a:rPr>
              <a:t>Clients</a:t>
            </a:r>
          </a:p>
        </p:txBody>
      </p:sp>
      <p:pic>
        <p:nvPicPr>
          <p:cNvPr id="29" name="Picture 10" descr="https://attachment.outlook.live.net/owa/ghulten@outlook.com/service.svc/s/GetAttachmentThumbnail?id=AQMkADAwATY3ZmYAZS04ZWZiLTg1NzQtMDACLTAwCgBGAAADQyyZsbn%2FZEyk9Wpp5kh8fQcAid80n34XLk%2BVe2x5BlpVdgAAAgEMAAAAid80n34XLk%2BVe2x5BlpVdgABY6%2FVkwAAAAESABAAWwO%2BXVl4YU6GMxNZn8al7w%3D%3D&amp;thumbnailType=2&amp;owa=outlook.live.com&amp;scriptVer=20180413.03.01&amp;isc=1&amp;X-OWA-CANARY=QsBH9BTnTkappOra0Dpva5AdJv_ap9UYgg4_bHXzV-mEHgQ5IZiuIH1cOcLO7QJ5K5VyhGVaM68.&amp;token=eyJ0eXAiOiJKV1QiLCJhbGciOiJSUzI1NiIsIng1dCI6IkJnRDU5blJpQnpmbk5BVGloOFJhZ1l5M3pyZyJ9.eyJ2ZXIiOiJFeGNoYW5nZS5DYWxsYmFjay5WMSIsImFwcGN0eHNlbmRlciI6Ik93YURvd25sb2FkQDg0ZGY5ZTdmLWU5ZjYtNDBhZi1iNDM1LWFhYWFhYWFhYWFhYSIsImFwcGN0eCI6IntcIm1zZXhjaHByb3RcIjpcIm93YVwiLFwicHJpbWFyeXNpZFwiOlwiUy0xLTI4MjctNDI1OTgyLTIzOTg4NDgzNzJcIixcInB1aWRcIjpcIjE4Mjk1ODExNTc1MzMwNDRcIixcIm9pZFwiOlwiMDAwNjdmZmUtOGVmYi04NTc0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QzNTE3MDUsIm5iZiI6MTUyNDM1MTEwNX0.SaM6u4nk_kcCYlBP-ilBaYpZNf0WUPy5OuAQSKeiJWbIuUsnuOJTz9T11tL0FdOce9uH2Vn5T0INfUn3pm4S5azbegbF7SCPdlWj-513HoO5q1AtSwm-VR6pWy0ibC8BgamBTBgyUqxEGqg2C6NrVFH838MDYRoktrAbeUgvdDqSXWB5W0ChH1y6vSemaMpSL0lKFkOVdkq40WFCdqCx3z5D4FGzjJxM4HnZt9ey0nP5DJJFK1EvjL7myqx3q4SA1cOa2TKF8f5YB0AUSWTV-O05kK9dlD0oQeXqZNKhaigrQhpiX_an9VyLvt3lI6zC9x77AyaQ1glCrEMMrf1-9w&amp;animation=true">
            <a:extLst>
              <a:ext uri="{FF2B5EF4-FFF2-40B4-BE49-F238E27FC236}">
                <a16:creationId xmlns:a16="http://schemas.microsoft.com/office/drawing/2014/main" id="{32AA6F47-29C4-46A1-8A66-FC5719EECC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480" t="25207" r="38178" b="42478"/>
          <a:stretch/>
        </p:blipFill>
        <p:spPr bwMode="auto">
          <a:xfrm>
            <a:off x="1769997" y="1809485"/>
            <a:ext cx="586154" cy="8323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4F196D6-1862-40E4-AEF7-C4A1BA70CCB6}"/>
              </a:ext>
            </a:extLst>
          </p:cNvPr>
          <p:cNvSpPr>
            <a:spLocks noGrp="1"/>
          </p:cNvSpPr>
          <p:nvPr>
            <p:ph type="title"/>
          </p:nvPr>
        </p:nvSpPr>
        <p:spPr>
          <a:xfrm>
            <a:off x="2437337" y="-320290"/>
            <a:ext cx="10515600" cy="1325563"/>
          </a:xfrm>
        </p:spPr>
        <p:txBody>
          <a:bodyPr/>
          <a:lstStyle/>
          <a:p>
            <a:r>
              <a:rPr lang="en-US" dirty="0">
                <a:latin typeface="Yantiq" panose="02000503000000000000" pitchFamily="2" charset="0"/>
              </a:rPr>
              <a:t>Where Intelligence Lives</a:t>
            </a:r>
          </a:p>
        </p:txBody>
      </p:sp>
      <p:sp>
        <p:nvSpPr>
          <p:cNvPr id="11" name="TextBox 10">
            <a:extLst>
              <a:ext uri="{FF2B5EF4-FFF2-40B4-BE49-F238E27FC236}">
                <a16:creationId xmlns:a16="http://schemas.microsoft.com/office/drawing/2014/main" id="{21E6B1AC-67EA-4148-A10F-F55EEAE492BE}"/>
              </a:ext>
            </a:extLst>
          </p:cNvPr>
          <p:cNvSpPr txBox="1"/>
          <p:nvPr/>
        </p:nvSpPr>
        <p:spPr>
          <a:xfrm>
            <a:off x="7990143" y="3047346"/>
            <a:ext cx="1718740" cy="369332"/>
          </a:xfrm>
          <a:prstGeom prst="rect">
            <a:avLst/>
          </a:prstGeom>
          <a:noFill/>
        </p:spPr>
        <p:txBody>
          <a:bodyPr wrap="none" rtlCol="0">
            <a:spAutoFit/>
          </a:bodyPr>
          <a:lstStyle/>
          <a:p>
            <a:r>
              <a:rPr lang="en-US" dirty="0">
                <a:latin typeface="Yantiq" panose="02000503000000000000" pitchFamily="2" charset="0"/>
              </a:rPr>
              <a:t>1 </a:t>
            </a:r>
            <a:r>
              <a:rPr lang="en-US" dirty="0" err="1">
                <a:latin typeface="Yantiq" panose="02000503000000000000" pitchFamily="2" charset="0"/>
              </a:rPr>
              <a:t>mb</a:t>
            </a:r>
            <a:r>
              <a:rPr lang="en-US" dirty="0">
                <a:latin typeface="Yantiq" panose="02000503000000000000" pitchFamily="2" charset="0"/>
              </a:rPr>
              <a:t> x 100,000</a:t>
            </a:r>
          </a:p>
        </p:txBody>
      </p:sp>
      <p:sp>
        <p:nvSpPr>
          <p:cNvPr id="13" name="TextBox 12">
            <a:extLst>
              <a:ext uri="{FF2B5EF4-FFF2-40B4-BE49-F238E27FC236}">
                <a16:creationId xmlns:a16="http://schemas.microsoft.com/office/drawing/2014/main" id="{02435CC6-8E3A-493D-A137-A5CCB4409DCB}"/>
              </a:ext>
            </a:extLst>
          </p:cNvPr>
          <p:cNvSpPr txBox="1"/>
          <p:nvPr/>
        </p:nvSpPr>
        <p:spPr>
          <a:xfrm>
            <a:off x="7784227" y="571975"/>
            <a:ext cx="3887711" cy="461665"/>
          </a:xfrm>
          <a:prstGeom prst="rect">
            <a:avLst/>
          </a:prstGeom>
          <a:noFill/>
        </p:spPr>
        <p:txBody>
          <a:bodyPr wrap="square" rtlCol="0">
            <a:spAutoFit/>
          </a:bodyPr>
          <a:lstStyle/>
          <a:p>
            <a:r>
              <a:rPr lang="en-US" sz="2400" dirty="0">
                <a:latin typeface="Yantiq" panose="02000503000000000000" pitchFamily="2" charset="0"/>
              </a:rPr>
              <a:t>Lives on Client</a:t>
            </a:r>
          </a:p>
        </p:txBody>
      </p:sp>
      <p:sp>
        <p:nvSpPr>
          <p:cNvPr id="14" name="TextBox 13">
            <a:extLst>
              <a:ext uri="{FF2B5EF4-FFF2-40B4-BE49-F238E27FC236}">
                <a16:creationId xmlns:a16="http://schemas.microsoft.com/office/drawing/2014/main" id="{1FBE45D3-89E3-4E83-9C42-2ADCB85DE719}"/>
              </a:ext>
            </a:extLst>
          </p:cNvPr>
          <p:cNvSpPr txBox="1"/>
          <p:nvPr/>
        </p:nvSpPr>
        <p:spPr>
          <a:xfrm>
            <a:off x="1365215" y="574258"/>
            <a:ext cx="3887711" cy="461665"/>
          </a:xfrm>
          <a:prstGeom prst="rect">
            <a:avLst/>
          </a:prstGeom>
          <a:noFill/>
        </p:spPr>
        <p:txBody>
          <a:bodyPr wrap="square" rtlCol="0">
            <a:spAutoFit/>
          </a:bodyPr>
          <a:lstStyle/>
          <a:p>
            <a:r>
              <a:rPr lang="en-US" sz="2400" dirty="0">
                <a:latin typeface="Yantiq" panose="02000503000000000000" pitchFamily="2" charset="0"/>
              </a:rPr>
              <a:t>Lives in Service</a:t>
            </a:r>
          </a:p>
        </p:txBody>
      </p:sp>
      <p:sp>
        <p:nvSpPr>
          <p:cNvPr id="15" name="TextBox 14">
            <a:extLst>
              <a:ext uri="{FF2B5EF4-FFF2-40B4-BE49-F238E27FC236}">
                <a16:creationId xmlns:a16="http://schemas.microsoft.com/office/drawing/2014/main" id="{D73C84C4-434C-4EF9-A432-972EDA77D98E}"/>
              </a:ext>
            </a:extLst>
          </p:cNvPr>
          <p:cNvSpPr txBox="1"/>
          <p:nvPr/>
        </p:nvSpPr>
        <p:spPr>
          <a:xfrm>
            <a:off x="1365215" y="6245572"/>
            <a:ext cx="3296095" cy="369332"/>
          </a:xfrm>
          <a:prstGeom prst="rect">
            <a:avLst/>
          </a:prstGeom>
          <a:noFill/>
        </p:spPr>
        <p:txBody>
          <a:bodyPr wrap="none" rtlCol="0">
            <a:spAutoFit/>
          </a:bodyPr>
          <a:lstStyle/>
          <a:p>
            <a:r>
              <a:rPr lang="en-US" dirty="0">
                <a:latin typeface="Yantiq" panose="02000503000000000000" pitchFamily="2" charset="0"/>
              </a:rPr>
              <a:t>Total: 100,001 </a:t>
            </a:r>
            <a:r>
              <a:rPr lang="en-US" dirty="0" err="1">
                <a:latin typeface="Yantiq" panose="02000503000000000000" pitchFamily="2" charset="0"/>
              </a:rPr>
              <a:t>mb</a:t>
            </a:r>
            <a:r>
              <a:rPr lang="en-US" dirty="0">
                <a:latin typeface="Yantiq" panose="02000503000000000000" pitchFamily="2" charset="0"/>
              </a:rPr>
              <a:t> + compute</a:t>
            </a:r>
          </a:p>
        </p:txBody>
      </p:sp>
      <p:sp>
        <p:nvSpPr>
          <p:cNvPr id="16" name="TextBox 15">
            <a:extLst>
              <a:ext uri="{FF2B5EF4-FFF2-40B4-BE49-F238E27FC236}">
                <a16:creationId xmlns:a16="http://schemas.microsoft.com/office/drawing/2014/main" id="{86FDA006-AAA1-423B-AEC0-1F686793B21D}"/>
              </a:ext>
            </a:extLst>
          </p:cNvPr>
          <p:cNvSpPr txBox="1"/>
          <p:nvPr/>
        </p:nvSpPr>
        <p:spPr>
          <a:xfrm>
            <a:off x="7349752" y="6243528"/>
            <a:ext cx="3613490" cy="369332"/>
          </a:xfrm>
          <a:prstGeom prst="rect">
            <a:avLst/>
          </a:prstGeom>
          <a:noFill/>
        </p:spPr>
        <p:txBody>
          <a:bodyPr wrap="none" rtlCol="0">
            <a:spAutoFit/>
          </a:bodyPr>
          <a:lstStyle/>
          <a:p>
            <a:r>
              <a:rPr lang="en-US" dirty="0">
                <a:latin typeface="Yantiq" panose="02000503000000000000" pitchFamily="2" charset="0"/>
              </a:rPr>
              <a:t>Total: 100,000 </a:t>
            </a:r>
            <a:r>
              <a:rPr lang="en-US" dirty="0" err="1">
                <a:latin typeface="Yantiq" panose="02000503000000000000" pitchFamily="2" charset="0"/>
              </a:rPr>
              <a:t>mb</a:t>
            </a:r>
            <a:r>
              <a:rPr lang="en-US" dirty="0">
                <a:latin typeface="Yantiq" panose="02000503000000000000" pitchFamily="2" charset="0"/>
              </a:rPr>
              <a:t> + Telemetry</a:t>
            </a:r>
          </a:p>
        </p:txBody>
      </p:sp>
      <p:cxnSp>
        <p:nvCxnSpPr>
          <p:cNvPr id="30" name="Straight Arrow Connector 29">
            <a:extLst>
              <a:ext uri="{FF2B5EF4-FFF2-40B4-BE49-F238E27FC236}">
                <a16:creationId xmlns:a16="http://schemas.microsoft.com/office/drawing/2014/main" id="{463B13CF-6AE3-4EE8-B001-57AF53E45FF2}"/>
              </a:ext>
            </a:extLst>
          </p:cNvPr>
          <p:cNvCxnSpPr/>
          <p:nvPr/>
        </p:nvCxnSpPr>
        <p:spPr>
          <a:xfrm>
            <a:off x="2420472" y="2206283"/>
            <a:ext cx="1094651" cy="417845"/>
          </a:xfrm>
          <a:prstGeom prst="straightConnector1">
            <a:avLst/>
          </a:prstGeom>
          <a:ln w="28575" cap="flat" cmpd="sng" algn="ctr">
            <a:solidFill>
              <a:schemeClr val="accent3"/>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0C4B4389-E916-41A6-B542-EF2092F24B4A}"/>
              </a:ext>
            </a:extLst>
          </p:cNvPr>
          <p:cNvCxnSpPr>
            <a:cxnSpLocks/>
            <a:endCxn id="27" idx="1"/>
          </p:cNvCxnSpPr>
          <p:nvPr/>
        </p:nvCxnSpPr>
        <p:spPr>
          <a:xfrm flipV="1">
            <a:off x="2896732" y="3244334"/>
            <a:ext cx="548211" cy="1387640"/>
          </a:xfrm>
          <a:prstGeom prst="straightConnector1">
            <a:avLst/>
          </a:prstGeom>
          <a:ln w="28575" cap="flat" cmpd="sng" algn="ctr">
            <a:solidFill>
              <a:schemeClr val="accent3"/>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068B7B19-EEE6-4461-B10F-1D40A943AC40}"/>
              </a:ext>
            </a:extLst>
          </p:cNvPr>
          <p:cNvSpPr txBox="1"/>
          <p:nvPr/>
        </p:nvSpPr>
        <p:spPr>
          <a:xfrm>
            <a:off x="2381943" y="2187711"/>
            <a:ext cx="965329" cy="369332"/>
          </a:xfrm>
          <a:prstGeom prst="rect">
            <a:avLst/>
          </a:prstGeom>
          <a:noFill/>
        </p:spPr>
        <p:txBody>
          <a:bodyPr wrap="none" rtlCol="0">
            <a:spAutoFit/>
          </a:bodyPr>
          <a:lstStyle/>
          <a:p>
            <a:r>
              <a:rPr lang="en-US" dirty="0">
                <a:latin typeface="Yantiq" panose="02000503000000000000" pitchFamily="2" charset="0"/>
              </a:rPr>
              <a:t>1 </a:t>
            </a:r>
            <a:r>
              <a:rPr lang="en-US" dirty="0" err="1">
                <a:latin typeface="Yantiq" panose="02000503000000000000" pitchFamily="2" charset="0"/>
              </a:rPr>
              <a:t>mb</a:t>
            </a:r>
            <a:r>
              <a:rPr lang="en-US" dirty="0">
                <a:latin typeface="Yantiq" panose="02000503000000000000" pitchFamily="2" charset="0"/>
              </a:rPr>
              <a:t> x 1</a:t>
            </a:r>
          </a:p>
        </p:txBody>
      </p:sp>
      <p:sp>
        <p:nvSpPr>
          <p:cNvPr id="12" name="TextBox 11">
            <a:extLst>
              <a:ext uri="{FF2B5EF4-FFF2-40B4-BE49-F238E27FC236}">
                <a16:creationId xmlns:a16="http://schemas.microsoft.com/office/drawing/2014/main" id="{1315BF34-5ACA-4DD0-B1BD-04429D35A94F}"/>
              </a:ext>
            </a:extLst>
          </p:cNvPr>
          <p:cNvSpPr txBox="1"/>
          <p:nvPr/>
        </p:nvSpPr>
        <p:spPr>
          <a:xfrm>
            <a:off x="2139144" y="4203259"/>
            <a:ext cx="2369559" cy="369332"/>
          </a:xfrm>
          <a:prstGeom prst="rect">
            <a:avLst/>
          </a:prstGeom>
          <a:noFill/>
        </p:spPr>
        <p:txBody>
          <a:bodyPr wrap="none" rtlCol="0">
            <a:spAutoFit/>
          </a:bodyPr>
          <a:lstStyle/>
          <a:p>
            <a:r>
              <a:rPr lang="en-US" dirty="0">
                <a:latin typeface="Yantiq" panose="02000503000000000000" pitchFamily="2" charset="0"/>
              </a:rPr>
              <a:t>100kb x 10 X 100,000</a:t>
            </a:r>
          </a:p>
        </p:txBody>
      </p:sp>
      <p:sp>
        <p:nvSpPr>
          <p:cNvPr id="55" name="TextBox 54">
            <a:extLst>
              <a:ext uri="{FF2B5EF4-FFF2-40B4-BE49-F238E27FC236}">
                <a16:creationId xmlns:a16="http://schemas.microsoft.com/office/drawing/2014/main" id="{B2500CAE-FE5E-424F-803E-15C5B7201F8F}"/>
              </a:ext>
            </a:extLst>
          </p:cNvPr>
          <p:cNvSpPr txBox="1"/>
          <p:nvPr/>
        </p:nvSpPr>
        <p:spPr>
          <a:xfrm>
            <a:off x="9284799" y="4078298"/>
            <a:ext cx="1324402" cy="369332"/>
          </a:xfrm>
          <a:prstGeom prst="rect">
            <a:avLst/>
          </a:prstGeom>
          <a:noFill/>
        </p:spPr>
        <p:txBody>
          <a:bodyPr wrap="none" rtlCol="0">
            <a:spAutoFit/>
          </a:bodyPr>
          <a:lstStyle/>
          <a:p>
            <a:r>
              <a:rPr lang="en-US" dirty="0">
                <a:solidFill>
                  <a:schemeClr val="bg1">
                    <a:lumMod val="50000"/>
                  </a:schemeClr>
                </a:solidFill>
                <a:latin typeface="Yantiq" panose="02000503000000000000" pitchFamily="2" charset="0"/>
              </a:rPr>
              <a:t>Telemetry</a:t>
            </a:r>
          </a:p>
        </p:txBody>
      </p:sp>
      <p:pic>
        <p:nvPicPr>
          <p:cNvPr id="1026" name="Picture 2" descr="https://attachment.outlook.live.net/owa/ghulten@outlook.com/service.svc/s/GetAttachmentThumbnail?id=AQMkADAwATY3ZmYAZS04ZWZiLTg1NzQtMDACLTAwCgBGAAADQyyZsbn%2FZEyk9Wpp5kh8fQcAid80n34XLk%2BVe2x5BlpVdgAAAgEMAAAAid80n34XLk%2BVe2x5BlpVdgABY6%2FVqAAAAAESABAAKN5kVMnKd06ODchaT2nCaw%3D%3D&amp;thumbnailType=2&amp;owa=outlook.live.com&amp;scriptVer=20180413.01&amp;isc=1&amp;X-OWA-CANARY=xTZn8FKioEmKV7N8poEhAEAdppsGqNUYX8aHHH7dveMrBixsrDrVBgOkK92j-cP4b1rH1IFqI6I.&amp;token=eyJ0eXAiOiJKV1QiLCJhbGciOiJSUzI1NiIsIng1dCI6IkJnRDU5blJpQnpmbk5BVGloOFJhZ1l5M3pyZyJ9.eyJ2ZXIiOiJFeGNoYW5nZS5DYWxsYmFjay5WMSIsImFwcGN0eHNlbmRlciI6Ik93YURvd25sb2FkQDg0ZGY5ZTdmLWU5ZjYtNDBhZi1iNDM1LWFhYWFhYWFhYWFhYSIsImFwcGN0eCI6IntcIm1zZXhjaHByb3RcIjpcIm93YVwiLFwicHJpbWFyeXNpZFwiOlwiUy0xLTI4MjctNDI1OTgyLTIzOTg4NDgzNzJcIixcInB1aWRcIjpcIjE4Mjk1ODExNTc1MzMwNDRcIixcIm9pZFwiOlwiMDAwNjdmZmUtOGVmYi04NTc0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QzNzA0OTQsIm5iZiI6MTUyNDM2OTg5NH0.G604ksqBp5IcAT1qFUgCeoZQHLY_6AiGkg0bwJUpPLC6iGHwz4Qt4zIXpeR3lXujEFH38O2M3109DNzca7Wai-nANbRNd_94qa3D0DNvBNDkYbyzRzDxXadrx2IphmD7smoJ_ZbrhtunDBABqybmU1zTv4FD1mgMVt8D79drT3fEtM78VgsFoFT9bdRclVSNTYLI7_MN1CWhpqFonu4yBM7TEW97L4ILjkwxdj9-p7IbDyXtCxoqfz_MDMVS4kgkFwmw__VZAdgpRYqGw_sREO3jlhWYkx_qQqnA41xsVJU1USG8B0cKumIBk_4fZCMYr-SKgI44CUGmDfssb6OjRg&amp;animation=true">
            <a:extLst>
              <a:ext uri="{FF2B5EF4-FFF2-40B4-BE49-F238E27FC236}">
                <a16:creationId xmlns:a16="http://schemas.microsoft.com/office/drawing/2014/main" id="{5600650F-103A-490A-B961-335AAC7B73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7337" y="4515592"/>
            <a:ext cx="816820" cy="108909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attachment.outlook.live.net/owa/ghulten@outlook.com/service.svc/s/GetAttachmentThumbnail?id=AQMkADAwATY3ZmYAZS04ZWZiLTg1NzQtMDACLTAwCgBGAAADQyyZsbn%2FZEyk9Wpp5kh8fQcAid80n34XLk%2BVe2x5BlpVdgAAAgEMAAAAid80n34XLk%2BVe2x5BlpVdgABY6%2FVqAAAAAESABAAKN5kVMnKd06ODchaT2nCaw%3D%3D&amp;thumbnailType=2&amp;owa=outlook.live.com&amp;scriptVer=20180413.01&amp;isc=1&amp;X-OWA-CANARY=xTZn8FKioEmKV7N8poEhAEAdppsGqNUYX8aHHH7dveMrBixsrDrVBgOkK92j-cP4b1rH1IFqI6I.&amp;token=eyJ0eXAiOiJKV1QiLCJhbGciOiJSUzI1NiIsIng1dCI6IkJnRDU5blJpQnpmbk5BVGloOFJhZ1l5M3pyZyJ9.eyJ2ZXIiOiJFeGNoYW5nZS5DYWxsYmFjay5WMSIsImFwcGN0eHNlbmRlciI6Ik93YURvd25sb2FkQDg0ZGY5ZTdmLWU5ZjYtNDBhZi1iNDM1LWFhYWFhYWFhYWFhYSIsImFwcGN0eCI6IntcIm1zZXhjaHByb3RcIjpcIm93YVwiLFwicHJpbWFyeXNpZFwiOlwiUy0xLTI4MjctNDI1OTgyLTIzOTg4NDgzNzJcIixcInB1aWRcIjpcIjE4Mjk1ODExNTc1MzMwNDRcIixcIm9pZFwiOlwiMDAwNjdmZmUtOGVmYi04NTc0LTAwMDAtMDAwMDAwMDAwMDAwXCIsXCJzY29wZVwiOlwiT3dhRG93bmxvYWRcIn0iLCJpc3MiOiIwMDAwMDAwMi0wMDAwLTBmZjEtY2UwMC0wMDAwMDAwMDAwMDBAODRkZjllN2YtZTlmNi00MGFmLWI0MzUtYWFhYWFhYWFhYWFhIiwiYXVkIjoiMDAwMDAwMDItMDAwMC0wZmYxLWNlMDAtMDAwMDAwMDAwMDAwL2F0dGFjaG1lbnQub3V0bG9vay5saXZlLm5ldEA4NGRmOWU3Zi1lOWY2LTQwYWYtYjQzNS1hYWFhYWFhYWFhYWEiLCJleHAiOjE1MjQzNzA0OTQsIm5iZiI6MTUyNDM2OTg5NH0.G604ksqBp5IcAT1qFUgCeoZQHLY_6AiGkg0bwJUpPLC6iGHwz4Qt4zIXpeR3lXujEFH38O2M3109DNzca7Wai-nANbRNd_94qa3D0DNvBNDkYbyzRzDxXadrx2IphmD7smoJ_ZbrhtunDBABqybmU1zTv4FD1mgMVt8D79drT3fEtM78VgsFoFT9bdRclVSNTYLI7_MN1CWhpqFonu4yBM7TEW97L4ILjkwxdj9-p7IbDyXtCxoqfz_MDMVS4kgkFwmw__VZAdgpRYqGw_sREO3jlhWYkx_qQqnA41xsVJU1USG8B0cKumIBk_4fZCMYr-SKgI44CUGmDfssb6OjRg&amp;animation=true">
            <a:extLst>
              <a:ext uri="{FF2B5EF4-FFF2-40B4-BE49-F238E27FC236}">
                <a16:creationId xmlns:a16="http://schemas.microsoft.com/office/drawing/2014/main" id="{35FE3C1B-87A4-42A1-A60A-AE4D3CBA14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76389" y="4627407"/>
            <a:ext cx="816820" cy="10890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72CAD24-5FC2-4BDE-947A-4D4BDFC1B6F0}"/>
              </a:ext>
            </a:extLst>
          </p:cNvPr>
          <p:cNvSpPr txBox="1"/>
          <p:nvPr/>
        </p:nvSpPr>
        <p:spPr>
          <a:xfrm>
            <a:off x="5218488" y="822540"/>
            <a:ext cx="1406347" cy="1200329"/>
          </a:xfrm>
          <a:prstGeom prst="rect">
            <a:avLst/>
          </a:prstGeom>
          <a:solidFill>
            <a:schemeClr val="bg1">
              <a:lumMod val="95000"/>
            </a:schemeClr>
          </a:solidFill>
          <a:ln>
            <a:solidFill>
              <a:schemeClr val="bg1">
                <a:lumMod val="85000"/>
              </a:schemeClr>
            </a:solidFill>
          </a:ln>
        </p:spPr>
        <p:txBody>
          <a:bodyPr wrap="none" rtlCol="0">
            <a:spAutoFit/>
          </a:bodyPr>
          <a:lstStyle/>
          <a:p>
            <a:r>
              <a:rPr lang="en-US" dirty="0"/>
              <a:t>1 MB Model</a:t>
            </a:r>
          </a:p>
          <a:p>
            <a:r>
              <a:rPr lang="en-US" dirty="0"/>
              <a:t>Daily Update</a:t>
            </a:r>
          </a:p>
          <a:p>
            <a:r>
              <a:rPr lang="en-US" dirty="0"/>
              <a:t>100k Users</a:t>
            </a:r>
          </a:p>
          <a:p>
            <a:r>
              <a:rPr lang="en-US" dirty="0"/>
              <a:t>10 Calls/Day</a:t>
            </a:r>
          </a:p>
        </p:txBody>
      </p:sp>
    </p:spTree>
    <p:extLst>
      <p:ext uri="{BB962C8B-B14F-4D97-AF65-F5344CB8AC3E}">
        <p14:creationId xmlns:p14="http://schemas.microsoft.com/office/powerpoint/2010/main" val="268102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6" grpId="0"/>
      <p:bldP spid="3" grpId="0"/>
      <p:bldP spid="12" grpId="0"/>
      <p:bldP spid="55" grpId="0"/>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3E79E-86F7-4D15-99E2-49F405735AFF}"/>
              </a:ext>
            </a:extLst>
          </p:cNvPr>
          <p:cNvSpPr>
            <a:spLocks noGrp="1"/>
          </p:cNvSpPr>
          <p:nvPr>
            <p:ph type="title"/>
          </p:nvPr>
        </p:nvSpPr>
        <p:spPr>
          <a:xfrm>
            <a:off x="838200" y="365126"/>
            <a:ext cx="10515600" cy="748058"/>
          </a:xfrm>
        </p:spPr>
        <p:txBody>
          <a:bodyPr/>
          <a:lstStyle/>
          <a:p>
            <a:r>
              <a:rPr lang="en-US" dirty="0"/>
              <a:t>Places Intelligence can Live</a:t>
            </a:r>
          </a:p>
        </p:txBody>
      </p:sp>
      <p:graphicFrame>
        <p:nvGraphicFramePr>
          <p:cNvPr id="4" name="Table 3">
            <a:extLst>
              <a:ext uri="{FF2B5EF4-FFF2-40B4-BE49-F238E27FC236}">
                <a16:creationId xmlns:a16="http://schemas.microsoft.com/office/drawing/2014/main" id="{2B920560-4494-4E75-829D-9021D3BC9129}"/>
              </a:ext>
            </a:extLst>
          </p:cNvPr>
          <p:cNvGraphicFramePr>
            <a:graphicFrameLocks noGrp="1"/>
          </p:cNvGraphicFramePr>
          <p:nvPr>
            <p:extLst>
              <p:ext uri="{D42A27DB-BD31-4B8C-83A1-F6EECF244321}">
                <p14:modId xmlns:p14="http://schemas.microsoft.com/office/powerpoint/2010/main" val="736811115"/>
              </p:ext>
            </p:extLst>
          </p:nvPr>
        </p:nvGraphicFramePr>
        <p:xfrm>
          <a:off x="1497496" y="1852129"/>
          <a:ext cx="8865705" cy="4253150"/>
        </p:xfrm>
        <a:graphic>
          <a:graphicData uri="http://schemas.openxmlformats.org/drawingml/2006/table">
            <a:tbl>
              <a:tblPr firstRow="1" bandRow="1">
                <a:tableStyleId>{5940675A-B579-460E-94D1-54222C63F5DA}</a:tableStyleId>
              </a:tblPr>
              <a:tblGrid>
                <a:gridCol w="1773141">
                  <a:extLst>
                    <a:ext uri="{9D8B030D-6E8A-4147-A177-3AD203B41FA5}">
                      <a16:colId xmlns:a16="http://schemas.microsoft.com/office/drawing/2014/main" val="137212186"/>
                    </a:ext>
                  </a:extLst>
                </a:gridCol>
                <a:gridCol w="1773141">
                  <a:extLst>
                    <a:ext uri="{9D8B030D-6E8A-4147-A177-3AD203B41FA5}">
                      <a16:colId xmlns:a16="http://schemas.microsoft.com/office/drawing/2014/main" val="2509035088"/>
                    </a:ext>
                  </a:extLst>
                </a:gridCol>
                <a:gridCol w="1773141">
                  <a:extLst>
                    <a:ext uri="{9D8B030D-6E8A-4147-A177-3AD203B41FA5}">
                      <a16:colId xmlns:a16="http://schemas.microsoft.com/office/drawing/2014/main" val="3098424978"/>
                    </a:ext>
                  </a:extLst>
                </a:gridCol>
                <a:gridCol w="1773141">
                  <a:extLst>
                    <a:ext uri="{9D8B030D-6E8A-4147-A177-3AD203B41FA5}">
                      <a16:colId xmlns:a16="http://schemas.microsoft.com/office/drawing/2014/main" val="3541263172"/>
                    </a:ext>
                  </a:extLst>
                </a:gridCol>
                <a:gridCol w="1773141">
                  <a:extLst>
                    <a:ext uri="{9D8B030D-6E8A-4147-A177-3AD203B41FA5}">
                      <a16:colId xmlns:a16="http://schemas.microsoft.com/office/drawing/2014/main" val="1393612825"/>
                    </a:ext>
                  </a:extLst>
                </a:gridCol>
              </a:tblGrid>
              <a:tr h="564542">
                <a:tc>
                  <a:txBody>
                    <a:bodyPr/>
                    <a:lstStyle/>
                    <a:p>
                      <a:pPr algn="ctr"/>
                      <a:r>
                        <a:rPr lang="en-US" sz="1800" b="1" dirty="0"/>
                        <a:t>Where it Lives</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1" dirty="0"/>
                        <a:t>Latency in Updating</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1" dirty="0"/>
                        <a:t>Latency in Execution</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1" dirty="0"/>
                        <a:t>Cost of Operation</a:t>
                      </a:r>
                    </a:p>
                  </a:txBody>
                  <a:tcP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1" dirty="0"/>
                        <a:t>Offline?</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0760775"/>
                  </a:ext>
                </a:extLst>
              </a:tr>
              <a:tr h="790359">
                <a:tc>
                  <a:txBody>
                    <a:bodyPr/>
                    <a:lstStyle/>
                    <a:p>
                      <a:r>
                        <a:rPr lang="en-US" dirty="0"/>
                        <a:t>Static in Product</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a:t>Poor</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a:t>Excellent</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a:t>Cheap</a:t>
                      </a:r>
                    </a:p>
                  </a:txBody>
                  <a:tcPr>
                    <a:lnT w="12700" cap="flat" cmpd="sng" algn="ctr">
                      <a:solidFill>
                        <a:schemeClr val="tx1"/>
                      </a:solidFill>
                      <a:prstDash val="solid"/>
                      <a:round/>
                      <a:headEnd type="none" w="med" len="med"/>
                      <a:tailEnd type="none" w="med" len="med"/>
                    </a:lnT>
                    <a:solidFill>
                      <a:schemeClr val="bg1"/>
                    </a:solidFill>
                  </a:tcPr>
                </a:tc>
                <a:tc>
                  <a:txBody>
                    <a:bodyPr/>
                    <a:lstStyle/>
                    <a:p>
                      <a:r>
                        <a:rPr lang="en-US" dirty="0"/>
                        <a:t>Yes</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3643037711"/>
                  </a:ext>
                </a:extLst>
              </a:tr>
              <a:tr h="1129084">
                <a:tc>
                  <a:txBody>
                    <a:bodyPr/>
                    <a:lstStyle/>
                    <a:p>
                      <a:r>
                        <a:rPr lang="en-US" dirty="0"/>
                        <a:t>Client Side</a:t>
                      </a:r>
                    </a:p>
                  </a:txBody>
                  <a:tcPr>
                    <a:solidFill>
                      <a:schemeClr val="bg1"/>
                    </a:solidFill>
                  </a:tcPr>
                </a:tc>
                <a:tc>
                  <a:txBody>
                    <a:bodyPr/>
                    <a:lstStyle/>
                    <a:p>
                      <a:r>
                        <a:rPr lang="en-US" dirty="0"/>
                        <a:t>Variable</a:t>
                      </a:r>
                    </a:p>
                  </a:txBody>
                  <a:tcPr>
                    <a:solidFill>
                      <a:schemeClr val="bg1"/>
                    </a:solidFill>
                  </a:tcPr>
                </a:tc>
                <a:tc>
                  <a:txBody>
                    <a:bodyPr/>
                    <a:lstStyle/>
                    <a:p>
                      <a:r>
                        <a:rPr lang="en-US" dirty="0"/>
                        <a:t>Excellent</a:t>
                      </a:r>
                    </a:p>
                  </a:txBody>
                  <a:tcPr>
                    <a:solidFill>
                      <a:schemeClr val="bg1"/>
                    </a:solidFill>
                  </a:tcPr>
                </a:tc>
                <a:tc>
                  <a:txBody>
                    <a:bodyPr/>
                    <a:lstStyle/>
                    <a:p>
                      <a:r>
                        <a:rPr lang="en-US" dirty="0"/>
                        <a:t>Based on update rate</a:t>
                      </a:r>
                    </a:p>
                  </a:txBody>
                  <a:tcPr>
                    <a:solidFill>
                      <a:schemeClr val="bg1"/>
                    </a:solidFill>
                  </a:tcPr>
                </a:tc>
                <a:tc>
                  <a:txBody>
                    <a:bodyPr/>
                    <a:lstStyle/>
                    <a:p>
                      <a:r>
                        <a:rPr lang="en-US" dirty="0"/>
                        <a:t>Yes</a:t>
                      </a:r>
                    </a:p>
                  </a:txBody>
                  <a:tcPr>
                    <a:solidFill>
                      <a:schemeClr val="bg1"/>
                    </a:solidFill>
                  </a:tcPr>
                </a:tc>
                <a:extLst>
                  <a:ext uri="{0D108BD9-81ED-4DB2-BD59-A6C34878D82A}">
                    <a16:rowId xmlns:a16="http://schemas.microsoft.com/office/drawing/2014/main" val="477421133"/>
                  </a:ext>
                </a:extLst>
              </a:tr>
              <a:tr h="790359">
                <a:tc>
                  <a:txBody>
                    <a:bodyPr/>
                    <a:lstStyle/>
                    <a:p>
                      <a:r>
                        <a:rPr lang="en-US" dirty="0"/>
                        <a:t>Server-Centric</a:t>
                      </a:r>
                    </a:p>
                  </a:txBody>
                  <a:tcPr>
                    <a:solidFill>
                      <a:schemeClr val="bg1"/>
                    </a:solidFill>
                  </a:tcPr>
                </a:tc>
                <a:tc>
                  <a:txBody>
                    <a:bodyPr/>
                    <a:lstStyle/>
                    <a:p>
                      <a:r>
                        <a:rPr lang="en-US" dirty="0"/>
                        <a:t>Good</a:t>
                      </a:r>
                    </a:p>
                  </a:txBody>
                  <a:tcPr>
                    <a:solidFill>
                      <a:schemeClr val="bg1"/>
                    </a:solidFill>
                  </a:tcPr>
                </a:tc>
                <a:tc>
                  <a:txBody>
                    <a:bodyPr/>
                    <a:lstStyle/>
                    <a:p>
                      <a:r>
                        <a:rPr lang="en-US" dirty="0"/>
                        <a:t>Internet Roundtrip</a:t>
                      </a:r>
                    </a:p>
                  </a:txBody>
                  <a:tcPr>
                    <a:solidFill>
                      <a:schemeClr val="bg1"/>
                    </a:solidFill>
                  </a:tcPr>
                </a:tc>
                <a:tc>
                  <a:txBody>
                    <a:bodyPr/>
                    <a:lstStyle/>
                    <a:p>
                      <a:r>
                        <a:rPr lang="en-US" dirty="0"/>
                        <a:t>Can be high</a:t>
                      </a:r>
                    </a:p>
                  </a:txBody>
                  <a:tcPr>
                    <a:solidFill>
                      <a:schemeClr val="bg1"/>
                    </a:solidFill>
                  </a:tcPr>
                </a:tc>
                <a:tc>
                  <a:txBody>
                    <a:bodyPr/>
                    <a:lstStyle/>
                    <a:p>
                      <a:r>
                        <a:rPr lang="en-US" dirty="0"/>
                        <a:t>No</a:t>
                      </a:r>
                    </a:p>
                  </a:txBody>
                  <a:tcPr>
                    <a:solidFill>
                      <a:schemeClr val="bg1"/>
                    </a:solidFill>
                  </a:tcPr>
                </a:tc>
                <a:extLst>
                  <a:ext uri="{0D108BD9-81ED-4DB2-BD59-A6C34878D82A}">
                    <a16:rowId xmlns:a16="http://schemas.microsoft.com/office/drawing/2014/main" val="150983989"/>
                  </a:ext>
                </a:extLst>
              </a:tr>
              <a:tr h="451634">
                <a:tc>
                  <a:txBody>
                    <a:bodyPr/>
                    <a:lstStyle/>
                    <a:p>
                      <a:r>
                        <a:rPr lang="en-US" dirty="0"/>
                        <a:t>Back-end</a:t>
                      </a:r>
                    </a:p>
                  </a:txBody>
                  <a:tcPr>
                    <a:solidFill>
                      <a:schemeClr val="bg1"/>
                    </a:solidFill>
                  </a:tcPr>
                </a:tc>
                <a:tc>
                  <a:txBody>
                    <a:bodyPr/>
                    <a:lstStyle/>
                    <a:p>
                      <a:r>
                        <a:rPr lang="en-US" dirty="0"/>
                        <a:t>Variable</a:t>
                      </a:r>
                    </a:p>
                  </a:txBody>
                  <a:tcPr>
                    <a:solidFill>
                      <a:schemeClr val="bg1"/>
                    </a:solidFill>
                  </a:tcPr>
                </a:tc>
                <a:tc>
                  <a:txBody>
                    <a:bodyPr/>
                    <a:lstStyle/>
                    <a:p>
                      <a:r>
                        <a:rPr lang="en-US" dirty="0"/>
                        <a:t>Variable</a:t>
                      </a:r>
                    </a:p>
                  </a:txBody>
                  <a:tcPr>
                    <a:solidFill>
                      <a:schemeClr val="bg1"/>
                    </a:solidFill>
                  </a:tcPr>
                </a:tc>
                <a:tc>
                  <a:txBody>
                    <a:bodyPr/>
                    <a:lstStyle/>
                    <a:p>
                      <a:r>
                        <a:rPr lang="en-US" dirty="0"/>
                        <a:t>Variable</a:t>
                      </a:r>
                    </a:p>
                  </a:txBody>
                  <a:tcPr>
                    <a:solidFill>
                      <a:schemeClr val="bg1"/>
                    </a:solidFill>
                  </a:tcPr>
                </a:tc>
                <a:tc>
                  <a:txBody>
                    <a:bodyPr/>
                    <a:lstStyle/>
                    <a:p>
                      <a:r>
                        <a:rPr lang="en-US" dirty="0"/>
                        <a:t>Partial</a:t>
                      </a:r>
                    </a:p>
                  </a:txBody>
                  <a:tcPr>
                    <a:solidFill>
                      <a:schemeClr val="bg1"/>
                    </a:solidFill>
                  </a:tcPr>
                </a:tc>
                <a:extLst>
                  <a:ext uri="{0D108BD9-81ED-4DB2-BD59-A6C34878D82A}">
                    <a16:rowId xmlns:a16="http://schemas.microsoft.com/office/drawing/2014/main" val="3409246920"/>
                  </a:ext>
                </a:extLst>
              </a:tr>
              <a:tr h="451634">
                <a:tc>
                  <a:txBody>
                    <a:bodyPr/>
                    <a:lstStyle/>
                    <a:p>
                      <a:r>
                        <a:rPr lang="en-US" dirty="0"/>
                        <a:t>Hybrid</a:t>
                      </a:r>
                    </a:p>
                  </a:txBody>
                  <a:tcPr>
                    <a:solidFill>
                      <a:schemeClr val="bg1"/>
                    </a:solidFill>
                  </a:tcPr>
                </a:tc>
                <a:tc>
                  <a:txBody>
                    <a:bodyPr/>
                    <a:lstStyle/>
                    <a:p>
                      <a:r>
                        <a:rPr lang="en-US" dirty="0"/>
                        <a:t>??</a:t>
                      </a:r>
                    </a:p>
                  </a:txBody>
                  <a:tcPr>
                    <a:solidFill>
                      <a:schemeClr val="bg1"/>
                    </a:solidFill>
                  </a:tcPr>
                </a:tc>
                <a:tc>
                  <a:txBody>
                    <a:bodyPr/>
                    <a:lstStyle/>
                    <a:p>
                      <a:r>
                        <a:rPr lang="en-US" dirty="0"/>
                        <a:t>??</a:t>
                      </a:r>
                    </a:p>
                  </a:txBody>
                  <a:tcPr>
                    <a:solidFill>
                      <a:schemeClr val="bg1"/>
                    </a:solidFill>
                  </a:tcPr>
                </a:tc>
                <a:tc>
                  <a:txBody>
                    <a:bodyPr/>
                    <a:lstStyle/>
                    <a:p>
                      <a:r>
                        <a:rPr lang="en-US" dirty="0"/>
                        <a:t>??</a:t>
                      </a:r>
                    </a:p>
                  </a:txBody>
                  <a:tcPr>
                    <a:solidFill>
                      <a:schemeClr val="bg1"/>
                    </a:solidFill>
                  </a:tcPr>
                </a:tc>
                <a:tc>
                  <a:txBody>
                    <a:bodyPr/>
                    <a:lstStyle/>
                    <a:p>
                      <a:r>
                        <a:rPr lang="en-US" dirty="0"/>
                        <a:t>??</a:t>
                      </a:r>
                    </a:p>
                  </a:txBody>
                  <a:tcPr>
                    <a:solidFill>
                      <a:schemeClr val="bg1"/>
                    </a:solidFill>
                  </a:tcPr>
                </a:tc>
                <a:extLst>
                  <a:ext uri="{0D108BD9-81ED-4DB2-BD59-A6C34878D82A}">
                    <a16:rowId xmlns:a16="http://schemas.microsoft.com/office/drawing/2014/main" val="4016378081"/>
                  </a:ext>
                </a:extLst>
              </a:tr>
            </a:tbl>
          </a:graphicData>
        </a:graphic>
      </p:graphicFrame>
      <p:sp>
        <p:nvSpPr>
          <p:cNvPr id="7" name="Rectangle 6">
            <a:extLst>
              <a:ext uri="{FF2B5EF4-FFF2-40B4-BE49-F238E27FC236}">
                <a16:creationId xmlns:a16="http://schemas.microsoft.com/office/drawing/2014/main" id="{683562A5-A225-4D1D-8927-BFD4CA9E772C}"/>
              </a:ext>
            </a:extLst>
          </p:cNvPr>
          <p:cNvSpPr/>
          <p:nvPr/>
        </p:nvSpPr>
        <p:spPr>
          <a:xfrm>
            <a:off x="596348" y="3286540"/>
            <a:ext cx="11039061" cy="1113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4460F58-6F9A-4DA3-BDBD-7889A96577A3}"/>
              </a:ext>
            </a:extLst>
          </p:cNvPr>
          <p:cNvSpPr/>
          <p:nvPr/>
        </p:nvSpPr>
        <p:spPr>
          <a:xfrm>
            <a:off x="596348" y="4412974"/>
            <a:ext cx="11039061" cy="7951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1A6C416-36B2-430A-8FC8-C5AFB1233C0E}"/>
              </a:ext>
            </a:extLst>
          </p:cNvPr>
          <p:cNvSpPr/>
          <p:nvPr/>
        </p:nvSpPr>
        <p:spPr>
          <a:xfrm>
            <a:off x="314739" y="5208104"/>
            <a:ext cx="11039061" cy="4373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BE918CA-E5FC-4E53-B3BB-D17A14EDD549}"/>
              </a:ext>
            </a:extLst>
          </p:cNvPr>
          <p:cNvSpPr/>
          <p:nvPr/>
        </p:nvSpPr>
        <p:spPr>
          <a:xfrm>
            <a:off x="455543" y="5658678"/>
            <a:ext cx="11039061" cy="9409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898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196D6-1862-40E4-AEF7-C4A1BA70CCB6}"/>
              </a:ext>
            </a:extLst>
          </p:cNvPr>
          <p:cNvSpPr>
            <a:spLocks noGrp="1"/>
          </p:cNvSpPr>
          <p:nvPr>
            <p:ph type="title"/>
          </p:nvPr>
        </p:nvSpPr>
        <p:spPr>
          <a:xfrm>
            <a:off x="838200" y="-304178"/>
            <a:ext cx="10515600" cy="1325563"/>
          </a:xfrm>
        </p:spPr>
        <p:txBody>
          <a:bodyPr/>
          <a:lstStyle/>
          <a:p>
            <a:r>
              <a:rPr lang="en-US" dirty="0">
                <a:latin typeface="Yantiq" panose="02000503000000000000" pitchFamily="2" charset="0"/>
              </a:rPr>
              <a:t>Examples of Where Intelligence Lives</a:t>
            </a:r>
          </a:p>
        </p:txBody>
      </p:sp>
      <p:sp>
        <p:nvSpPr>
          <p:cNvPr id="13" name="Content Placeholder 2">
            <a:extLst>
              <a:ext uri="{FF2B5EF4-FFF2-40B4-BE49-F238E27FC236}">
                <a16:creationId xmlns:a16="http://schemas.microsoft.com/office/drawing/2014/main" id="{50F3C2DF-E2D0-4861-89B1-265B583D94AE}"/>
              </a:ext>
            </a:extLst>
          </p:cNvPr>
          <p:cNvSpPr>
            <a:spLocks noGrp="1"/>
          </p:cNvSpPr>
          <p:nvPr>
            <p:ph sz="half" idx="1"/>
          </p:nvPr>
        </p:nvSpPr>
        <p:spPr>
          <a:xfrm>
            <a:off x="838200" y="1156322"/>
            <a:ext cx="5181600" cy="4084981"/>
          </a:xfrm>
        </p:spPr>
        <p:txBody>
          <a:bodyPr>
            <a:normAutofit fontScale="77500" lnSpcReduction="20000"/>
          </a:bodyPr>
          <a:lstStyle/>
          <a:p>
            <a:r>
              <a:rPr lang="en-US" dirty="0"/>
              <a:t>Kinect</a:t>
            </a:r>
          </a:p>
          <a:p>
            <a:pPr lvl="1"/>
            <a:endParaRPr lang="en-US" dirty="0"/>
          </a:p>
          <a:p>
            <a:pPr lvl="1"/>
            <a:endParaRPr lang="en-US" dirty="0"/>
          </a:p>
          <a:p>
            <a:pPr lvl="1"/>
            <a:endParaRPr lang="en-US" dirty="0"/>
          </a:p>
          <a:p>
            <a:pPr lvl="1"/>
            <a:endParaRPr lang="en-US" dirty="0"/>
          </a:p>
          <a:p>
            <a:endParaRPr lang="en-US" dirty="0"/>
          </a:p>
          <a:p>
            <a:r>
              <a:rPr lang="en-US" dirty="0"/>
              <a:t>Anti-Phishing</a:t>
            </a:r>
          </a:p>
          <a:p>
            <a:endParaRPr lang="en-US" dirty="0"/>
          </a:p>
          <a:p>
            <a:endParaRPr lang="en-US" dirty="0"/>
          </a:p>
          <a:p>
            <a:endParaRPr lang="en-US" dirty="0"/>
          </a:p>
          <a:p>
            <a:pPr marL="0" indent="0">
              <a:buNone/>
            </a:pPr>
            <a:endParaRPr lang="en-US" dirty="0"/>
          </a:p>
          <a:p>
            <a:r>
              <a:rPr lang="en-US" dirty="0"/>
              <a:t>Online Shopping</a:t>
            </a:r>
          </a:p>
        </p:txBody>
      </p:sp>
      <p:sp>
        <p:nvSpPr>
          <p:cNvPr id="3" name="Content Placeholder 2">
            <a:extLst>
              <a:ext uri="{FF2B5EF4-FFF2-40B4-BE49-F238E27FC236}">
                <a16:creationId xmlns:a16="http://schemas.microsoft.com/office/drawing/2014/main" id="{9658532B-A730-4AC6-B4C1-76C0D4DCA8DF}"/>
              </a:ext>
            </a:extLst>
          </p:cNvPr>
          <p:cNvSpPr>
            <a:spLocks noGrp="1"/>
          </p:cNvSpPr>
          <p:nvPr>
            <p:ph sz="half" idx="2"/>
          </p:nvPr>
        </p:nvSpPr>
        <p:spPr>
          <a:xfrm>
            <a:off x="6172200" y="1156322"/>
            <a:ext cx="5181600" cy="4351338"/>
          </a:xfrm>
        </p:spPr>
        <p:txBody>
          <a:bodyPr>
            <a:normAutofit fontScale="77500" lnSpcReduction="20000"/>
          </a:bodyPr>
          <a:lstStyle/>
          <a:p>
            <a:r>
              <a:rPr lang="en-US" dirty="0"/>
              <a:t>Self-Driving Car</a:t>
            </a:r>
          </a:p>
          <a:p>
            <a:endParaRPr lang="en-US" dirty="0"/>
          </a:p>
          <a:p>
            <a:endParaRPr lang="en-US" dirty="0"/>
          </a:p>
          <a:p>
            <a:endParaRPr lang="en-US" dirty="0"/>
          </a:p>
          <a:p>
            <a:endParaRPr lang="en-US" dirty="0"/>
          </a:p>
          <a:p>
            <a:r>
              <a:rPr lang="en-US" dirty="0"/>
              <a:t>Sprinkler Controller</a:t>
            </a:r>
          </a:p>
          <a:p>
            <a:endParaRPr lang="en-US" dirty="0"/>
          </a:p>
          <a:p>
            <a:endParaRPr lang="en-US" dirty="0"/>
          </a:p>
          <a:p>
            <a:endParaRPr lang="en-US" dirty="0"/>
          </a:p>
          <a:p>
            <a:endParaRPr lang="en-US" dirty="0"/>
          </a:p>
          <a:p>
            <a:r>
              <a:rPr lang="en-US" dirty="0"/>
              <a:t>Composition Assistant</a:t>
            </a:r>
          </a:p>
          <a:p>
            <a:endParaRPr lang="en-US" dirty="0"/>
          </a:p>
        </p:txBody>
      </p:sp>
      <p:graphicFrame>
        <p:nvGraphicFramePr>
          <p:cNvPr id="7" name="Table 6">
            <a:extLst>
              <a:ext uri="{FF2B5EF4-FFF2-40B4-BE49-F238E27FC236}">
                <a16:creationId xmlns:a16="http://schemas.microsoft.com/office/drawing/2014/main" id="{CFBBA441-D87C-4DA8-B077-D9FCA24B8E8A}"/>
              </a:ext>
            </a:extLst>
          </p:cNvPr>
          <p:cNvGraphicFramePr>
            <a:graphicFrameLocks noGrp="1"/>
          </p:cNvGraphicFramePr>
          <p:nvPr>
            <p:extLst>
              <p:ext uri="{D42A27DB-BD31-4B8C-83A1-F6EECF244321}">
                <p14:modId xmlns:p14="http://schemas.microsoft.com/office/powerpoint/2010/main" val="3837301665"/>
              </p:ext>
            </p:extLst>
          </p:nvPr>
        </p:nvGraphicFramePr>
        <p:xfrm>
          <a:off x="1400406" y="1477791"/>
          <a:ext cx="2737962" cy="1295400"/>
        </p:xfrm>
        <a:graphic>
          <a:graphicData uri="http://schemas.openxmlformats.org/drawingml/2006/table">
            <a:tbl>
              <a:tblPr firstRow="1" bandRow="1">
                <a:tableStyleId>{5940675A-B579-460E-94D1-54222C63F5DA}</a:tableStyleId>
              </a:tblPr>
              <a:tblGrid>
                <a:gridCol w="1465342">
                  <a:extLst>
                    <a:ext uri="{9D8B030D-6E8A-4147-A177-3AD203B41FA5}">
                      <a16:colId xmlns:a16="http://schemas.microsoft.com/office/drawing/2014/main" val="1645733579"/>
                    </a:ext>
                  </a:extLst>
                </a:gridCol>
                <a:gridCol w="1272620">
                  <a:extLst>
                    <a:ext uri="{9D8B030D-6E8A-4147-A177-3AD203B41FA5}">
                      <a16:colId xmlns:a16="http://schemas.microsoft.com/office/drawing/2014/main" val="2508803130"/>
                    </a:ext>
                  </a:extLst>
                </a:gridCol>
              </a:tblGrid>
              <a:tr h="147502">
                <a:tc>
                  <a:txBody>
                    <a:bodyPr/>
                    <a:lstStyle/>
                    <a:p>
                      <a:r>
                        <a:rPr lang="en-US" sz="1100" dirty="0"/>
                        <a:t>Latency in Updating</a:t>
                      </a:r>
                    </a:p>
                  </a:txBody>
                  <a:tcPr/>
                </a:tc>
                <a:tc>
                  <a:txBody>
                    <a:bodyPr/>
                    <a:lstStyle/>
                    <a:p>
                      <a:r>
                        <a:rPr lang="en-US" sz="1100" dirty="0"/>
                        <a:t>Not Important</a:t>
                      </a:r>
                    </a:p>
                  </a:txBody>
                  <a:tcPr/>
                </a:tc>
                <a:extLst>
                  <a:ext uri="{0D108BD9-81ED-4DB2-BD59-A6C34878D82A}">
                    <a16:rowId xmlns:a16="http://schemas.microsoft.com/office/drawing/2014/main" val="3764925603"/>
                  </a:ext>
                </a:extLst>
              </a:tr>
              <a:tr h="147502">
                <a:tc>
                  <a:txBody>
                    <a:bodyPr/>
                    <a:lstStyle/>
                    <a:p>
                      <a:r>
                        <a:rPr lang="en-US" sz="1100" dirty="0"/>
                        <a:t>Latency in Execution</a:t>
                      </a:r>
                    </a:p>
                  </a:txBody>
                  <a:tcPr/>
                </a:tc>
                <a:tc>
                  <a:txBody>
                    <a:bodyPr/>
                    <a:lstStyle/>
                    <a:p>
                      <a:r>
                        <a:rPr lang="en-US" sz="1100" dirty="0"/>
                        <a:t>Critical</a:t>
                      </a:r>
                    </a:p>
                  </a:txBody>
                  <a:tcPr/>
                </a:tc>
                <a:extLst>
                  <a:ext uri="{0D108BD9-81ED-4DB2-BD59-A6C34878D82A}">
                    <a16:rowId xmlns:a16="http://schemas.microsoft.com/office/drawing/2014/main" val="1641379751"/>
                  </a:ext>
                </a:extLst>
              </a:tr>
              <a:tr h="147502">
                <a:tc>
                  <a:txBody>
                    <a:bodyPr/>
                    <a:lstStyle/>
                    <a:p>
                      <a:r>
                        <a:rPr lang="en-US" sz="1100" dirty="0"/>
                        <a:t>Cost of Operation</a:t>
                      </a:r>
                    </a:p>
                  </a:txBody>
                  <a:tcPr/>
                </a:tc>
                <a:tc>
                  <a:txBody>
                    <a:bodyPr/>
                    <a:lstStyle/>
                    <a:p>
                      <a:r>
                        <a:rPr lang="en-US" sz="1100" dirty="0"/>
                        <a:t>Not Key Factor</a:t>
                      </a:r>
                    </a:p>
                  </a:txBody>
                  <a:tcPr/>
                </a:tc>
                <a:extLst>
                  <a:ext uri="{0D108BD9-81ED-4DB2-BD59-A6C34878D82A}">
                    <a16:rowId xmlns:a16="http://schemas.microsoft.com/office/drawing/2014/main" val="3148679613"/>
                  </a:ext>
                </a:extLst>
              </a:tr>
              <a:tr h="147502">
                <a:tc>
                  <a:txBody>
                    <a:bodyPr/>
                    <a:lstStyle/>
                    <a:p>
                      <a:r>
                        <a:rPr lang="en-US" sz="1100" dirty="0"/>
                        <a:t>Offline Operation</a:t>
                      </a:r>
                    </a:p>
                  </a:txBody>
                  <a:tcPr/>
                </a:tc>
                <a:tc>
                  <a:txBody>
                    <a:bodyPr/>
                    <a:lstStyle/>
                    <a:p>
                      <a:r>
                        <a:rPr lang="en-US" sz="1100" dirty="0"/>
                        <a:t>Important</a:t>
                      </a:r>
                    </a:p>
                  </a:txBody>
                  <a:tcPr/>
                </a:tc>
                <a:extLst>
                  <a:ext uri="{0D108BD9-81ED-4DB2-BD59-A6C34878D82A}">
                    <a16:rowId xmlns:a16="http://schemas.microsoft.com/office/drawing/2014/main" val="2255402793"/>
                  </a:ext>
                </a:extLst>
              </a:tr>
              <a:tr h="147502">
                <a:tc>
                  <a:txBody>
                    <a:bodyPr/>
                    <a:lstStyle/>
                    <a:p>
                      <a:r>
                        <a:rPr lang="en-US" sz="1100" dirty="0"/>
                        <a:t>Solution (?)</a:t>
                      </a:r>
                    </a:p>
                  </a:txBody>
                  <a:tcPr/>
                </a:tc>
                <a:tc>
                  <a:txBody>
                    <a:bodyPr/>
                    <a:lstStyle/>
                    <a:p>
                      <a:r>
                        <a:rPr lang="en-US" sz="1100" b="1" dirty="0"/>
                        <a:t>Client Centric</a:t>
                      </a:r>
                    </a:p>
                  </a:txBody>
                  <a:tcPr/>
                </a:tc>
                <a:extLst>
                  <a:ext uri="{0D108BD9-81ED-4DB2-BD59-A6C34878D82A}">
                    <a16:rowId xmlns:a16="http://schemas.microsoft.com/office/drawing/2014/main" val="1117486750"/>
                  </a:ext>
                </a:extLst>
              </a:tr>
            </a:tbl>
          </a:graphicData>
        </a:graphic>
      </p:graphicFrame>
      <p:graphicFrame>
        <p:nvGraphicFramePr>
          <p:cNvPr id="15" name="Table 14">
            <a:extLst>
              <a:ext uri="{FF2B5EF4-FFF2-40B4-BE49-F238E27FC236}">
                <a16:creationId xmlns:a16="http://schemas.microsoft.com/office/drawing/2014/main" id="{57611F37-5D31-4E6B-AE45-A6EC9C162A84}"/>
              </a:ext>
            </a:extLst>
          </p:cNvPr>
          <p:cNvGraphicFramePr>
            <a:graphicFrameLocks noGrp="1"/>
          </p:cNvGraphicFramePr>
          <p:nvPr>
            <p:extLst>
              <p:ext uri="{D42A27DB-BD31-4B8C-83A1-F6EECF244321}">
                <p14:modId xmlns:p14="http://schemas.microsoft.com/office/powerpoint/2010/main" val="1776091374"/>
              </p:ext>
            </p:extLst>
          </p:nvPr>
        </p:nvGraphicFramePr>
        <p:xfrm>
          <a:off x="1400406" y="3331991"/>
          <a:ext cx="2737962" cy="1295400"/>
        </p:xfrm>
        <a:graphic>
          <a:graphicData uri="http://schemas.openxmlformats.org/drawingml/2006/table">
            <a:tbl>
              <a:tblPr firstRow="1" bandRow="1">
                <a:tableStyleId>{5940675A-B579-460E-94D1-54222C63F5DA}</a:tableStyleId>
              </a:tblPr>
              <a:tblGrid>
                <a:gridCol w="1465342">
                  <a:extLst>
                    <a:ext uri="{9D8B030D-6E8A-4147-A177-3AD203B41FA5}">
                      <a16:colId xmlns:a16="http://schemas.microsoft.com/office/drawing/2014/main" val="1645733579"/>
                    </a:ext>
                  </a:extLst>
                </a:gridCol>
                <a:gridCol w="1272620">
                  <a:extLst>
                    <a:ext uri="{9D8B030D-6E8A-4147-A177-3AD203B41FA5}">
                      <a16:colId xmlns:a16="http://schemas.microsoft.com/office/drawing/2014/main" val="2508803130"/>
                    </a:ext>
                  </a:extLst>
                </a:gridCol>
              </a:tblGrid>
              <a:tr h="147502">
                <a:tc>
                  <a:txBody>
                    <a:bodyPr/>
                    <a:lstStyle/>
                    <a:p>
                      <a:r>
                        <a:rPr lang="en-US" sz="1100" dirty="0"/>
                        <a:t>Latency in Updating</a:t>
                      </a:r>
                    </a:p>
                  </a:txBody>
                  <a:tcPr/>
                </a:tc>
                <a:tc>
                  <a:txBody>
                    <a:bodyPr/>
                    <a:lstStyle/>
                    <a:p>
                      <a:r>
                        <a:rPr lang="en-US" sz="1100" dirty="0"/>
                        <a:t>Critical</a:t>
                      </a:r>
                    </a:p>
                  </a:txBody>
                  <a:tcPr/>
                </a:tc>
                <a:extLst>
                  <a:ext uri="{0D108BD9-81ED-4DB2-BD59-A6C34878D82A}">
                    <a16:rowId xmlns:a16="http://schemas.microsoft.com/office/drawing/2014/main" val="3764925603"/>
                  </a:ext>
                </a:extLst>
              </a:tr>
              <a:tr h="147502">
                <a:tc>
                  <a:txBody>
                    <a:bodyPr/>
                    <a:lstStyle/>
                    <a:p>
                      <a:r>
                        <a:rPr lang="en-US" sz="1100" dirty="0"/>
                        <a:t>Latency in Execution</a:t>
                      </a:r>
                    </a:p>
                  </a:txBody>
                  <a:tcPr/>
                </a:tc>
                <a:tc>
                  <a:txBody>
                    <a:bodyPr/>
                    <a:lstStyle/>
                    <a:p>
                      <a:r>
                        <a:rPr lang="en-US" sz="1100" dirty="0"/>
                        <a:t>Medium Important</a:t>
                      </a:r>
                    </a:p>
                  </a:txBody>
                  <a:tcPr/>
                </a:tc>
                <a:extLst>
                  <a:ext uri="{0D108BD9-81ED-4DB2-BD59-A6C34878D82A}">
                    <a16:rowId xmlns:a16="http://schemas.microsoft.com/office/drawing/2014/main" val="1641379751"/>
                  </a:ext>
                </a:extLst>
              </a:tr>
              <a:tr h="147502">
                <a:tc>
                  <a:txBody>
                    <a:bodyPr/>
                    <a:lstStyle/>
                    <a:p>
                      <a:r>
                        <a:rPr lang="en-US" sz="1100" dirty="0"/>
                        <a:t>Cost of Operation</a:t>
                      </a:r>
                    </a:p>
                  </a:txBody>
                  <a:tcPr/>
                </a:tc>
                <a:tc>
                  <a:txBody>
                    <a:bodyPr/>
                    <a:lstStyle/>
                    <a:p>
                      <a:r>
                        <a:rPr lang="en-US" sz="1100" dirty="0"/>
                        <a:t>Important</a:t>
                      </a:r>
                    </a:p>
                  </a:txBody>
                  <a:tcPr/>
                </a:tc>
                <a:extLst>
                  <a:ext uri="{0D108BD9-81ED-4DB2-BD59-A6C34878D82A}">
                    <a16:rowId xmlns:a16="http://schemas.microsoft.com/office/drawing/2014/main" val="3148679613"/>
                  </a:ext>
                </a:extLst>
              </a:tr>
              <a:tr h="147502">
                <a:tc>
                  <a:txBody>
                    <a:bodyPr/>
                    <a:lstStyle/>
                    <a:p>
                      <a:r>
                        <a:rPr lang="en-US" sz="1100" dirty="0"/>
                        <a:t>Offline Operation</a:t>
                      </a:r>
                    </a:p>
                  </a:txBody>
                  <a:tcPr/>
                </a:tc>
                <a:tc>
                  <a:txBody>
                    <a:bodyPr/>
                    <a:lstStyle/>
                    <a:p>
                      <a:r>
                        <a:rPr lang="en-US" sz="1100" dirty="0"/>
                        <a:t>Not Important</a:t>
                      </a:r>
                    </a:p>
                  </a:txBody>
                  <a:tcPr/>
                </a:tc>
                <a:extLst>
                  <a:ext uri="{0D108BD9-81ED-4DB2-BD59-A6C34878D82A}">
                    <a16:rowId xmlns:a16="http://schemas.microsoft.com/office/drawing/2014/main" val="2255402793"/>
                  </a:ext>
                </a:extLst>
              </a:tr>
              <a:tr h="147502">
                <a:tc>
                  <a:txBody>
                    <a:bodyPr/>
                    <a:lstStyle/>
                    <a:p>
                      <a:r>
                        <a:rPr lang="en-US" sz="1100" dirty="0"/>
                        <a:t>Solution (?)</a:t>
                      </a:r>
                    </a:p>
                  </a:txBody>
                  <a:tcPr/>
                </a:tc>
                <a:tc>
                  <a:txBody>
                    <a:bodyPr/>
                    <a:lstStyle/>
                    <a:p>
                      <a:r>
                        <a:rPr lang="en-US" sz="1100" b="1" dirty="0"/>
                        <a:t>Hybrid (ALL)</a:t>
                      </a:r>
                    </a:p>
                  </a:txBody>
                  <a:tcPr/>
                </a:tc>
                <a:extLst>
                  <a:ext uri="{0D108BD9-81ED-4DB2-BD59-A6C34878D82A}">
                    <a16:rowId xmlns:a16="http://schemas.microsoft.com/office/drawing/2014/main" val="1117486750"/>
                  </a:ext>
                </a:extLst>
              </a:tr>
            </a:tbl>
          </a:graphicData>
        </a:graphic>
      </p:graphicFrame>
      <p:graphicFrame>
        <p:nvGraphicFramePr>
          <p:cNvPr id="17" name="Table 16">
            <a:extLst>
              <a:ext uri="{FF2B5EF4-FFF2-40B4-BE49-F238E27FC236}">
                <a16:creationId xmlns:a16="http://schemas.microsoft.com/office/drawing/2014/main" id="{B7B96BE8-5025-4296-96F9-F397595E4D03}"/>
              </a:ext>
            </a:extLst>
          </p:cNvPr>
          <p:cNvGraphicFramePr>
            <a:graphicFrameLocks noGrp="1"/>
          </p:cNvGraphicFramePr>
          <p:nvPr>
            <p:extLst>
              <p:ext uri="{D42A27DB-BD31-4B8C-83A1-F6EECF244321}">
                <p14:modId xmlns:p14="http://schemas.microsoft.com/office/powerpoint/2010/main" val="4122633678"/>
              </p:ext>
            </p:extLst>
          </p:nvPr>
        </p:nvGraphicFramePr>
        <p:xfrm>
          <a:off x="1400406" y="5186191"/>
          <a:ext cx="2737962" cy="1295400"/>
        </p:xfrm>
        <a:graphic>
          <a:graphicData uri="http://schemas.openxmlformats.org/drawingml/2006/table">
            <a:tbl>
              <a:tblPr firstRow="1" bandRow="1">
                <a:tableStyleId>{5940675A-B579-460E-94D1-54222C63F5DA}</a:tableStyleId>
              </a:tblPr>
              <a:tblGrid>
                <a:gridCol w="1465342">
                  <a:extLst>
                    <a:ext uri="{9D8B030D-6E8A-4147-A177-3AD203B41FA5}">
                      <a16:colId xmlns:a16="http://schemas.microsoft.com/office/drawing/2014/main" val="1645733579"/>
                    </a:ext>
                  </a:extLst>
                </a:gridCol>
                <a:gridCol w="1272620">
                  <a:extLst>
                    <a:ext uri="{9D8B030D-6E8A-4147-A177-3AD203B41FA5}">
                      <a16:colId xmlns:a16="http://schemas.microsoft.com/office/drawing/2014/main" val="2508803130"/>
                    </a:ext>
                  </a:extLst>
                </a:gridCol>
              </a:tblGrid>
              <a:tr h="147502">
                <a:tc>
                  <a:txBody>
                    <a:bodyPr/>
                    <a:lstStyle/>
                    <a:p>
                      <a:r>
                        <a:rPr lang="en-US" sz="1100" dirty="0"/>
                        <a:t>Latency in Updating</a:t>
                      </a:r>
                    </a:p>
                  </a:txBody>
                  <a:tcPr/>
                </a:tc>
                <a:tc>
                  <a:txBody>
                    <a:bodyPr/>
                    <a:lstStyle/>
                    <a:p>
                      <a:r>
                        <a:rPr lang="en-US" sz="1100" dirty="0"/>
                        <a:t>Medium Important</a:t>
                      </a:r>
                    </a:p>
                  </a:txBody>
                  <a:tcPr/>
                </a:tc>
                <a:extLst>
                  <a:ext uri="{0D108BD9-81ED-4DB2-BD59-A6C34878D82A}">
                    <a16:rowId xmlns:a16="http://schemas.microsoft.com/office/drawing/2014/main" val="3764925603"/>
                  </a:ext>
                </a:extLst>
              </a:tr>
              <a:tr h="147502">
                <a:tc>
                  <a:txBody>
                    <a:bodyPr/>
                    <a:lstStyle/>
                    <a:p>
                      <a:r>
                        <a:rPr lang="en-US" sz="1100" dirty="0"/>
                        <a:t>Latency in Execution</a:t>
                      </a:r>
                    </a:p>
                  </a:txBody>
                  <a:tcPr/>
                </a:tc>
                <a:tc>
                  <a:txBody>
                    <a:bodyPr/>
                    <a:lstStyle/>
                    <a:p>
                      <a:r>
                        <a:rPr lang="en-US" sz="1100" dirty="0"/>
                        <a:t>Very Important</a:t>
                      </a:r>
                    </a:p>
                  </a:txBody>
                  <a:tcPr/>
                </a:tc>
                <a:extLst>
                  <a:ext uri="{0D108BD9-81ED-4DB2-BD59-A6C34878D82A}">
                    <a16:rowId xmlns:a16="http://schemas.microsoft.com/office/drawing/2014/main" val="1641379751"/>
                  </a:ext>
                </a:extLst>
              </a:tr>
              <a:tr h="147502">
                <a:tc>
                  <a:txBody>
                    <a:bodyPr/>
                    <a:lstStyle/>
                    <a:p>
                      <a:r>
                        <a:rPr lang="en-US" sz="1100" dirty="0"/>
                        <a:t>Cost of Operation</a:t>
                      </a:r>
                    </a:p>
                  </a:txBody>
                  <a:tcPr/>
                </a:tc>
                <a:tc>
                  <a:txBody>
                    <a:bodyPr/>
                    <a:lstStyle/>
                    <a:p>
                      <a:r>
                        <a:rPr lang="en-US" sz="1100" dirty="0"/>
                        <a:t>Very Important</a:t>
                      </a:r>
                    </a:p>
                  </a:txBody>
                  <a:tcPr/>
                </a:tc>
                <a:extLst>
                  <a:ext uri="{0D108BD9-81ED-4DB2-BD59-A6C34878D82A}">
                    <a16:rowId xmlns:a16="http://schemas.microsoft.com/office/drawing/2014/main" val="3148679613"/>
                  </a:ext>
                </a:extLst>
              </a:tr>
              <a:tr h="147502">
                <a:tc>
                  <a:txBody>
                    <a:bodyPr/>
                    <a:lstStyle/>
                    <a:p>
                      <a:r>
                        <a:rPr lang="en-US" sz="1100" dirty="0"/>
                        <a:t>Offline Operation</a:t>
                      </a:r>
                    </a:p>
                  </a:txBody>
                  <a:tcPr/>
                </a:tc>
                <a:tc>
                  <a:txBody>
                    <a:bodyPr/>
                    <a:lstStyle/>
                    <a:p>
                      <a:r>
                        <a:rPr lang="en-US" sz="1100" dirty="0"/>
                        <a:t>Not Important</a:t>
                      </a:r>
                    </a:p>
                  </a:txBody>
                  <a:tcPr/>
                </a:tc>
                <a:extLst>
                  <a:ext uri="{0D108BD9-81ED-4DB2-BD59-A6C34878D82A}">
                    <a16:rowId xmlns:a16="http://schemas.microsoft.com/office/drawing/2014/main" val="2255402793"/>
                  </a:ext>
                </a:extLst>
              </a:tr>
              <a:tr h="147502">
                <a:tc>
                  <a:txBody>
                    <a:bodyPr/>
                    <a:lstStyle/>
                    <a:p>
                      <a:r>
                        <a:rPr lang="en-US" sz="1100" dirty="0"/>
                        <a:t>Solution (?)</a:t>
                      </a:r>
                    </a:p>
                  </a:txBody>
                  <a:tcPr/>
                </a:tc>
                <a:tc>
                  <a:txBody>
                    <a:bodyPr/>
                    <a:lstStyle/>
                    <a:p>
                      <a:r>
                        <a:rPr lang="en-US" sz="1100" b="1" dirty="0"/>
                        <a:t>Server / Backend</a:t>
                      </a:r>
                    </a:p>
                  </a:txBody>
                  <a:tcPr/>
                </a:tc>
                <a:extLst>
                  <a:ext uri="{0D108BD9-81ED-4DB2-BD59-A6C34878D82A}">
                    <a16:rowId xmlns:a16="http://schemas.microsoft.com/office/drawing/2014/main" val="1117486750"/>
                  </a:ext>
                </a:extLst>
              </a:tr>
            </a:tbl>
          </a:graphicData>
        </a:graphic>
      </p:graphicFrame>
      <p:graphicFrame>
        <p:nvGraphicFramePr>
          <p:cNvPr id="18" name="Table 17">
            <a:extLst>
              <a:ext uri="{FF2B5EF4-FFF2-40B4-BE49-F238E27FC236}">
                <a16:creationId xmlns:a16="http://schemas.microsoft.com/office/drawing/2014/main" id="{26336D23-42A4-42AB-821E-FD70CB609CDA}"/>
              </a:ext>
            </a:extLst>
          </p:cNvPr>
          <p:cNvGraphicFramePr>
            <a:graphicFrameLocks noGrp="1"/>
          </p:cNvGraphicFramePr>
          <p:nvPr>
            <p:extLst>
              <p:ext uri="{D42A27DB-BD31-4B8C-83A1-F6EECF244321}">
                <p14:modId xmlns:p14="http://schemas.microsoft.com/office/powerpoint/2010/main" val="1867396621"/>
              </p:ext>
            </p:extLst>
          </p:nvPr>
        </p:nvGraphicFramePr>
        <p:xfrm>
          <a:off x="6602432" y="1477791"/>
          <a:ext cx="2737962" cy="1295400"/>
        </p:xfrm>
        <a:graphic>
          <a:graphicData uri="http://schemas.openxmlformats.org/drawingml/2006/table">
            <a:tbl>
              <a:tblPr firstRow="1" bandRow="1">
                <a:tableStyleId>{5940675A-B579-460E-94D1-54222C63F5DA}</a:tableStyleId>
              </a:tblPr>
              <a:tblGrid>
                <a:gridCol w="1465342">
                  <a:extLst>
                    <a:ext uri="{9D8B030D-6E8A-4147-A177-3AD203B41FA5}">
                      <a16:colId xmlns:a16="http://schemas.microsoft.com/office/drawing/2014/main" val="1645733579"/>
                    </a:ext>
                  </a:extLst>
                </a:gridCol>
                <a:gridCol w="1272620">
                  <a:extLst>
                    <a:ext uri="{9D8B030D-6E8A-4147-A177-3AD203B41FA5}">
                      <a16:colId xmlns:a16="http://schemas.microsoft.com/office/drawing/2014/main" val="2508803130"/>
                    </a:ext>
                  </a:extLst>
                </a:gridCol>
              </a:tblGrid>
              <a:tr h="147502">
                <a:tc>
                  <a:txBody>
                    <a:bodyPr/>
                    <a:lstStyle/>
                    <a:p>
                      <a:r>
                        <a:rPr lang="en-US" sz="1100" dirty="0"/>
                        <a:t>Latency in Updating</a:t>
                      </a:r>
                    </a:p>
                  </a:txBody>
                  <a:tcPr/>
                </a:tc>
                <a:tc>
                  <a:txBody>
                    <a:bodyPr/>
                    <a:lstStyle/>
                    <a:p>
                      <a:r>
                        <a:rPr lang="en-US" sz="1100" dirty="0"/>
                        <a:t>Important</a:t>
                      </a:r>
                    </a:p>
                  </a:txBody>
                  <a:tcPr/>
                </a:tc>
                <a:extLst>
                  <a:ext uri="{0D108BD9-81ED-4DB2-BD59-A6C34878D82A}">
                    <a16:rowId xmlns:a16="http://schemas.microsoft.com/office/drawing/2014/main" val="3764925603"/>
                  </a:ext>
                </a:extLst>
              </a:tr>
              <a:tr h="147502">
                <a:tc>
                  <a:txBody>
                    <a:bodyPr/>
                    <a:lstStyle/>
                    <a:p>
                      <a:r>
                        <a:rPr lang="en-US" sz="1100" dirty="0"/>
                        <a:t>Latency in Execution</a:t>
                      </a:r>
                    </a:p>
                  </a:txBody>
                  <a:tcPr/>
                </a:tc>
                <a:tc>
                  <a:txBody>
                    <a:bodyPr/>
                    <a:lstStyle/>
                    <a:p>
                      <a:r>
                        <a:rPr lang="en-US" sz="1100" dirty="0"/>
                        <a:t>Critical</a:t>
                      </a:r>
                    </a:p>
                  </a:txBody>
                  <a:tcPr/>
                </a:tc>
                <a:extLst>
                  <a:ext uri="{0D108BD9-81ED-4DB2-BD59-A6C34878D82A}">
                    <a16:rowId xmlns:a16="http://schemas.microsoft.com/office/drawing/2014/main" val="1641379751"/>
                  </a:ext>
                </a:extLst>
              </a:tr>
              <a:tr h="147502">
                <a:tc>
                  <a:txBody>
                    <a:bodyPr/>
                    <a:lstStyle/>
                    <a:p>
                      <a:r>
                        <a:rPr lang="en-US" sz="1100" dirty="0"/>
                        <a:t>Cost of Operation</a:t>
                      </a:r>
                    </a:p>
                  </a:txBody>
                  <a:tcPr/>
                </a:tc>
                <a:tc>
                  <a:txBody>
                    <a:bodyPr/>
                    <a:lstStyle/>
                    <a:p>
                      <a:r>
                        <a:rPr lang="en-US" sz="1100" dirty="0"/>
                        <a:t>Important (?)</a:t>
                      </a:r>
                    </a:p>
                  </a:txBody>
                  <a:tcPr/>
                </a:tc>
                <a:extLst>
                  <a:ext uri="{0D108BD9-81ED-4DB2-BD59-A6C34878D82A}">
                    <a16:rowId xmlns:a16="http://schemas.microsoft.com/office/drawing/2014/main" val="3148679613"/>
                  </a:ext>
                </a:extLst>
              </a:tr>
              <a:tr h="147502">
                <a:tc>
                  <a:txBody>
                    <a:bodyPr/>
                    <a:lstStyle/>
                    <a:p>
                      <a:r>
                        <a:rPr lang="en-US" sz="1100" dirty="0"/>
                        <a:t>Offline Operation</a:t>
                      </a:r>
                    </a:p>
                  </a:txBody>
                  <a:tcPr/>
                </a:tc>
                <a:tc>
                  <a:txBody>
                    <a:bodyPr/>
                    <a:lstStyle/>
                    <a:p>
                      <a:r>
                        <a:rPr lang="en-US" sz="1100" dirty="0"/>
                        <a:t>Critical</a:t>
                      </a:r>
                    </a:p>
                  </a:txBody>
                  <a:tcPr/>
                </a:tc>
                <a:extLst>
                  <a:ext uri="{0D108BD9-81ED-4DB2-BD59-A6C34878D82A}">
                    <a16:rowId xmlns:a16="http://schemas.microsoft.com/office/drawing/2014/main" val="2255402793"/>
                  </a:ext>
                </a:extLst>
              </a:tr>
              <a:tr h="147502">
                <a:tc>
                  <a:txBody>
                    <a:bodyPr/>
                    <a:lstStyle/>
                    <a:p>
                      <a:r>
                        <a:rPr lang="en-US" sz="1100" dirty="0"/>
                        <a:t>Solution (?)</a:t>
                      </a:r>
                    </a:p>
                  </a:txBody>
                  <a:tcPr/>
                </a:tc>
                <a:tc>
                  <a:txBody>
                    <a:bodyPr/>
                    <a:lstStyle/>
                    <a:p>
                      <a:r>
                        <a:rPr lang="en-US" sz="1100" b="1" dirty="0"/>
                        <a:t>Client Centric</a:t>
                      </a:r>
                    </a:p>
                  </a:txBody>
                  <a:tcPr/>
                </a:tc>
                <a:extLst>
                  <a:ext uri="{0D108BD9-81ED-4DB2-BD59-A6C34878D82A}">
                    <a16:rowId xmlns:a16="http://schemas.microsoft.com/office/drawing/2014/main" val="1117486750"/>
                  </a:ext>
                </a:extLst>
              </a:tr>
            </a:tbl>
          </a:graphicData>
        </a:graphic>
      </p:graphicFrame>
      <p:graphicFrame>
        <p:nvGraphicFramePr>
          <p:cNvPr id="20" name="Table 19">
            <a:extLst>
              <a:ext uri="{FF2B5EF4-FFF2-40B4-BE49-F238E27FC236}">
                <a16:creationId xmlns:a16="http://schemas.microsoft.com/office/drawing/2014/main" id="{29DB0E62-C760-4834-B7BF-07362BD5D59C}"/>
              </a:ext>
            </a:extLst>
          </p:cNvPr>
          <p:cNvGraphicFramePr>
            <a:graphicFrameLocks noGrp="1"/>
          </p:cNvGraphicFramePr>
          <p:nvPr>
            <p:extLst>
              <p:ext uri="{D42A27DB-BD31-4B8C-83A1-F6EECF244321}">
                <p14:modId xmlns:p14="http://schemas.microsoft.com/office/powerpoint/2010/main" val="4251921167"/>
              </p:ext>
            </p:extLst>
          </p:nvPr>
        </p:nvGraphicFramePr>
        <p:xfrm>
          <a:off x="6602432" y="3327237"/>
          <a:ext cx="2737962" cy="1295400"/>
        </p:xfrm>
        <a:graphic>
          <a:graphicData uri="http://schemas.openxmlformats.org/drawingml/2006/table">
            <a:tbl>
              <a:tblPr firstRow="1" bandRow="1">
                <a:tableStyleId>{5940675A-B579-460E-94D1-54222C63F5DA}</a:tableStyleId>
              </a:tblPr>
              <a:tblGrid>
                <a:gridCol w="1465342">
                  <a:extLst>
                    <a:ext uri="{9D8B030D-6E8A-4147-A177-3AD203B41FA5}">
                      <a16:colId xmlns:a16="http://schemas.microsoft.com/office/drawing/2014/main" val="1645733579"/>
                    </a:ext>
                  </a:extLst>
                </a:gridCol>
                <a:gridCol w="1272620">
                  <a:extLst>
                    <a:ext uri="{9D8B030D-6E8A-4147-A177-3AD203B41FA5}">
                      <a16:colId xmlns:a16="http://schemas.microsoft.com/office/drawing/2014/main" val="2508803130"/>
                    </a:ext>
                  </a:extLst>
                </a:gridCol>
              </a:tblGrid>
              <a:tr h="147502">
                <a:tc>
                  <a:txBody>
                    <a:bodyPr/>
                    <a:lstStyle/>
                    <a:p>
                      <a:r>
                        <a:rPr lang="en-US" sz="1100" dirty="0"/>
                        <a:t>Latency in Updating</a:t>
                      </a:r>
                    </a:p>
                  </a:txBody>
                  <a:tcPr/>
                </a:tc>
                <a:tc>
                  <a:txBody>
                    <a:bodyPr/>
                    <a:lstStyle/>
                    <a:p>
                      <a:r>
                        <a:rPr lang="en-US" sz="1100" dirty="0"/>
                        <a:t>Slow Okay</a:t>
                      </a:r>
                    </a:p>
                  </a:txBody>
                  <a:tcPr/>
                </a:tc>
                <a:extLst>
                  <a:ext uri="{0D108BD9-81ED-4DB2-BD59-A6C34878D82A}">
                    <a16:rowId xmlns:a16="http://schemas.microsoft.com/office/drawing/2014/main" val="3764925603"/>
                  </a:ext>
                </a:extLst>
              </a:tr>
              <a:tr h="147502">
                <a:tc>
                  <a:txBody>
                    <a:bodyPr/>
                    <a:lstStyle/>
                    <a:p>
                      <a:r>
                        <a:rPr lang="en-US" sz="1100" dirty="0"/>
                        <a:t>Latency in Execution</a:t>
                      </a:r>
                    </a:p>
                  </a:txBody>
                  <a:tcPr/>
                </a:tc>
                <a:tc>
                  <a:txBody>
                    <a:bodyPr/>
                    <a:lstStyle/>
                    <a:p>
                      <a:r>
                        <a:rPr lang="en-US" sz="1100" dirty="0"/>
                        <a:t>Not Important</a:t>
                      </a:r>
                    </a:p>
                  </a:txBody>
                  <a:tcPr/>
                </a:tc>
                <a:extLst>
                  <a:ext uri="{0D108BD9-81ED-4DB2-BD59-A6C34878D82A}">
                    <a16:rowId xmlns:a16="http://schemas.microsoft.com/office/drawing/2014/main" val="1641379751"/>
                  </a:ext>
                </a:extLst>
              </a:tr>
              <a:tr h="147502">
                <a:tc>
                  <a:txBody>
                    <a:bodyPr/>
                    <a:lstStyle/>
                    <a:p>
                      <a:r>
                        <a:rPr lang="en-US" sz="1100" dirty="0"/>
                        <a:t>Cost of Operation</a:t>
                      </a:r>
                    </a:p>
                  </a:txBody>
                  <a:tcPr/>
                </a:tc>
                <a:tc>
                  <a:txBody>
                    <a:bodyPr/>
                    <a:lstStyle/>
                    <a:p>
                      <a:r>
                        <a:rPr lang="en-US" sz="1100" dirty="0"/>
                        <a:t>Important (?)</a:t>
                      </a:r>
                    </a:p>
                  </a:txBody>
                  <a:tcPr/>
                </a:tc>
                <a:extLst>
                  <a:ext uri="{0D108BD9-81ED-4DB2-BD59-A6C34878D82A}">
                    <a16:rowId xmlns:a16="http://schemas.microsoft.com/office/drawing/2014/main" val="3148679613"/>
                  </a:ext>
                </a:extLst>
              </a:tr>
              <a:tr h="147502">
                <a:tc>
                  <a:txBody>
                    <a:bodyPr/>
                    <a:lstStyle/>
                    <a:p>
                      <a:r>
                        <a:rPr lang="en-US" sz="1100" dirty="0"/>
                        <a:t>Offline Operation</a:t>
                      </a:r>
                    </a:p>
                  </a:txBody>
                  <a:tcPr/>
                </a:tc>
                <a:tc>
                  <a:txBody>
                    <a:bodyPr/>
                    <a:lstStyle/>
                    <a:p>
                      <a:r>
                        <a:rPr lang="en-US" sz="1100" dirty="0"/>
                        <a:t>Critical</a:t>
                      </a:r>
                    </a:p>
                  </a:txBody>
                  <a:tcPr/>
                </a:tc>
                <a:extLst>
                  <a:ext uri="{0D108BD9-81ED-4DB2-BD59-A6C34878D82A}">
                    <a16:rowId xmlns:a16="http://schemas.microsoft.com/office/drawing/2014/main" val="2255402793"/>
                  </a:ext>
                </a:extLst>
              </a:tr>
              <a:tr h="147502">
                <a:tc>
                  <a:txBody>
                    <a:bodyPr/>
                    <a:lstStyle/>
                    <a:p>
                      <a:r>
                        <a:rPr lang="en-US" sz="1100" dirty="0"/>
                        <a:t>Solution (?)</a:t>
                      </a:r>
                    </a:p>
                  </a:txBody>
                  <a:tcPr/>
                </a:tc>
                <a:tc>
                  <a:txBody>
                    <a:bodyPr/>
                    <a:lstStyle/>
                    <a:p>
                      <a:r>
                        <a:rPr lang="en-US" sz="1100" b="1" dirty="0"/>
                        <a:t>Backend (Cache)</a:t>
                      </a:r>
                    </a:p>
                  </a:txBody>
                  <a:tcPr/>
                </a:tc>
                <a:extLst>
                  <a:ext uri="{0D108BD9-81ED-4DB2-BD59-A6C34878D82A}">
                    <a16:rowId xmlns:a16="http://schemas.microsoft.com/office/drawing/2014/main" val="1117486750"/>
                  </a:ext>
                </a:extLst>
              </a:tr>
            </a:tbl>
          </a:graphicData>
        </a:graphic>
      </p:graphicFrame>
      <p:graphicFrame>
        <p:nvGraphicFramePr>
          <p:cNvPr id="21" name="Table 20">
            <a:extLst>
              <a:ext uri="{FF2B5EF4-FFF2-40B4-BE49-F238E27FC236}">
                <a16:creationId xmlns:a16="http://schemas.microsoft.com/office/drawing/2014/main" id="{24A5E93A-A60F-44E2-A292-33997DF9BE1B}"/>
              </a:ext>
            </a:extLst>
          </p:cNvPr>
          <p:cNvGraphicFramePr>
            <a:graphicFrameLocks noGrp="1"/>
          </p:cNvGraphicFramePr>
          <p:nvPr>
            <p:extLst>
              <p:ext uri="{D42A27DB-BD31-4B8C-83A1-F6EECF244321}">
                <p14:modId xmlns:p14="http://schemas.microsoft.com/office/powerpoint/2010/main" val="239267175"/>
              </p:ext>
            </p:extLst>
          </p:nvPr>
        </p:nvGraphicFramePr>
        <p:xfrm>
          <a:off x="6602432" y="5136983"/>
          <a:ext cx="2737962" cy="1295400"/>
        </p:xfrm>
        <a:graphic>
          <a:graphicData uri="http://schemas.openxmlformats.org/drawingml/2006/table">
            <a:tbl>
              <a:tblPr firstRow="1" bandRow="1">
                <a:tableStyleId>{5940675A-B579-460E-94D1-54222C63F5DA}</a:tableStyleId>
              </a:tblPr>
              <a:tblGrid>
                <a:gridCol w="1465342">
                  <a:extLst>
                    <a:ext uri="{9D8B030D-6E8A-4147-A177-3AD203B41FA5}">
                      <a16:colId xmlns:a16="http://schemas.microsoft.com/office/drawing/2014/main" val="1645733579"/>
                    </a:ext>
                  </a:extLst>
                </a:gridCol>
                <a:gridCol w="1272620">
                  <a:extLst>
                    <a:ext uri="{9D8B030D-6E8A-4147-A177-3AD203B41FA5}">
                      <a16:colId xmlns:a16="http://schemas.microsoft.com/office/drawing/2014/main" val="2508803130"/>
                    </a:ext>
                  </a:extLst>
                </a:gridCol>
              </a:tblGrid>
              <a:tr h="147502">
                <a:tc>
                  <a:txBody>
                    <a:bodyPr/>
                    <a:lstStyle/>
                    <a:p>
                      <a:r>
                        <a:rPr lang="en-US" sz="1100" dirty="0"/>
                        <a:t>Latency in Updating</a:t>
                      </a:r>
                    </a:p>
                  </a:txBody>
                  <a:tcPr/>
                </a:tc>
                <a:tc>
                  <a:txBody>
                    <a:bodyPr/>
                    <a:lstStyle/>
                    <a:p>
                      <a:r>
                        <a:rPr lang="en-US" sz="1100" dirty="0"/>
                        <a:t>Slow Okay</a:t>
                      </a:r>
                    </a:p>
                  </a:txBody>
                  <a:tcPr/>
                </a:tc>
                <a:extLst>
                  <a:ext uri="{0D108BD9-81ED-4DB2-BD59-A6C34878D82A}">
                    <a16:rowId xmlns:a16="http://schemas.microsoft.com/office/drawing/2014/main" val="3764925603"/>
                  </a:ext>
                </a:extLst>
              </a:tr>
              <a:tr h="147502">
                <a:tc>
                  <a:txBody>
                    <a:bodyPr/>
                    <a:lstStyle/>
                    <a:p>
                      <a:r>
                        <a:rPr lang="en-US" sz="1100" dirty="0"/>
                        <a:t>Latency in Execution</a:t>
                      </a:r>
                    </a:p>
                  </a:txBody>
                  <a:tcPr/>
                </a:tc>
                <a:tc>
                  <a:txBody>
                    <a:bodyPr/>
                    <a:lstStyle/>
                    <a:p>
                      <a:r>
                        <a:rPr lang="en-US" sz="1100" dirty="0"/>
                        <a:t>Important</a:t>
                      </a:r>
                    </a:p>
                  </a:txBody>
                  <a:tcPr/>
                </a:tc>
                <a:extLst>
                  <a:ext uri="{0D108BD9-81ED-4DB2-BD59-A6C34878D82A}">
                    <a16:rowId xmlns:a16="http://schemas.microsoft.com/office/drawing/2014/main" val="1641379751"/>
                  </a:ext>
                </a:extLst>
              </a:tr>
              <a:tr h="147502">
                <a:tc>
                  <a:txBody>
                    <a:bodyPr/>
                    <a:lstStyle/>
                    <a:p>
                      <a:r>
                        <a:rPr lang="en-US" sz="1100" dirty="0"/>
                        <a:t>Cost of Operation</a:t>
                      </a:r>
                    </a:p>
                  </a:txBody>
                  <a:tcPr/>
                </a:tc>
                <a:tc>
                  <a:txBody>
                    <a:bodyPr/>
                    <a:lstStyle/>
                    <a:p>
                      <a:r>
                        <a:rPr lang="en-US" sz="1100" dirty="0"/>
                        <a:t>Important (?)</a:t>
                      </a:r>
                    </a:p>
                  </a:txBody>
                  <a:tcPr/>
                </a:tc>
                <a:extLst>
                  <a:ext uri="{0D108BD9-81ED-4DB2-BD59-A6C34878D82A}">
                    <a16:rowId xmlns:a16="http://schemas.microsoft.com/office/drawing/2014/main" val="3148679613"/>
                  </a:ext>
                </a:extLst>
              </a:tr>
              <a:tr h="147502">
                <a:tc>
                  <a:txBody>
                    <a:bodyPr/>
                    <a:lstStyle/>
                    <a:p>
                      <a:r>
                        <a:rPr lang="en-US" sz="1100" dirty="0"/>
                        <a:t>Offline Operation</a:t>
                      </a:r>
                    </a:p>
                  </a:txBody>
                  <a:tcPr/>
                </a:tc>
                <a:tc>
                  <a:txBody>
                    <a:bodyPr/>
                    <a:lstStyle/>
                    <a:p>
                      <a:r>
                        <a:rPr lang="en-US" sz="1100" dirty="0"/>
                        <a:t>Important</a:t>
                      </a:r>
                    </a:p>
                  </a:txBody>
                  <a:tcPr/>
                </a:tc>
                <a:extLst>
                  <a:ext uri="{0D108BD9-81ED-4DB2-BD59-A6C34878D82A}">
                    <a16:rowId xmlns:a16="http://schemas.microsoft.com/office/drawing/2014/main" val="2255402793"/>
                  </a:ext>
                </a:extLst>
              </a:tr>
              <a:tr h="147502">
                <a:tc>
                  <a:txBody>
                    <a:bodyPr/>
                    <a:lstStyle/>
                    <a:p>
                      <a:r>
                        <a:rPr lang="en-US" sz="1100" dirty="0"/>
                        <a:t>Solution (?)</a:t>
                      </a:r>
                    </a:p>
                  </a:txBody>
                  <a:tcPr/>
                </a:tc>
                <a:tc>
                  <a:txBody>
                    <a:bodyPr/>
                    <a:lstStyle/>
                    <a:p>
                      <a:r>
                        <a:rPr lang="en-US" sz="1100" b="1" dirty="0"/>
                        <a:t>Server / Client</a:t>
                      </a:r>
                    </a:p>
                  </a:txBody>
                  <a:tcPr/>
                </a:tc>
                <a:extLst>
                  <a:ext uri="{0D108BD9-81ED-4DB2-BD59-A6C34878D82A}">
                    <a16:rowId xmlns:a16="http://schemas.microsoft.com/office/drawing/2014/main" val="1117486750"/>
                  </a:ext>
                </a:extLst>
              </a:tr>
            </a:tbl>
          </a:graphicData>
        </a:graphic>
      </p:graphicFrame>
      <p:sp>
        <p:nvSpPr>
          <p:cNvPr id="4" name="Rectangle 3">
            <a:extLst>
              <a:ext uri="{FF2B5EF4-FFF2-40B4-BE49-F238E27FC236}">
                <a16:creationId xmlns:a16="http://schemas.microsoft.com/office/drawing/2014/main" id="{748C91C7-73EA-408B-B871-2DE7B388336D}"/>
              </a:ext>
            </a:extLst>
          </p:cNvPr>
          <p:cNvSpPr/>
          <p:nvPr/>
        </p:nvSpPr>
        <p:spPr>
          <a:xfrm>
            <a:off x="2913088" y="2555834"/>
            <a:ext cx="916899" cy="1648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C1BBA70-C741-477E-98B3-4752B0831272}"/>
              </a:ext>
            </a:extLst>
          </p:cNvPr>
          <p:cNvSpPr/>
          <p:nvPr/>
        </p:nvSpPr>
        <p:spPr>
          <a:xfrm>
            <a:off x="2913088" y="4427776"/>
            <a:ext cx="916899" cy="1648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D664BF5-99EC-4D6C-82B0-90DFF416C067}"/>
              </a:ext>
            </a:extLst>
          </p:cNvPr>
          <p:cNvSpPr/>
          <p:nvPr/>
        </p:nvSpPr>
        <p:spPr>
          <a:xfrm>
            <a:off x="2913088" y="6267502"/>
            <a:ext cx="1089286" cy="1648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6" name="Rectangle 15">
            <a:extLst>
              <a:ext uri="{FF2B5EF4-FFF2-40B4-BE49-F238E27FC236}">
                <a16:creationId xmlns:a16="http://schemas.microsoft.com/office/drawing/2014/main" id="{9B6711B8-CAC5-481C-9E30-124E1AD72C7E}"/>
              </a:ext>
            </a:extLst>
          </p:cNvPr>
          <p:cNvSpPr/>
          <p:nvPr/>
        </p:nvSpPr>
        <p:spPr>
          <a:xfrm>
            <a:off x="8167141" y="2576664"/>
            <a:ext cx="1089286" cy="1648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9" name="Rectangle 18">
            <a:extLst>
              <a:ext uri="{FF2B5EF4-FFF2-40B4-BE49-F238E27FC236}">
                <a16:creationId xmlns:a16="http://schemas.microsoft.com/office/drawing/2014/main" id="{A2932662-6AC3-458A-B65D-FC21B8EFE7D8}"/>
              </a:ext>
            </a:extLst>
          </p:cNvPr>
          <p:cNvSpPr/>
          <p:nvPr/>
        </p:nvSpPr>
        <p:spPr>
          <a:xfrm>
            <a:off x="8167141" y="4430011"/>
            <a:ext cx="1089286" cy="1648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21">
            <a:extLst>
              <a:ext uri="{FF2B5EF4-FFF2-40B4-BE49-F238E27FC236}">
                <a16:creationId xmlns:a16="http://schemas.microsoft.com/office/drawing/2014/main" id="{DAC2CA4B-E448-44CB-B533-F5C9DED87146}"/>
              </a:ext>
            </a:extLst>
          </p:cNvPr>
          <p:cNvSpPr/>
          <p:nvPr/>
        </p:nvSpPr>
        <p:spPr>
          <a:xfrm>
            <a:off x="8094688" y="6247252"/>
            <a:ext cx="1089286" cy="1648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280127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
                                            <p:txEl>
                                              <p:pRg st="6" end="6"/>
                                            </p:txEl>
                                          </p:spTgt>
                                        </p:tgtEl>
                                        <p:attrNameLst>
                                          <p:attrName>style.visibility</p:attrName>
                                        </p:attrNameLst>
                                      </p:cBhvr>
                                      <p:to>
                                        <p:strVal val="visible"/>
                                      </p:to>
                                    </p:set>
                                    <p:anim calcmode="lin" valueType="num">
                                      <p:cBhvr additive="base">
                                        <p:cTn id="11" dur="500" fill="hold"/>
                                        <p:tgtEl>
                                          <p:spTgt spid="1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xEl>
                                              <p:pRg st="11" end="11"/>
                                            </p:txEl>
                                          </p:spTgt>
                                        </p:tgtEl>
                                        <p:attrNameLst>
                                          <p:attrName>style.visibility</p:attrName>
                                        </p:attrNameLst>
                                      </p:cBhvr>
                                      <p:to>
                                        <p:strVal val="visible"/>
                                      </p:to>
                                    </p:set>
                                    <p:anim calcmode="lin" valueType="num">
                                      <p:cBhvr additive="base">
                                        <p:cTn id="25" dur="500" fill="hold"/>
                                        <p:tgtEl>
                                          <p:spTgt spid="13">
                                            <p:txEl>
                                              <p:pRg st="11" end="1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
                                            <p:txEl>
                                              <p:pRg st="11" end="1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anim calcmode="lin" valueType="num">
                                      <p:cBhvr additive="base">
                                        <p:cTn id="3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0" end="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 calcmode="lin" valueType="num">
                                      <p:cBhvr additive="base">
                                        <p:cTn id="5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 calcmode="lin" valueType="num">
                                      <p:cBhvr additive="base">
                                        <p:cTn id="71" dur="500" fill="hold"/>
                                        <p:tgtEl>
                                          <p:spTgt spid="21"/>
                                        </p:tgtEl>
                                        <p:attrNameLst>
                                          <p:attrName>ppt_x</p:attrName>
                                        </p:attrNameLst>
                                      </p:cBhvr>
                                      <p:tavLst>
                                        <p:tav tm="0">
                                          <p:val>
                                            <p:strVal val="#ppt_x"/>
                                          </p:val>
                                        </p:tav>
                                        <p:tav tm="100000">
                                          <p:val>
                                            <p:strVal val="#ppt_x"/>
                                          </p:val>
                                        </p:tav>
                                      </p:tavLst>
                                    </p:anim>
                                    <p:anim calcmode="lin" valueType="num">
                                      <p:cBhvr additive="base">
                                        <p:cTn id="7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0" nodeType="clickEffect">
                                  <p:stCondLst>
                                    <p:cond delay="0"/>
                                  </p:stCondLst>
                                  <p:childTnLst>
                                    <p:set>
                                      <p:cBhvr>
                                        <p:cTn id="76"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4" grpId="0" animBg="1"/>
      <p:bldP spid="16" grpId="0" animBg="1"/>
      <p:bldP spid="19"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4BD7E-CA96-44F5-8BD9-739B7E9462CF}"/>
              </a:ext>
            </a:extLst>
          </p:cNvPr>
          <p:cNvSpPr>
            <a:spLocks noGrp="1"/>
          </p:cNvSpPr>
          <p:nvPr>
            <p:ph type="title"/>
          </p:nvPr>
        </p:nvSpPr>
        <p:spPr/>
        <p:txBody>
          <a:bodyPr/>
          <a:lstStyle/>
          <a:p>
            <a:r>
              <a:rPr lang="en-US" dirty="0"/>
              <a:t>Intelligence Management</a:t>
            </a:r>
          </a:p>
        </p:txBody>
      </p:sp>
      <p:sp>
        <p:nvSpPr>
          <p:cNvPr id="3" name="Content Placeholder 2">
            <a:extLst>
              <a:ext uri="{FF2B5EF4-FFF2-40B4-BE49-F238E27FC236}">
                <a16:creationId xmlns:a16="http://schemas.microsoft.com/office/drawing/2014/main" id="{2E6B1F3D-E429-4C0B-B37C-3ACC7C6F980B}"/>
              </a:ext>
            </a:extLst>
          </p:cNvPr>
          <p:cNvSpPr>
            <a:spLocks noGrp="1"/>
          </p:cNvSpPr>
          <p:nvPr>
            <p:ph idx="1"/>
          </p:nvPr>
        </p:nvSpPr>
        <p:spPr>
          <a:xfrm>
            <a:off x="838199" y="1825625"/>
            <a:ext cx="4403104" cy="4351338"/>
          </a:xfrm>
        </p:spPr>
        <p:txBody>
          <a:bodyPr>
            <a:normAutofit fontScale="70000" lnSpcReduction="20000"/>
          </a:bodyPr>
          <a:lstStyle/>
          <a:p>
            <a:r>
              <a:rPr lang="en-US" dirty="0"/>
              <a:t>Process of getting new models deployed safely, repeatably, at scale.</a:t>
            </a:r>
          </a:p>
          <a:p>
            <a:endParaRPr lang="en-US" dirty="0"/>
          </a:p>
          <a:p>
            <a:r>
              <a:rPr lang="en-US" dirty="0"/>
              <a:t>Complexity</a:t>
            </a:r>
          </a:p>
          <a:p>
            <a:pPr lvl="1"/>
            <a:r>
              <a:rPr lang="en-US" dirty="0"/>
              <a:t>Many models</a:t>
            </a:r>
          </a:p>
          <a:p>
            <a:pPr lvl="1"/>
            <a:r>
              <a:rPr lang="en-US" dirty="0"/>
              <a:t>Living multiple places</a:t>
            </a:r>
          </a:p>
          <a:p>
            <a:pPr lvl="1"/>
            <a:r>
              <a:rPr lang="en-US" dirty="0"/>
              <a:t>Comes from many sources</a:t>
            </a:r>
          </a:p>
          <a:p>
            <a:pPr lvl="1"/>
            <a:r>
              <a:rPr lang="en-US" dirty="0"/>
              <a:t>Interdependencies</a:t>
            </a:r>
          </a:p>
          <a:p>
            <a:pPr lvl="1"/>
            <a:endParaRPr lang="en-US" dirty="0"/>
          </a:p>
          <a:p>
            <a:r>
              <a:rPr lang="en-US" dirty="0"/>
              <a:t>Frequency</a:t>
            </a:r>
          </a:p>
          <a:p>
            <a:pPr lvl="1"/>
            <a:r>
              <a:rPr lang="en-US" dirty="0"/>
              <a:t>Hourly for three years…</a:t>
            </a:r>
          </a:p>
          <a:p>
            <a:pPr lvl="1"/>
            <a:r>
              <a:rPr lang="en-US" dirty="0"/>
              <a:t>~26,000 times</a:t>
            </a:r>
          </a:p>
          <a:p>
            <a:pPr lvl="1"/>
            <a:endParaRPr lang="en-US" dirty="0"/>
          </a:p>
          <a:p>
            <a:r>
              <a:rPr lang="en-US" dirty="0"/>
              <a:t>Long-lived Human Systems</a:t>
            </a:r>
          </a:p>
          <a:p>
            <a:pPr lvl="1"/>
            <a:r>
              <a:rPr lang="en-US" dirty="0"/>
              <a:t>Staff Turnover</a:t>
            </a:r>
          </a:p>
          <a:p>
            <a:pPr lvl="1"/>
            <a:r>
              <a:rPr lang="en-US" dirty="0"/>
              <a:t>Skill set of model deployers</a:t>
            </a:r>
          </a:p>
        </p:txBody>
      </p:sp>
      <p:sp>
        <p:nvSpPr>
          <p:cNvPr id="4" name="TextBox 3">
            <a:extLst>
              <a:ext uri="{FF2B5EF4-FFF2-40B4-BE49-F238E27FC236}">
                <a16:creationId xmlns:a16="http://schemas.microsoft.com/office/drawing/2014/main" id="{B7B46C18-C311-44C6-B87C-E24807179D6F}"/>
              </a:ext>
            </a:extLst>
          </p:cNvPr>
          <p:cNvSpPr txBox="1"/>
          <p:nvPr/>
        </p:nvSpPr>
        <p:spPr>
          <a:xfrm>
            <a:off x="6447934" y="1825625"/>
            <a:ext cx="4905866" cy="1200329"/>
          </a:xfrm>
          <a:prstGeom prst="rect">
            <a:avLst/>
          </a:prstGeom>
          <a:noFill/>
          <a:ln>
            <a:solidFill>
              <a:schemeClr val="tx1">
                <a:lumMod val="50000"/>
                <a:lumOff val="50000"/>
              </a:schemeClr>
            </a:solidFill>
          </a:ln>
        </p:spPr>
        <p:txBody>
          <a:bodyPr wrap="square" rtlCol="0">
            <a:spAutoFit/>
          </a:bodyPr>
          <a:lstStyle/>
          <a:p>
            <a:endParaRPr lang="en-US" dirty="0"/>
          </a:p>
          <a:p>
            <a:r>
              <a:rPr lang="en-US" dirty="0"/>
              <a:t>&gt;&gt; Copy $</a:t>
            </a:r>
            <a:r>
              <a:rPr lang="en-US" dirty="0" err="1"/>
              <a:t>NewModelPath</a:t>
            </a:r>
            <a:r>
              <a:rPr lang="en-US" dirty="0"/>
              <a:t> $</a:t>
            </a:r>
            <a:r>
              <a:rPr lang="en-US" dirty="0" err="1"/>
              <a:t>DeployedModelPath</a:t>
            </a:r>
            <a:endParaRPr lang="en-US" dirty="0"/>
          </a:p>
          <a:p>
            <a:r>
              <a:rPr lang="en-US" dirty="0"/>
              <a:t>&gt;&gt; RestartService.exe</a:t>
            </a:r>
          </a:p>
          <a:p>
            <a:endParaRPr lang="en-US" dirty="0"/>
          </a:p>
        </p:txBody>
      </p:sp>
      <p:sp>
        <p:nvSpPr>
          <p:cNvPr id="6" name="TextBox 5">
            <a:extLst>
              <a:ext uri="{FF2B5EF4-FFF2-40B4-BE49-F238E27FC236}">
                <a16:creationId xmlns:a16="http://schemas.microsoft.com/office/drawing/2014/main" id="{80C48D24-A992-47A3-88EA-A1B5137A218B}"/>
              </a:ext>
            </a:extLst>
          </p:cNvPr>
          <p:cNvSpPr txBox="1"/>
          <p:nvPr/>
        </p:nvSpPr>
        <p:spPr>
          <a:xfrm>
            <a:off x="7267727" y="1506022"/>
            <a:ext cx="3266279" cy="369332"/>
          </a:xfrm>
          <a:prstGeom prst="rect">
            <a:avLst/>
          </a:prstGeom>
          <a:noFill/>
        </p:spPr>
        <p:txBody>
          <a:bodyPr wrap="none" rtlCol="0">
            <a:spAutoFit/>
          </a:bodyPr>
          <a:lstStyle/>
          <a:p>
            <a:r>
              <a:rPr lang="en-US" dirty="0"/>
              <a:t>Simple Intelligence Management</a:t>
            </a:r>
          </a:p>
        </p:txBody>
      </p:sp>
      <p:sp>
        <p:nvSpPr>
          <p:cNvPr id="7" name="Content Placeholder 2">
            <a:extLst>
              <a:ext uri="{FF2B5EF4-FFF2-40B4-BE49-F238E27FC236}">
                <a16:creationId xmlns:a16="http://schemas.microsoft.com/office/drawing/2014/main" id="{8E375294-37AB-423C-B0D9-CC28D6B2E609}"/>
              </a:ext>
            </a:extLst>
          </p:cNvPr>
          <p:cNvSpPr txBox="1">
            <a:spLocks/>
          </p:cNvSpPr>
          <p:nvPr/>
        </p:nvSpPr>
        <p:spPr>
          <a:xfrm>
            <a:off x="6447934" y="3832047"/>
            <a:ext cx="4403104" cy="24933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Risk of:</a:t>
            </a:r>
          </a:p>
          <a:p>
            <a:pPr lvl="1"/>
            <a:r>
              <a:rPr lang="en-US" dirty="0"/>
              <a:t>High cost</a:t>
            </a:r>
          </a:p>
          <a:p>
            <a:pPr lvl="1"/>
            <a:r>
              <a:rPr lang="en-US" dirty="0"/>
              <a:t>Error prone</a:t>
            </a:r>
          </a:p>
          <a:p>
            <a:pPr lvl="1"/>
            <a:r>
              <a:rPr lang="en-US" dirty="0"/>
              <a:t>Hard to understand</a:t>
            </a:r>
          </a:p>
          <a:p>
            <a:pPr lvl="1"/>
            <a:r>
              <a:rPr lang="en-US" dirty="0"/>
              <a:t>Paralysis</a:t>
            </a:r>
          </a:p>
        </p:txBody>
      </p:sp>
    </p:spTree>
    <p:extLst>
      <p:ext uri="{BB962C8B-B14F-4D97-AF65-F5344CB8AC3E}">
        <p14:creationId xmlns:p14="http://schemas.microsoft.com/office/powerpoint/2010/main" val="332200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 calcmode="lin" valueType="num">
                                      <p:cBhvr additive="base">
                                        <p:cTn id="4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 calcmode="lin" valueType="num">
                                      <p:cBhvr additive="base">
                                        <p:cTn id="5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7">
                                            <p:txEl>
                                              <p:pRg st="0" end="0"/>
                                            </p:txEl>
                                          </p:spTgt>
                                        </p:tgtEl>
                                        <p:attrNameLst>
                                          <p:attrName>style.visibility</p:attrName>
                                        </p:attrNameLst>
                                      </p:cBhvr>
                                      <p:to>
                                        <p:strVal val="visible"/>
                                      </p:to>
                                    </p:set>
                                    <p:anim calcmode="lin" valueType="num">
                                      <p:cBhvr additive="base">
                                        <p:cTn id="5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
                                            <p:txEl>
                                              <p:pRg st="1" end="1"/>
                                            </p:txEl>
                                          </p:spTgt>
                                        </p:tgtEl>
                                        <p:attrNameLst>
                                          <p:attrName>style.visibility</p:attrName>
                                        </p:attrNameLst>
                                      </p:cBhvr>
                                      <p:to>
                                        <p:strVal val="visible"/>
                                      </p:to>
                                    </p:set>
                                    <p:anim calcmode="lin" valueType="num">
                                      <p:cBhvr additive="base">
                                        <p:cTn id="6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7">
                                            <p:txEl>
                                              <p:pRg st="2" end="2"/>
                                            </p:txEl>
                                          </p:spTgt>
                                        </p:tgtEl>
                                        <p:attrNameLst>
                                          <p:attrName>style.visibility</p:attrName>
                                        </p:attrNameLst>
                                      </p:cBhvr>
                                      <p:to>
                                        <p:strVal val="visible"/>
                                      </p:to>
                                    </p:set>
                                    <p:anim calcmode="lin" valueType="num">
                                      <p:cBhvr additive="base">
                                        <p:cTn id="6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
                                            <p:txEl>
                                              <p:pRg st="3" end="3"/>
                                            </p:txEl>
                                          </p:spTgt>
                                        </p:tgtEl>
                                        <p:attrNameLst>
                                          <p:attrName>style.visibility</p:attrName>
                                        </p:attrNameLst>
                                      </p:cBhvr>
                                      <p:to>
                                        <p:strVal val="visible"/>
                                      </p:to>
                                    </p:set>
                                    <p:anim calcmode="lin" valueType="num">
                                      <p:cBhvr additive="base">
                                        <p:cTn id="6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7">
                                            <p:txEl>
                                              <p:pRg st="4" end="4"/>
                                            </p:txEl>
                                          </p:spTgt>
                                        </p:tgtEl>
                                        <p:attrNameLst>
                                          <p:attrName>style.visibility</p:attrName>
                                        </p:attrNameLst>
                                      </p:cBhvr>
                                      <p:to>
                                        <p:strVal val="visible"/>
                                      </p:to>
                                    </p:set>
                                    <p:anim calcmode="lin" valueType="num">
                                      <p:cBhvr additive="base">
                                        <p:cTn id="7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B4D87-2BFB-4F62-A607-87693BB29857}"/>
              </a:ext>
            </a:extLst>
          </p:cNvPr>
          <p:cNvSpPr>
            <a:spLocks noGrp="1"/>
          </p:cNvSpPr>
          <p:nvPr>
            <p:ph type="title"/>
          </p:nvPr>
        </p:nvSpPr>
        <p:spPr/>
        <p:txBody>
          <a:bodyPr/>
          <a:lstStyle/>
          <a:p>
            <a:r>
              <a:rPr lang="en-US" dirty="0"/>
              <a:t>Effective Intelligence Management</a:t>
            </a:r>
          </a:p>
        </p:txBody>
      </p:sp>
      <p:sp>
        <p:nvSpPr>
          <p:cNvPr id="3" name="Content Placeholder 2">
            <a:extLst>
              <a:ext uri="{FF2B5EF4-FFF2-40B4-BE49-F238E27FC236}">
                <a16:creationId xmlns:a16="http://schemas.microsoft.com/office/drawing/2014/main" id="{E517A7AD-8096-4A05-8B15-6D8A0F5C078D}"/>
              </a:ext>
            </a:extLst>
          </p:cNvPr>
          <p:cNvSpPr>
            <a:spLocks noGrp="1"/>
          </p:cNvSpPr>
          <p:nvPr>
            <p:ph idx="1"/>
          </p:nvPr>
        </p:nvSpPr>
        <p:spPr/>
        <p:txBody>
          <a:bodyPr/>
          <a:lstStyle/>
          <a:p>
            <a:r>
              <a:rPr lang="en-US" dirty="0"/>
              <a:t>Sanity check the intelligence</a:t>
            </a:r>
          </a:p>
          <a:p>
            <a:endParaRPr lang="en-US" dirty="0"/>
          </a:p>
          <a:p>
            <a:r>
              <a:rPr lang="en-US" dirty="0"/>
              <a:t>Simplify Deployment Workflow</a:t>
            </a:r>
          </a:p>
          <a:p>
            <a:endParaRPr lang="en-US" dirty="0"/>
          </a:p>
          <a:p>
            <a:r>
              <a:rPr lang="en-US" dirty="0"/>
              <a:t>Support controlled light-up</a:t>
            </a:r>
          </a:p>
          <a:p>
            <a:endParaRPr lang="en-US" dirty="0"/>
          </a:p>
          <a:p>
            <a:r>
              <a:rPr lang="en-US" dirty="0"/>
              <a:t>Dealing with Mistakes</a:t>
            </a:r>
          </a:p>
          <a:p>
            <a:endParaRPr lang="en-US" dirty="0"/>
          </a:p>
          <a:p>
            <a:endParaRPr lang="en-US" dirty="0"/>
          </a:p>
        </p:txBody>
      </p:sp>
    </p:spTree>
    <p:extLst>
      <p:ext uri="{BB962C8B-B14F-4D97-AF65-F5344CB8AC3E}">
        <p14:creationId xmlns:p14="http://schemas.microsoft.com/office/powerpoint/2010/main" val="2745365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TotalTime>
  <Words>956</Words>
  <Application>Microsoft Office PowerPoint</Application>
  <PresentationFormat>Widescreen</PresentationFormat>
  <Paragraphs>289</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Yantiq</vt:lpstr>
      <vt:lpstr>Office Theme</vt:lpstr>
      <vt:lpstr>Where Intelligence Lives &amp; Intelligence Management</vt:lpstr>
      <vt:lpstr>Overview</vt:lpstr>
      <vt:lpstr>Places Intelligence Could Live</vt:lpstr>
      <vt:lpstr>What does it matter where intelligence lives?</vt:lpstr>
      <vt:lpstr>Where Intelligence Lives</vt:lpstr>
      <vt:lpstr>Places Intelligence can Live</vt:lpstr>
      <vt:lpstr>Examples of Where Intelligence Lives</vt:lpstr>
      <vt:lpstr>Intelligence Management</vt:lpstr>
      <vt:lpstr>Effective Intelligence Management</vt:lpstr>
      <vt:lpstr>Sanity Checking Intelligence</vt:lpstr>
      <vt:lpstr>Deploying and Lighting Up (Online Evaluation)</vt:lpstr>
      <vt:lpstr>Overriding Problems</vt:lpstr>
      <vt:lpstr>Summary of Intelligence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Intelligence</dc:title>
  <dc:creator>Geoff Hulten</dc:creator>
  <cp:lastModifiedBy>Geoff Hulten</cp:lastModifiedBy>
  <cp:revision>26</cp:revision>
  <dcterms:created xsi:type="dcterms:W3CDTF">2018-10-15T02:27:54Z</dcterms:created>
  <dcterms:modified xsi:type="dcterms:W3CDTF">2018-12-02T00:05:50Z</dcterms:modified>
</cp:coreProperties>
</file>