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77" r:id="rId10"/>
    <p:sldId id="265" r:id="rId11"/>
    <p:sldId id="266" r:id="rId12"/>
    <p:sldId id="272" r:id="rId13"/>
    <p:sldId id="267" r:id="rId14"/>
    <p:sldId id="268" r:id="rId15"/>
    <p:sldId id="276" r:id="rId16"/>
    <p:sldId id="273" r:id="rId17"/>
    <p:sldId id="274" r:id="rId18"/>
    <p:sldId id="275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30-3085-43F0-87C5-07592CA27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C2141-9DA8-4D36-8485-6DD675888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697B1-B9F8-4AE8-A9AC-F25E8451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99E6-CD8F-4C30-A8C8-809FF9C3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78BC-0DF0-4694-93DD-B4303D9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21D9-8667-4015-81E5-0809CDB2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B851-C1C5-4EF1-8554-9AC2AFCDD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429C-DBCC-4B22-82B8-15C01AC2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FBFE-2A99-431E-8C80-82D00C5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4186-C62E-4570-91D7-C341388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F795C-D2F0-457B-8F3D-5CE8D75E3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40CFB-1605-47D7-A233-02BF77A3B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CADE-CEB6-470B-BE3E-0181844E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64CA-890C-45A2-B4FB-23038218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5842-01E0-4BD2-A823-736810C0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C3D2-48EE-4640-9753-2630E18C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4AD0-2DF4-430F-A899-3CC199F5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D4AA-5F4F-41F8-A562-E4CF3F99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7086-72FF-4262-8CF3-500681FA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E7B-9EB1-4D17-8F80-79FACDFB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3688-BCAE-46D6-AB64-CCB4F63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93E6-BAA0-489F-9657-8F1DC2F4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DAB1-FCB1-4938-AB43-6E219A46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B087-D684-46FE-9536-49FF77C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CD47-C38A-4B1F-B969-1458ED5C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4284-C66A-496F-8D5E-5AF22F15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1FBC-E367-4A4D-9135-70EA056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AE18C-C5B1-4B15-B925-EB47CB1A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DD0F-5428-4C23-A01D-BCAAD6BC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0CA0-2A28-44E2-B5AB-DF1BFA3F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8D41-EC77-4D6D-AE01-B838E955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EB09-9A9C-4D81-9029-541154A5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D1B6-F9EF-43AB-BF77-639B7E84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432D-FF4F-425A-BC6A-28BC3A42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BFE8A-2803-4C68-AA53-E3A9F853A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06375-0A63-4900-8442-9BE7C4200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E5D8E-EF8F-42D9-ADA0-72FBC899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E117B-D12E-40FE-B384-9F44E2A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96591-B98F-448B-97FE-F46B63DA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79F-ADFF-41D2-A7ED-90B3151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E070-723B-4B26-B933-06DC6023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3C9-C48E-40CC-92DC-960348BC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AE4C3-A922-4BBF-A35C-E67A52CC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82976-FE27-41E7-9258-E1F2EBC4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CDEA3-6C07-4BDA-A4FD-766FAC6C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8AA5E-10CE-4A38-9381-6B62ABA6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2E28-041B-4ABB-801E-00AC0454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79B6-20CD-4EB0-ADE8-4061DCA8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2875-D563-448A-A16F-4EB3217F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C3D7-9C16-4C5B-8620-30A38032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4965-4A7B-4DAD-A121-1FB0F6E8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7FD8-C0A7-47B1-A221-BD5EAA7F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B22-F668-4D27-BF75-799C7608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EA0FC-4013-477A-8EFC-37EDD0190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4ADD1-F409-4D5A-8B98-B1AA8143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43B3-DD6F-4983-8D62-B496255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C06C5-2291-4830-977C-CCF333DA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D88F-2976-423F-9A9C-E049D1AA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EA45F-16E7-4120-900A-A3599751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21B2-D7BD-4AF6-A05A-640EEB41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DAF5-F715-4D03-AA5F-A91EE4525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E7DA-2185-4D8C-B0EB-519FD063A43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BA90-46A2-4F65-A791-2D4EF3D02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9BA-6C0D-4977-95AE-4780CC1DC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0E7D-B8FF-4C9D-8DA7-4BE18C1F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7" Type="http://schemas.openxmlformats.org/officeDocument/2006/relationships/image" Target="../media/image351.png"/><Relationship Id="rId12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3EE4-35EC-4BE9-A764-92D0612D4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F560C-0E8F-41DC-B545-11E39672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8308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7D6-F948-4E2B-A158-2064287C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714375"/>
          </a:xfrm>
        </p:spPr>
        <p:txBody>
          <a:bodyPr/>
          <a:lstStyle/>
          <a:p>
            <a:r>
              <a:rPr lang="en-US" dirty="0"/>
              <a:t>Loss we’ll use for Neural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285973-ABF6-4CD7-AA68-0E5568644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4800" y="1041400"/>
                <a:ext cx="9779000" cy="51355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 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𝑜𝑢𝑡𝑝𝑢𝑡𝑠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&lt;.5, .1&gt;, &lt;1,0&gt;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.5 −1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(.1 −0)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𝑡𝑒𝑠𝑡𝑆𝑒𝑡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 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285973-ABF6-4CD7-AA68-0E5568644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800" y="1041400"/>
                <a:ext cx="9779000" cy="513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C6E271E-21C5-4C3F-B383-738DE71C5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549996"/>
                  </p:ext>
                </p:extLst>
              </p:nvPr>
            </p:nvGraphicFramePr>
            <p:xfrm>
              <a:off x="188506" y="2867271"/>
              <a:ext cx="2097495" cy="11234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297">
                      <a:extLst>
                        <a:ext uri="{9D8B030D-6E8A-4147-A177-3AD203B41FA5}">
                          <a16:colId xmlns:a16="http://schemas.microsoft.com/office/drawing/2014/main" val="422037236"/>
                        </a:ext>
                      </a:extLst>
                    </a:gridCol>
                    <a:gridCol w="531066">
                      <a:extLst>
                        <a:ext uri="{9D8B030D-6E8A-4147-A177-3AD203B41FA5}">
                          <a16:colId xmlns:a16="http://schemas.microsoft.com/office/drawing/2014/main" val="1875372143"/>
                        </a:ext>
                      </a:extLst>
                    </a:gridCol>
                    <a:gridCol w="531066">
                      <a:extLst>
                        <a:ext uri="{9D8B030D-6E8A-4147-A177-3AD203B41FA5}">
                          <a16:colId xmlns:a16="http://schemas.microsoft.com/office/drawing/2014/main" val="100031546"/>
                        </a:ext>
                      </a:extLst>
                    </a:gridCol>
                    <a:gridCol w="531066">
                      <a:extLst>
                        <a:ext uri="{9D8B030D-6E8A-4147-A177-3AD203B41FA5}">
                          <a16:colId xmlns:a16="http://schemas.microsoft.com/office/drawing/2014/main" val="1265768574"/>
                        </a:ext>
                      </a:extLst>
                    </a:gridCol>
                  </a:tblGrid>
                  <a:tr h="3817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0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358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73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C6E271E-21C5-4C3F-B383-738DE71C5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9549996"/>
                  </p:ext>
                </p:extLst>
              </p:nvPr>
            </p:nvGraphicFramePr>
            <p:xfrm>
              <a:off x="188506" y="2867271"/>
              <a:ext cx="2097495" cy="11234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297">
                      <a:extLst>
                        <a:ext uri="{9D8B030D-6E8A-4147-A177-3AD203B41FA5}">
                          <a16:colId xmlns:a16="http://schemas.microsoft.com/office/drawing/2014/main" val="422037236"/>
                        </a:ext>
                      </a:extLst>
                    </a:gridCol>
                    <a:gridCol w="531066">
                      <a:extLst>
                        <a:ext uri="{9D8B030D-6E8A-4147-A177-3AD203B41FA5}">
                          <a16:colId xmlns:a16="http://schemas.microsoft.com/office/drawing/2014/main" val="1875372143"/>
                        </a:ext>
                      </a:extLst>
                    </a:gridCol>
                    <a:gridCol w="531066">
                      <a:extLst>
                        <a:ext uri="{9D8B030D-6E8A-4147-A177-3AD203B41FA5}">
                          <a16:colId xmlns:a16="http://schemas.microsoft.com/office/drawing/2014/main" val="100031546"/>
                        </a:ext>
                      </a:extLst>
                    </a:gridCol>
                    <a:gridCol w="531066">
                      <a:extLst>
                        <a:ext uri="{9D8B030D-6E8A-4147-A177-3AD203B41FA5}">
                          <a16:colId xmlns:a16="http://schemas.microsoft.com/office/drawing/2014/main" val="1265768574"/>
                        </a:ext>
                      </a:extLst>
                    </a:gridCol>
                  </a:tblGrid>
                  <a:tr h="3817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587" r="-319277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455" t="-1587" r="-201136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701" t="-1587" r="-103448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318" t="-1587" r="-2273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0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358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732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8D8744-32CD-4DDA-BDBF-E4F139DDD48F}"/>
              </a:ext>
            </a:extLst>
          </p:cNvPr>
          <p:cNvSpPr txBox="1"/>
          <p:nvPr/>
        </p:nvSpPr>
        <p:spPr>
          <a:xfrm>
            <a:off x="3237749" y="6377543"/>
            <a:ext cx="571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sorts of options for loss functions for Neural Networks…</a:t>
            </a:r>
          </a:p>
        </p:txBody>
      </p:sp>
    </p:spTree>
    <p:extLst>
      <p:ext uri="{BB962C8B-B14F-4D97-AF65-F5344CB8AC3E}">
        <p14:creationId xmlns:p14="http://schemas.microsoft.com/office/powerpoint/2010/main" val="8123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EA52-2974-472D-9DE3-E36A8F61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Neural Nets –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FFE-F345-4CF4-BCF1-930A72FB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Gradient descent over entire network’s weight vector</a:t>
            </a:r>
          </a:p>
          <a:p>
            <a:endParaRPr lang="en-US" dirty="0"/>
          </a:p>
          <a:p>
            <a:r>
              <a:rPr lang="en-US" dirty="0"/>
              <a:t>Easy to adapt to different network architectures</a:t>
            </a:r>
          </a:p>
          <a:p>
            <a:endParaRPr lang="en-US" dirty="0"/>
          </a:p>
          <a:p>
            <a:r>
              <a:rPr lang="en-US" dirty="0"/>
              <a:t>Converges to local minimum (usually won’t find global minimum)</a:t>
            </a:r>
          </a:p>
          <a:p>
            <a:endParaRPr lang="en-US" dirty="0"/>
          </a:p>
          <a:p>
            <a:r>
              <a:rPr lang="en-US" dirty="0"/>
              <a:t>Training can be very slow!</a:t>
            </a:r>
          </a:p>
          <a:p>
            <a:pPr lvl="1"/>
            <a:r>
              <a:rPr lang="en-US" dirty="0"/>
              <a:t>For this week’s assignment…sorry…</a:t>
            </a:r>
          </a:p>
          <a:p>
            <a:pPr lvl="1"/>
            <a:r>
              <a:rPr lang="en-US" dirty="0"/>
              <a:t>For next week we’ll use a package</a:t>
            </a:r>
          </a:p>
          <a:p>
            <a:pPr lvl="1"/>
            <a:r>
              <a:rPr lang="en-US" dirty="0"/>
              <a:t>In general very well suited to run on GPU</a:t>
            </a:r>
          </a:p>
        </p:txBody>
      </p:sp>
    </p:spTree>
    <p:extLst>
      <p:ext uri="{BB962C8B-B14F-4D97-AF65-F5344CB8AC3E}">
        <p14:creationId xmlns:p14="http://schemas.microsoft.com/office/powerpoint/2010/main" val="16034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Backprop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ABA95F-4684-4BE2-9E32-8643CB0E17F7}"/>
              </a:ext>
            </a:extLst>
          </p:cNvPr>
          <p:cNvSpPr/>
          <p:nvPr/>
        </p:nvSpPr>
        <p:spPr>
          <a:xfrm>
            <a:off x="8066212" y="342900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579168" y="3696629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7CEFA-FF45-4D34-8086-EDEF30BA29A1}"/>
              </a:ext>
            </a:extLst>
          </p:cNvPr>
          <p:cNvSpPr/>
          <p:nvPr/>
        </p:nvSpPr>
        <p:spPr>
          <a:xfrm>
            <a:off x="4870415" y="24740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49" idx="2"/>
            <a:endCxn id="51" idx="6"/>
          </p:cNvCxnSpPr>
          <p:nvPr/>
        </p:nvCxnSpPr>
        <p:spPr>
          <a:xfrm flipH="1" flipV="1">
            <a:off x="5383371" y="2741647"/>
            <a:ext cx="2682841" cy="9549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E1CE7D0-E55F-46A2-B927-1F0986A83F4F}"/>
              </a:ext>
            </a:extLst>
          </p:cNvPr>
          <p:cNvSpPr/>
          <p:nvPr/>
        </p:nvSpPr>
        <p:spPr>
          <a:xfrm>
            <a:off x="4870415" y="493508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stCxn id="49" idx="2"/>
            <a:endCxn id="53" idx="6"/>
          </p:cNvCxnSpPr>
          <p:nvPr/>
        </p:nvCxnSpPr>
        <p:spPr>
          <a:xfrm flipH="1">
            <a:off x="5383371" y="3696629"/>
            <a:ext cx="2682841" cy="15060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95D76B-3D09-4FD4-89F0-09F4C42DAEFE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7283766" y="3028950"/>
            <a:ext cx="782446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B93611-5E4D-4FBD-8FE7-1410D2360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4327490" y="2352051"/>
            <a:ext cx="542925" cy="3895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3C04CD-A0C6-4177-BB1E-65EF2A410287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4029546" y="4392572"/>
            <a:ext cx="840869" cy="8101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033162"/>
                  </p:ext>
                </p:extLst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197" r="-1018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8197" r="-1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8197" r="-1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187575" y="2741647"/>
            <a:ext cx="2682840" cy="136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stCxn id="51" idx="2"/>
            <a:endCxn id="58" idx="3"/>
          </p:cNvCxnSpPr>
          <p:nvPr/>
        </p:nvCxnSpPr>
        <p:spPr>
          <a:xfrm flipH="1">
            <a:off x="2187575" y="2741647"/>
            <a:ext cx="2682840" cy="1742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2187575" y="4103531"/>
            <a:ext cx="2682840" cy="1099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flipH="1" flipV="1">
            <a:off x="2187575" y="4484152"/>
            <a:ext cx="2682840" cy="7185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F5C79D-172F-452F-BE0C-881A0B35352A}"/>
              </a:ext>
            </a:extLst>
          </p:cNvPr>
          <p:cNvSpPr txBox="1"/>
          <p:nvPr/>
        </p:nvSpPr>
        <p:spPr>
          <a:xfrm>
            <a:off x="5638824" y="27989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~0.5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AB6986-7239-419D-BF15-8F85F0A36A22}"/>
              </a:ext>
            </a:extLst>
          </p:cNvPr>
          <p:cNvSpPr txBox="1"/>
          <p:nvPr/>
        </p:nvSpPr>
        <p:spPr>
          <a:xfrm>
            <a:off x="5768014" y="466100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~0.75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136FA7-D270-48C5-BCE4-71353CCBFC80}"/>
              </a:ext>
            </a:extLst>
          </p:cNvPr>
          <p:cNvSpPr txBox="1"/>
          <p:nvPr/>
        </p:nvSpPr>
        <p:spPr>
          <a:xfrm>
            <a:off x="8416658" y="471047"/>
            <a:ext cx="333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EFEDED-D531-4EAD-8FCA-D7E2974112BD}"/>
              </a:ext>
            </a:extLst>
          </p:cNvPr>
          <p:cNvSpPr txBox="1"/>
          <p:nvPr/>
        </p:nvSpPr>
        <p:spPr>
          <a:xfrm>
            <a:off x="9119842" y="3577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~0.82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/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/>
              <p:nvPr/>
            </p:nvSpPr>
            <p:spPr>
              <a:xfrm>
                <a:off x="4842970" y="2541934"/>
                <a:ext cx="56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2541934"/>
                <a:ext cx="5657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/>
              <p:nvPr/>
            </p:nvSpPr>
            <p:spPr>
              <a:xfrm>
                <a:off x="4842970" y="5008311"/>
                <a:ext cx="56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5008311"/>
                <a:ext cx="5657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002FA-32A8-4ABA-B383-B432A7296C62}"/>
                  </a:ext>
                </a:extLst>
              </p:cNvPr>
              <p:cNvSpPr txBox="1"/>
              <p:nvPr/>
            </p:nvSpPr>
            <p:spPr>
              <a:xfrm>
                <a:off x="8103088" y="4149522"/>
                <a:ext cx="3061302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 out how much error the network makes on the 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002FA-32A8-4ABA-B383-B432A729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88" y="4149522"/>
                <a:ext cx="3061302" cy="946991"/>
              </a:xfrm>
              <a:prstGeom prst="rect">
                <a:avLst/>
              </a:prstGeom>
              <a:blipFill>
                <a:blip r:embed="rId9"/>
                <a:stretch>
                  <a:fillRect l="-1594" t="-3871" r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6FA48BD-ED06-4A94-9921-6E3014D204D7}"/>
              </a:ext>
            </a:extLst>
          </p:cNvPr>
          <p:cNvSpPr txBox="1"/>
          <p:nvPr/>
        </p:nvSpPr>
        <p:spPr>
          <a:xfrm>
            <a:off x="3852720" y="3499967"/>
            <a:ext cx="306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out how much each part contributes to the error.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054526-AAD1-4136-9F68-EBF9E1374607}"/>
              </a:ext>
            </a:extLst>
          </p:cNvPr>
          <p:cNvCxnSpPr>
            <a:cxnSpLocks/>
            <a:stCxn id="68" idx="2"/>
            <a:endCxn id="37" idx="0"/>
          </p:cNvCxnSpPr>
          <p:nvPr/>
        </p:nvCxnSpPr>
        <p:spPr>
          <a:xfrm flipH="1">
            <a:off x="5383371" y="3075943"/>
            <a:ext cx="484041" cy="4240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B8C86B-F5C0-4CC1-BE5D-E718C29C58F9}"/>
              </a:ext>
            </a:extLst>
          </p:cNvPr>
          <p:cNvCxnSpPr>
            <a:cxnSpLocks/>
            <a:stCxn id="69" idx="0"/>
            <a:endCxn id="37" idx="2"/>
          </p:cNvCxnSpPr>
          <p:nvPr/>
        </p:nvCxnSpPr>
        <p:spPr>
          <a:xfrm flipH="1" flipV="1">
            <a:off x="5383371" y="4146298"/>
            <a:ext cx="652505" cy="514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343721-E990-47F9-BC02-B94CE2A28C36}"/>
              </a:ext>
            </a:extLst>
          </p:cNvPr>
          <p:cNvSpPr txBox="1"/>
          <p:nvPr/>
        </p:nvSpPr>
        <p:spPr>
          <a:xfrm>
            <a:off x="3852720" y="5902192"/>
            <a:ext cx="306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each weight to reduce the error it is contributing to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FA2602-8661-463D-8B79-2A1F9D908FB1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5383371" y="3792606"/>
            <a:ext cx="2142439" cy="2109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06B297-4CEC-43FF-9C88-94863E7C2AF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542718" y="3531258"/>
            <a:ext cx="1840653" cy="23709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ECEA3A-E229-486D-9AB1-9144F98A2B0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312046" y="4734999"/>
            <a:ext cx="2071325" cy="11671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8" grpId="0"/>
      <p:bldP spid="69" grpId="0"/>
      <p:bldP spid="73" grpId="0"/>
      <p:bldP spid="84" grpId="0"/>
      <p:bldP spid="85" grpId="0"/>
      <p:bldP spid="86" grpId="0"/>
      <p:bldP spid="3" grpId="0"/>
      <p:bldP spid="37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Example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ABA95F-4684-4BE2-9E32-8643CB0E17F7}"/>
              </a:ext>
            </a:extLst>
          </p:cNvPr>
          <p:cNvSpPr/>
          <p:nvPr/>
        </p:nvSpPr>
        <p:spPr>
          <a:xfrm>
            <a:off x="8066212" y="342900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579168" y="3696629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7CEFA-FF45-4D34-8086-EDEF30BA29A1}"/>
              </a:ext>
            </a:extLst>
          </p:cNvPr>
          <p:cNvSpPr/>
          <p:nvPr/>
        </p:nvSpPr>
        <p:spPr>
          <a:xfrm>
            <a:off x="4870415" y="24740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49" idx="2"/>
            <a:endCxn id="51" idx="6"/>
          </p:cNvCxnSpPr>
          <p:nvPr/>
        </p:nvCxnSpPr>
        <p:spPr>
          <a:xfrm flipH="1" flipV="1">
            <a:off x="5383371" y="2741647"/>
            <a:ext cx="2682841" cy="9549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E1CE7D0-E55F-46A2-B927-1F0986A83F4F}"/>
              </a:ext>
            </a:extLst>
          </p:cNvPr>
          <p:cNvSpPr/>
          <p:nvPr/>
        </p:nvSpPr>
        <p:spPr>
          <a:xfrm>
            <a:off x="4870415" y="493508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stCxn id="49" idx="2"/>
            <a:endCxn id="53" idx="6"/>
          </p:cNvCxnSpPr>
          <p:nvPr/>
        </p:nvCxnSpPr>
        <p:spPr>
          <a:xfrm flipH="1">
            <a:off x="5383371" y="3696629"/>
            <a:ext cx="2682841" cy="15060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95D76B-3D09-4FD4-89F0-09F4C42DAEFE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7283766" y="3028950"/>
            <a:ext cx="782446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B93611-5E4D-4FBD-8FE7-1410D2360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4327490" y="2352051"/>
            <a:ext cx="542925" cy="3895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3C04CD-A0C6-4177-BB1E-65EF2A410287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4029546" y="4392572"/>
            <a:ext cx="840869" cy="8101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033162"/>
                  </p:ext>
                </p:extLst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033162"/>
                  </p:ext>
                </p:extLst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197" r="-1018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8197" r="-1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8197" r="-1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187575" y="2741647"/>
            <a:ext cx="2682840" cy="136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stCxn id="51" idx="2"/>
            <a:endCxn id="58" idx="3"/>
          </p:cNvCxnSpPr>
          <p:nvPr/>
        </p:nvCxnSpPr>
        <p:spPr>
          <a:xfrm flipH="1">
            <a:off x="2187575" y="2741647"/>
            <a:ext cx="2682840" cy="1742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2187575" y="4103531"/>
            <a:ext cx="2682840" cy="1099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flipH="1" flipV="1">
            <a:off x="2187575" y="4484152"/>
            <a:ext cx="2682840" cy="7185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EB7064E-2C07-4B29-AD75-F67D33A403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083921"/>
                  </p:ext>
                </p:extLst>
              </p:nvPr>
            </p:nvGraphicFramePr>
            <p:xfrm>
              <a:off x="3371061" y="5294295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EB7064E-2C07-4B29-AD75-F67D33A403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083921"/>
                  </p:ext>
                </p:extLst>
              </p:nvPr>
            </p:nvGraphicFramePr>
            <p:xfrm>
              <a:off x="3371061" y="5294295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B9B51921-09C8-4FD6-8491-70BDDF995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777311"/>
                  </p:ext>
                </p:extLst>
              </p:nvPr>
            </p:nvGraphicFramePr>
            <p:xfrm>
              <a:off x="2869062" y="1859756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B9B51921-09C8-4FD6-8491-70BDDF995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777311"/>
                  </p:ext>
                </p:extLst>
              </p:nvPr>
            </p:nvGraphicFramePr>
            <p:xfrm>
              <a:off x="2869062" y="1859756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3704" r="-10241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05660" r="-10241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201852" r="-1024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8C43B084-6935-4464-B6EB-C9303503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026571"/>
                  </p:ext>
                </p:extLst>
              </p:nvPr>
            </p:nvGraphicFramePr>
            <p:xfrm>
              <a:off x="7254536" y="4259431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8C43B084-6935-4464-B6EB-C9303503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026571"/>
                  </p:ext>
                </p:extLst>
              </p:nvPr>
            </p:nvGraphicFramePr>
            <p:xfrm>
              <a:off x="7254536" y="4259431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852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03774" r="-101205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200000" r="-10120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7F5C79D-172F-452F-BE0C-881A0B35352A}"/>
              </a:ext>
            </a:extLst>
          </p:cNvPr>
          <p:cNvSpPr txBox="1"/>
          <p:nvPr/>
        </p:nvSpPr>
        <p:spPr>
          <a:xfrm>
            <a:off x="5638824" y="27989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~0.5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AB6986-7239-419D-BF15-8F85F0A36A22}"/>
              </a:ext>
            </a:extLst>
          </p:cNvPr>
          <p:cNvSpPr txBox="1"/>
          <p:nvPr/>
        </p:nvSpPr>
        <p:spPr>
          <a:xfrm>
            <a:off x="5768014" y="466100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~0.75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136FA7-D270-48C5-BCE4-71353CCBFC80}"/>
              </a:ext>
            </a:extLst>
          </p:cNvPr>
          <p:cNvSpPr txBox="1"/>
          <p:nvPr/>
        </p:nvSpPr>
        <p:spPr>
          <a:xfrm>
            <a:off x="8416658" y="471047"/>
            <a:ext cx="333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EFEDED-D531-4EAD-8FCA-D7E2974112BD}"/>
              </a:ext>
            </a:extLst>
          </p:cNvPr>
          <p:cNvSpPr txBox="1"/>
          <p:nvPr/>
        </p:nvSpPr>
        <p:spPr>
          <a:xfrm>
            <a:off x="9119842" y="3577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~0.82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4BDBFF-548F-44A9-AE33-902932BEEB4C}"/>
              </a:ext>
            </a:extLst>
          </p:cNvPr>
          <p:cNvSpPr txBox="1"/>
          <p:nvPr/>
        </p:nvSpPr>
        <p:spPr>
          <a:xfrm>
            <a:off x="9119842" y="4054589"/>
            <a:ext cx="996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Error = ~0.18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/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/>
              <p:nvPr/>
            </p:nvSpPr>
            <p:spPr>
              <a:xfrm>
                <a:off x="4842970" y="2541934"/>
                <a:ext cx="56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2541934"/>
                <a:ext cx="5657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/>
              <p:nvPr/>
            </p:nvSpPr>
            <p:spPr>
              <a:xfrm>
                <a:off x="4842970" y="5008311"/>
                <a:ext cx="56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5008311"/>
                <a:ext cx="5657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A13A50-0231-4EA3-8CE3-96B38C79027A}"/>
                  </a:ext>
                </a:extLst>
              </p:cNvPr>
              <p:cNvSpPr txBox="1"/>
              <p:nvPr/>
            </p:nvSpPr>
            <p:spPr>
              <a:xfrm>
                <a:off x="8296270" y="2535714"/>
                <a:ext cx="269746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A13A50-0231-4EA3-8CE3-96B38C79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70" y="2535714"/>
                <a:ext cx="2697469" cy="375552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3603C22-1ED9-40A2-89A9-D0ECAA2FB9D7}"/>
                  </a:ext>
                </a:extLst>
              </p:cNvPr>
              <p:cNvSpPr txBox="1"/>
              <p:nvPr/>
            </p:nvSpPr>
            <p:spPr>
              <a:xfrm>
                <a:off x="8296270" y="2853283"/>
                <a:ext cx="13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3603C22-1ED9-40A2-89A9-D0ECAA2F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70" y="2853283"/>
                <a:ext cx="13293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5327C2-8E41-4F98-8AA9-651CA49AE8AD}"/>
                  </a:ext>
                </a:extLst>
              </p:cNvPr>
              <p:cNvSpPr txBox="1"/>
              <p:nvPr/>
            </p:nvSpPr>
            <p:spPr>
              <a:xfrm>
                <a:off x="8600566" y="4699668"/>
                <a:ext cx="1711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5327C2-8E41-4F98-8AA9-651CA49A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566" y="4699668"/>
                <a:ext cx="17114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9EF790A-263A-46CC-A72C-B3BDF8667B53}"/>
                  </a:ext>
                </a:extLst>
              </p:cNvPr>
              <p:cNvSpPr/>
              <p:nvPr/>
            </p:nvSpPr>
            <p:spPr>
              <a:xfrm>
                <a:off x="8566369" y="5192977"/>
                <a:ext cx="157151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0.0013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9EF790A-263A-46CC-A72C-B3BDF866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369" y="5192977"/>
                <a:ext cx="1571519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6227F6-3DBD-470F-A592-0824B98F0025}"/>
                  </a:ext>
                </a:extLst>
              </p:cNvPr>
              <p:cNvSpPr txBox="1"/>
              <p:nvPr/>
            </p:nvSpPr>
            <p:spPr>
              <a:xfrm>
                <a:off x="4623531" y="5570354"/>
                <a:ext cx="3447482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6227F6-3DBD-470F-A592-0824B98F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31" y="5570354"/>
                <a:ext cx="3447482" cy="7949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C4E5D0F-CF46-42CB-86DF-5C8E594510E9}"/>
                  </a:ext>
                </a:extLst>
              </p:cNvPr>
              <p:cNvSpPr txBox="1"/>
              <p:nvPr/>
            </p:nvSpPr>
            <p:spPr>
              <a:xfrm>
                <a:off x="4598952" y="6032528"/>
                <a:ext cx="129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C4E5D0F-CF46-42CB-86DF-5C8E5945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52" y="6032528"/>
                <a:ext cx="129997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789C3C-72A8-4171-A975-EFA15AA7EA22}"/>
                  </a:ext>
                </a:extLst>
              </p:cNvPr>
              <p:cNvSpPr txBox="1"/>
              <p:nvPr/>
            </p:nvSpPr>
            <p:spPr>
              <a:xfrm>
                <a:off x="1577435" y="5196322"/>
                <a:ext cx="1762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789C3C-72A8-4171-A975-EFA15AA7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35" y="5196322"/>
                <a:ext cx="17627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46CE32-FB37-46B0-A062-6B6DA6772E78}"/>
                  </a:ext>
                </a:extLst>
              </p:cNvPr>
              <p:cNvSpPr/>
              <p:nvPr/>
            </p:nvSpPr>
            <p:spPr>
              <a:xfrm>
                <a:off x="1517650" y="5573616"/>
                <a:ext cx="162441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dirty="0"/>
                  <a:t>005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rPr lang="en-US" dirty="0"/>
                  <a:t>005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=0.000</m:t>
                    </m:r>
                  </m:oMath>
                </a14:m>
                <a:r>
                  <a:rPr lang="en-US" dirty="0"/>
                  <a:t>25</a:t>
                </a: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46CE32-FB37-46B0-A062-6B6DA6772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0" y="5573616"/>
                <a:ext cx="1624419" cy="923330"/>
              </a:xfrm>
              <a:prstGeom prst="rect">
                <a:avLst/>
              </a:prstGeom>
              <a:blipFill>
                <a:blip r:embed="rId16"/>
                <a:stretch>
                  <a:fillRect t="-3289" r="-22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49DBBA-85EB-44F7-AC9E-993F448A4A76}"/>
                  </a:ext>
                </a:extLst>
              </p:cNvPr>
              <p:cNvSpPr txBox="1"/>
              <p:nvPr/>
            </p:nvSpPr>
            <p:spPr>
              <a:xfrm>
                <a:off x="8762995" y="1849529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49DBBA-85EB-44F7-AC9E-993F448A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5" y="1849529"/>
                <a:ext cx="94128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8" grpId="0"/>
      <p:bldP spid="69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5ABC-FB38-4A83-A6BE-EC9C373B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263F24-3D35-4ED1-9607-BC4AC3389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Initialize all weights to small random number (-0.05 – 0.05)</a:t>
                </a:r>
              </a:p>
              <a:p>
                <a:endParaRPr lang="en-US" dirty="0"/>
              </a:p>
              <a:p>
                <a:r>
                  <a:rPr lang="en-US" dirty="0"/>
                  <a:t>While not ‘time to stop’ repeatedly loop over training data:</a:t>
                </a:r>
              </a:p>
              <a:p>
                <a:pPr lvl="1"/>
                <a:r>
                  <a:rPr lang="en-US" dirty="0"/>
                  <a:t>Input a single training sample to network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for every neuron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Back propagate the errors from the output to every neuron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𝑂𝑢𝑡𝑝𝑢𝑡𝑠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Update every weight in the network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263F24-3D35-4ED1-9607-BC4AC3389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70140B6-31EE-4D93-87A2-2FCB7979DED0}"/>
              </a:ext>
            </a:extLst>
          </p:cNvPr>
          <p:cNvSpPr/>
          <p:nvPr/>
        </p:nvSpPr>
        <p:spPr>
          <a:xfrm>
            <a:off x="7495142" y="5470393"/>
            <a:ext cx="435900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Stopping Criteria:</a:t>
            </a:r>
          </a:p>
          <a:p>
            <a:r>
              <a:rPr lang="en-US" dirty="0"/>
              <a:t>	# of Epochs (passes through data)</a:t>
            </a:r>
          </a:p>
          <a:p>
            <a:r>
              <a:rPr lang="en-US" dirty="0"/>
              <a:t>	Training set loss stops going down</a:t>
            </a:r>
          </a:p>
          <a:p>
            <a:r>
              <a:rPr lang="en-US" dirty="0"/>
              <a:t>	Accuracy on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3754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37" y="105171"/>
            <a:ext cx="10515600" cy="1178448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 with Hidden Layer</a:t>
            </a:r>
            <a:br>
              <a:rPr lang="en-US" dirty="0"/>
            </a:br>
            <a:r>
              <a:rPr lang="en-US" sz="3600" dirty="0"/>
              <a:t>(or multiple outputs)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ABA95F-4684-4BE2-9E32-8643CB0E17F7}"/>
              </a:ext>
            </a:extLst>
          </p:cNvPr>
          <p:cNvSpPr/>
          <p:nvPr/>
        </p:nvSpPr>
        <p:spPr>
          <a:xfrm>
            <a:off x="8066212" y="342900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579168" y="3696629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7CEFA-FF45-4D34-8086-EDEF30BA29A1}"/>
              </a:ext>
            </a:extLst>
          </p:cNvPr>
          <p:cNvSpPr/>
          <p:nvPr/>
        </p:nvSpPr>
        <p:spPr>
          <a:xfrm>
            <a:off x="3933168" y="248375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</p:cNvCxnSpPr>
          <p:nvPr/>
        </p:nvCxnSpPr>
        <p:spPr>
          <a:xfrm flipH="1" flipV="1">
            <a:off x="6983971" y="2869161"/>
            <a:ext cx="1082242" cy="7699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E1CE7D0-E55F-46A2-B927-1F0986A83F4F}"/>
              </a:ext>
            </a:extLst>
          </p:cNvPr>
          <p:cNvSpPr/>
          <p:nvPr/>
        </p:nvSpPr>
        <p:spPr>
          <a:xfrm>
            <a:off x="3933168" y="494482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stCxn id="49" idx="2"/>
            <a:endCxn id="47" idx="3"/>
          </p:cNvCxnSpPr>
          <p:nvPr/>
        </p:nvCxnSpPr>
        <p:spPr>
          <a:xfrm flipH="1">
            <a:off x="7098489" y="3696629"/>
            <a:ext cx="967723" cy="15024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95D76B-3D09-4FD4-89F0-09F4C42DAEFE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7634710" y="2885299"/>
            <a:ext cx="431502" cy="8113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B93611-5E4D-4FBD-8FE7-1410D2360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680143" y="2275726"/>
            <a:ext cx="253025" cy="475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3C04CD-A0C6-4177-BB1E-65EF2A410287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3452026" y="4402310"/>
            <a:ext cx="481142" cy="8101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033162"/>
                  </p:ext>
                </p:extLst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197" r="-1018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8197" r="-1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8197" r="-1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224450" y="2751385"/>
            <a:ext cx="1708718" cy="1346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stCxn id="51" idx="2"/>
            <a:endCxn id="58" idx="3"/>
          </p:cNvCxnSpPr>
          <p:nvPr/>
        </p:nvCxnSpPr>
        <p:spPr>
          <a:xfrm flipH="1">
            <a:off x="2187575" y="2751385"/>
            <a:ext cx="1745593" cy="1732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2187575" y="4123975"/>
            <a:ext cx="1745593" cy="1088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flipH="1" flipV="1">
            <a:off x="2187575" y="4484152"/>
            <a:ext cx="1745593" cy="7283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1136FA7-D270-48C5-BCE4-71353CCBFC80}"/>
              </a:ext>
            </a:extLst>
          </p:cNvPr>
          <p:cNvSpPr txBox="1"/>
          <p:nvPr/>
        </p:nvSpPr>
        <p:spPr>
          <a:xfrm>
            <a:off x="8416658" y="471047"/>
            <a:ext cx="333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/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/>
              <p:nvPr/>
            </p:nvSpPr>
            <p:spPr>
              <a:xfrm>
                <a:off x="3841532" y="2551672"/>
                <a:ext cx="6988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2" y="2551672"/>
                <a:ext cx="698846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/>
              <p:nvPr/>
            </p:nvSpPr>
            <p:spPr>
              <a:xfrm>
                <a:off x="3905723" y="5018049"/>
                <a:ext cx="6988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23" y="5018049"/>
                <a:ext cx="698846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A13A50-0231-4EA3-8CE3-96B38C79027A}"/>
                  </a:ext>
                </a:extLst>
              </p:cNvPr>
              <p:cNvSpPr txBox="1"/>
              <p:nvPr/>
            </p:nvSpPr>
            <p:spPr>
              <a:xfrm>
                <a:off x="8276560" y="5325810"/>
                <a:ext cx="269746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A13A50-0231-4EA3-8CE3-96B38C79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60" y="5325810"/>
                <a:ext cx="2697469" cy="37555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5327C2-8E41-4F98-8AA9-651CA49AE8AD}"/>
                  </a:ext>
                </a:extLst>
              </p:cNvPr>
              <p:cNvSpPr txBox="1"/>
              <p:nvPr/>
            </p:nvSpPr>
            <p:spPr>
              <a:xfrm>
                <a:off x="8290309" y="4780420"/>
                <a:ext cx="1711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5327C2-8E41-4F98-8AA9-651CA49A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09" y="4780420"/>
                <a:ext cx="17114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6227F6-3DBD-470F-A592-0824B98F0025}"/>
                  </a:ext>
                </a:extLst>
              </p:cNvPr>
              <p:cNvSpPr txBox="1"/>
              <p:nvPr/>
            </p:nvSpPr>
            <p:spPr>
              <a:xfrm>
                <a:off x="8276560" y="5825634"/>
                <a:ext cx="3447482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6227F6-3DBD-470F-A592-0824B98F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60" y="5825634"/>
                <a:ext cx="3447482" cy="7949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8BB4A18C-6B50-4A0C-B35A-DE5D27658821}"/>
              </a:ext>
            </a:extLst>
          </p:cNvPr>
          <p:cNvSpPr/>
          <p:nvPr/>
        </p:nvSpPr>
        <p:spPr>
          <a:xfrm>
            <a:off x="6519008" y="24740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3CA5F7-B945-491F-BB79-482E0B5AE649}"/>
              </a:ext>
            </a:extLst>
          </p:cNvPr>
          <p:cNvSpPr/>
          <p:nvPr/>
        </p:nvSpPr>
        <p:spPr>
          <a:xfrm>
            <a:off x="6519008" y="493508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F76C86-1A2D-4E5A-AB79-F5AC8A52BAEB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5976083" y="2352051"/>
            <a:ext cx="542925" cy="3895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1C312E-D55C-46FB-9ACE-8CECC5F654F0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6241198" y="4402310"/>
            <a:ext cx="277810" cy="8004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CA4E99-140B-40B5-BA0F-8545524D7F81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4446124" y="2653201"/>
            <a:ext cx="2072884" cy="88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7F9EE5-10A1-4F6D-9AE3-4950B66D3F79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482999" y="2741647"/>
            <a:ext cx="2036009" cy="24513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7509BC-A5D5-439B-8E5B-5F469BAC1F0A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4446124" y="2788389"/>
            <a:ext cx="2072884" cy="2414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1E56E9-0BC1-4289-A0E4-2DB59EA9E17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446124" y="5202715"/>
            <a:ext cx="2072884" cy="274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9640BF-D6C7-4D9C-9F18-07959EA0EE31}"/>
                  </a:ext>
                </a:extLst>
              </p:cNvPr>
              <p:cNvSpPr txBox="1"/>
              <p:nvPr/>
            </p:nvSpPr>
            <p:spPr>
              <a:xfrm>
                <a:off x="6399643" y="2541934"/>
                <a:ext cx="6988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9640BF-D6C7-4D9C-9F18-07959EA0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43" y="2541934"/>
                <a:ext cx="6988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FB6B3C-6ACA-4030-9523-7A23545834C9}"/>
                  </a:ext>
                </a:extLst>
              </p:cNvPr>
              <p:cNvSpPr txBox="1"/>
              <p:nvPr/>
            </p:nvSpPr>
            <p:spPr>
              <a:xfrm>
                <a:off x="6399643" y="5008311"/>
                <a:ext cx="6988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FB6B3C-6ACA-4030-9523-7A235458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43" y="5008311"/>
                <a:ext cx="698846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9BAE9F-93E6-4343-A543-4C9E4C0B599C}"/>
                  </a:ext>
                </a:extLst>
              </p:cNvPr>
              <p:cNvSpPr txBox="1"/>
              <p:nvPr/>
            </p:nvSpPr>
            <p:spPr>
              <a:xfrm>
                <a:off x="2463858" y="1581308"/>
                <a:ext cx="538660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1,1→2,1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1,1→2,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9BAE9F-93E6-4343-A543-4C9E4C0B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8" y="1581308"/>
                <a:ext cx="5386603" cy="404983"/>
              </a:xfrm>
              <a:prstGeom prst="rect">
                <a:avLst/>
              </a:prstGeom>
              <a:blipFill>
                <a:blip r:embed="rId14"/>
                <a:stretch>
                  <a:fillRect t="-1493" r="-11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74C79B-C715-4531-90CA-A60DE9F6335C}"/>
                  </a:ext>
                </a:extLst>
              </p:cNvPr>
              <p:cNvSpPr/>
              <p:nvPr/>
            </p:nvSpPr>
            <p:spPr>
              <a:xfrm>
                <a:off x="4814487" y="2302807"/>
                <a:ext cx="100675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1,1→2,1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74C79B-C715-4531-90CA-A60DE9F63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87" y="2302807"/>
                <a:ext cx="100675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578A573-721E-4CDB-BFA2-AD3ABC329A60}"/>
                  </a:ext>
                </a:extLst>
              </p:cNvPr>
              <p:cNvSpPr/>
              <p:nvPr/>
            </p:nvSpPr>
            <p:spPr>
              <a:xfrm>
                <a:off x="4364670" y="3144994"/>
                <a:ext cx="100675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1,1→2,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578A573-721E-4CDB-BFA2-AD3ABC329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70" y="3144994"/>
                <a:ext cx="100675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54B84C5-4415-4A82-8D69-7F82FAA9BF0C}"/>
              </a:ext>
            </a:extLst>
          </p:cNvPr>
          <p:cNvSpPr txBox="1"/>
          <p:nvPr/>
        </p:nvSpPr>
        <p:spPr>
          <a:xfrm>
            <a:off x="3276600" y="1581308"/>
            <a:ext cx="1814643" cy="42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6C698D-0A9A-4B27-BCA9-69496EDC73F7}"/>
              </a:ext>
            </a:extLst>
          </p:cNvPr>
          <p:cNvSpPr txBox="1"/>
          <p:nvPr/>
        </p:nvSpPr>
        <p:spPr>
          <a:xfrm>
            <a:off x="5091243" y="1581307"/>
            <a:ext cx="2759218" cy="42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D6D4-D037-4D01-A1FD-564B366F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F594-82AB-4BFB-BC67-C006EE9A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7262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Calculate gradient on all samples</a:t>
            </a:r>
          </a:p>
          <a:p>
            <a:pPr lvl="1"/>
            <a:r>
              <a:rPr lang="en-US" dirty="0"/>
              <a:t>Step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Calculate gradient on </a:t>
            </a:r>
            <a:r>
              <a:rPr lang="en-US" i="1" dirty="0"/>
              <a:t>some</a:t>
            </a:r>
            <a:r>
              <a:rPr lang="en-US" dirty="0"/>
              <a:t> samples</a:t>
            </a:r>
          </a:p>
          <a:p>
            <a:pPr lvl="1"/>
            <a:r>
              <a:rPr lang="en-US" dirty="0"/>
              <a:t>Step</a:t>
            </a:r>
          </a:p>
          <a:p>
            <a:pPr lvl="1"/>
            <a:endParaRPr lang="en-US" dirty="0"/>
          </a:p>
          <a:p>
            <a:r>
              <a:rPr lang="en-US" dirty="0"/>
              <a:t>Stochastic can make progress faster (large training set)</a:t>
            </a:r>
          </a:p>
          <a:p>
            <a:r>
              <a:rPr lang="en-US" dirty="0"/>
              <a:t>Stochastic takes a less direct path to convergence</a:t>
            </a:r>
          </a:p>
          <a:p>
            <a:endParaRPr lang="en-US" dirty="0"/>
          </a:p>
          <a:p>
            <a:r>
              <a:rPr lang="en-US" dirty="0"/>
              <a:t>Batch Size: N instead of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7390B-EB80-4309-BCA8-60FED65CAEEB}"/>
              </a:ext>
            </a:extLst>
          </p:cNvPr>
          <p:cNvCxnSpPr/>
          <p:nvPr/>
        </p:nvCxnSpPr>
        <p:spPr>
          <a:xfrm flipH="1" flipV="1">
            <a:off x="2693023" y="1535288"/>
            <a:ext cx="297455" cy="4406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C8B8AF-F5B1-4F5B-87EC-A2B0DF54D26E}"/>
              </a:ext>
            </a:extLst>
          </p:cNvPr>
          <p:cNvCxnSpPr>
            <a:cxnSpLocks/>
          </p:cNvCxnSpPr>
          <p:nvPr/>
        </p:nvCxnSpPr>
        <p:spPr>
          <a:xfrm flipV="1">
            <a:off x="2990478" y="1755625"/>
            <a:ext cx="88135" cy="22033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3F6186-519E-4DE3-AEB1-29DB8F56EDB6}"/>
              </a:ext>
            </a:extLst>
          </p:cNvPr>
          <p:cNvCxnSpPr>
            <a:cxnSpLocks/>
          </p:cNvCxnSpPr>
          <p:nvPr/>
        </p:nvCxnSpPr>
        <p:spPr>
          <a:xfrm flipH="1">
            <a:off x="2417601" y="1975963"/>
            <a:ext cx="572877" cy="4406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B48E0-47E2-4567-A8CB-07D8F38D388F}"/>
              </a:ext>
            </a:extLst>
          </p:cNvPr>
          <p:cNvCxnSpPr>
            <a:cxnSpLocks/>
          </p:cNvCxnSpPr>
          <p:nvPr/>
        </p:nvCxnSpPr>
        <p:spPr>
          <a:xfrm flipH="1">
            <a:off x="2704039" y="1975963"/>
            <a:ext cx="28643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42E696-CF1C-4957-A929-DB5AEBC788BB}"/>
              </a:ext>
            </a:extLst>
          </p:cNvPr>
          <p:cNvCxnSpPr>
            <a:cxnSpLocks/>
          </p:cNvCxnSpPr>
          <p:nvPr/>
        </p:nvCxnSpPr>
        <p:spPr>
          <a:xfrm flipV="1">
            <a:off x="2990478" y="1975962"/>
            <a:ext cx="132385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BE9ED-2996-42A0-B298-AB5DE216162B}"/>
              </a:ext>
            </a:extLst>
          </p:cNvPr>
          <p:cNvCxnSpPr>
            <a:cxnSpLocks/>
          </p:cNvCxnSpPr>
          <p:nvPr/>
        </p:nvCxnSpPr>
        <p:spPr>
          <a:xfrm flipH="1">
            <a:off x="2693023" y="1975045"/>
            <a:ext cx="297455" cy="59582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621E5-D1BB-4502-9B78-971B3DE1DDA6}"/>
              </a:ext>
            </a:extLst>
          </p:cNvPr>
          <p:cNvCxnSpPr>
            <a:cxnSpLocks/>
          </p:cNvCxnSpPr>
          <p:nvPr/>
        </p:nvCxnSpPr>
        <p:spPr>
          <a:xfrm>
            <a:off x="2990478" y="1975045"/>
            <a:ext cx="152401" cy="815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23BCA6-293F-486E-8424-A17A6A750660}"/>
              </a:ext>
            </a:extLst>
          </p:cNvPr>
          <p:cNvCxnSpPr/>
          <p:nvPr/>
        </p:nvCxnSpPr>
        <p:spPr>
          <a:xfrm flipH="1" flipV="1">
            <a:off x="1262281" y="4867412"/>
            <a:ext cx="297455" cy="4406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D9D5A-ECB4-4680-B1E3-984F2928CBDB}"/>
              </a:ext>
            </a:extLst>
          </p:cNvPr>
          <p:cNvCxnSpPr>
            <a:cxnSpLocks/>
          </p:cNvCxnSpPr>
          <p:nvPr/>
        </p:nvCxnSpPr>
        <p:spPr>
          <a:xfrm flipV="1">
            <a:off x="1494624" y="5275651"/>
            <a:ext cx="88135" cy="22033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ED163B-1730-4656-9DD1-9B0C57E19F23}"/>
              </a:ext>
            </a:extLst>
          </p:cNvPr>
          <p:cNvCxnSpPr>
            <a:cxnSpLocks/>
          </p:cNvCxnSpPr>
          <p:nvPr/>
        </p:nvCxnSpPr>
        <p:spPr>
          <a:xfrm flipH="1">
            <a:off x="1710298" y="5042843"/>
            <a:ext cx="572877" cy="4406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737B13-67EF-499B-975C-9C54CC2EAA72}"/>
              </a:ext>
            </a:extLst>
          </p:cNvPr>
          <p:cNvCxnSpPr>
            <a:cxnSpLocks/>
          </p:cNvCxnSpPr>
          <p:nvPr/>
        </p:nvCxnSpPr>
        <p:spPr>
          <a:xfrm flipH="1">
            <a:off x="1462419" y="5479052"/>
            <a:ext cx="28643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E5662-9A4A-4995-9618-3D315DB69D84}"/>
              </a:ext>
            </a:extLst>
          </p:cNvPr>
          <p:cNvCxnSpPr>
            <a:cxnSpLocks/>
          </p:cNvCxnSpPr>
          <p:nvPr/>
        </p:nvCxnSpPr>
        <p:spPr>
          <a:xfrm flipV="1">
            <a:off x="1310249" y="4488910"/>
            <a:ext cx="132385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4B6056-FAD9-48AD-981E-50DEF74FB853}"/>
              </a:ext>
            </a:extLst>
          </p:cNvPr>
          <p:cNvCxnSpPr>
            <a:cxnSpLocks/>
          </p:cNvCxnSpPr>
          <p:nvPr/>
        </p:nvCxnSpPr>
        <p:spPr>
          <a:xfrm flipH="1">
            <a:off x="2283175" y="4488910"/>
            <a:ext cx="297455" cy="59582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A9A41-D162-443F-B7E9-24BD1FDB023F}"/>
              </a:ext>
            </a:extLst>
          </p:cNvPr>
          <p:cNvCxnSpPr>
            <a:cxnSpLocks/>
          </p:cNvCxnSpPr>
          <p:nvPr/>
        </p:nvCxnSpPr>
        <p:spPr>
          <a:xfrm>
            <a:off x="1162897" y="3717272"/>
            <a:ext cx="152401" cy="815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98F343-D719-46BD-AA82-AE550676A426}"/>
              </a:ext>
            </a:extLst>
          </p:cNvPr>
          <p:cNvCxnSpPr>
            <a:cxnSpLocks/>
          </p:cNvCxnSpPr>
          <p:nvPr/>
        </p:nvCxnSpPr>
        <p:spPr>
          <a:xfrm>
            <a:off x="1162897" y="3717272"/>
            <a:ext cx="99384" cy="11831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914420D-6F7B-4C53-B6FC-5976FD213CB4}"/>
              </a:ext>
            </a:extLst>
          </p:cNvPr>
          <p:cNvSpPr txBox="1"/>
          <p:nvPr/>
        </p:nvSpPr>
        <p:spPr>
          <a:xfrm>
            <a:off x="2204721" y="2734064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Sample Gradient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DE6BF-915A-4C42-94F1-012C2D5F8483}"/>
              </a:ext>
            </a:extLst>
          </p:cNvPr>
          <p:cNvCxnSpPr>
            <a:cxnSpLocks/>
          </p:cNvCxnSpPr>
          <p:nvPr/>
        </p:nvCxnSpPr>
        <p:spPr>
          <a:xfrm flipV="1">
            <a:off x="2980838" y="1976416"/>
            <a:ext cx="132385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8E4A95-72EB-443D-A2C9-FFCF3C5A2863}"/>
              </a:ext>
            </a:extLst>
          </p:cNvPr>
          <p:cNvCxnSpPr>
            <a:cxnSpLocks/>
          </p:cNvCxnSpPr>
          <p:nvPr/>
        </p:nvCxnSpPr>
        <p:spPr>
          <a:xfrm>
            <a:off x="2990478" y="1975045"/>
            <a:ext cx="152401" cy="815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1BE72F-3009-4375-B651-578054EFC81F}"/>
              </a:ext>
            </a:extLst>
          </p:cNvPr>
          <p:cNvCxnSpPr>
            <a:cxnSpLocks/>
          </p:cNvCxnSpPr>
          <p:nvPr/>
        </p:nvCxnSpPr>
        <p:spPr>
          <a:xfrm flipH="1">
            <a:off x="2693023" y="1975044"/>
            <a:ext cx="297455" cy="59582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BF6401-7933-40A4-AE92-B2EC98213121}"/>
              </a:ext>
            </a:extLst>
          </p:cNvPr>
          <p:cNvCxnSpPr>
            <a:cxnSpLocks/>
          </p:cNvCxnSpPr>
          <p:nvPr/>
        </p:nvCxnSpPr>
        <p:spPr>
          <a:xfrm flipH="1">
            <a:off x="2417601" y="1976881"/>
            <a:ext cx="572877" cy="4406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18C2E1-2C1A-40AC-9A66-BE9D58B2B25A}"/>
              </a:ext>
            </a:extLst>
          </p:cNvPr>
          <p:cNvCxnSpPr>
            <a:cxnSpLocks/>
          </p:cNvCxnSpPr>
          <p:nvPr/>
        </p:nvCxnSpPr>
        <p:spPr>
          <a:xfrm flipH="1">
            <a:off x="2702818" y="1977736"/>
            <a:ext cx="28643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B8D94E-8C23-4B99-A325-890ABF7F769C}"/>
              </a:ext>
            </a:extLst>
          </p:cNvPr>
          <p:cNvCxnSpPr/>
          <p:nvPr/>
        </p:nvCxnSpPr>
        <p:spPr>
          <a:xfrm flipH="1" flipV="1">
            <a:off x="2691802" y="1537674"/>
            <a:ext cx="297455" cy="4406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6B0055-0668-4CA7-81C5-D6CC59643D0D}"/>
              </a:ext>
            </a:extLst>
          </p:cNvPr>
          <p:cNvCxnSpPr>
            <a:cxnSpLocks/>
          </p:cNvCxnSpPr>
          <p:nvPr/>
        </p:nvCxnSpPr>
        <p:spPr>
          <a:xfrm flipV="1">
            <a:off x="2990478" y="1762330"/>
            <a:ext cx="88135" cy="22033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CCDF0A-5A8B-4D41-9264-060EF0EFEB27}"/>
              </a:ext>
            </a:extLst>
          </p:cNvPr>
          <p:cNvSpPr txBox="1"/>
          <p:nvPr/>
        </p:nvSpPr>
        <p:spPr>
          <a:xfrm>
            <a:off x="703403" y="565242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66E28F-642D-45C6-88D8-0659F2DAE92B}"/>
              </a:ext>
            </a:extLst>
          </p:cNvPr>
          <p:cNvCxnSpPr>
            <a:cxnSpLocks/>
          </p:cNvCxnSpPr>
          <p:nvPr/>
        </p:nvCxnSpPr>
        <p:spPr>
          <a:xfrm flipH="1" flipV="1">
            <a:off x="4356638" y="4965367"/>
            <a:ext cx="233822" cy="34272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5E7D0-13E4-4552-A601-97B577F62DBA}"/>
              </a:ext>
            </a:extLst>
          </p:cNvPr>
          <p:cNvCxnSpPr>
            <a:cxnSpLocks/>
          </p:cNvCxnSpPr>
          <p:nvPr/>
        </p:nvCxnSpPr>
        <p:spPr>
          <a:xfrm flipV="1">
            <a:off x="4430743" y="5286974"/>
            <a:ext cx="164496" cy="1879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D8F03B-A297-4B56-A704-ABBB2251525E}"/>
              </a:ext>
            </a:extLst>
          </p:cNvPr>
          <p:cNvCxnSpPr>
            <a:cxnSpLocks/>
          </p:cNvCxnSpPr>
          <p:nvPr/>
        </p:nvCxnSpPr>
        <p:spPr>
          <a:xfrm flipH="1">
            <a:off x="4665207" y="5103023"/>
            <a:ext cx="498862" cy="3929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E4E9BF-3F4C-4399-9BFA-F9FDD484DEBA}"/>
              </a:ext>
            </a:extLst>
          </p:cNvPr>
          <p:cNvCxnSpPr>
            <a:cxnSpLocks/>
          </p:cNvCxnSpPr>
          <p:nvPr/>
        </p:nvCxnSpPr>
        <p:spPr>
          <a:xfrm flipH="1">
            <a:off x="4434638" y="5474878"/>
            <a:ext cx="286439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B0B0D4-94EA-4B1C-A782-7D305DFB2DAE}"/>
              </a:ext>
            </a:extLst>
          </p:cNvPr>
          <p:cNvCxnSpPr>
            <a:cxnSpLocks/>
          </p:cNvCxnSpPr>
          <p:nvPr/>
        </p:nvCxnSpPr>
        <p:spPr>
          <a:xfrm flipV="1">
            <a:off x="4124256" y="4488910"/>
            <a:ext cx="1294828" cy="436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F6378-F963-459B-8B7E-523E6C25C39B}"/>
              </a:ext>
            </a:extLst>
          </p:cNvPr>
          <p:cNvCxnSpPr>
            <a:cxnSpLocks/>
          </p:cNvCxnSpPr>
          <p:nvPr/>
        </p:nvCxnSpPr>
        <p:spPr>
          <a:xfrm flipH="1">
            <a:off x="5151305" y="4483991"/>
            <a:ext cx="243333" cy="64736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E340D-539F-43DA-B593-3EC007C08258}"/>
              </a:ext>
            </a:extLst>
          </p:cNvPr>
          <p:cNvCxnSpPr>
            <a:cxnSpLocks/>
          </p:cNvCxnSpPr>
          <p:nvPr/>
        </p:nvCxnSpPr>
        <p:spPr>
          <a:xfrm>
            <a:off x="3976904" y="3760883"/>
            <a:ext cx="152401" cy="815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71CDFC-47CC-4581-87EE-CC64E4335269}"/>
              </a:ext>
            </a:extLst>
          </p:cNvPr>
          <p:cNvCxnSpPr>
            <a:cxnSpLocks/>
          </p:cNvCxnSpPr>
          <p:nvPr/>
        </p:nvCxnSpPr>
        <p:spPr>
          <a:xfrm>
            <a:off x="3976904" y="3760883"/>
            <a:ext cx="379734" cy="12044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EE194F-BFD8-4FC1-A4A1-32F3281AF700}"/>
              </a:ext>
            </a:extLst>
          </p:cNvPr>
          <p:cNvSpPr txBox="1"/>
          <p:nvPr/>
        </p:nvSpPr>
        <p:spPr>
          <a:xfrm>
            <a:off x="3683481" y="5674721"/>
            <a:ext cx="1813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Stochastic</a:t>
            </a:r>
          </a:p>
          <a:p>
            <a:pPr algn="ctr"/>
            <a:r>
              <a:rPr lang="en-US" dirty="0"/>
              <a:t>Gradient Descent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979A57-E98B-487C-A47A-173F40FA64AC}"/>
              </a:ext>
            </a:extLst>
          </p:cNvPr>
          <p:cNvCxnSpPr>
            <a:cxnSpLocks/>
          </p:cNvCxnSpPr>
          <p:nvPr/>
        </p:nvCxnSpPr>
        <p:spPr>
          <a:xfrm>
            <a:off x="3976370" y="3771533"/>
            <a:ext cx="99384" cy="118318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21E3-5EE9-4B86-AD1F-F91E3940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Optimum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275BC-5109-44A1-B643-8F3B1B8762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3517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Local Optimum</a:t>
                </a:r>
              </a:p>
              <a:p>
                <a:pPr lvl="1"/>
                <a:r>
                  <a:rPr lang="en-US" dirty="0"/>
                  <a:t>Why is this okay?</a:t>
                </a:r>
              </a:p>
              <a:p>
                <a:pPr lvl="1"/>
                <a:r>
                  <a:rPr lang="en-US" dirty="0"/>
                  <a:t>In practice: Neural networks overfit…</a:t>
                </a:r>
              </a:p>
              <a:p>
                <a:endParaRPr lang="en-US" dirty="0"/>
              </a:p>
              <a:p>
                <a:r>
                  <a:rPr lang="en-US" dirty="0"/>
                  <a:t>Momentum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through local optimums</a:t>
                </a:r>
              </a:p>
              <a:p>
                <a:pPr lvl="1"/>
                <a:r>
                  <a:rPr lang="en-US" dirty="0"/>
                  <a:t>Converge faster (?)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275BC-5109-44A1-B643-8F3B1B876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35175"/>
                <a:ext cx="5181600" cy="4351338"/>
              </a:xfrm>
              <a:blipFill>
                <a:blip r:embed="rId2"/>
                <a:stretch>
                  <a:fillRect l="-2118" t="-238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879570-A1A1-4A46-92FF-30DE736FE559}"/>
              </a:ext>
            </a:extLst>
          </p:cNvPr>
          <p:cNvSpPr/>
          <p:nvPr/>
        </p:nvSpPr>
        <p:spPr>
          <a:xfrm>
            <a:off x="7381874" y="2930526"/>
            <a:ext cx="3552825" cy="1945356"/>
          </a:xfrm>
          <a:custGeom>
            <a:avLst/>
            <a:gdLst>
              <a:gd name="connsiteX0" fmla="*/ 0 w 5219700"/>
              <a:gd name="connsiteY0" fmla="*/ 0 h 2840706"/>
              <a:gd name="connsiteX1" fmla="*/ 1076325 w 5219700"/>
              <a:gd name="connsiteY1" fmla="*/ 552450 h 2840706"/>
              <a:gd name="connsiteX2" fmla="*/ 1819275 w 5219700"/>
              <a:gd name="connsiteY2" fmla="*/ 1771650 h 2840706"/>
              <a:gd name="connsiteX3" fmla="*/ 2505075 w 5219700"/>
              <a:gd name="connsiteY3" fmla="*/ 1543050 h 2840706"/>
              <a:gd name="connsiteX4" fmla="*/ 3181350 w 5219700"/>
              <a:gd name="connsiteY4" fmla="*/ 2143125 h 2840706"/>
              <a:gd name="connsiteX5" fmla="*/ 4029075 w 5219700"/>
              <a:gd name="connsiteY5" fmla="*/ 2838450 h 2840706"/>
              <a:gd name="connsiteX6" fmla="*/ 5105400 w 5219700"/>
              <a:gd name="connsiteY6" fmla="*/ 2381250 h 2840706"/>
              <a:gd name="connsiteX7" fmla="*/ 5219700 w 5219700"/>
              <a:gd name="connsiteY7" fmla="*/ 2333625 h 284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9700" h="2840706">
                <a:moveTo>
                  <a:pt x="0" y="0"/>
                </a:moveTo>
                <a:cubicBezTo>
                  <a:pt x="386556" y="128587"/>
                  <a:pt x="773113" y="257175"/>
                  <a:pt x="1076325" y="552450"/>
                </a:cubicBezTo>
                <a:cubicBezTo>
                  <a:pt x="1379538" y="847725"/>
                  <a:pt x="1581150" y="1606550"/>
                  <a:pt x="1819275" y="1771650"/>
                </a:cubicBezTo>
                <a:cubicBezTo>
                  <a:pt x="2057400" y="1936750"/>
                  <a:pt x="2278063" y="1481138"/>
                  <a:pt x="2505075" y="1543050"/>
                </a:cubicBezTo>
                <a:cubicBezTo>
                  <a:pt x="2732087" y="1604962"/>
                  <a:pt x="2927350" y="1927225"/>
                  <a:pt x="3181350" y="2143125"/>
                </a:cubicBezTo>
                <a:cubicBezTo>
                  <a:pt x="3435350" y="2359025"/>
                  <a:pt x="3708400" y="2798763"/>
                  <a:pt x="4029075" y="2838450"/>
                </a:cubicBezTo>
                <a:cubicBezTo>
                  <a:pt x="4349750" y="2878137"/>
                  <a:pt x="5105400" y="2381250"/>
                  <a:pt x="5105400" y="2381250"/>
                </a:cubicBezTo>
                <a:lnTo>
                  <a:pt x="5219700" y="2333625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94485-D4AF-4DA8-9E15-BA3E43B9B7C8}"/>
              </a:ext>
            </a:extLst>
          </p:cNvPr>
          <p:cNvSpPr txBox="1"/>
          <p:nvPr/>
        </p:nvSpPr>
        <p:spPr>
          <a:xfrm rot="16200000">
            <a:off x="6905301" y="374598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AB72A-5BC8-460C-A0CF-3CC0C547B603}"/>
              </a:ext>
            </a:extLst>
          </p:cNvPr>
          <p:cNvSpPr/>
          <p:nvPr/>
        </p:nvSpPr>
        <p:spPr>
          <a:xfrm>
            <a:off x="7343775" y="2787650"/>
            <a:ext cx="3590924" cy="228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C0452-64B3-4F0C-A33B-75FA6EFA0268}"/>
              </a:ext>
            </a:extLst>
          </p:cNvPr>
          <p:cNvSpPr txBox="1"/>
          <p:nvPr/>
        </p:nvSpPr>
        <p:spPr>
          <a:xfrm>
            <a:off x="8533628" y="507365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2729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6C81-3D45-4D59-8A3C-12EC3A7C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Neurons &amp; Vanishing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84839-229C-4AEC-ABDC-37E0D3E5B1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Neurons can die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(1−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* &lt;stuff&gt;</a:t>
                </a:r>
              </a:p>
              <a:p>
                <a:pPr lvl="1"/>
                <a:r>
                  <a:rPr lang="en-US" dirty="0"/>
                  <a:t>Large weights cause gradients to ‘vanish’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Test: Assert if this condition occurs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84839-229C-4AEC-ABDC-37E0D3E5B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AA8DC2-97A7-4554-A8A9-894CD28402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What causes this</a:t>
                </a:r>
              </a:p>
              <a:p>
                <a:pPr lvl="1"/>
                <a:r>
                  <a:rPr lang="en-US" dirty="0"/>
                  <a:t>Poor initialization of weights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Optimization that gets out of 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Input variables unnormalized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~.99995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~.999999998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AA8DC2-97A7-4554-A8A9-894CD2840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9177817-7B3D-4B19-B031-6B41E3149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125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F4DB-F005-4E5E-AE90-D20E5E3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do with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C931-DAE2-4312-B402-8B72E2313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model (similar to others we’ve learned)</a:t>
            </a:r>
          </a:p>
          <a:p>
            <a:pPr lvl="1"/>
            <a:r>
              <a:rPr lang="en-US" dirty="0"/>
              <a:t>Fully connected networks</a:t>
            </a:r>
          </a:p>
          <a:p>
            <a:pPr lvl="1"/>
            <a:r>
              <a:rPr lang="en-US" dirty="0"/>
              <a:t>Few hidden layers (1,2,3)</a:t>
            </a:r>
          </a:p>
          <a:p>
            <a:pPr lvl="1"/>
            <a:r>
              <a:rPr lang="en-US" dirty="0"/>
              <a:t>A few dozen nodes per hidden layer</a:t>
            </a:r>
          </a:p>
          <a:p>
            <a:pPr lvl="1"/>
            <a:endParaRPr lang="en-US" dirty="0"/>
          </a:p>
          <a:p>
            <a:r>
              <a:rPr lang="en-US" dirty="0"/>
              <a:t>Tune # layers</a:t>
            </a:r>
          </a:p>
          <a:p>
            <a:r>
              <a:rPr lang="en-US" dirty="0"/>
              <a:t>Tune # nodes per layer</a:t>
            </a:r>
          </a:p>
          <a:p>
            <a:r>
              <a:rPr lang="en-US" dirty="0"/>
              <a:t>Do some feature engineering</a:t>
            </a:r>
          </a:p>
          <a:p>
            <a:r>
              <a:rPr lang="en-US" dirty="0"/>
              <a:t>Be careful of overfitting</a:t>
            </a:r>
          </a:p>
          <a:p>
            <a:r>
              <a:rPr lang="en-US" dirty="0"/>
              <a:t>Simplify if not converging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B5D76-85CD-44C9-B9DC-1216E0C1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15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Leveraging recent breakthroughs</a:t>
            </a:r>
          </a:p>
          <a:p>
            <a:pPr lvl="1"/>
            <a:r>
              <a:rPr lang="en-US" dirty="0"/>
              <a:t>Understand standard architectures</a:t>
            </a:r>
          </a:p>
          <a:p>
            <a:pPr lvl="1"/>
            <a:r>
              <a:rPr lang="en-US" dirty="0"/>
              <a:t>Get some GPU acceleration</a:t>
            </a:r>
          </a:p>
          <a:p>
            <a:pPr lvl="1"/>
            <a:r>
              <a:rPr lang="en-US" dirty="0"/>
              <a:t>Get lots of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Craft a network architecture</a:t>
            </a:r>
          </a:p>
          <a:p>
            <a:r>
              <a:rPr lang="en-US" dirty="0"/>
              <a:t>More on this next class</a:t>
            </a:r>
          </a:p>
        </p:txBody>
      </p:sp>
    </p:spTree>
    <p:extLst>
      <p:ext uri="{BB962C8B-B14F-4D97-AF65-F5344CB8AC3E}">
        <p14:creationId xmlns:p14="http://schemas.microsoft.com/office/powerpoint/2010/main" val="42095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E97-6EED-41BC-9798-5B40E0B9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Brain</a:t>
            </a:r>
            <a:br>
              <a:rPr lang="en-US" dirty="0"/>
            </a:br>
            <a:r>
              <a:rPr lang="en-US" sz="2000" dirty="0"/>
              <a:t>(According to a computer scientist)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7D4A-4263-4809-861A-A28B886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47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of ~100 Billion Neurons</a:t>
            </a:r>
          </a:p>
          <a:p>
            <a:endParaRPr lang="en-US" dirty="0"/>
          </a:p>
          <a:p>
            <a:r>
              <a:rPr lang="en-US" dirty="0"/>
              <a:t>Each ~1,000 – 10,000 connections</a:t>
            </a:r>
          </a:p>
          <a:p>
            <a:endParaRPr lang="en-US" dirty="0"/>
          </a:p>
          <a:p>
            <a:r>
              <a:rPr lang="en-US" dirty="0"/>
              <a:t>Send electro-chemical signals</a:t>
            </a:r>
          </a:p>
          <a:p>
            <a:endParaRPr lang="en-US" dirty="0"/>
          </a:p>
          <a:p>
            <a:r>
              <a:rPr lang="en-US" dirty="0"/>
              <a:t>Activation time ~10 </a:t>
            </a:r>
            <a:r>
              <a:rPr lang="en-US" dirty="0" err="1"/>
              <a:t>ms</a:t>
            </a:r>
            <a:r>
              <a:rPr lang="en-US" dirty="0"/>
              <a:t> second</a:t>
            </a:r>
          </a:p>
          <a:p>
            <a:endParaRPr lang="en-US" dirty="0"/>
          </a:p>
          <a:p>
            <a:r>
              <a:rPr lang="en-US" dirty="0"/>
              <a:t>~100 Neuron chain in 1 second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3/30/Chemical_synapse_schema_cropped.jpg">
            <a:extLst>
              <a:ext uri="{FF2B5EF4-FFF2-40B4-BE49-F238E27FC236}">
                <a16:creationId xmlns:a16="http://schemas.microsoft.com/office/drawing/2014/main" id="{248BF72D-30E5-451D-8E26-2BB2408E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21" y="1109423"/>
            <a:ext cx="3491340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902D92-7F54-4C62-9122-3F27DC23FD65}"/>
              </a:ext>
            </a:extLst>
          </p:cNvPr>
          <p:cNvSpPr txBox="1"/>
          <p:nvPr/>
        </p:nvSpPr>
        <p:spPr>
          <a:xfrm>
            <a:off x="7684534" y="5379245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314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B514-2E94-4599-A47D-E787CC8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343-E3AC-438C-B5DE-1FCB171E4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that very crudely approximates the way human brains work</a:t>
            </a:r>
          </a:p>
          <a:p>
            <a:endParaRPr lang="en-US" dirty="0"/>
          </a:p>
          <a:p>
            <a:r>
              <a:rPr lang="en-US" dirty="0"/>
              <a:t>Each artificial neuron similar to linear model, with non-linear activation function</a:t>
            </a:r>
          </a:p>
          <a:p>
            <a:endParaRPr lang="en-US" dirty="0"/>
          </a:p>
          <a:p>
            <a:r>
              <a:rPr lang="en-US" dirty="0"/>
              <a:t>Neural networks are very expressive, can learn complex concepts (and overfit)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AB4EF-A640-4F68-9470-B8F409892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Neural networks learn features (which we might have hand crafted without them)</a:t>
            </a:r>
          </a:p>
          <a:p>
            <a:endParaRPr lang="en-US" dirty="0"/>
          </a:p>
          <a:p>
            <a:r>
              <a:rPr lang="en-US" dirty="0"/>
              <a:t>Many options for network architectures</a:t>
            </a:r>
          </a:p>
          <a:p>
            <a:endParaRPr lang="en-US" dirty="0"/>
          </a:p>
          <a:p>
            <a:r>
              <a:rPr lang="en-US" dirty="0"/>
              <a:t>Backpropagation is a flexible algorithm to learn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672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A116-DB8D-454E-ADAE-9D454C40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F73-BDA6-496D-8CB4-C9989C3C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1825625"/>
            <a:ext cx="526337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Grossly simplified approximation of how the brain works</a:t>
            </a:r>
          </a:p>
          <a:p>
            <a:endParaRPr lang="en-US" dirty="0"/>
          </a:p>
          <a:p>
            <a:r>
              <a:rPr lang="en-US" dirty="0"/>
              <a:t>Features used as input to an initial set of artificial neurons</a:t>
            </a:r>
          </a:p>
          <a:p>
            <a:endParaRPr lang="en-US" dirty="0"/>
          </a:p>
          <a:p>
            <a:r>
              <a:rPr lang="en-US" dirty="0"/>
              <a:t>Output of artificial neurons used as input to others</a:t>
            </a:r>
          </a:p>
          <a:p>
            <a:endParaRPr lang="en-US" dirty="0"/>
          </a:p>
          <a:p>
            <a:r>
              <a:rPr lang="en-US" dirty="0"/>
              <a:t>Output of the network used as prediction</a:t>
            </a:r>
          </a:p>
          <a:p>
            <a:endParaRPr lang="en-US" dirty="0"/>
          </a:p>
          <a:p>
            <a:r>
              <a:rPr lang="en-US" dirty="0"/>
              <a:t>Mid 2010s image processing</a:t>
            </a:r>
          </a:p>
          <a:p>
            <a:pPr lvl="1"/>
            <a:r>
              <a:rPr lang="en-US" dirty="0"/>
              <a:t>~50-100 layers</a:t>
            </a:r>
          </a:p>
          <a:p>
            <a:pPr lvl="1"/>
            <a:r>
              <a:rPr lang="en-US" dirty="0"/>
              <a:t>~10-60 million artificial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885A6-4945-4E1B-AFF1-5746C009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81" y="2721478"/>
            <a:ext cx="4668319" cy="1415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BFF85-AC07-4970-986C-701EB7AB5D7C}"/>
              </a:ext>
            </a:extLst>
          </p:cNvPr>
          <p:cNvSpPr txBox="1"/>
          <p:nvPr/>
        </p:nvSpPr>
        <p:spPr>
          <a:xfrm>
            <a:off x="7460014" y="2352146"/>
            <a:ext cx="31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Neuron (Sigmoid Unit)</a:t>
            </a:r>
          </a:p>
        </p:txBody>
      </p:sp>
    </p:spTree>
    <p:extLst>
      <p:ext uri="{BB962C8B-B14F-4D97-AF65-F5344CB8AC3E}">
        <p14:creationId xmlns:p14="http://schemas.microsoft.com/office/powerpoint/2010/main" val="37465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B70C-32BC-4D8E-B7A4-EA45126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98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Neural Network</a:t>
            </a:r>
          </a:p>
        </p:txBody>
      </p:sp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E00E341-4186-4781-B29A-FCFA2BC8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2" y="331748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86715-0DA8-4397-AD3C-A4B0C4EEF4E0}"/>
              </a:ext>
            </a:extLst>
          </p:cNvPr>
          <p:cNvSpPr txBox="1"/>
          <p:nvPr/>
        </p:nvSpPr>
        <p:spPr>
          <a:xfrm>
            <a:off x="761319" y="4251713"/>
            <a:ext cx="126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576 Pixels</a:t>
            </a:r>
          </a:p>
          <a:p>
            <a:pPr algn="ctr"/>
            <a:r>
              <a:rPr lang="en-US" sz="1600" dirty="0"/>
              <a:t>(Normalized)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F9EB2-9AD8-4AFD-A0A8-E77E45D5A4F3}"/>
              </a:ext>
            </a:extLst>
          </p:cNvPr>
          <p:cNvSpPr/>
          <p:nvPr/>
        </p:nvSpPr>
        <p:spPr>
          <a:xfrm>
            <a:off x="4648280" y="22525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1BE45D-13D7-40F6-B01B-7449DE3A43A3}"/>
              </a:ext>
            </a:extLst>
          </p:cNvPr>
          <p:cNvSpPr/>
          <p:nvPr/>
        </p:nvSpPr>
        <p:spPr>
          <a:xfrm>
            <a:off x="4648280" y="307088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878F2-6F60-4072-9169-63847C92DF63}"/>
              </a:ext>
            </a:extLst>
          </p:cNvPr>
          <p:cNvSpPr/>
          <p:nvPr/>
        </p:nvSpPr>
        <p:spPr>
          <a:xfrm>
            <a:off x="4648280" y="388921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9ADB4-51DD-486D-AF27-1A2BF271C8B8}"/>
              </a:ext>
            </a:extLst>
          </p:cNvPr>
          <p:cNvSpPr/>
          <p:nvPr/>
        </p:nvSpPr>
        <p:spPr>
          <a:xfrm>
            <a:off x="4648280" y="470755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69CB8-0C7E-4182-A923-F9ECC7BA77B6}"/>
              </a:ext>
            </a:extLst>
          </p:cNvPr>
          <p:cNvCxnSpPr>
            <a:stCxn id="6" idx="2"/>
          </p:cNvCxnSpPr>
          <p:nvPr/>
        </p:nvCxnSpPr>
        <p:spPr>
          <a:xfrm flipH="1">
            <a:off x="936762" y="2520176"/>
            <a:ext cx="3711518" cy="797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5FBC-BDB8-48D1-B6B7-6A11234CA28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80612" y="2520176"/>
            <a:ext cx="3367668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69382-03DD-444E-BEEB-9222F232E4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70905" y="2520176"/>
            <a:ext cx="2977375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A21DB-6FE7-4F9B-84C7-1D7F308CBF9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51162" y="2520176"/>
            <a:ext cx="2797118" cy="903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28617F-283D-4E7C-92A1-2D6D9D67A5BC}"/>
              </a:ext>
            </a:extLst>
          </p:cNvPr>
          <p:cNvSpPr txBox="1"/>
          <p:nvPr/>
        </p:nvSpPr>
        <p:spPr>
          <a:xfrm>
            <a:off x="2792521" y="2435263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111484-7B93-45F9-B859-077AAE26E742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613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26BBF-D9E4-4DBA-B03F-823C7BA4D41F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403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5C21B-7B91-4606-B13D-90F4C0F8D1C5}"/>
              </a:ext>
            </a:extLst>
          </p:cNvPr>
          <p:cNvCxnSpPr>
            <a:cxnSpLocks/>
          </p:cNvCxnSpPr>
          <p:nvPr/>
        </p:nvCxnSpPr>
        <p:spPr>
          <a:xfrm flipH="1">
            <a:off x="1592846" y="3306568"/>
            <a:ext cx="3055435" cy="212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E032C4-BB82-4F4A-9EDC-74119C31D75D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278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841462-4CE4-4F6E-8683-EEDA568A5C01}"/>
              </a:ext>
            </a:extLst>
          </p:cNvPr>
          <p:cNvSpPr txBox="1"/>
          <p:nvPr/>
        </p:nvSpPr>
        <p:spPr>
          <a:xfrm>
            <a:off x="2792520" y="3134485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E22AF-2D42-4F38-87F2-F93691C85C80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3899732"/>
            <a:ext cx="3055434" cy="290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BD032C-91CC-436D-9435-38747D23631A}"/>
              </a:ext>
            </a:extLst>
          </p:cNvPr>
          <p:cNvCxnSpPr>
            <a:cxnSpLocks/>
          </p:cNvCxnSpPr>
          <p:nvPr/>
        </p:nvCxnSpPr>
        <p:spPr>
          <a:xfrm flipH="1" flipV="1">
            <a:off x="1615168" y="4038252"/>
            <a:ext cx="3033112" cy="15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C647-9ACF-44F5-8BCE-C70BCF8ABD1E}"/>
              </a:ext>
            </a:extLst>
          </p:cNvPr>
          <p:cNvCxnSpPr>
            <a:cxnSpLocks/>
          </p:cNvCxnSpPr>
          <p:nvPr/>
        </p:nvCxnSpPr>
        <p:spPr>
          <a:xfrm flipH="1" flipV="1">
            <a:off x="1393961" y="4105390"/>
            <a:ext cx="3254320" cy="84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7F476-F75B-4A2F-A443-DA19BD5077D3}"/>
              </a:ext>
            </a:extLst>
          </p:cNvPr>
          <p:cNvCxnSpPr>
            <a:cxnSpLocks/>
          </p:cNvCxnSpPr>
          <p:nvPr/>
        </p:nvCxnSpPr>
        <p:spPr>
          <a:xfrm flipH="1" flipV="1">
            <a:off x="1481334" y="3815897"/>
            <a:ext cx="3166946" cy="374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6E1218-AE79-4444-89DF-ED4753467115}"/>
              </a:ext>
            </a:extLst>
          </p:cNvPr>
          <p:cNvSpPr txBox="1"/>
          <p:nvPr/>
        </p:nvSpPr>
        <p:spPr>
          <a:xfrm>
            <a:off x="2809919" y="3872745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586474-350D-4AC7-AF71-A7EEC8F05AC9}"/>
              </a:ext>
            </a:extLst>
          </p:cNvPr>
          <p:cNvCxnSpPr>
            <a:cxnSpLocks/>
          </p:cNvCxnSpPr>
          <p:nvPr/>
        </p:nvCxnSpPr>
        <p:spPr>
          <a:xfrm flipH="1" flipV="1">
            <a:off x="1537090" y="3977757"/>
            <a:ext cx="3111190" cy="989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F18057-5FBA-49E4-B792-37864BE3CC87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4147846"/>
            <a:ext cx="3055434" cy="81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40758E-7903-4FBD-AD13-A6288E1F228A}"/>
              </a:ext>
            </a:extLst>
          </p:cNvPr>
          <p:cNvCxnSpPr>
            <a:cxnSpLocks/>
          </p:cNvCxnSpPr>
          <p:nvPr/>
        </p:nvCxnSpPr>
        <p:spPr>
          <a:xfrm flipH="1" flipV="1">
            <a:off x="1670904" y="3879345"/>
            <a:ext cx="2977377" cy="10877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21F947-8D12-4C28-B8C5-FA529DD34786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393962" y="4231888"/>
            <a:ext cx="3254318" cy="73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38D20C-38C1-45DB-8A73-89475CE63376}"/>
              </a:ext>
            </a:extLst>
          </p:cNvPr>
          <p:cNvSpPr txBox="1"/>
          <p:nvPr/>
        </p:nvSpPr>
        <p:spPr>
          <a:xfrm>
            <a:off x="2863407" y="4548902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2127E-FB46-4AAB-B8A0-48CA8A63B718}"/>
              </a:ext>
            </a:extLst>
          </p:cNvPr>
          <p:cNvSpPr txBox="1"/>
          <p:nvPr/>
        </p:nvSpPr>
        <p:spPr>
          <a:xfrm>
            <a:off x="2783587" y="5167849"/>
            <a:ext cx="137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2,308 Weights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668B96-376D-4540-86D4-D98C614C567D}"/>
              </a:ext>
            </a:extLst>
          </p:cNvPr>
          <p:cNvSpPr txBox="1"/>
          <p:nvPr/>
        </p:nvSpPr>
        <p:spPr>
          <a:xfrm>
            <a:off x="4266538" y="544848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1BAA68-1EA5-4BBB-9B2F-B4FEE681CC5F}"/>
              </a:ext>
            </a:extLst>
          </p:cNvPr>
          <p:cNvSpPr txBox="1"/>
          <p:nvPr/>
        </p:nvSpPr>
        <p:spPr>
          <a:xfrm>
            <a:off x="6770362" y="4231888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E55C44-9DA9-4825-8139-F918E3450499}"/>
              </a:ext>
            </a:extLst>
          </p:cNvPr>
          <p:cNvSpPr/>
          <p:nvPr/>
        </p:nvSpPr>
        <p:spPr>
          <a:xfrm>
            <a:off x="7150501" y="344573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33173-8F26-4DEA-BCFC-7AD94E5384F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61236" y="2520176"/>
            <a:ext cx="1994592" cy="11996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E50745-4460-4D3E-95BB-05E88AD61E46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5161236" y="3338512"/>
            <a:ext cx="1994592" cy="3812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91DFB7-ED78-41BE-8D98-39311CD658F0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161236" y="3719801"/>
            <a:ext cx="1994594" cy="4370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C5850-99CE-4512-B562-418571B8FC9D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5161236" y="3719801"/>
            <a:ext cx="1994592" cy="12553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F8710-2D3F-49DB-B905-294C8089D194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7663457" y="3713368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C8EE75-0C92-4F8E-A7FE-7285AB370B31}"/>
              </a:ext>
            </a:extLst>
          </p:cNvPr>
          <p:cNvSpPr txBox="1"/>
          <p:nvPr/>
        </p:nvSpPr>
        <p:spPr>
          <a:xfrm>
            <a:off x="5724918" y="5162764"/>
            <a:ext cx="1010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/>
              <p:nvPr/>
            </p:nvSpPr>
            <p:spPr>
              <a:xfrm>
                <a:off x="8630841" y="3550665"/>
                <a:ext cx="10333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841" y="3550665"/>
                <a:ext cx="1033360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81357711-F07C-4739-A800-6B1E106DCBAC}"/>
              </a:ext>
            </a:extLst>
          </p:cNvPr>
          <p:cNvSpPr txBox="1"/>
          <p:nvPr/>
        </p:nvSpPr>
        <p:spPr>
          <a:xfrm>
            <a:off x="8363415" y="1170878"/>
            <a:ext cx="2784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connected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2313 weights to learn</a:t>
            </a:r>
          </a:p>
        </p:txBody>
      </p:sp>
    </p:spTree>
    <p:extLst>
      <p:ext uri="{BB962C8B-B14F-4D97-AF65-F5344CB8AC3E}">
        <p14:creationId xmlns:p14="http://schemas.microsoft.com/office/powerpoint/2010/main" val="3746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/>
      <p:bldP spid="26" grpId="0"/>
      <p:bldP spid="31" grpId="0"/>
      <p:bldP spid="36" grpId="0"/>
      <p:bldP spid="50" grpId="0"/>
      <p:bldP spid="51" grpId="0"/>
      <p:bldP spid="52" grpId="0"/>
      <p:bldP spid="53" grpId="0" animBg="1"/>
      <p:bldP spid="70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24A5-8497-4AFC-9798-D21937CD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5" y="329511"/>
            <a:ext cx="5100830" cy="89217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Predicting with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04DE2F-7B28-4550-82DA-9D80D2001DA9}"/>
              </a:ext>
            </a:extLst>
          </p:cNvPr>
          <p:cNvSpPr/>
          <p:nvPr/>
        </p:nvSpPr>
        <p:spPr>
          <a:xfrm>
            <a:off x="5947158" y="389064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2C7341-7616-417B-B442-38F9AD59D533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6460114" y="4158272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0DCBCF5-6D39-424E-97D6-8394F3A87D14}"/>
              </a:ext>
            </a:extLst>
          </p:cNvPr>
          <p:cNvSpPr/>
          <p:nvPr/>
        </p:nvSpPr>
        <p:spPr>
          <a:xfrm>
            <a:off x="3869312" y="322296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4879BE-C4A0-48A3-8C6D-A2E83F273094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 flipV="1">
            <a:off x="4382268" y="3490593"/>
            <a:ext cx="1564890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04B6B05-233B-4031-9723-3F8E21FCAEF0}"/>
              </a:ext>
            </a:extLst>
          </p:cNvPr>
          <p:cNvSpPr/>
          <p:nvPr/>
        </p:nvSpPr>
        <p:spPr>
          <a:xfrm>
            <a:off x="3869311" y="44154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02DE67-3999-4226-A9E9-8110A455715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4382267" y="4158272"/>
            <a:ext cx="1564891" cy="5248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AE3A99-E769-4D19-A799-69E00E819755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5164712" y="3490593"/>
            <a:ext cx="782446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954D25-1F51-4421-870B-C27849CE3CE9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326387" y="3100997"/>
            <a:ext cx="542925" cy="3895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EA4DA-C8D3-4FCF-B6E8-6FE460E273F7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306580" y="4304051"/>
            <a:ext cx="562731" cy="379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A8BB125-BC48-4D7C-B700-D36161FCF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158220"/>
                  </p:ext>
                </p:extLst>
              </p:nvPr>
            </p:nvGraphicFramePr>
            <p:xfrm>
              <a:off x="847725" y="3927892"/>
              <a:ext cx="133985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A8BB125-BC48-4D7C-B700-D36161FCF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158220"/>
                  </p:ext>
                </p:extLst>
              </p:nvPr>
            </p:nvGraphicFramePr>
            <p:xfrm>
              <a:off x="847725" y="3927892"/>
              <a:ext cx="133985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65" r="-101818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" r="-10181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C94CC4-FF41-4CEA-8763-17DEC68A481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87575" y="3490593"/>
            <a:ext cx="1681737" cy="579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0932DC-DDFE-4F6B-9AD8-B61B7E0C2C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87575" y="3490593"/>
            <a:ext cx="1681737" cy="10095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5AD198-3D13-46F7-BC1F-5D8E7F6114F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187574" y="4080156"/>
            <a:ext cx="1681737" cy="602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55EC05-14C6-484C-94A5-F90C5D944A8E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187574" y="4535932"/>
            <a:ext cx="1681737" cy="147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2564AC7-D385-4AF9-B058-66C333FB7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34" y="1036859"/>
            <a:ext cx="3047619" cy="23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E5690C7F-696F-44FB-9430-D8AD6B992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240171"/>
                  </p:ext>
                </p:extLst>
              </p:nvPr>
            </p:nvGraphicFramePr>
            <p:xfrm>
              <a:off x="3623790" y="5207880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E5690C7F-696F-44FB-9430-D8AD6B992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240171"/>
                  </p:ext>
                </p:extLst>
              </p:nvPr>
            </p:nvGraphicFramePr>
            <p:xfrm>
              <a:off x="3623790" y="5207880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48EA9CDC-72AD-48C4-A062-FD07D12E7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910735"/>
                  </p:ext>
                </p:extLst>
              </p:nvPr>
            </p:nvGraphicFramePr>
            <p:xfrm>
              <a:off x="3587945" y="1867508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48EA9CDC-72AD-48C4-A062-FD07D12E7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910735"/>
                  </p:ext>
                </p:extLst>
              </p:nvPr>
            </p:nvGraphicFramePr>
            <p:xfrm>
              <a:off x="3587945" y="1867508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56048B69-677B-465D-80A7-0959CE25B8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370261"/>
                  </p:ext>
                </p:extLst>
              </p:nvPr>
            </p:nvGraphicFramePr>
            <p:xfrm>
              <a:off x="5701637" y="4608327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56048B69-677B-465D-80A7-0959CE25B8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370261"/>
                  </p:ext>
                </p:extLst>
              </p:nvPr>
            </p:nvGraphicFramePr>
            <p:xfrm>
              <a:off x="5701637" y="4608327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1852" r="-10241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1852" r="-1024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B3856537-5A5F-4FC7-8D59-15D986D0A890}"/>
              </a:ext>
            </a:extLst>
          </p:cNvPr>
          <p:cNvSpPr txBox="1"/>
          <p:nvPr/>
        </p:nvSpPr>
        <p:spPr>
          <a:xfrm>
            <a:off x="3939101" y="335114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5ACD04-E2F1-46A7-B18A-38B26A55C0FA}"/>
              </a:ext>
            </a:extLst>
          </p:cNvPr>
          <p:cNvSpPr txBox="1"/>
          <p:nvPr/>
        </p:nvSpPr>
        <p:spPr>
          <a:xfrm>
            <a:off x="3939101" y="453107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0C9ECC-AA7D-4224-8903-81E624CF2B55}"/>
              </a:ext>
            </a:extLst>
          </p:cNvPr>
          <p:cNvSpPr txBox="1"/>
          <p:nvPr/>
        </p:nvSpPr>
        <p:spPr>
          <a:xfrm>
            <a:off x="4642173" y="355718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~0.5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05F181-B02C-4A79-9C47-D51B2711956C}"/>
              </a:ext>
            </a:extLst>
          </p:cNvPr>
          <p:cNvSpPr txBox="1"/>
          <p:nvPr/>
        </p:nvSpPr>
        <p:spPr>
          <a:xfrm>
            <a:off x="4602898" y="439257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~0.75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DBE6D-58A4-4983-9A76-EF6DAFD584FD}"/>
              </a:ext>
            </a:extLst>
          </p:cNvPr>
          <p:cNvSpPr txBox="1"/>
          <p:nvPr/>
        </p:nvSpPr>
        <p:spPr>
          <a:xfrm>
            <a:off x="6013520" y="403148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767F25-A1A4-47D2-BFA2-D2A332F372F8}"/>
                  </a:ext>
                </a:extLst>
              </p:cNvPr>
              <p:cNvSpPr txBox="1"/>
              <p:nvPr/>
            </p:nvSpPr>
            <p:spPr>
              <a:xfrm>
                <a:off x="6975858" y="4019772"/>
                <a:ext cx="1462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=~0.82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767F25-A1A4-47D2-BFA2-D2A332F3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58" y="4019772"/>
                <a:ext cx="146290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A023-4B3D-4CDF-A88D-62C21398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6B19F-AEAD-47B9-8A8C-7C729C53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8" y="2427612"/>
            <a:ext cx="1003142" cy="1003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E0803-0C7A-4FD1-9DAE-1C3703B6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8" y="4190427"/>
            <a:ext cx="1003142" cy="1003142"/>
          </a:xfrm>
          <a:prstGeom prst="rect">
            <a:avLst/>
          </a:prstGeom>
        </p:spPr>
      </p:pic>
      <p:pic>
        <p:nvPicPr>
          <p:cNvPr id="6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259CDE81-AEAC-40DC-BFA1-573E0AEA4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081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EBB74-1C72-4429-8300-3775A6798DD8}"/>
              </a:ext>
            </a:extLst>
          </p:cNvPr>
          <p:cNvSpPr txBox="1"/>
          <p:nvPr/>
        </p:nvSpPr>
        <p:spPr>
          <a:xfrm>
            <a:off x="730597" y="4168778"/>
            <a:ext cx="112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  <a:p>
            <a:pPr algn="ctr"/>
            <a:r>
              <a:rPr lang="en-US" sz="1400" dirty="0"/>
              <a:t>(Normalized)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4A45-59C9-4DA7-801A-BE34E130EBBB}"/>
              </a:ext>
            </a:extLst>
          </p:cNvPr>
          <p:cNvSpPr txBox="1"/>
          <p:nvPr/>
        </p:nvSpPr>
        <p:spPr>
          <a:xfrm>
            <a:off x="3684259" y="341947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Weights from</a:t>
            </a:r>
          </a:p>
          <a:p>
            <a:r>
              <a:rPr lang="en-US" sz="1200" dirty="0"/>
              <a:t>Hidden Node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F3282-4238-476C-B3BB-AC172C05403A}"/>
              </a:ext>
            </a:extLst>
          </p:cNvPr>
          <p:cNvSpPr txBox="1"/>
          <p:nvPr/>
        </p:nvSpPr>
        <p:spPr>
          <a:xfrm>
            <a:off x="3684259" y="5193569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Weights from</a:t>
            </a:r>
          </a:p>
          <a:p>
            <a:r>
              <a:rPr lang="en-US" sz="1200" dirty="0"/>
              <a:t>Hidden Node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CB71D1-4C6D-4A18-8BC4-C287478E476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1752600" y="2929183"/>
            <a:ext cx="1990498" cy="778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966376-FC2D-4ED1-ACC2-49458174154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1752600" y="3708013"/>
            <a:ext cx="1990498" cy="983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0D0FC-3867-4B8F-BE91-F63DC6D674A8}"/>
              </a:ext>
            </a:extLst>
          </p:cNvPr>
          <p:cNvCxnSpPr>
            <a:cxnSpLocks/>
            <a:stCxn id="22" idx="2"/>
            <a:endCxn id="4" idx="3"/>
          </p:cNvCxnSpPr>
          <p:nvPr/>
        </p:nvCxnSpPr>
        <p:spPr>
          <a:xfrm flipH="1" flipV="1">
            <a:off x="4746240" y="2929183"/>
            <a:ext cx="2823361" cy="7347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BFF02-3D4C-4D4B-80AF-518880417FCE}"/>
              </a:ext>
            </a:extLst>
          </p:cNvPr>
          <p:cNvCxnSpPr>
            <a:cxnSpLocks/>
            <a:stCxn id="22" idx="2"/>
            <a:endCxn id="5" idx="3"/>
          </p:cNvCxnSpPr>
          <p:nvPr/>
        </p:nvCxnSpPr>
        <p:spPr>
          <a:xfrm flipH="1">
            <a:off x="4746240" y="3663924"/>
            <a:ext cx="2823361" cy="102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6F33250-4A30-4E3E-8A71-8AA9399954F8}"/>
              </a:ext>
            </a:extLst>
          </p:cNvPr>
          <p:cNvSpPr/>
          <p:nvPr/>
        </p:nvSpPr>
        <p:spPr>
          <a:xfrm>
            <a:off x="7569601" y="339629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41ED0-392B-44CE-8126-97E1166D38A0}"/>
              </a:ext>
            </a:extLst>
          </p:cNvPr>
          <p:cNvSpPr txBox="1"/>
          <p:nvPr/>
        </p:nvSpPr>
        <p:spPr>
          <a:xfrm>
            <a:off x="5733596" y="3145974"/>
            <a:ext cx="1221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 Weight?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B3D39-69A1-418D-8E84-5BC83301BCD6}"/>
              </a:ext>
            </a:extLst>
          </p:cNvPr>
          <p:cNvSpPr txBox="1"/>
          <p:nvPr/>
        </p:nvSpPr>
        <p:spPr>
          <a:xfrm>
            <a:off x="5754152" y="3966114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 Weight?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984310-B7D8-4E14-8C38-4A80117B456D}"/>
              </a:ext>
            </a:extLst>
          </p:cNvPr>
          <p:cNvSpPr txBox="1"/>
          <p:nvPr/>
        </p:nvSpPr>
        <p:spPr>
          <a:xfrm>
            <a:off x="7048246" y="3930980"/>
            <a:ext cx="168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Logistic Regression</a:t>
            </a:r>
          </a:p>
          <a:p>
            <a:pPr algn="ctr"/>
            <a:r>
              <a:rPr lang="en-US" sz="1200" dirty="0"/>
              <a:t>with Responses as input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0DFA8-C161-4697-A1E5-1BFD95431CB7}"/>
              </a:ext>
            </a:extLst>
          </p:cNvPr>
          <p:cNvCxnSpPr>
            <a:cxnSpLocks/>
          </p:cNvCxnSpPr>
          <p:nvPr/>
        </p:nvCxnSpPr>
        <p:spPr>
          <a:xfrm flipH="1" flipV="1">
            <a:off x="8082557" y="3657064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5A1448-CA6A-4217-AE6E-AEA85B07A733}"/>
                  </a:ext>
                </a:extLst>
              </p:cNvPr>
              <p:cNvSpPr txBox="1"/>
              <p:nvPr/>
            </p:nvSpPr>
            <p:spPr>
              <a:xfrm>
                <a:off x="9049941" y="3494361"/>
                <a:ext cx="10333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5A1448-CA6A-4217-AE6E-AEA85B07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941" y="3494361"/>
                <a:ext cx="1033360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5FAA153-204C-4BCA-B622-E86DFF476E0D}"/>
              </a:ext>
            </a:extLst>
          </p:cNvPr>
          <p:cNvSpPr txBox="1"/>
          <p:nvPr/>
        </p:nvSpPr>
        <p:spPr>
          <a:xfrm>
            <a:off x="8416658" y="471047"/>
            <a:ext cx="3333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limited feature engineering on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 nodes learn useful features instead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 animBg="1"/>
      <p:bldP spid="25" grpId="0"/>
      <p:bldP spid="26" grpId="0"/>
      <p:bldP spid="27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B70C-32BC-4D8E-B7A4-EA45126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98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Neural Network</a:t>
            </a:r>
          </a:p>
        </p:txBody>
      </p:sp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E00E341-4186-4781-B29A-FCFA2BC8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2" y="331748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86715-0DA8-4397-AD3C-A4B0C4EEF4E0}"/>
              </a:ext>
            </a:extLst>
          </p:cNvPr>
          <p:cNvSpPr txBox="1"/>
          <p:nvPr/>
        </p:nvSpPr>
        <p:spPr>
          <a:xfrm>
            <a:off x="761319" y="4251713"/>
            <a:ext cx="126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576 Pixels</a:t>
            </a:r>
          </a:p>
          <a:p>
            <a:pPr algn="ctr"/>
            <a:r>
              <a:rPr lang="en-US" sz="1600" dirty="0"/>
              <a:t>(Normalized)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F9EB2-9AD8-4AFD-A0A8-E77E45D5A4F3}"/>
              </a:ext>
            </a:extLst>
          </p:cNvPr>
          <p:cNvSpPr/>
          <p:nvPr/>
        </p:nvSpPr>
        <p:spPr>
          <a:xfrm>
            <a:off x="4648280" y="22525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1BE45D-13D7-40F6-B01B-7449DE3A43A3}"/>
              </a:ext>
            </a:extLst>
          </p:cNvPr>
          <p:cNvSpPr/>
          <p:nvPr/>
        </p:nvSpPr>
        <p:spPr>
          <a:xfrm>
            <a:off x="4648280" y="307088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878F2-6F60-4072-9169-63847C92DF63}"/>
              </a:ext>
            </a:extLst>
          </p:cNvPr>
          <p:cNvSpPr/>
          <p:nvPr/>
        </p:nvSpPr>
        <p:spPr>
          <a:xfrm>
            <a:off x="4648280" y="388921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9ADB4-51DD-486D-AF27-1A2BF271C8B8}"/>
              </a:ext>
            </a:extLst>
          </p:cNvPr>
          <p:cNvSpPr/>
          <p:nvPr/>
        </p:nvSpPr>
        <p:spPr>
          <a:xfrm>
            <a:off x="4648280" y="470755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69CB8-0C7E-4182-A923-F9ECC7BA77B6}"/>
              </a:ext>
            </a:extLst>
          </p:cNvPr>
          <p:cNvCxnSpPr>
            <a:stCxn id="6" idx="2"/>
          </p:cNvCxnSpPr>
          <p:nvPr/>
        </p:nvCxnSpPr>
        <p:spPr>
          <a:xfrm flipH="1">
            <a:off x="936762" y="2520176"/>
            <a:ext cx="3711518" cy="797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5FBC-BDB8-48D1-B6B7-6A11234CA28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80612" y="2520176"/>
            <a:ext cx="3367668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69382-03DD-444E-BEEB-9222F232E4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70905" y="2520176"/>
            <a:ext cx="2977375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A21DB-6FE7-4F9B-84C7-1D7F308CBF9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51162" y="2520176"/>
            <a:ext cx="2797118" cy="903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28617F-283D-4E7C-92A1-2D6D9D67A5BC}"/>
              </a:ext>
            </a:extLst>
          </p:cNvPr>
          <p:cNvSpPr txBox="1"/>
          <p:nvPr/>
        </p:nvSpPr>
        <p:spPr>
          <a:xfrm>
            <a:off x="2792521" y="2435263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111484-7B93-45F9-B859-077AAE26E742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613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26BBF-D9E4-4DBA-B03F-823C7BA4D41F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403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5C21B-7B91-4606-B13D-90F4C0F8D1C5}"/>
              </a:ext>
            </a:extLst>
          </p:cNvPr>
          <p:cNvCxnSpPr>
            <a:cxnSpLocks/>
          </p:cNvCxnSpPr>
          <p:nvPr/>
        </p:nvCxnSpPr>
        <p:spPr>
          <a:xfrm flipH="1">
            <a:off x="1592846" y="3306568"/>
            <a:ext cx="3055435" cy="212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E032C4-BB82-4F4A-9EDC-74119C31D75D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278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841462-4CE4-4F6E-8683-EEDA568A5C01}"/>
              </a:ext>
            </a:extLst>
          </p:cNvPr>
          <p:cNvSpPr txBox="1"/>
          <p:nvPr/>
        </p:nvSpPr>
        <p:spPr>
          <a:xfrm>
            <a:off x="2792520" y="3134485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E22AF-2D42-4F38-87F2-F93691C85C80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3899732"/>
            <a:ext cx="3055434" cy="290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BD032C-91CC-436D-9435-38747D23631A}"/>
              </a:ext>
            </a:extLst>
          </p:cNvPr>
          <p:cNvCxnSpPr>
            <a:cxnSpLocks/>
          </p:cNvCxnSpPr>
          <p:nvPr/>
        </p:nvCxnSpPr>
        <p:spPr>
          <a:xfrm flipH="1" flipV="1">
            <a:off x="1615168" y="4038252"/>
            <a:ext cx="3033112" cy="15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C647-9ACF-44F5-8BCE-C70BCF8ABD1E}"/>
              </a:ext>
            </a:extLst>
          </p:cNvPr>
          <p:cNvCxnSpPr>
            <a:cxnSpLocks/>
          </p:cNvCxnSpPr>
          <p:nvPr/>
        </p:nvCxnSpPr>
        <p:spPr>
          <a:xfrm flipH="1" flipV="1">
            <a:off x="1393961" y="4105390"/>
            <a:ext cx="3254320" cy="84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7F476-F75B-4A2F-A443-DA19BD5077D3}"/>
              </a:ext>
            </a:extLst>
          </p:cNvPr>
          <p:cNvCxnSpPr>
            <a:cxnSpLocks/>
          </p:cNvCxnSpPr>
          <p:nvPr/>
        </p:nvCxnSpPr>
        <p:spPr>
          <a:xfrm flipH="1" flipV="1">
            <a:off x="1481334" y="3815897"/>
            <a:ext cx="3166946" cy="374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6E1218-AE79-4444-89DF-ED4753467115}"/>
              </a:ext>
            </a:extLst>
          </p:cNvPr>
          <p:cNvSpPr txBox="1"/>
          <p:nvPr/>
        </p:nvSpPr>
        <p:spPr>
          <a:xfrm>
            <a:off x="2809919" y="3872745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586474-350D-4AC7-AF71-A7EEC8F05AC9}"/>
              </a:ext>
            </a:extLst>
          </p:cNvPr>
          <p:cNvCxnSpPr>
            <a:cxnSpLocks/>
          </p:cNvCxnSpPr>
          <p:nvPr/>
        </p:nvCxnSpPr>
        <p:spPr>
          <a:xfrm flipH="1" flipV="1">
            <a:off x="1537090" y="3977757"/>
            <a:ext cx="3111190" cy="989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F18057-5FBA-49E4-B792-37864BE3CC87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4147846"/>
            <a:ext cx="3055434" cy="81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40758E-7903-4FBD-AD13-A6288E1F228A}"/>
              </a:ext>
            </a:extLst>
          </p:cNvPr>
          <p:cNvCxnSpPr>
            <a:cxnSpLocks/>
          </p:cNvCxnSpPr>
          <p:nvPr/>
        </p:nvCxnSpPr>
        <p:spPr>
          <a:xfrm flipH="1" flipV="1">
            <a:off x="1670904" y="3879345"/>
            <a:ext cx="2977377" cy="10877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21F947-8D12-4C28-B8C5-FA529DD34786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393962" y="4231888"/>
            <a:ext cx="3254318" cy="73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38D20C-38C1-45DB-8A73-89475CE63376}"/>
              </a:ext>
            </a:extLst>
          </p:cNvPr>
          <p:cNvSpPr txBox="1"/>
          <p:nvPr/>
        </p:nvSpPr>
        <p:spPr>
          <a:xfrm>
            <a:off x="2863407" y="4548902"/>
            <a:ext cx="15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connection per pixel</a:t>
            </a:r>
          </a:p>
          <a:p>
            <a:r>
              <a:rPr lang="en-US" sz="1200" dirty="0"/>
              <a:t>+ bias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2127E-FB46-4AAB-B8A0-48CA8A63B718}"/>
              </a:ext>
            </a:extLst>
          </p:cNvPr>
          <p:cNvSpPr txBox="1"/>
          <p:nvPr/>
        </p:nvSpPr>
        <p:spPr>
          <a:xfrm>
            <a:off x="2783587" y="5167849"/>
            <a:ext cx="137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2,308 Weights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668B96-376D-4540-86D4-D98C614C567D}"/>
              </a:ext>
            </a:extLst>
          </p:cNvPr>
          <p:cNvSpPr txBox="1"/>
          <p:nvPr/>
        </p:nvSpPr>
        <p:spPr>
          <a:xfrm>
            <a:off x="4266538" y="544848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1BAA68-1EA5-4BBB-9B2F-B4FEE681CC5F}"/>
              </a:ext>
            </a:extLst>
          </p:cNvPr>
          <p:cNvSpPr txBox="1"/>
          <p:nvPr/>
        </p:nvSpPr>
        <p:spPr>
          <a:xfrm>
            <a:off x="6770362" y="4231888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E55C44-9DA9-4825-8139-F918E3450499}"/>
              </a:ext>
            </a:extLst>
          </p:cNvPr>
          <p:cNvSpPr/>
          <p:nvPr/>
        </p:nvSpPr>
        <p:spPr>
          <a:xfrm>
            <a:off x="7150501" y="344573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33173-8F26-4DEA-BCFC-7AD94E5384F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61236" y="2520176"/>
            <a:ext cx="1994592" cy="11996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E50745-4460-4D3E-95BB-05E88AD61E46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5161236" y="3338512"/>
            <a:ext cx="1994592" cy="3812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91DFB7-ED78-41BE-8D98-39311CD658F0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161236" y="3719801"/>
            <a:ext cx="1994594" cy="4370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C5850-99CE-4512-B562-418571B8FC9D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5161236" y="3719801"/>
            <a:ext cx="1994592" cy="12553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F8710-2D3F-49DB-B905-294C8089D194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7663457" y="3713368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C8EE75-0C92-4F8E-A7FE-7285AB370B31}"/>
              </a:ext>
            </a:extLst>
          </p:cNvPr>
          <p:cNvSpPr txBox="1"/>
          <p:nvPr/>
        </p:nvSpPr>
        <p:spPr>
          <a:xfrm>
            <a:off x="5724918" y="5162764"/>
            <a:ext cx="1010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/>
              <p:nvPr/>
            </p:nvSpPr>
            <p:spPr>
              <a:xfrm>
                <a:off x="8630841" y="3550665"/>
                <a:ext cx="10333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841" y="3550665"/>
                <a:ext cx="1033360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81357711-F07C-4739-A800-6B1E106DCBAC}"/>
              </a:ext>
            </a:extLst>
          </p:cNvPr>
          <p:cNvSpPr txBox="1"/>
          <p:nvPr/>
        </p:nvSpPr>
        <p:spPr>
          <a:xfrm>
            <a:off x="8363415" y="1170878"/>
            <a:ext cx="2784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connected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2333 weights to learn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04DD74-EC5F-410F-A5DD-B5306928361D}"/>
              </a:ext>
            </a:extLst>
          </p:cNvPr>
          <p:cNvSpPr/>
          <p:nvPr/>
        </p:nvSpPr>
        <p:spPr>
          <a:xfrm>
            <a:off x="6414508" y="22525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240288-6368-4A27-9BCE-63901194620E}"/>
              </a:ext>
            </a:extLst>
          </p:cNvPr>
          <p:cNvSpPr/>
          <p:nvPr/>
        </p:nvSpPr>
        <p:spPr>
          <a:xfrm>
            <a:off x="6414508" y="307088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4AE947-1444-4B67-8BFD-A31892A856D6}"/>
              </a:ext>
            </a:extLst>
          </p:cNvPr>
          <p:cNvSpPr/>
          <p:nvPr/>
        </p:nvSpPr>
        <p:spPr>
          <a:xfrm>
            <a:off x="6414508" y="388921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640737-7802-496C-B0C9-4E37237EA259}"/>
              </a:ext>
            </a:extLst>
          </p:cNvPr>
          <p:cNvSpPr/>
          <p:nvPr/>
        </p:nvSpPr>
        <p:spPr>
          <a:xfrm>
            <a:off x="6414508" y="470755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ED0A1D-F0C4-4E39-8D10-EFBA33420069}"/>
              </a:ext>
            </a:extLst>
          </p:cNvPr>
          <p:cNvSpPr txBox="1"/>
          <p:nvPr/>
        </p:nvSpPr>
        <p:spPr>
          <a:xfrm>
            <a:off x="6032766" y="544848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C013C3-01E6-46D7-B204-045878FA5D7A}"/>
              </a:ext>
            </a:extLst>
          </p:cNvPr>
          <p:cNvCxnSpPr>
            <a:cxnSpLocks/>
            <a:stCxn id="41" idx="2"/>
            <a:endCxn id="7" idx="6"/>
          </p:cNvCxnSpPr>
          <p:nvPr/>
        </p:nvCxnSpPr>
        <p:spPr>
          <a:xfrm flipH="1">
            <a:off x="5161236" y="2520176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B178D2-2793-4AAD-92F6-94D6ECD5CD0C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5161236" y="2520176"/>
            <a:ext cx="1253272" cy="2455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81754F-E5F3-45D1-A229-6049FF22980E}"/>
              </a:ext>
            </a:extLst>
          </p:cNvPr>
          <p:cNvCxnSpPr>
            <a:cxnSpLocks/>
            <a:stCxn id="41" idx="2"/>
            <a:endCxn id="8" idx="6"/>
          </p:cNvCxnSpPr>
          <p:nvPr/>
        </p:nvCxnSpPr>
        <p:spPr>
          <a:xfrm flipH="1">
            <a:off x="5161236" y="2520176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141FF8-F16E-41D4-BEEF-3DB66D7C3A14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5161236" y="2520176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141672-9399-45BF-A7F1-E56497C508B1}"/>
              </a:ext>
            </a:extLst>
          </p:cNvPr>
          <p:cNvCxnSpPr>
            <a:cxnSpLocks/>
            <a:stCxn id="42" idx="2"/>
            <a:endCxn id="6" idx="6"/>
          </p:cNvCxnSpPr>
          <p:nvPr/>
        </p:nvCxnSpPr>
        <p:spPr>
          <a:xfrm flipH="1" flipV="1">
            <a:off x="5161236" y="2520176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B3C5C1-B9EA-4ACF-A51C-1D5A93C28DFE}"/>
              </a:ext>
            </a:extLst>
          </p:cNvPr>
          <p:cNvCxnSpPr>
            <a:cxnSpLocks/>
            <a:stCxn id="42" idx="2"/>
            <a:endCxn id="7" idx="6"/>
          </p:cNvCxnSpPr>
          <p:nvPr/>
        </p:nvCxnSpPr>
        <p:spPr>
          <a:xfrm flipH="1">
            <a:off x="5161236" y="3338512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C421D9-0F06-4725-842F-BC07ACBB70EB}"/>
              </a:ext>
            </a:extLst>
          </p:cNvPr>
          <p:cNvCxnSpPr>
            <a:cxnSpLocks/>
            <a:stCxn id="42" idx="2"/>
            <a:endCxn id="8" idx="6"/>
          </p:cNvCxnSpPr>
          <p:nvPr/>
        </p:nvCxnSpPr>
        <p:spPr>
          <a:xfrm flipH="1">
            <a:off x="5161236" y="3338512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2AE1F9-61FF-4B1B-9FDD-909C9BEFB181}"/>
              </a:ext>
            </a:extLst>
          </p:cNvPr>
          <p:cNvCxnSpPr>
            <a:cxnSpLocks/>
            <a:stCxn id="42" idx="2"/>
            <a:endCxn id="9" idx="6"/>
          </p:cNvCxnSpPr>
          <p:nvPr/>
        </p:nvCxnSpPr>
        <p:spPr>
          <a:xfrm flipH="1">
            <a:off x="5161236" y="3338512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7397ED-5E15-4E16-AE9D-613B0ACC18B5}"/>
              </a:ext>
            </a:extLst>
          </p:cNvPr>
          <p:cNvCxnSpPr>
            <a:cxnSpLocks/>
            <a:stCxn id="43" idx="2"/>
            <a:endCxn id="6" idx="6"/>
          </p:cNvCxnSpPr>
          <p:nvPr/>
        </p:nvCxnSpPr>
        <p:spPr>
          <a:xfrm flipH="1" flipV="1">
            <a:off x="5161236" y="2520176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782409-F926-47CC-BDC8-D700BA14A7D4}"/>
              </a:ext>
            </a:extLst>
          </p:cNvPr>
          <p:cNvCxnSpPr>
            <a:cxnSpLocks/>
            <a:stCxn id="43" idx="2"/>
            <a:endCxn id="7" idx="6"/>
          </p:cNvCxnSpPr>
          <p:nvPr/>
        </p:nvCxnSpPr>
        <p:spPr>
          <a:xfrm flipH="1" flipV="1">
            <a:off x="5161236" y="3338512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5B2BEB6-EEAE-45EC-9F80-2D4A94871C8D}"/>
              </a:ext>
            </a:extLst>
          </p:cNvPr>
          <p:cNvCxnSpPr>
            <a:cxnSpLocks/>
            <a:stCxn id="43" idx="2"/>
            <a:endCxn id="8" idx="6"/>
          </p:cNvCxnSpPr>
          <p:nvPr/>
        </p:nvCxnSpPr>
        <p:spPr>
          <a:xfrm flipH="1">
            <a:off x="5161236" y="4156848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75A9FB-66B7-4EE5-B38C-9D4EDB6CCC52}"/>
              </a:ext>
            </a:extLst>
          </p:cNvPr>
          <p:cNvCxnSpPr>
            <a:cxnSpLocks/>
            <a:stCxn id="43" idx="2"/>
            <a:endCxn id="9" idx="6"/>
          </p:cNvCxnSpPr>
          <p:nvPr/>
        </p:nvCxnSpPr>
        <p:spPr>
          <a:xfrm flipH="1">
            <a:off x="5161236" y="4156848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CB8DA7-ECB4-42CB-8C90-AE64C279E6A2}"/>
              </a:ext>
            </a:extLst>
          </p:cNvPr>
          <p:cNvCxnSpPr>
            <a:cxnSpLocks/>
            <a:stCxn id="44" idx="2"/>
            <a:endCxn id="6" idx="6"/>
          </p:cNvCxnSpPr>
          <p:nvPr/>
        </p:nvCxnSpPr>
        <p:spPr>
          <a:xfrm flipH="1" flipV="1">
            <a:off x="5161236" y="2520176"/>
            <a:ext cx="1253272" cy="2455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98D508-B33C-44F7-A5BB-3E469DD6AC79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 flipV="1">
            <a:off x="5161236" y="3338512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91936F-996C-4B77-8B8A-35C0D213C991}"/>
              </a:ext>
            </a:extLst>
          </p:cNvPr>
          <p:cNvCxnSpPr>
            <a:cxnSpLocks/>
            <a:stCxn id="44" idx="2"/>
            <a:endCxn id="8" idx="6"/>
          </p:cNvCxnSpPr>
          <p:nvPr/>
        </p:nvCxnSpPr>
        <p:spPr>
          <a:xfrm flipH="1" flipV="1">
            <a:off x="5161236" y="4156848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41C943-4637-450A-B3A3-36AD1444129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5161236" y="4975184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BFBA400-446C-422E-915B-06094E38DF65}"/>
              </a:ext>
            </a:extLst>
          </p:cNvPr>
          <p:cNvSpPr txBox="1"/>
          <p:nvPr/>
        </p:nvSpPr>
        <p:spPr>
          <a:xfrm>
            <a:off x="5267519" y="5170318"/>
            <a:ext cx="111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 Weights</a:t>
            </a:r>
          </a:p>
        </p:txBody>
      </p:sp>
    </p:spTree>
    <p:extLst>
      <p:ext uri="{BB962C8B-B14F-4D97-AF65-F5344CB8AC3E}">
        <p14:creationId xmlns:p14="http://schemas.microsoft.com/office/powerpoint/2010/main" val="5720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 -0.00046 0.00781 -0.00046 0.01185 -0.00116 C 0.01289 -0.00116 0.01393 -0.00208 0.01497 -0.00208 C 0.01745 -0.00208 0.01992 -0.00139 0.02239 -0.00116 C 0.02344 -0.00069 0.02448 -0.00023 0.02552 0 C 0.03541 0.00278 0.02656 -0.00023 0.03372 0.00232 L 0.06302 0.00116 C 0.06367 0.00116 0.06432 0 0.06497 0 C 0.06849 -0.00069 0.072 -0.00116 0.07552 -0.00116 L 0.1444 -0.00116 L 0.1444 -0.00116 " pathEditMode="relative" ptsTypes="AAAAAAAAAA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70" grpId="0"/>
      <p:bldP spid="71" grpId="0"/>
      <p:bldP spid="72" grpId="0"/>
      <p:bldP spid="41" grpId="0" animBg="1"/>
      <p:bldP spid="42" grpId="0" animBg="1"/>
      <p:bldP spid="43" grpId="0" animBg="1"/>
      <p:bldP spid="44" grpId="0" animBg="1"/>
      <p:bldP spid="45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B70C-32BC-4D8E-B7A4-EA45126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98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Layer</a:t>
            </a:r>
          </a:p>
        </p:txBody>
      </p:sp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E00E341-4186-4781-B29A-FCFA2BC8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2" y="331748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86715-0DA8-4397-AD3C-A4B0C4EEF4E0}"/>
              </a:ext>
            </a:extLst>
          </p:cNvPr>
          <p:cNvSpPr txBox="1"/>
          <p:nvPr/>
        </p:nvSpPr>
        <p:spPr>
          <a:xfrm>
            <a:off x="761319" y="4251713"/>
            <a:ext cx="126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576 Pixels</a:t>
            </a:r>
          </a:p>
          <a:p>
            <a:pPr algn="ctr"/>
            <a:r>
              <a:rPr lang="en-US" sz="1600" dirty="0"/>
              <a:t>(Normalized)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F9EB2-9AD8-4AFD-A0A8-E77E45D5A4F3}"/>
              </a:ext>
            </a:extLst>
          </p:cNvPr>
          <p:cNvSpPr/>
          <p:nvPr/>
        </p:nvSpPr>
        <p:spPr>
          <a:xfrm>
            <a:off x="4648280" y="22525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1BE45D-13D7-40F6-B01B-7449DE3A43A3}"/>
              </a:ext>
            </a:extLst>
          </p:cNvPr>
          <p:cNvSpPr/>
          <p:nvPr/>
        </p:nvSpPr>
        <p:spPr>
          <a:xfrm>
            <a:off x="4648280" y="307088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878F2-6F60-4072-9169-63847C92DF63}"/>
              </a:ext>
            </a:extLst>
          </p:cNvPr>
          <p:cNvSpPr/>
          <p:nvPr/>
        </p:nvSpPr>
        <p:spPr>
          <a:xfrm>
            <a:off x="4648280" y="388921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9ADB4-51DD-486D-AF27-1A2BF271C8B8}"/>
              </a:ext>
            </a:extLst>
          </p:cNvPr>
          <p:cNvSpPr/>
          <p:nvPr/>
        </p:nvSpPr>
        <p:spPr>
          <a:xfrm>
            <a:off x="4648280" y="470755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69CB8-0C7E-4182-A923-F9ECC7BA77B6}"/>
              </a:ext>
            </a:extLst>
          </p:cNvPr>
          <p:cNvCxnSpPr>
            <a:stCxn id="6" idx="2"/>
          </p:cNvCxnSpPr>
          <p:nvPr/>
        </p:nvCxnSpPr>
        <p:spPr>
          <a:xfrm flipH="1">
            <a:off x="936762" y="2520176"/>
            <a:ext cx="3711518" cy="797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5FBC-BDB8-48D1-B6B7-6A11234CA28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80612" y="2520176"/>
            <a:ext cx="3367668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69382-03DD-444E-BEEB-9222F232E4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70905" y="2520176"/>
            <a:ext cx="2977375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A21DB-6FE7-4F9B-84C7-1D7F308CBF9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51162" y="2520176"/>
            <a:ext cx="2797118" cy="903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111484-7B93-45F9-B859-077AAE26E742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613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26BBF-D9E4-4DBA-B03F-823C7BA4D41F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403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5C21B-7B91-4606-B13D-90F4C0F8D1C5}"/>
              </a:ext>
            </a:extLst>
          </p:cNvPr>
          <p:cNvCxnSpPr>
            <a:cxnSpLocks/>
          </p:cNvCxnSpPr>
          <p:nvPr/>
        </p:nvCxnSpPr>
        <p:spPr>
          <a:xfrm flipH="1">
            <a:off x="1592846" y="3306568"/>
            <a:ext cx="3055435" cy="212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E032C4-BB82-4F4A-9EDC-74119C31D75D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278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E22AF-2D42-4F38-87F2-F93691C85C80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3899732"/>
            <a:ext cx="3055434" cy="290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BD032C-91CC-436D-9435-38747D23631A}"/>
              </a:ext>
            </a:extLst>
          </p:cNvPr>
          <p:cNvCxnSpPr>
            <a:cxnSpLocks/>
          </p:cNvCxnSpPr>
          <p:nvPr/>
        </p:nvCxnSpPr>
        <p:spPr>
          <a:xfrm flipH="1" flipV="1">
            <a:off x="1615168" y="4038252"/>
            <a:ext cx="3033112" cy="15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C647-9ACF-44F5-8BCE-C70BCF8ABD1E}"/>
              </a:ext>
            </a:extLst>
          </p:cNvPr>
          <p:cNvCxnSpPr>
            <a:cxnSpLocks/>
          </p:cNvCxnSpPr>
          <p:nvPr/>
        </p:nvCxnSpPr>
        <p:spPr>
          <a:xfrm flipH="1" flipV="1">
            <a:off x="1393961" y="4105390"/>
            <a:ext cx="3254320" cy="84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7F476-F75B-4A2F-A443-DA19BD5077D3}"/>
              </a:ext>
            </a:extLst>
          </p:cNvPr>
          <p:cNvCxnSpPr>
            <a:cxnSpLocks/>
          </p:cNvCxnSpPr>
          <p:nvPr/>
        </p:nvCxnSpPr>
        <p:spPr>
          <a:xfrm flipH="1" flipV="1">
            <a:off x="1481334" y="3815897"/>
            <a:ext cx="3166946" cy="374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586474-350D-4AC7-AF71-A7EEC8F05AC9}"/>
              </a:ext>
            </a:extLst>
          </p:cNvPr>
          <p:cNvCxnSpPr>
            <a:cxnSpLocks/>
          </p:cNvCxnSpPr>
          <p:nvPr/>
        </p:nvCxnSpPr>
        <p:spPr>
          <a:xfrm flipH="1" flipV="1">
            <a:off x="1537090" y="3977757"/>
            <a:ext cx="3111190" cy="989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F18057-5FBA-49E4-B792-37864BE3CC87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4147846"/>
            <a:ext cx="3055434" cy="81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40758E-7903-4FBD-AD13-A6288E1F228A}"/>
              </a:ext>
            </a:extLst>
          </p:cNvPr>
          <p:cNvCxnSpPr>
            <a:cxnSpLocks/>
          </p:cNvCxnSpPr>
          <p:nvPr/>
        </p:nvCxnSpPr>
        <p:spPr>
          <a:xfrm flipH="1" flipV="1">
            <a:off x="1670904" y="3879345"/>
            <a:ext cx="2977377" cy="10877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21F947-8D12-4C28-B8C5-FA529DD34786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393962" y="4231888"/>
            <a:ext cx="3254318" cy="73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668B96-376D-4540-86D4-D98C614C567D}"/>
              </a:ext>
            </a:extLst>
          </p:cNvPr>
          <p:cNvSpPr txBox="1"/>
          <p:nvPr/>
        </p:nvSpPr>
        <p:spPr>
          <a:xfrm>
            <a:off x="4266538" y="544848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1BAA68-1EA5-4BBB-9B2F-B4FEE681CC5F}"/>
              </a:ext>
            </a:extLst>
          </p:cNvPr>
          <p:cNvSpPr txBox="1"/>
          <p:nvPr/>
        </p:nvSpPr>
        <p:spPr>
          <a:xfrm>
            <a:off x="6770362" y="5448482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E55C44-9DA9-4825-8139-F918E3450499}"/>
              </a:ext>
            </a:extLst>
          </p:cNvPr>
          <p:cNvSpPr/>
          <p:nvPr/>
        </p:nvSpPr>
        <p:spPr>
          <a:xfrm>
            <a:off x="7155828" y="474380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33173-8F26-4DEA-BCFC-7AD94E5384F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65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E50745-4460-4D3E-95BB-05E88AD61E4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824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91DFB7-ED78-41BE-8D98-39311CD658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16432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C5850-99CE-4512-B562-418571B8FC9D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24615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F8710-2D3F-49DB-B905-294C8089D194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7668784" y="5011436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/>
              <p:nvPr/>
            </p:nvSpPr>
            <p:spPr>
              <a:xfrm>
                <a:off x="8804776" y="4814897"/>
                <a:ext cx="99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76" y="4814897"/>
                <a:ext cx="996106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81357711-F07C-4739-A800-6B1E106DCBAC}"/>
              </a:ext>
            </a:extLst>
          </p:cNvPr>
          <p:cNvSpPr txBox="1"/>
          <p:nvPr/>
        </p:nvSpPr>
        <p:spPr>
          <a:xfrm>
            <a:off x="8605659" y="261898"/>
            <a:ext cx="2976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network (training run), multiple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 nodes learn generally useful filters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E582E4-D82B-44F7-9BAB-ABB767A3593B}"/>
              </a:ext>
            </a:extLst>
          </p:cNvPr>
          <p:cNvSpPr/>
          <p:nvPr/>
        </p:nvSpPr>
        <p:spPr>
          <a:xfrm>
            <a:off x="7150501" y="387749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EE02CA-95AA-4274-9E59-C77341C44AA6}"/>
              </a:ext>
            </a:extLst>
          </p:cNvPr>
          <p:cNvSpPr/>
          <p:nvPr/>
        </p:nvSpPr>
        <p:spPr>
          <a:xfrm>
            <a:off x="7150501" y="301117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EA36BB-A609-4272-9D09-4E290985CD3B}"/>
              </a:ext>
            </a:extLst>
          </p:cNvPr>
          <p:cNvSpPr/>
          <p:nvPr/>
        </p:nvSpPr>
        <p:spPr>
          <a:xfrm>
            <a:off x="7156155" y="219284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C6F0C9-D152-4D49-A72C-5451F104643E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5155745" y="2467018"/>
            <a:ext cx="1994756" cy="811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6CCAC7-35D3-40AD-B01C-F042EAC5718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155745" y="3278808"/>
            <a:ext cx="1994756" cy="65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F37E24-2BF3-45F5-87E2-B69B608DAD63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155745" y="3278808"/>
            <a:ext cx="1994756" cy="824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DF585B-793E-475F-A7B4-9EC7283073A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155745" y="3278808"/>
            <a:ext cx="1994756" cy="16432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9F1D5-2C95-4056-830C-DDCC78D6E373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155745" y="2467018"/>
            <a:ext cx="1994756" cy="16781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6C9828-C9A3-4648-934B-F15DC750EDE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155745" y="3285354"/>
            <a:ext cx="1994756" cy="859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73CE72-5E7E-4969-BFC3-100311C2D6F5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155745" y="4103690"/>
            <a:ext cx="1994756" cy="41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05AAA2-D6DA-4E18-BA43-AFE43402A82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155745" y="4145122"/>
            <a:ext cx="1994756" cy="77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5A1D9D-1041-4762-B200-70DCA5130F3F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2467018"/>
            <a:ext cx="2000082" cy="25444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248D6D-EDCD-477B-9693-A6FAA6430F4C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3285354"/>
            <a:ext cx="2000082" cy="17260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8387DC-F096-4402-ABD8-9F149986EA84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4103690"/>
            <a:ext cx="2000082" cy="9077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3E7F13-DD48-4739-AE54-C84FB23968E3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4922026"/>
            <a:ext cx="2000082" cy="894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48A47E-AEEE-4B99-8B64-0EFEE37918C1}"/>
              </a:ext>
            </a:extLst>
          </p:cNvPr>
          <p:cNvCxnSpPr>
            <a:cxnSpLocks/>
          </p:cNvCxnSpPr>
          <p:nvPr/>
        </p:nvCxnSpPr>
        <p:spPr>
          <a:xfrm flipH="1" flipV="1">
            <a:off x="7660375" y="4123467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8ACBC8-0B71-4A95-98E4-F7352CD3B7F6}"/>
                  </a:ext>
                </a:extLst>
              </p:cNvPr>
              <p:cNvSpPr txBox="1"/>
              <p:nvPr/>
            </p:nvSpPr>
            <p:spPr>
              <a:xfrm>
                <a:off x="8804776" y="3975845"/>
                <a:ext cx="12262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𝑔𝑙𝑎𝑠𝑠𝑒𝑠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8ACBC8-0B71-4A95-98E4-F7352CD3B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76" y="3975845"/>
                <a:ext cx="1226233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6F019A-EAFB-454A-97AD-366F5B846798}"/>
              </a:ext>
            </a:extLst>
          </p:cNvPr>
          <p:cNvCxnSpPr>
            <a:cxnSpLocks/>
          </p:cNvCxnSpPr>
          <p:nvPr/>
        </p:nvCxnSpPr>
        <p:spPr>
          <a:xfrm flipH="1" flipV="1">
            <a:off x="7657966" y="3263586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B14479-7DC0-4BC4-8995-BBE0DF7420D3}"/>
                  </a:ext>
                </a:extLst>
              </p:cNvPr>
              <p:cNvSpPr txBox="1"/>
              <p:nvPr/>
            </p:nvSpPr>
            <p:spPr>
              <a:xfrm>
                <a:off x="8786886" y="3136793"/>
                <a:ext cx="12441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𝑙𝑒𝑓𝑡𝐸𝑦𝑒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B14479-7DC0-4BC4-8995-BBE0DF74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86" y="3136793"/>
                <a:ext cx="124412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611481D-9224-4F0B-96FE-535E9B3D01EB}"/>
              </a:ext>
            </a:extLst>
          </p:cNvPr>
          <p:cNvCxnSpPr>
            <a:cxnSpLocks/>
          </p:cNvCxnSpPr>
          <p:nvPr/>
        </p:nvCxnSpPr>
        <p:spPr>
          <a:xfrm flipH="1" flipV="1">
            <a:off x="7684732" y="2463800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4AF6211-7A4F-40FF-8DBA-0930B8ABDC63}"/>
                  </a:ext>
                </a:extLst>
              </p:cNvPr>
              <p:cNvSpPr txBox="1"/>
              <p:nvPr/>
            </p:nvSpPr>
            <p:spPr>
              <a:xfrm>
                <a:off x="8786886" y="2297739"/>
                <a:ext cx="1553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𝑒𝑦𝑒𝑂𝑝𝑒𝑛𝑒𝑑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4AF6211-7A4F-40FF-8DBA-0930B8AB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86" y="2297739"/>
                <a:ext cx="1553952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1" grpId="0"/>
      <p:bldP spid="72" grpId="0"/>
      <p:bldP spid="41" grpId="0" animBg="1"/>
      <p:bldP spid="42" grpId="0" animBg="1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94D1-FD65-43E5-B182-175F846B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8800" cy="1325563"/>
          </a:xfrm>
        </p:spPr>
        <p:txBody>
          <a:bodyPr/>
          <a:lstStyle/>
          <a:p>
            <a:r>
              <a:rPr lang="en-US" dirty="0"/>
              <a:t>Neural Network Architectures/Concepts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3201-6C59-4AC8-9370-16A82B007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Fully connected layers</a:t>
            </a:r>
          </a:p>
          <a:p>
            <a:endParaRPr lang="en-US" dirty="0"/>
          </a:p>
          <a:p>
            <a:r>
              <a:rPr lang="en-US" dirty="0"/>
              <a:t>Convolutional Layers</a:t>
            </a:r>
          </a:p>
          <a:p>
            <a:endParaRPr lang="en-US" dirty="0"/>
          </a:p>
          <a:p>
            <a:r>
              <a:rPr lang="en-US" dirty="0" err="1"/>
              <a:t>MaxPooling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Activation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1528-312F-4FAF-A0BC-32DDA5C4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Recurrent Networks (LSTM &amp; attention)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/>
              <a:t>Residual Networks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Batch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1918C-8797-4E1B-8238-4A447F73C09B}"/>
              </a:ext>
            </a:extLst>
          </p:cNvPr>
          <p:cNvSpPr/>
          <p:nvPr/>
        </p:nvSpPr>
        <p:spPr>
          <a:xfrm>
            <a:off x="4296879" y="6176963"/>
            <a:ext cx="321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Will explore in more detail later</a:t>
            </a:r>
          </a:p>
        </p:txBody>
      </p:sp>
    </p:spTree>
    <p:extLst>
      <p:ext uri="{BB962C8B-B14F-4D97-AF65-F5344CB8AC3E}">
        <p14:creationId xmlns:p14="http://schemas.microsoft.com/office/powerpoint/2010/main" val="27033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1108</Words>
  <Application>Microsoft Office PowerPoint</Application>
  <PresentationFormat>Widescreen</PresentationFormat>
  <Paragraphs>365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Neural Networks</vt:lpstr>
      <vt:lpstr>The Human Brain (According to a computer scientist)</vt:lpstr>
      <vt:lpstr>Artificial Neural Network</vt:lpstr>
      <vt:lpstr>Example Neural Network</vt:lpstr>
      <vt:lpstr>Example of Predicting with Neural Network</vt:lpstr>
      <vt:lpstr>What’s Going On?</vt:lpstr>
      <vt:lpstr>Another Example Neural Network</vt:lpstr>
      <vt:lpstr>Output Layer</vt:lpstr>
      <vt:lpstr>Neural Network Architectures/Concepts</vt:lpstr>
      <vt:lpstr>Loss we’ll use for Neural Networks </vt:lpstr>
      <vt:lpstr>Optimizing Neural Nets – Back Propagation</vt:lpstr>
      <vt:lpstr>Conceptual Backprop</vt:lpstr>
      <vt:lpstr>Backprop Example</vt:lpstr>
      <vt:lpstr>Backprop Algorithm</vt:lpstr>
      <vt:lpstr>Backprop with Hidden Layer (or multiple outputs)</vt:lpstr>
      <vt:lpstr>Stochastic Gradient Descent</vt:lpstr>
      <vt:lpstr>Local Optimum and Momentum</vt:lpstr>
      <vt:lpstr>Dead Neurons &amp; Vanishing Gradients</vt:lpstr>
      <vt:lpstr>What should you do with Neural Networks?</vt:lpstr>
      <vt:lpstr>Summary of Artificial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Geoff Hulten</dc:creator>
  <cp:lastModifiedBy>Geoff Hulten</cp:lastModifiedBy>
  <cp:revision>65</cp:revision>
  <dcterms:created xsi:type="dcterms:W3CDTF">2018-10-27T16:01:10Z</dcterms:created>
  <dcterms:modified xsi:type="dcterms:W3CDTF">2018-12-02T00:05:55Z</dcterms:modified>
</cp:coreProperties>
</file>