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79" r:id="rId4"/>
    <p:sldId id="280" r:id="rId5"/>
    <p:sldId id="273" r:id="rId6"/>
    <p:sldId id="272" r:id="rId7"/>
    <p:sldId id="274" r:id="rId8"/>
    <p:sldId id="278" r:id="rId9"/>
    <p:sldId id="275" r:id="rId10"/>
    <p:sldId id="281" r:id="rId11"/>
    <p:sldId id="282" r:id="rId12"/>
    <p:sldId id="286" r:id="rId13"/>
    <p:sldId id="277" r:id="rId14"/>
    <p:sldId id="287" r:id="rId15"/>
    <p:sldId id="28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20"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ropbox\Projects\ActiveIntelligence\Apress\Art%20Assets\Balance%20Experience%20and%20Intelligenc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19050" cap="rnd">
              <a:solidFill>
                <a:schemeClr val="tx1">
                  <a:lumMod val="15000"/>
                  <a:lumOff val="85000"/>
                </a:schemeClr>
              </a:solidFill>
              <a:prstDash val="solid"/>
              <a:round/>
            </a:ln>
            <a:effectLst/>
          </c:spPr>
          <c:marker>
            <c:symbol val="diamond"/>
            <c:size val="8"/>
            <c:spPr>
              <a:solidFill>
                <a:schemeClr val="tx1"/>
              </a:solidFill>
              <a:ln w="44450" cap="sq">
                <a:solidFill>
                  <a:schemeClr val="tx1">
                    <a:lumMod val="50000"/>
                    <a:lumOff val="50000"/>
                  </a:schemeClr>
                </a:solidFill>
                <a:miter lim="800000"/>
              </a:ln>
              <a:effectLst/>
            </c:spPr>
          </c:marker>
          <c:xVal>
            <c:numRef>
              <c:f>Sheet1!$E$6:$E$16</c:f>
              <c:numCache>
                <c:formatCode>General</c:formatCode>
                <c:ptCount val="11"/>
                <c:pt idx="0">
                  <c:v>0.2</c:v>
                </c:pt>
                <c:pt idx="1">
                  <c:v>0.5</c:v>
                </c:pt>
                <c:pt idx="2">
                  <c:v>0.8</c:v>
                </c:pt>
              </c:numCache>
            </c:numRef>
          </c:xVal>
          <c:yVal>
            <c:numRef>
              <c:f>Sheet1!$C$6:$C$16</c:f>
              <c:numCache>
                <c:formatCode>General</c:formatCode>
                <c:ptCount val="11"/>
                <c:pt idx="0">
                  <c:v>0.2</c:v>
                </c:pt>
                <c:pt idx="1">
                  <c:v>0.5</c:v>
                </c:pt>
                <c:pt idx="2">
                  <c:v>0.8</c:v>
                </c:pt>
              </c:numCache>
            </c:numRef>
          </c:yVal>
          <c:smooth val="0"/>
          <c:extLst>
            <c:ext xmlns:c15="http://schemas.microsoft.com/office/drawing/2012/chart" uri="{02D57815-91ED-43cb-92C2-25804820EDAC}">
              <c15:filteredSeriesTitle>
                <c15:tx>
                  <c:v>Intelligence 2</c:v>
                </c15:tx>
              </c15:filteredSeriesTitle>
            </c:ext>
            <c:ext xmlns:c16="http://schemas.microsoft.com/office/drawing/2014/chart" uri="{C3380CC4-5D6E-409C-BE32-E72D297353CC}">
              <c16:uniqueId val="{00000000-2DCA-422C-9829-2581A3B30E4F}"/>
            </c:ext>
          </c:extLst>
        </c:ser>
        <c:dLbls>
          <c:showLegendKey val="0"/>
          <c:showVal val="0"/>
          <c:showCatName val="0"/>
          <c:showSerName val="0"/>
          <c:showPercent val="0"/>
          <c:showBubbleSize val="0"/>
        </c:dLbls>
        <c:axId val="297986040"/>
        <c:axId val="297979152"/>
      </c:scatterChart>
      <c:valAx>
        <c:axId val="29798604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Yantiq" panose="02000503000000000000" pitchFamily="2" charset="0"/>
                    <a:ea typeface="+mn-ea"/>
                    <a:cs typeface="+mn-cs"/>
                  </a:defRPr>
                </a:pPr>
                <a:r>
                  <a:rPr lang="en-US" sz="1400"/>
                  <a:t>Experience Forcefulness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Yantiq" panose="02000503000000000000" pitchFamily="2" charset="0"/>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Yantiq" panose="02000503000000000000" pitchFamily="2" charset="0"/>
                <a:ea typeface="+mn-ea"/>
                <a:cs typeface="+mn-cs"/>
              </a:defRPr>
            </a:pPr>
            <a:endParaRPr lang="en-US"/>
          </a:p>
        </c:txPr>
        <c:crossAx val="297979152"/>
        <c:crosses val="autoZero"/>
        <c:crossBetween val="midCat"/>
      </c:valAx>
      <c:valAx>
        <c:axId val="29797915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Yantiq" panose="02000503000000000000" pitchFamily="2" charset="0"/>
                    <a:ea typeface="+mn-ea"/>
                    <a:cs typeface="+mn-cs"/>
                  </a:defRPr>
                </a:pPr>
                <a:r>
                  <a:rPr lang="en-US" sz="1400"/>
                  <a:t>Intelligence Quality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Yantiq" panose="02000503000000000000" pitchFamily="2" charset="0"/>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Yantiq" panose="02000503000000000000" pitchFamily="2" charset="0"/>
                <a:ea typeface="+mn-ea"/>
                <a:cs typeface="+mn-cs"/>
              </a:defRPr>
            </a:pPr>
            <a:endParaRPr lang="en-US"/>
          </a:p>
        </c:txPr>
        <c:crossAx val="297986040"/>
        <c:crosses val="autoZero"/>
        <c:crossBetween val="midCat"/>
      </c:valAx>
      <c:spPr>
        <a:noFill/>
        <a:ln>
          <a:noFill/>
        </a:ln>
        <a:effectLst/>
      </c:spPr>
    </c:plotArea>
    <c:plotVisOnly val="1"/>
    <c:dispBlanksAs val="gap"/>
    <c:showDLblsOverMax val="0"/>
  </c:chart>
  <c:spPr>
    <a:solidFill>
      <a:schemeClr val="bg1"/>
    </a:solidFill>
    <a:ln w="6350" cap="flat" cmpd="thickThin" algn="ctr">
      <a:solidFill>
        <a:schemeClr val="tx1">
          <a:lumMod val="15000"/>
          <a:lumOff val="85000"/>
        </a:schemeClr>
      </a:solidFill>
      <a:prstDash val="sysDash"/>
      <a:round/>
    </a:ln>
    <a:effectLst/>
  </c:spPr>
  <c:txPr>
    <a:bodyPr/>
    <a:lstStyle/>
    <a:p>
      <a:pPr>
        <a:defRPr>
          <a:latin typeface="Yantiq" panose="02000503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FCBC2-E7AC-4BD2-8494-0F5D1F30853F}"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C59A0-4567-4E1D-BA4A-CC93575AA417}" type="slidenum">
              <a:rPr lang="en-US" smtClean="0"/>
              <a:t>‹#›</a:t>
            </a:fld>
            <a:endParaRPr lang="en-US"/>
          </a:p>
        </p:txBody>
      </p:sp>
    </p:spTree>
    <p:extLst>
      <p:ext uri="{BB962C8B-B14F-4D97-AF65-F5344CB8AC3E}">
        <p14:creationId xmlns:p14="http://schemas.microsoft.com/office/powerpoint/2010/main" val="110537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 Sketch: Tell the story about how many times in my career some earnest PM has come to me and shown me a huge, complex, convoluted architecture. I ask ‘why are you showing me this’. They then point out the red box, where ‘machine learning’ will go. In their mind I’m going to do something in that red box that is going to magically make the rest of this gibberish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that’s not how it works. To get impact from machine learning you need to integrate it throughout the system and get it into balance. The rest of this talk is going to be about what it means to do that.</a:t>
            </a:r>
          </a:p>
        </p:txBody>
      </p:sp>
      <p:sp>
        <p:nvSpPr>
          <p:cNvPr id="4" name="Slide Number Placeholder 3"/>
          <p:cNvSpPr>
            <a:spLocks noGrp="1"/>
          </p:cNvSpPr>
          <p:nvPr>
            <p:ph type="sldNum" sz="quarter" idx="10"/>
          </p:nvPr>
        </p:nvSpPr>
        <p:spPr/>
        <p:txBody>
          <a:bodyPr/>
          <a:lstStyle/>
          <a:p>
            <a:fld id="{7EE31F2F-B8BD-490B-AB49-A42107F89E43}" type="slidenum">
              <a:rPr lang="en-US" smtClean="0"/>
              <a:t>8</a:t>
            </a:fld>
            <a:endParaRPr lang="en-US"/>
          </a:p>
        </p:txBody>
      </p:sp>
    </p:spTree>
    <p:extLst>
      <p:ext uri="{BB962C8B-B14F-4D97-AF65-F5344CB8AC3E}">
        <p14:creationId xmlns:p14="http://schemas.microsoft.com/office/powerpoint/2010/main" val="96764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go through an example of balancing the quality of the intelligence and the forcefulness of the experience.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quality of the intelligence refers to how many mistakes it makes -- and I promise you your intelligence makes mistakes, just about everything built with machine learning is going to make mistakes.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forcefulness of the experience refers to how bold it is when taking actions -- does it do small things or big things? Are they easy to undo or hard to undo when there is a problem?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consider a system to combat spam email. When an email arrives, the intelligence examines it and predicts if the message is a spam or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forceful experience would be to delete every message that the intelligence thinks is spam. The intelligence thinks an email is spam? Poof. Gone.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intelligence is super accurate that's great because users never need to think about spam, they never see it, they never waste any time dealing with it. But when the intelligence makes a mistake -- that's a pretty costly mistake. The user's important communications are deleted with no notification and no recourse.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&lt;SLIDE&gt;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less forceful experience would be to move the emails that the intelligence thinks are spam to a junk folder. This isn't as nice, because users have to read through their junk folders every so often. But it is a tradeoff that allows a less accurate intelligence to provide significant value to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&lt;SLIDE&gt;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Less forceful still would be to put every email message into the user's inbox, but to annotate the ones that the intelligence thinks are spam with some hints to the user. Maybe by adding a note to the top of suspicious emails that says 'reminder, don't give out personal information in response to emails’.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which is right?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depends on the rest of the system. If the intelligence is perfect, then the most forceful experience is best. But if not you might need to balance the rest of the system to adapt, and one way is by having a less forceful or less frequent experience.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systems will have some form of hybrid experience, which behaves differently on easy parts of the problem that it does on harder parts of the problem.</a:t>
            </a:r>
          </a:p>
          <a:p>
            <a:endParaRPr lang="en-US" dirty="0"/>
          </a:p>
        </p:txBody>
      </p:sp>
      <p:sp>
        <p:nvSpPr>
          <p:cNvPr id="4" name="Slide Number Placeholder 3"/>
          <p:cNvSpPr>
            <a:spLocks noGrp="1"/>
          </p:cNvSpPr>
          <p:nvPr>
            <p:ph type="sldNum" sz="quarter" idx="10"/>
          </p:nvPr>
        </p:nvSpPr>
        <p:spPr/>
        <p:txBody>
          <a:bodyPr/>
          <a:lstStyle/>
          <a:p>
            <a:fld id="{7EE31F2F-B8BD-490B-AB49-A42107F89E43}" type="slidenum">
              <a:rPr lang="en-US" smtClean="0"/>
              <a:t>11</a:t>
            </a:fld>
            <a:endParaRPr lang="en-US"/>
          </a:p>
        </p:txBody>
      </p:sp>
    </p:spTree>
    <p:extLst>
      <p:ext uri="{BB962C8B-B14F-4D97-AF65-F5344CB8AC3E}">
        <p14:creationId xmlns:p14="http://schemas.microsoft.com/office/powerpoint/2010/main" val="216386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2C23-1549-462C-B3A9-6CB57E23A9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4E447-5E92-4CD0-9333-48051C3B5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09ED6-C4FE-4106-8D0E-98D446E1515A}"/>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C711033A-FED2-45CE-B518-1C40BEC99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E68E8-2758-4118-BA91-CAAE26E34A51}"/>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119933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B486-4C82-4A6E-8C29-5730FC43C2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DA179-E294-4E6B-8BAB-47D372483E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28F98-483B-4916-87C4-565E50E8B9D2}"/>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C68AEF74-FF4C-459A-A326-89307502D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64068-88A5-454B-9047-A956666AA937}"/>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271355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0524B-C676-4862-8C58-7FFE0C3373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F4CA2-58DD-4DE4-AD2D-DB32A8533D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A74CF-CF15-4BF5-B55E-C95CFF41837D}"/>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9620ADB0-21BF-48E0-98C6-9255C63F0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FCEB0-E03D-4109-A695-02A121598821}"/>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13904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885C-AD5B-4797-B758-5E44CB045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5D345-6773-454E-B4D4-5D3A548792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92362-8278-4941-84CE-1FB20BF6202A}"/>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14DA9447-F595-403E-A074-FED42C96D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1666-0496-4D87-B114-542E2A51D82F}"/>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243553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7609-4376-4BFC-BBC0-07B7C0453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6EA92D-47A7-4479-B0E2-4D1DC595C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800F5F-F77E-41B3-A5DD-3614B69786E1}"/>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E34B3C97-6C58-47DA-A3D7-5255CB5FD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09F7A-2147-473D-8FBF-586BFF3D2CF6}"/>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396347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88D4-F027-4DA1-9BDD-F7F53E734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B5DC7-E03F-4A9A-A15D-E91048883A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E09A98-2ABB-42E9-A969-75666FCDA7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352B9-B455-4220-9989-73FF47CF3F24}"/>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6" name="Footer Placeholder 5">
            <a:extLst>
              <a:ext uri="{FF2B5EF4-FFF2-40B4-BE49-F238E27FC236}">
                <a16:creationId xmlns:a16="http://schemas.microsoft.com/office/drawing/2014/main" id="{4E82A4FE-5904-4852-AE5B-E01ECA59C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60015-2337-456A-B024-3DA1A4DEF680}"/>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262270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0D77-9828-4E6E-85C4-A55A6C784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F25C1-AF69-4234-B881-69B56629D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E2E83A-E45A-4235-B668-EBFE1BE5E3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930F6-EBE2-4500-B197-E52AD431D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B0471-9273-4BFF-986E-E67153913F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063CE8-F84E-4F63-99D9-9225F1575612}"/>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8" name="Footer Placeholder 7">
            <a:extLst>
              <a:ext uri="{FF2B5EF4-FFF2-40B4-BE49-F238E27FC236}">
                <a16:creationId xmlns:a16="http://schemas.microsoft.com/office/drawing/2014/main" id="{ECC97DBE-3D49-41E8-B370-E08F760796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A2777D-D4A6-4B29-B370-FFDF4D4DD786}"/>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31361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C998-F3ED-4834-89DE-8912A7F7A1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EB169-E441-473C-8F3A-AB0377993A49}"/>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4" name="Footer Placeholder 3">
            <a:extLst>
              <a:ext uri="{FF2B5EF4-FFF2-40B4-BE49-F238E27FC236}">
                <a16:creationId xmlns:a16="http://schemas.microsoft.com/office/drawing/2014/main" id="{77EF0653-9EBB-482B-BF8A-82DE1E2180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D8E273-38B8-4664-95AE-6FB9DDB66E58}"/>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346287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A0E2B-FBC7-4B02-9DAD-61614230E716}"/>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3" name="Footer Placeholder 2">
            <a:extLst>
              <a:ext uri="{FF2B5EF4-FFF2-40B4-BE49-F238E27FC236}">
                <a16:creationId xmlns:a16="http://schemas.microsoft.com/office/drawing/2014/main" id="{AB1C923D-DF12-4E85-AB43-CE3698576E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D85DE4-1616-482E-A032-403DB7299F37}"/>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263414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FD41-C9C6-4A4D-8D3B-06360258C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C944B-5544-4316-8895-050678584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CAC204-4056-4E3B-8442-A8773DBA8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37B058-E924-475F-B026-5FA8C986405F}"/>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6" name="Footer Placeholder 5">
            <a:extLst>
              <a:ext uri="{FF2B5EF4-FFF2-40B4-BE49-F238E27FC236}">
                <a16:creationId xmlns:a16="http://schemas.microsoft.com/office/drawing/2014/main" id="{F81C0835-B880-48E7-8E1B-F71DB963A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4EBF5-623D-4888-94DA-0CE1D7563BD8}"/>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300455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0F44-74C0-4FF6-8DCE-45F74FE80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533690-88A8-47B3-A5A3-C68D0273E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53B89-4F63-4535-A9DF-FB8A4D538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E26FD-5AAE-4378-852A-980C7EE89079}"/>
              </a:ext>
            </a:extLst>
          </p:cNvPr>
          <p:cNvSpPr>
            <a:spLocks noGrp="1"/>
          </p:cNvSpPr>
          <p:nvPr>
            <p:ph type="dt" sz="half" idx="10"/>
          </p:nvPr>
        </p:nvSpPr>
        <p:spPr/>
        <p:txBody>
          <a:bodyPr/>
          <a:lstStyle/>
          <a:p>
            <a:fld id="{61ACB355-B433-4173-A8F9-CF8813F2CEBC}" type="datetimeFigureOut">
              <a:rPr lang="en-US" smtClean="0"/>
              <a:t>12/1/2018</a:t>
            </a:fld>
            <a:endParaRPr lang="en-US"/>
          </a:p>
        </p:txBody>
      </p:sp>
      <p:sp>
        <p:nvSpPr>
          <p:cNvPr id="6" name="Footer Placeholder 5">
            <a:extLst>
              <a:ext uri="{FF2B5EF4-FFF2-40B4-BE49-F238E27FC236}">
                <a16:creationId xmlns:a16="http://schemas.microsoft.com/office/drawing/2014/main" id="{C343DC77-50E5-468C-A701-FC7BB16855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0C391-31EC-4820-AE6A-BB2AE6A101BA}"/>
              </a:ext>
            </a:extLst>
          </p:cNvPr>
          <p:cNvSpPr>
            <a:spLocks noGrp="1"/>
          </p:cNvSpPr>
          <p:nvPr>
            <p:ph type="sldNum" sz="quarter" idx="12"/>
          </p:nvPr>
        </p:nvSpPr>
        <p:spPr/>
        <p:txBody>
          <a:bodyPr/>
          <a:lstStyle/>
          <a:p>
            <a:fld id="{24EA5D9F-DBFA-463F-9964-F16A0F9B1F02}" type="slidenum">
              <a:rPr lang="en-US" smtClean="0"/>
              <a:t>‹#›</a:t>
            </a:fld>
            <a:endParaRPr lang="en-US"/>
          </a:p>
        </p:txBody>
      </p:sp>
    </p:spTree>
    <p:extLst>
      <p:ext uri="{BB962C8B-B14F-4D97-AF65-F5344CB8AC3E}">
        <p14:creationId xmlns:p14="http://schemas.microsoft.com/office/powerpoint/2010/main" val="232813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64391-830B-4C45-A193-6BBDB25E7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0F52E-054D-4FDF-81C6-1DDCE41CF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5F6F2-2729-420D-9067-042A05A25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CB355-B433-4173-A8F9-CF8813F2CEBC}" type="datetimeFigureOut">
              <a:rPr lang="en-US" smtClean="0"/>
              <a:t>12/1/2018</a:t>
            </a:fld>
            <a:endParaRPr lang="en-US"/>
          </a:p>
        </p:txBody>
      </p:sp>
      <p:sp>
        <p:nvSpPr>
          <p:cNvPr id="5" name="Footer Placeholder 4">
            <a:extLst>
              <a:ext uri="{FF2B5EF4-FFF2-40B4-BE49-F238E27FC236}">
                <a16:creationId xmlns:a16="http://schemas.microsoft.com/office/drawing/2014/main" id="{9B21893A-0B52-4128-B36A-BABC9A5BB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B6EFCF-2392-48D6-911A-1028F0DB5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5D9F-DBFA-463F-9964-F16A0F9B1F02}" type="slidenum">
              <a:rPr lang="en-US" smtClean="0"/>
              <a:t>‹#›</a:t>
            </a:fld>
            <a:endParaRPr lang="en-US"/>
          </a:p>
        </p:txBody>
      </p:sp>
    </p:spTree>
    <p:extLst>
      <p:ext uri="{BB962C8B-B14F-4D97-AF65-F5344CB8AC3E}">
        <p14:creationId xmlns:p14="http://schemas.microsoft.com/office/powerpoint/2010/main" val="247600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2413-F651-4F2D-A90B-940673B038D0}"/>
              </a:ext>
            </a:extLst>
          </p:cNvPr>
          <p:cNvSpPr>
            <a:spLocks noGrp="1"/>
          </p:cNvSpPr>
          <p:nvPr>
            <p:ph type="ctrTitle"/>
          </p:nvPr>
        </p:nvSpPr>
        <p:spPr/>
        <p:txBody>
          <a:bodyPr>
            <a:normAutofit/>
          </a:bodyPr>
          <a:lstStyle/>
          <a:p>
            <a:r>
              <a:rPr lang="en-US" dirty="0"/>
              <a:t>Introduction to Intelligent Experiences</a:t>
            </a:r>
          </a:p>
        </p:txBody>
      </p:sp>
      <p:sp>
        <p:nvSpPr>
          <p:cNvPr id="3" name="Subtitle 2">
            <a:extLst>
              <a:ext uri="{FF2B5EF4-FFF2-40B4-BE49-F238E27FC236}">
                <a16:creationId xmlns:a16="http://schemas.microsoft.com/office/drawing/2014/main" id="{C90C1361-6D39-4DD9-989B-64D6FA5CA7D4}"/>
              </a:ext>
            </a:extLst>
          </p:cNvPr>
          <p:cNvSpPr>
            <a:spLocks noGrp="1"/>
          </p:cNvSpPr>
          <p:nvPr>
            <p:ph type="subTitle" idx="1"/>
          </p:nvPr>
        </p:nvSpPr>
        <p:spPr/>
        <p:txBody>
          <a:bodyPr/>
          <a:lstStyle/>
          <a:p>
            <a:r>
              <a:rPr lang="en-US"/>
              <a:t>Geoff Hulten</a:t>
            </a:r>
          </a:p>
        </p:txBody>
      </p:sp>
    </p:spTree>
    <p:extLst>
      <p:ext uri="{BB962C8B-B14F-4D97-AF65-F5344CB8AC3E}">
        <p14:creationId xmlns:p14="http://schemas.microsoft.com/office/powerpoint/2010/main" val="2301010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53B1-69B2-4B37-9506-C405309F2AF1}"/>
              </a:ext>
            </a:extLst>
          </p:cNvPr>
          <p:cNvSpPr>
            <a:spLocks noGrp="1"/>
          </p:cNvSpPr>
          <p:nvPr>
            <p:ph type="title"/>
          </p:nvPr>
        </p:nvSpPr>
        <p:spPr/>
        <p:txBody>
          <a:bodyPr/>
          <a:lstStyle/>
          <a:p>
            <a:r>
              <a:rPr lang="en-US" dirty="0"/>
              <a:t>Forcefulness </a:t>
            </a:r>
          </a:p>
        </p:txBody>
      </p:sp>
      <p:sp>
        <p:nvSpPr>
          <p:cNvPr id="3" name="Content Placeholder 2">
            <a:extLst>
              <a:ext uri="{FF2B5EF4-FFF2-40B4-BE49-F238E27FC236}">
                <a16:creationId xmlns:a16="http://schemas.microsoft.com/office/drawing/2014/main" id="{D7F54E29-2377-41CE-A396-B64DA86283A6}"/>
              </a:ext>
            </a:extLst>
          </p:cNvPr>
          <p:cNvSpPr>
            <a:spLocks noGrp="1"/>
          </p:cNvSpPr>
          <p:nvPr>
            <p:ph sz="half" idx="1"/>
          </p:nvPr>
        </p:nvSpPr>
        <p:spPr/>
        <p:txBody>
          <a:bodyPr/>
          <a:lstStyle/>
          <a:p>
            <a:r>
              <a:rPr lang="en-US" dirty="0"/>
              <a:t>An experience is </a:t>
            </a:r>
            <a:r>
              <a:rPr lang="en-US" i="1" dirty="0"/>
              <a:t>forceful</a:t>
            </a:r>
            <a:r>
              <a:rPr lang="en-US" dirty="0"/>
              <a:t> if:</a:t>
            </a:r>
          </a:p>
          <a:p>
            <a:pPr lvl="1"/>
            <a:r>
              <a:rPr lang="en-US" dirty="0"/>
              <a:t>It is hard for the user to miss</a:t>
            </a:r>
          </a:p>
          <a:p>
            <a:pPr lvl="1"/>
            <a:r>
              <a:rPr lang="en-US" dirty="0"/>
              <a:t>It is hard for the user to ignore</a:t>
            </a:r>
          </a:p>
          <a:p>
            <a:pPr lvl="1"/>
            <a:r>
              <a:rPr lang="en-US" dirty="0"/>
              <a:t>It is hard for the user to stop</a:t>
            </a:r>
          </a:p>
          <a:p>
            <a:pPr lvl="1"/>
            <a:endParaRPr lang="en-US" dirty="0"/>
          </a:p>
          <a:p>
            <a:r>
              <a:rPr lang="en-US" dirty="0"/>
              <a:t>An experience is </a:t>
            </a:r>
            <a:r>
              <a:rPr lang="en-US" i="1" dirty="0"/>
              <a:t>passive</a:t>
            </a:r>
            <a:r>
              <a:rPr lang="en-US" dirty="0"/>
              <a:t> if:</a:t>
            </a:r>
          </a:p>
          <a:p>
            <a:pPr lvl="1"/>
            <a:r>
              <a:rPr lang="en-US" dirty="0"/>
              <a:t>It is easy for users to miss</a:t>
            </a:r>
          </a:p>
          <a:p>
            <a:pPr lvl="1"/>
            <a:r>
              <a:rPr lang="en-US" dirty="0"/>
              <a:t>It is easy for the user to ignore</a:t>
            </a:r>
          </a:p>
          <a:p>
            <a:pPr lvl="1"/>
            <a:r>
              <a:rPr lang="en-US" dirty="0"/>
              <a:t>It takes explicit work to accept</a:t>
            </a:r>
          </a:p>
        </p:txBody>
      </p:sp>
      <p:sp>
        <p:nvSpPr>
          <p:cNvPr id="4" name="Content Placeholder 3">
            <a:extLst>
              <a:ext uri="{FF2B5EF4-FFF2-40B4-BE49-F238E27FC236}">
                <a16:creationId xmlns:a16="http://schemas.microsoft.com/office/drawing/2014/main" id="{671F8802-D2B3-4379-97B6-D251C9D880A8}"/>
              </a:ext>
            </a:extLst>
          </p:cNvPr>
          <p:cNvSpPr>
            <a:spLocks noGrp="1"/>
          </p:cNvSpPr>
          <p:nvPr>
            <p:ph sz="half" idx="2"/>
          </p:nvPr>
        </p:nvSpPr>
        <p:spPr>
          <a:xfrm>
            <a:off x="6172200" y="1825625"/>
            <a:ext cx="5715000" cy="4351338"/>
          </a:xfrm>
        </p:spPr>
        <p:txBody>
          <a:bodyPr/>
          <a:lstStyle/>
          <a:p>
            <a:r>
              <a:rPr lang="en-US" dirty="0"/>
              <a:t>Forceful experience useful when</a:t>
            </a:r>
          </a:p>
          <a:p>
            <a:pPr lvl="1"/>
            <a:r>
              <a:rPr lang="en-US" dirty="0"/>
              <a:t>Model quality is high</a:t>
            </a:r>
          </a:p>
          <a:p>
            <a:pPr lvl="1"/>
            <a:r>
              <a:rPr lang="en-US" dirty="0"/>
              <a:t>Value of success &gt;&gt; cost of failure</a:t>
            </a:r>
          </a:p>
          <a:p>
            <a:pPr lvl="1"/>
            <a:r>
              <a:rPr lang="en-US" dirty="0"/>
              <a:t>Training data is valuable</a:t>
            </a:r>
          </a:p>
          <a:p>
            <a:pPr lvl="1"/>
            <a:endParaRPr lang="en-US" dirty="0"/>
          </a:p>
          <a:p>
            <a:r>
              <a:rPr lang="en-US" dirty="0"/>
              <a:t>Passive experience useful when</a:t>
            </a:r>
          </a:p>
          <a:p>
            <a:pPr lvl="1"/>
            <a:r>
              <a:rPr lang="en-US" dirty="0"/>
              <a:t>The interaction is frequent</a:t>
            </a:r>
          </a:p>
          <a:p>
            <a:pPr lvl="1"/>
            <a:r>
              <a:rPr lang="en-US" dirty="0"/>
              <a:t>Value of success &lt;&lt; what user is doing</a:t>
            </a:r>
          </a:p>
          <a:p>
            <a:pPr lvl="1"/>
            <a:r>
              <a:rPr lang="en-US" dirty="0"/>
              <a:t>Cost of mistake is high</a:t>
            </a:r>
          </a:p>
        </p:txBody>
      </p:sp>
    </p:spTree>
    <p:extLst>
      <p:ext uri="{BB962C8B-B14F-4D97-AF65-F5344CB8AC3E}">
        <p14:creationId xmlns:p14="http://schemas.microsoft.com/office/powerpoint/2010/main" val="29347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additive="base">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45C2-36D8-40A0-9AC5-9012B7AAA55C}"/>
              </a:ext>
            </a:extLst>
          </p:cNvPr>
          <p:cNvSpPr>
            <a:spLocks noGrp="1"/>
          </p:cNvSpPr>
          <p:nvPr>
            <p:ph type="title"/>
          </p:nvPr>
        </p:nvSpPr>
        <p:spPr/>
        <p:txBody>
          <a:bodyPr/>
          <a:lstStyle/>
          <a:p>
            <a:r>
              <a:rPr lang="en-US" dirty="0">
                <a:latin typeface="Yantiq" panose="02000503000000000000" pitchFamily="2" charset="0"/>
              </a:rPr>
              <a:t>A Balancing Example: Spam Filtering</a:t>
            </a:r>
          </a:p>
        </p:txBody>
      </p:sp>
      <p:sp>
        <p:nvSpPr>
          <p:cNvPr id="3" name="Content Placeholder 2">
            <a:extLst>
              <a:ext uri="{FF2B5EF4-FFF2-40B4-BE49-F238E27FC236}">
                <a16:creationId xmlns:a16="http://schemas.microsoft.com/office/drawing/2014/main" id="{704D21ED-CEC1-4B1F-AEAA-A33FD38FA8D2}"/>
              </a:ext>
            </a:extLst>
          </p:cNvPr>
          <p:cNvSpPr>
            <a:spLocks noGrp="1"/>
          </p:cNvSpPr>
          <p:nvPr>
            <p:ph idx="1"/>
          </p:nvPr>
        </p:nvSpPr>
        <p:spPr>
          <a:xfrm>
            <a:off x="8466479" y="1825624"/>
            <a:ext cx="2195945" cy="4351338"/>
          </a:xfrm>
        </p:spPr>
        <p:txBody>
          <a:bodyPr/>
          <a:lstStyle/>
          <a:p>
            <a:pPr marL="0" lvl="0" indent="0">
              <a:buNone/>
            </a:pPr>
            <a:r>
              <a:rPr lang="en-US" dirty="0">
                <a:latin typeface="Yantiq" panose="02000503000000000000" pitchFamily="2" charset="0"/>
              </a:rPr>
              <a:t> Delete</a:t>
            </a:r>
          </a:p>
          <a:p>
            <a:pPr lvl="0"/>
            <a:endParaRPr lang="en-US" dirty="0">
              <a:latin typeface="Yantiq" panose="02000503000000000000" pitchFamily="2" charset="0"/>
            </a:endParaRPr>
          </a:p>
          <a:p>
            <a:pPr marL="0" lvl="0" indent="0">
              <a:buNone/>
            </a:pPr>
            <a:endParaRPr lang="en-US" dirty="0">
              <a:latin typeface="Yantiq" panose="02000503000000000000" pitchFamily="2" charset="0"/>
            </a:endParaRPr>
          </a:p>
          <a:p>
            <a:pPr marL="0" lvl="0" indent="0">
              <a:buNone/>
            </a:pPr>
            <a:r>
              <a:rPr lang="en-US" dirty="0">
                <a:latin typeface="Yantiq" panose="02000503000000000000" pitchFamily="2" charset="0"/>
              </a:rPr>
              <a:t> Suppress</a:t>
            </a:r>
          </a:p>
          <a:p>
            <a:pPr lvl="0"/>
            <a:endParaRPr lang="en-US" dirty="0">
              <a:latin typeface="Yantiq" panose="02000503000000000000" pitchFamily="2" charset="0"/>
            </a:endParaRPr>
          </a:p>
          <a:p>
            <a:pPr marL="0" lvl="0" indent="0">
              <a:buNone/>
            </a:pPr>
            <a:endParaRPr lang="en-US" dirty="0">
              <a:latin typeface="Yantiq" panose="02000503000000000000" pitchFamily="2" charset="0"/>
            </a:endParaRPr>
          </a:p>
          <a:p>
            <a:pPr marL="0" lvl="0" indent="0">
              <a:buNone/>
            </a:pPr>
            <a:r>
              <a:rPr lang="en-US" dirty="0">
                <a:latin typeface="Yantiq" panose="02000503000000000000" pitchFamily="2" charset="0"/>
              </a:rPr>
              <a:t> Inform</a:t>
            </a:r>
          </a:p>
        </p:txBody>
      </p:sp>
      <p:graphicFrame>
        <p:nvGraphicFramePr>
          <p:cNvPr id="4" name="Chart 3">
            <a:extLst>
              <a:ext uri="{FF2B5EF4-FFF2-40B4-BE49-F238E27FC236}">
                <a16:creationId xmlns:a16="http://schemas.microsoft.com/office/drawing/2014/main" id="{869CC580-B83F-41BE-888E-5677BB49D5F8}"/>
              </a:ext>
            </a:extLst>
          </p:cNvPr>
          <p:cNvGraphicFramePr>
            <a:graphicFrameLocks/>
          </p:cNvGraphicFramePr>
          <p:nvPr>
            <p:extLst/>
          </p:nvPr>
        </p:nvGraphicFramePr>
        <p:xfrm>
          <a:off x="968181" y="1979612"/>
          <a:ext cx="6486525" cy="404336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7AD9085A-DDCD-4E11-834C-F15791CB241F}"/>
              </a:ext>
            </a:extLst>
          </p:cNvPr>
          <p:cNvCxnSpPr>
            <a:cxnSpLocks/>
          </p:cNvCxnSpPr>
          <p:nvPr/>
        </p:nvCxnSpPr>
        <p:spPr>
          <a:xfrm flipV="1">
            <a:off x="6356195" y="2051824"/>
            <a:ext cx="2274849" cy="65792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CA59BC-3B1F-4C54-833E-39B385AF5390}"/>
              </a:ext>
            </a:extLst>
          </p:cNvPr>
          <p:cNvCxnSpPr>
            <a:cxnSpLocks/>
          </p:cNvCxnSpPr>
          <p:nvPr/>
        </p:nvCxnSpPr>
        <p:spPr>
          <a:xfrm flipV="1">
            <a:off x="4761571" y="3579541"/>
            <a:ext cx="3858322" cy="13381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20F040-4176-43A2-92C5-C08B2F183E5C}"/>
              </a:ext>
            </a:extLst>
          </p:cNvPr>
          <p:cNvCxnSpPr>
            <a:cxnSpLocks/>
          </p:cNvCxnSpPr>
          <p:nvPr/>
        </p:nvCxnSpPr>
        <p:spPr>
          <a:xfrm>
            <a:off x="2955073" y="4683512"/>
            <a:ext cx="5620215" cy="39029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7B32D26-FA4C-4955-925D-B000C8DEF68C}"/>
              </a:ext>
            </a:extLst>
          </p:cNvPr>
          <p:cNvSpPr/>
          <p:nvPr/>
        </p:nvSpPr>
        <p:spPr>
          <a:xfrm>
            <a:off x="5148464" y="6273206"/>
            <a:ext cx="1895071" cy="369332"/>
          </a:xfrm>
          <a:prstGeom prst="rect">
            <a:avLst/>
          </a:prstGeom>
        </p:spPr>
        <p:txBody>
          <a:bodyPr wrap="none">
            <a:spAutoFit/>
          </a:bodyPr>
          <a:lstStyle/>
          <a:p>
            <a:r>
              <a:rPr lang="en-US" dirty="0">
                <a:latin typeface="Yantiq" panose="02000503000000000000" pitchFamily="2" charset="0"/>
              </a:rPr>
              <a:t>Hybrid Experience</a:t>
            </a:r>
            <a:endParaRPr lang="en-US" dirty="0"/>
          </a:p>
        </p:txBody>
      </p:sp>
    </p:spTree>
    <p:extLst>
      <p:ext uri="{BB962C8B-B14F-4D97-AF65-F5344CB8AC3E}">
        <p14:creationId xmlns:p14="http://schemas.microsoft.com/office/powerpoint/2010/main" val="12160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A189-C89F-446D-9800-FC4A4D8B95B7}"/>
              </a:ext>
            </a:extLst>
          </p:cNvPr>
          <p:cNvSpPr>
            <a:spLocks noGrp="1"/>
          </p:cNvSpPr>
          <p:nvPr>
            <p:ph type="title"/>
          </p:nvPr>
        </p:nvSpPr>
        <p:spPr/>
        <p:txBody>
          <a:bodyPr/>
          <a:lstStyle/>
          <a:p>
            <a:r>
              <a:rPr lang="en-US" dirty="0"/>
              <a:t>Frequency of Interaction</a:t>
            </a:r>
          </a:p>
        </p:txBody>
      </p:sp>
      <p:sp>
        <p:nvSpPr>
          <p:cNvPr id="3" name="Content Placeholder 2">
            <a:extLst>
              <a:ext uri="{FF2B5EF4-FFF2-40B4-BE49-F238E27FC236}">
                <a16:creationId xmlns:a16="http://schemas.microsoft.com/office/drawing/2014/main" id="{A0510860-E358-412A-B2E4-4FC65A596D04}"/>
              </a:ext>
            </a:extLst>
          </p:cNvPr>
          <p:cNvSpPr>
            <a:spLocks noGrp="1"/>
          </p:cNvSpPr>
          <p:nvPr>
            <p:ph idx="1"/>
          </p:nvPr>
        </p:nvSpPr>
        <p:spPr/>
        <p:txBody>
          <a:bodyPr/>
          <a:lstStyle/>
          <a:p>
            <a:r>
              <a:rPr lang="en-US" dirty="0"/>
              <a:t>How often is the model called, and how do the predictions get used</a:t>
            </a:r>
          </a:p>
          <a:p>
            <a:endParaRPr lang="en-US" dirty="0"/>
          </a:p>
          <a:p>
            <a:r>
              <a:rPr lang="en-US" dirty="0"/>
              <a:t>Frequent interactions tend to fatigue users (especially forceful ones)</a:t>
            </a:r>
          </a:p>
          <a:p>
            <a:pPr lvl="1"/>
            <a:r>
              <a:rPr lang="en-US" dirty="0"/>
              <a:t>Get desensitized and start ignoring the intelligent experience</a:t>
            </a:r>
          </a:p>
          <a:p>
            <a:pPr lvl="1"/>
            <a:r>
              <a:rPr lang="en-US" dirty="0"/>
              <a:t>Get irritated and turn off the intelligent feature</a:t>
            </a:r>
          </a:p>
          <a:p>
            <a:pPr marL="0" indent="0">
              <a:buNone/>
            </a:pPr>
            <a:endParaRPr lang="en-US" dirty="0"/>
          </a:p>
          <a:p>
            <a:r>
              <a:rPr lang="en-US" dirty="0"/>
              <a:t>Infrequent interactions have fewer opportunities to create value</a:t>
            </a:r>
          </a:p>
          <a:p>
            <a:endParaRPr lang="en-US" dirty="0"/>
          </a:p>
          <a:p>
            <a:endParaRPr lang="en-US" dirty="0"/>
          </a:p>
        </p:txBody>
      </p:sp>
    </p:spTree>
    <p:extLst>
      <p:ext uri="{BB962C8B-B14F-4D97-AF65-F5344CB8AC3E}">
        <p14:creationId xmlns:p14="http://schemas.microsoft.com/office/powerpoint/2010/main" val="211669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0D3F-1963-4269-BF82-05571DB8DFB7}"/>
              </a:ext>
            </a:extLst>
          </p:cNvPr>
          <p:cNvSpPr>
            <a:spLocks noGrp="1"/>
          </p:cNvSpPr>
          <p:nvPr>
            <p:ph type="title"/>
          </p:nvPr>
        </p:nvSpPr>
        <p:spPr>
          <a:xfrm>
            <a:off x="1003092" y="-54599"/>
            <a:ext cx="10515600" cy="1325563"/>
          </a:xfrm>
        </p:spPr>
        <p:txBody>
          <a:bodyPr/>
          <a:lstStyle/>
          <a:p>
            <a:r>
              <a:rPr lang="en-US" dirty="0"/>
              <a:t>Approaches to Frequency</a:t>
            </a:r>
          </a:p>
        </p:txBody>
      </p:sp>
      <p:pic>
        <p:nvPicPr>
          <p:cNvPr id="22" name="Picture 2" descr="Related image">
            <a:extLst>
              <a:ext uri="{FF2B5EF4-FFF2-40B4-BE49-F238E27FC236}">
                <a16:creationId xmlns:a16="http://schemas.microsoft.com/office/drawing/2014/main" id="{C374F3A7-8C04-4D73-9900-2BA778EFA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15" y="1595305"/>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C25AB0F-6E4F-4972-9DD6-F90B39C43379}"/>
              </a:ext>
            </a:extLst>
          </p:cNvPr>
          <p:cNvSpPr/>
          <p:nvPr/>
        </p:nvSpPr>
        <p:spPr>
          <a:xfrm>
            <a:off x="637962" y="1855294"/>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6E58058-1315-4F89-B34B-F72385A0DF33}"/>
              </a:ext>
            </a:extLst>
          </p:cNvPr>
          <p:cNvSpPr txBox="1"/>
          <p:nvPr/>
        </p:nvSpPr>
        <p:spPr>
          <a:xfrm>
            <a:off x="637962" y="1867780"/>
            <a:ext cx="1386020" cy="584775"/>
          </a:xfrm>
          <a:prstGeom prst="rect">
            <a:avLst/>
          </a:prstGeom>
          <a:noFill/>
        </p:spPr>
        <p:txBody>
          <a:bodyPr wrap="none" rtlCol="0">
            <a:spAutoFit/>
          </a:bodyPr>
          <a:lstStyle/>
          <a:p>
            <a:r>
              <a:rPr lang="en-US" sz="1600" b="1" dirty="0"/>
              <a:t>Now Playing…</a:t>
            </a:r>
          </a:p>
          <a:p>
            <a:endParaRPr lang="en-US" sz="1600" b="1" dirty="0"/>
          </a:p>
        </p:txBody>
      </p:sp>
      <p:sp>
        <p:nvSpPr>
          <p:cNvPr id="26" name="TextBox 25">
            <a:extLst>
              <a:ext uri="{FF2B5EF4-FFF2-40B4-BE49-F238E27FC236}">
                <a16:creationId xmlns:a16="http://schemas.microsoft.com/office/drawing/2014/main" id="{4D63C6A1-5DD9-446E-ACF8-94086CA0ECE0}"/>
              </a:ext>
            </a:extLst>
          </p:cNvPr>
          <p:cNvSpPr txBox="1"/>
          <p:nvPr/>
        </p:nvSpPr>
        <p:spPr>
          <a:xfrm>
            <a:off x="266498" y="3068209"/>
            <a:ext cx="2694389" cy="338554"/>
          </a:xfrm>
          <a:prstGeom prst="rect">
            <a:avLst/>
          </a:prstGeom>
          <a:noFill/>
        </p:spPr>
        <p:txBody>
          <a:bodyPr wrap="square" rtlCol="0">
            <a:spAutoFit/>
          </a:bodyPr>
          <a:lstStyle/>
          <a:p>
            <a:pPr algn="ctr"/>
            <a:r>
              <a:rPr lang="en-US" sz="1600" dirty="0"/>
              <a:t>Whenever Prediction Changes</a:t>
            </a:r>
          </a:p>
        </p:txBody>
      </p:sp>
      <p:pic>
        <p:nvPicPr>
          <p:cNvPr id="28" name="Picture 27">
            <a:extLst>
              <a:ext uri="{FF2B5EF4-FFF2-40B4-BE49-F238E27FC236}">
                <a16:creationId xmlns:a16="http://schemas.microsoft.com/office/drawing/2014/main" id="{013C7498-C7F5-439A-BCEE-0C98F2C8BBDE}"/>
              </a:ext>
            </a:extLst>
          </p:cNvPr>
          <p:cNvPicPr>
            <a:picLocks noChangeAspect="1"/>
          </p:cNvPicPr>
          <p:nvPr/>
        </p:nvPicPr>
        <p:blipFill>
          <a:blip r:embed="rId3"/>
          <a:stretch>
            <a:fillRect/>
          </a:stretch>
        </p:blipFill>
        <p:spPr>
          <a:xfrm>
            <a:off x="1408597" y="2271012"/>
            <a:ext cx="383714" cy="386341"/>
          </a:xfrm>
          <a:prstGeom prst="rect">
            <a:avLst/>
          </a:prstGeom>
        </p:spPr>
      </p:pic>
      <p:pic>
        <p:nvPicPr>
          <p:cNvPr id="29" name="Picture 28">
            <a:extLst>
              <a:ext uri="{FF2B5EF4-FFF2-40B4-BE49-F238E27FC236}">
                <a16:creationId xmlns:a16="http://schemas.microsoft.com/office/drawing/2014/main" id="{2362173B-9DCD-454B-ABDA-BB7E233F249A}"/>
              </a:ext>
            </a:extLst>
          </p:cNvPr>
          <p:cNvPicPr>
            <a:picLocks noChangeAspect="1"/>
          </p:cNvPicPr>
          <p:nvPr/>
        </p:nvPicPr>
        <p:blipFill>
          <a:blip r:embed="rId4"/>
          <a:stretch>
            <a:fillRect/>
          </a:stretch>
        </p:blipFill>
        <p:spPr>
          <a:xfrm>
            <a:off x="1417043" y="2282644"/>
            <a:ext cx="366822" cy="363079"/>
          </a:xfrm>
          <a:prstGeom prst="rect">
            <a:avLst/>
          </a:prstGeom>
        </p:spPr>
      </p:pic>
      <p:pic>
        <p:nvPicPr>
          <p:cNvPr id="32" name="Picture 2" descr="Related image">
            <a:extLst>
              <a:ext uri="{FF2B5EF4-FFF2-40B4-BE49-F238E27FC236}">
                <a16:creationId xmlns:a16="http://schemas.microsoft.com/office/drawing/2014/main" id="{D383405A-F654-4892-B98E-0730430B5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561" y="1595305"/>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429C36AC-5F77-434A-AF1C-3CC28E0CBD3A}"/>
              </a:ext>
            </a:extLst>
          </p:cNvPr>
          <p:cNvSpPr/>
          <p:nvPr/>
        </p:nvSpPr>
        <p:spPr>
          <a:xfrm>
            <a:off x="3514708" y="1855294"/>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706D9C7-396D-4967-9279-E8386AE07D54}"/>
              </a:ext>
            </a:extLst>
          </p:cNvPr>
          <p:cNvSpPr txBox="1"/>
          <p:nvPr/>
        </p:nvSpPr>
        <p:spPr>
          <a:xfrm>
            <a:off x="3514708" y="1867780"/>
            <a:ext cx="1386020" cy="584775"/>
          </a:xfrm>
          <a:prstGeom prst="rect">
            <a:avLst/>
          </a:prstGeom>
          <a:noFill/>
        </p:spPr>
        <p:txBody>
          <a:bodyPr wrap="none" rtlCol="0">
            <a:spAutoFit/>
          </a:bodyPr>
          <a:lstStyle/>
          <a:p>
            <a:r>
              <a:rPr lang="en-US" sz="1600" b="1" dirty="0"/>
              <a:t>Now Playing…</a:t>
            </a:r>
          </a:p>
          <a:p>
            <a:endParaRPr lang="en-US" sz="1600" b="1" dirty="0"/>
          </a:p>
        </p:txBody>
      </p:sp>
      <p:sp>
        <p:nvSpPr>
          <p:cNvPr id="35" name="TextBox 34">
            <a:extLst>
              <a:ext uri="{FF2B5EF4-FFF2-40B4-BE49-F238E27FC236}">
                <a16:creationId xmlns:a16="http://schemas.microsoft.com/office/drawing/2014/main" id="{C4F3CA5E-FA6E-4A23-8C4B-EFD4105D0876}"/>
              </a:ext>
            </a:extLst>
          </p:cNvPr>
          <p:cNvSpPr txBox="1"/>
          <p:nvPr/>
        </p:nvSpPr>
        <p:spPr>
          <a:xfrm>
            <a:off x="3143244" y="3068209"/>
            <a:ext cx="2694389" cy="338554"/>
          </a:xfrm>
          <a:prstGeom prst="rect">
            <a:avLst/>
          </a:prstGeom>
          <a:noFill/>
        </p:spPr>
        <p:txBody>
          <a:bodyPr wrap="square" rtlCol="0">
            <a:spAutoFit/>
          </a:bodyPr>
          <a:lstStyle/>
          <a:p>
            <a:pPr algn="ctr"/>
            <a:r>
              <a:rPr lang="en-US" sz="1600" dirty="0"/>
              <a:t>For Significant Changes</a:t>
            </a:r>
          </a:p>
        </p:txBody>
      </p:sp>
      <p:pic>
        <p:nvPicPr>
          <p:cNvPr id="36" name="Picture 35">
            <a:extLst>
              <a:ext uri="{FF2B5EF4-FFF2-40B4-BE49-F238E27FC236}">
                <a16:creationId xmlns:a16="http://schemas.microsoft.com/office/drawing/2014/main" id="{0748F041-8BCB-4F03-8492-97B32E9CF0B6}"/>
              </a:ext>
            </a:extLst>
          </p:cNvPr>
          <p:cNvPicPr>
            <a:picLocks noChangeAspect="1"/>
          </p:cNvPicPr>
          <p:nvPr/>
        </p:nvPicPr>
        <p:blipFill>
          <a:blip r:embed="rId3"/>
          <a:stretch>
            <a:fillRect/>
          </a:stretch>
        </p:blipFill>
        <p:spPr>
          <a:xfrm>
            <a:off x="4285343" y="2271012"/>
            <a:ext cx="383714" cy="386341"/>
          </a:xfrm>
          <a:prstGeom prst="rect">
            <a:avLst/>
          </a:prstGeom>
        </p:spPr>
      </p:pic>
      <p:pic>
        <p:nvPicPr>
          <p:cNvPr id="37" name="Picture 36">
            <a:extLst>
              <a:ext uri="{FF2B5EF4-FFF2-40B4-BE49-F238E27FC236}">
                <a16:creationId xmlns:a16="http://schemas.microsoft.com/office/drawing/2014/main" id="{8F3A00CC-04F0-4036-85D1-FECA9A684BC8}"/>
              </a:ext>
            </a:extLst>
          </p:cNvPr>
          <p:cNvPicPr>
            <a:picLocks noChangeAspect="1"/>
          </p:cNvPicPr>
          <p:nvPr/>
        </p:nvPicPr>
        <p:blipFill>
          <a:blip r:embed="rId4"/>
          <a:stretch>
            <a:fillRect/>
          </a:stretch>
        </p:blipFill>
        <p:spPr>
          <a:xfrm>
            <a:off x="4293789" y="2282644"/>
            <a:ext cx="366822" cy="363079"/>
          </a:xfrm>
          <a:prstGeom prst="rect">
            <a:avLst/>
          </a:prstGeom>
        </p:spPr>
      </p:pic>
      <p:sp>
        <p:nvSpPr>
          <p:cNvPr id="38" name="TextBox 37">
            <a:extLst>
              <a:ext uri="{FF2B5EF4-FFF2-40B4-BE49-F238E27FC236}">
                <a16:creationId xmlns:a16="http://schemas.microsoft.com/office/drawing/2014/main" id="{FD055F71-3468-424D-BCF9-BB6E039DFF68}"/>
              </a:ext>
            </a:extLst>
          </p:cNvPr>
          <p:cNvSpPr txBox="1"/>
          <p:nvPr/>
        </p:nvSpPr>
        <p:spPr>
          <a:xfrm>
            <a:off x="372281" y="3764827"/>
            <a:ext cx="2488676" cy="2308324"/>
          </a:xfrm>
          <a:prstGeom prst="rect">
            <a:avLst/>
          </a:prstGeom>
          <a:noFill/>
          <a:ln>
            <a:solidFill>
              <a:schemeClr val="tx1"/>
            </a:solidFill>
          </a:ln>
        </p:spPr>
        <p:txBody>
          <a:bodyPr wrap="square" rtlCol="0">
            <a:spAutoFit/>
          </a:bodyPr>
          <a:lstStyle/>
          <a:p>
            <a:r>
              <a:rPr lang="en-US" dirty="0"/>
              <a:t>Every second:</a:t>
            </a:r>
          </a:p>
          <a:p>
            <a:r>
              <a:rPr lang="en-US" dirty="0"/>
              <a:t>   Call Model</a:t>
            </a:r>
          </a:p>
          <a:p>
            <a:r>
              <a:rPr lang="en-US" dirty="0"/>
              <a:t>   Update UX</a:t>
            </a:r>
          </a:p>
          <a:p>
            <a:endParaRPr lang="en-US" dirty="0"/>
          </a:p>
          <a:p>
            <a:r>
              <a:rPr lang="en-US" dirty="0"/>
              <a:t>Useful when:</a:t>
            </a:r>
          </a:p>
          <a:p>
            <a:r>
              <a:rPr lang="en-US" dirty="0"/>
              <a:t>   Realtime control</a:t>
            </a:r>
          </a:p>
          <a:p>
            <a:r>
              <a:rPr lang="en-US" dirty="0"/>
              <a:t>   Extreme change</a:t>
            </a:r>
          </a:p>
          <a:p>
            <a:r>
              <a:rPr lang="en-US" dirty="0"/>
              <a:t>   High-quality model</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ACD5155-D68E-4685-94E9-3C7AD49A2DC7}"/>
                  </a:ext>
                </a:extLst>
              </p:cNvPr>
              <p:cNvSpPr txBox="1"/>
              <p:nvPr/>
            </p:nvSpPr>
            <p:spPr>
              <a:xfrm>
                <a:off x="3232862" y="3764827"/>
                <a:ext cx="2488676" cy="2308324"/>
              </a:xfrm>
              <a:prstGeom prst="rect">
                <a:avLst/>
              </a:prstGeom>
              <a:noFill/>
              <a:ln>
                <a:solidFill>
                  <a:schemeClr val="tx1"/>
                </a:solidFill>
              </a:ln>
            </p:spPr>
            <p:txBody>
              <a:bodyPr wrap="square" rtlCol="0">
                <a:spAutoFit/>
              </a:bodyPr>
              <a:lstStyle/>
              <a:p>
                <a:r>
                  <a:rPr lang="en-US" dirty="0"/>
                  <a:t>Update if:</a:t>
                </a:r>
              </a:p>
              <a:p>
                <a:r>
                  <a:rPr lang="en-US" dirty="0">
                    <a:ea typeface="Cambria Math" panose="02040503050406030204" pitchFamily="18" charset="0"/>
                  </a:rPr>
                  <a:t>   different and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𝑡</m:t>
                    </m:r>
                  </m:oMath>
                </a14:m>
                <a:endParaRPr lang="en-US" dirty="0"/>
              </a:p>
              <a:p>
                <a:r>
                  <a:rPr lang="en-US" dirty="0"/>
                  <a:t>   different for N seconds</a:t>
                </a:r>
              </a:p>
              <a:p>
                <a:endParaRPr lang="en-US" dirty="0"/>
              </a:p>
              <a:p>
                <a:r>
                  <a:rPr lang="en-US" dirty="0"/>
                  <a:t>Useful when:</a:t>
                </a:r>
              </a:p>
              <a:p>
                <a:r>
                  <a:rPr lang="en-US" dirty="0"/>
                  <a:t>   Reducing jitter</a:t>
                </a:r>
              </a:p>
              <a:p>
                <a:r>
                  <a:rPr lang="en-US" dirty="0"/>
                  <a:t>   Reducing fatigue</a:t>
                </a:r>
              </a:p>
              <a:p>
                <a:r>
                  <a:rPr lang="en-US" dirty="0"/>
                  <a:t>   Latency is acceptable</a:t>
                </a:r>
              </a:p>
            </p:txBody>
          </p:sp>
        </mc:Choice>
        <mc:Fallback xmlns="">
          <p:sp>
            <p:nvSpPr>
              <p:cNvPr id="39" name="TextBox 38">
                <a:extLst>
                  <a:ext uri="{FF2B5EF4-FFF2-40B4-BE49-F238E27FC236}">
                    <a16:creationId xmlns:a16="http://schemas.microsoft.com/office/drawing/2014/main" id="{FACD5155-D68E-4685-94E9-3C7AD49A2DC7}"/>
                  </a:ext>
                </a:extLst>
              </p:cNvPr>
              <p:cNvSpPr txBox="1">
                <a:spLocks noRot="1" noChangeAspect="1" noMove="1" noResize="1" noEditPoints="1" noAdjustHandles="1" noChangeArrowheads="1" noChangeShapeType="1" noTextEdit="1"/>
              </p:cNvSpPr>
              <p:nvPr/>
            </p:nvSpPr>
            <p:spPr>
              <a:xfrm>
                <a:off x="3232862" y="3764827"/>
                <a:ext cx="2488676" cy="2308324"/>
              </a:xfrm>
              <a:prstGeom prst="rect">
                <a:avLst/>
              </a:prstGeom>
              <a:blipFill>
                <a:blip r:embed="rId5"/>
                <a:stretch>
                  <a:fillRect l="-1703" t="-1316" r="-1217" b="-3158"/>
                </a:stretch>
              </a:blipFill>
              <a:ln>
                <a:solidFill>
                  <a:schemeClr val="tx1"/>
                </a:solidFill>
              </a:ln>
            </p:spPr>
            <p:txBody>
              <a:bodyPr/>
              <a:lstStyle/>
              <a:p>
                <a:r>
                  <a:rPr lang="en-US">
                    <a:noFill/>
                  </a:rPr>
                  <a:t> </a:t>
                </a:r>
              </a:p>
            </p:txBody>
          </p:sp>
        </mc:Fallback>
      </mc:AlternateContent>
      <p:pic>
        <p:nvPicPr>
          <p:cNvPr id="40" name="Picture 2" descr="Related image">
            <a:extLst>
              <a:ext uri="{FF2B5EF4-FFF2-40B4-BE49-F238E27FC236}">
                <a16:creationId xmlns:a16="http://schemas.microsoft.com/office/drawing/2014/main" id="{2FE62D5C-D7B6-4B44-AEB6-0F3EA3ED2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142" y="1595305"/>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CAC91D88-B64C-4925-A4EA-40F08C627506}"/>
              </a:ext>
            </a:extLst>
          </p:cNvPr>
          <p:cNvSpPr/>
          <p:nvPr/>
        </p:nvSpPr>
        <p:spPr>
          <a:xfrm>
            <a:off x="6375289" y="1855294"/>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DC38F26-C9B8-41F5-9709-A6411D6D6A2B}"/>
              </a:ext>
            </a:extLst>
          </p:cNvPr>
          <p:cNvSpPr txBox="1"/>
          <p:nvPr/>
        </p:nvSpPr>
        <p:spPr>
          <a:xfrm>
            <a:off x="6375289" y="1867780"/>
            <a:ext cx="1386020" cy="584775"/>
          </a:xfrm>
          <a:prstGeom prst="rect">
            <a:avLst/>
          </a:prstGeom>
          <a:noFill/>
        </p:spPr>
        <p:txBody>
          <a:bodyPr wrap="none" rtlCol="0">
            <a:spAutoFit/>
          </a:bodyPr>
          <a:lstStyle/>
          <a:p>
            <a:r>
              <a:rPr lang="en-US" sz="1600" b="1" dirty="0"/>
              <a:t>Now Playing…</a:t>
            </a:r>
          </a:p>
          <a:p>
            <a:endParaRPr lang="en-US" sz="1600" b="1" dirty="0"/>
          </a:p>
        </p:txBody>
      </p:sp>
      <p:sp>
        <p:nvSpPr>
          <p:cNvPr id="43" name="TextBox 42">
            <a:extLst>
              <a:ext uri="{FF2B5EF4-FFF2-40B4-BE49-F238E27FC236}">
                <a16:creationId xmlns:a16="http://schemas.microsoft.com/office/drawing/2014/main" id="{7A275F40-8369-40A6-9137-1332909F8B71}"/>
              </a:ext>
            </a:extLst>
          </p:cNvPr>
          <p:cNvSpPr txBox="1"/>
          <p:nvPr/>
        </p:nvSpPr>
        <p:spPr>
          <a:xfrm>
            <a:off x="6003825" y="3068209"/>
            <a:ext cx="2694389" cy="338554"/>
          </a:xfrm>
          <a:prstGeom prst="rect">
            <a:avLst/>
          </a:prstGeom>
          <a:noFill/>
        </p:spPr>
        <p:txBody>
          <a:bodyPr wrap="square" rtlCol="0">
            <a:spAutoFit/>
          </a:bodyPr>
          <a:lstStyle/>
          <a:p>
            <a:pPr algn="ctr"/>
            <a:r>
              <a:rPr lang="en-US" sz="1600" dirty="0"/>
              <a:t>Interaction Budget</a:t>
            </a:r>
          </a:p>
        </p:txBody>
      </p:sp>
      <p:pic>
        <p:nvPicPr>
          <p:cNvPr id="44" name="Picture 43">
            <a:extLst>
              <a:ext uri="{FF2B5EF4-FFF2-40B4-BE49-F238E27FC236}">
                <a16:creationId xmlns:a16="http://schemas.microsoft.com/office/drawing/2014/main" id="{117B37BE-E317-4149-A822-C0AD34F1363D}"/>
              </a:ext>
            </a:extLst>
          </p:cNvPr>
          <p:cNvPicPr>
            <a:picLocks noChangeAspect="1"/>
          </p:cNvPicPr>
          <p:nvPr/>
        </p:nvPicPr>
        <p:blipFill>
          <a:blip r:embed="rId3"/>
          <a:stretch>
            <a:fillRect/>
          </a:stretch>
        </p:blipFill>
        <p:spPr>
          <a:xfrm>
            <a:off x="7145924" y="2271012"/>
            <a:ext cx="383714" cy="386341"/>
          </a:xfrm>
          <a:prstGeom prst="rect">
            <a:avLst/>
          </a:prstGeom>
        </p:spPr>
      </p:pic>
      <p:pic>
        <p:nvPicPr>
          <p:cNvPr id="45" name="Picture 44">
            <a:extLst>
              <a:ext uri="{FF2B5EF4-FFF2-40B4-BE49-F238E27FC236}">
                <a16:creationId xmlns:a16="http://schemas.microsoft.com/office/drawing/2014/main" id="{8E6D3980-DFA4-47DD-A885-B2C35A2CD22B}"/>
              </a:ext>
            </a:extLst>
          </p:cNvPr>
          <p:cNvPicPr>
            <a:picLocks noChangeAspect="1"/>
          </p:cNvPicPr>
          <p:nvPr/>
        </p:nvPicPr>
        <p:blipFill>
          <a:blip r:embed="rId4"/>
          <a:stretch>
            <a:fillRect/>
          </a:stretch>
        </p:blipFill>
        <p:spPr>
          <a:xfrm>
            <a:off x="7154370" y="2282644"/>
            <a:ext cx="366822" cy="363079"/>
          </a:xfrm>
          <a:prstGeom prst="rect">
            <a:avLst/>
          </a:prstGeom>
        </p:spPr>
      </p:pic>
      <p:sp>
        <p:nvSpPr>
          <p:cNvPr id="46" name="TextBox 45">
            <a:extLst>
              <a:ext uri="{FF2B5EF4-FFF2-40B4-BE49-F238E27FC236}">
                <a16:creationId xmlns:a16="http://schemas.microsoft.com/office/drawing/2014/main" id="{3DCAC550-B0FE-489A-83C2-29C75090E83E}"/>
              </a:ext>
            </a:extLst>
          </p:cNvPr>
          <p:cNvSpPr txBox="1"/>
          <p:nvPr/>
        </p:nvSpPr>
        <p:spPr>
          <a:xfrm>
            <a:off x="6093443" y="3764827"/>
            <a:ext cx="2488676" cy="2308324"/>
          </a:xfrm>
          <a:prstGeom prst="rect">
            <a:avLst/>
          </a:prstGeom>
          <a:noFill/>
          <a:ln>
            <a:solidFill>
              <a:schemeClr val="tx1"/>
            </a:solidFill>
          </a:ln>
        </p:spPr>
        <p:txBody>
          <a:bodyPr wrap="square" rtlCol="0">
            <a:spAutoFit/>
          </a:bodyPr>
          <a:lstStyle/>
          <a:p>
            <a:r>
              <a:rPr lang="en-US" dirty="0"/>
              <a:t>No more than:</a:t>
            </a:r>
          </a:p>
          <a:p>
            <a:r>
              <a:rPr lang="en-US" dirty="0"/>
              <a:t>   N per session</a:t>
            </a:r>
          </a:p>
          <a:p>
            <a:r>
              <a:rPr lang="en-US" dirty="0"/>
              <a:t>   N pre minute</a:t>
            </a:r>
          </a:p>
          <a:p>
            <a:endParaRPr lang="en-US" dirty="0"/>
          </a:p>
          <a:p>
            <a:r>
              <a:rPr lang="en-US" dirty="0"/>
              <a:t>Useful when:</a:t>
            </a:r>
          </a:p>
          <a:p>
            <a:r>
              <a:rPr lang="en-US" dirty="0"/>
              <a:t>   Testing interactions</a:t>
            </a:r>
          </a:p>
          <a:p>
            <a:r>
              <a:rPr lang="en-US" dirty="0"/>
              <a:t>   Reducing fatigue</a:t>
            </a:r>
          </a:p>
          <a:p>
            <a:r>
              <a:rPr lang="en-US" dirty="0"/>
              <a:t>   Gathering Data</a:t>
            </a:r>
          </a:p>
        </p:txBody>
      </p:sp>
      <p:pic>
        <p:nvPicPr>
          <p:cNvPr id="47" name="Picture 2" descr="Related image">
            <a:extLst>
              <a:ext uri="{FF2B5EF4-FFF2-40B4-BE49-F238E27FC236}">
                <a16:creationId xmlns:a16="http://schemas.microsoft.com/office/drawing/2014/main" id="{31A6CBF1-9148-4C81-A7E8-56B27B70B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060" y="1595305"/>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99F70712-58F5-4303-8AF0-C1A7E1DF14AC}"/>
              </a:ext>
            </a:extLst>
          </p:cNvPr>
          <p:cNvSpPr/>
          <p:nvPr/>
        </p:nvSpPr>
        <p:spPr>
          <a:xfrm>
            <a:off x="9331207" y="1855294"/>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B499D880-52B9-4BED-BC4D-6EF2B58A247C}"/>
              </a:ext>
            </a:extLst>
          </p:cNvPr>
          <p:cNvSpPr txBox="1"/>
          <p:nvPr/>
        </p:nvSpPr>
        <p:spPr>
          <a:xfrm>
            <a:off x="9331207" y="1867780"/>
            <a:ext cx="1386020" cy="584775"/>
          </a:xfrm>
          <a:prstGeom prst="rect">
            <a:avLst/>
          </a:prstGeom>
          <a:noFill/>
        </p:spPr>
        <p:txBody>
          <a:bodyPr wrap="none" rtlCol="0">
            <a:spAutoFit/>
          </a:bodyPr>
          <a:lstStyle/>
          <a:p>
            <a:r>
              <a:rPr lang="en-US" sz="1600" b="1" dirty="0"/>
              <a:t>Now Playing…</a:t>
            </a:r>
          </a:p>
          <a:p>
            <a:endParaRPr lang="en-US" sz="1600" b="1" dirty="0"/>
          </a:p>
        </p:txBody>
      </p:sp>
      <p:sp>
        <p:nvSpPr>
          <p:cNvPr id="50" name="TextBox 49">
            <a:extLst>
              <a:ext uri="{FF2B5EF4-FFF2-40B4-BE49-F238E27FC236}">
                <a16:creationId xmlns:a16="http://schemas.microsoft.com/office/drawing/2014/main" id="{E6447597-9737-484F-9CD6-0E572B1F9D1C}"/>
              </a:ext>
            </a:extLst>
          </p:cNvPr>
          <p:cNvSpPr txBox="1"/>
          <p:nvPr/>
        </p:nvSpPr>
        <p:spPr>
          <a:xfrm>
            <a:off x="8959743" y="3068209"/>
            <a:ext cx="2694389" cy="338554"/>
          </a:xfrm>
          <a:prstGeom prst="rect">
            <a:avLst/>
          </a:prstGeom>
          <a:noFill/>
        </p:spPr>
        <p:txBody>
          <a:bodyPr wrap="square" rtlCol="0">
            <a:spAutoFit/>
          </a:bodyPr>
          <a:lstStyle/>
          <a:p>
            <a:pPr algn="ctr"/>
            <a:r>
              <a:rPr lang="en-US" sz="1600" dirty="0"/>
              <a:t>User Initiated</a:t>
            </a:r>
          </a:p>
        </p:txBody>
      </p:sp>
      <p:pic>
        <p:nvPicPr>
          <p:cNvPr id="51" name="Picture 50">
            <a:extLst>
              <a:ext uri="{FF2B5EF4-FFF2-40B4-BE49-F238E27FC236}">
                <a16:creationId xmlns:a16="http://schemas.microsoft.com/office/drawing/2014/main" id="{25D33EBA-505C-4DA6-A3DE-D438C507B340}"/>
              </a:ext>
            </a:extLst>
          </p:cNvPr>
          <p:cNvPicPr>
            <a:picLocks noChangeAspect="1"/>
          </p:cNvPicPr>
          <p:nvPr/>
        </p:nvPicPr>
        <p:blipFill>
          <a:blip r:embed="rId3"/>
          <a:stretch>
            <a:fillRect/>
          </a:stretch>
        </p:blipFill>
        <p:spPr>
          <a:xfrm>
            <a:off x="10101842" y="2271012"/>
            <a:ext cx="383714" cy="386341"/>
          </a:xfrm>
          <a:prstGeom prst="rect">
            <a:avLst/>
          </a:prstGeom>
        </p:spPr>
      </p:pic>
      <p:pic>
        <p:nvPicPr>
          <p:cNvPr id="52" name="Picture 51">
            <a:extLst>
              <a:ext uri="{FF2B5EF4-FFF2-40B4-BE49-F238E27FC236}">
                <a16:creationId xmlns:a16="http://schemas.microsoft.com/office/drawing/2014/main" id="{592120EA-082C-48D2-A0D8-A5324418D386}"/>
              </a:ext>
            </a:extLst>
          </p:cNvPr>
          <p:cNvPicPr>
            <a:picLocks noChangeAspect="1"/>
          </p:cNvPicPr>
          <p:nvPr/>
        </p:nvPicPr>
        <p:blipFill>
          <a:blip r:embed="rId4"/>
          <a:stretch>
            <a:fillRect/>
          </a:stretch>
        </p:blipFill>
        <p:spPr>
          <a:xfrm>
            <a:off x="10110288" y="2282644"/>
            <a:ext cx="366822" cy="363079"/>
          </a:xfrm>
          <a:prstGeom prst="rect">
            <a:avLst/>
          </a:prstGeom>
        </p:spPr>
      </p:pic>
      <p:sp>
        <p:nvSpPr>
          <p:cNvPr id="53" name="TextBox 52">
            <a:extLst>
              <a:ext uri="{FF2B5EF4-FFF2-40B4-BE49-F238E27FC236}">
                <a16:creationId xmlns:a16="http://schemas.microsoft.com/office/drawing/2014/main" id="{01C9CF9E-470A-488C-BF7A-AA912AE84731}"/>
              </a:ext>
            </a:extLst>
          </p:cNvPr>
          <p:cNvSpPr txBox="1"/>
          <p:nvPr/>
        </p:nvSpPr>
        <p:spPr>
          <a:xfrm>
            <a:off x="9049361" y="3764827"/>
            <a:ext cx="2488676" cy="2308324"/>
          </a:xfrm>
          <a:prstGeom prst="rect">
            <a:avLst/>
          </a:prstGeom>
          <a:noFill/>
          <a:ln>
            <a:solidFill>
              <a:schemeClr val="tx1"/>
            </a:solidFill>
          </a:ln>
        </p:spPr>
        <p:txBody>
          <a:bodyPr wrap="square" rtlCol="0">
            <a:spAutoFit/>
          </a:bodyPr>
          <a:lstStyle/>
          <a:p>
            <a:r>
              <a:rPr lang="en-US" dirty="0"/>
              <a:t>No more than:</a:t>
            </a:r>
          </a:p>
          <a:p>
            <a:r>
              <a:rPr lang="en-US" dirty="0"/>
              <a:t>   N per session</a:t>
            </a:r>
          </a:p>
          <a:p>
            <a:r>
              <a:rPr lang="en-US" dirty="0"/>
              <a:t>   N pre minute</a:t>
            </a:r>
          </a:p>
          <a:p>
            <a:endParaRPr lang="en-US" dirty="0"/>
          </a:p>
          <a:p>
            <a:r>
              <a:rPr lang="en-US" dirty="0"/>
              <a:t>Useful when:</a:t>
            </a:r>
          </a:p>
          <a:p>
            <a:r>
              <a:rPr lang="en-US" dirty="0"/>
              <a:t>   Users will actually do it</a:t>
            </a:r>
          </a:p>
          <a:p>
            <a:r>
              <a:rPr lang="en-US" dirty="0"/>
              <a:t>   Backstop for others</a:t>
            </a:r>
          </a:p>
          <a:p>
            <a:endParaRPr lang="en-US" dirty="0"/>
          </a:p>
        </p:txBody>
      </p:sp>
      <p:sp>
        <p:nvSpPr>
          <p:cNvPr id="54" name="Rectangle: Rounded Corners 53">
            <a:extLst>
              <a:ext uri="{FF2B5EF4-FFF2-40B4-BE49-F238E27FC236}">
                <a16:creationId xmlns:a16="http://schemas.microsoft.com/office/drawing/2014/main" id="{7E30FDF3-921C-4D3F-9BD9-2C3F3CD636BB}"/>
              </a:ext>
            </a:extLst>
          </p:cNvPr>
          <p:cNvSpPr/>
          <p:nvPr/>
        </p:nvSpPr>
        <p:spPr>
          <a:xfrm>
            <a:off x="10100165" y="2724242"/>
            <a:ext cx="376945" cy="179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&gt;&gt;</a:t>
            </a:r>
          </a:p>
        </p:txBody>
      </p:sp>
      <p:sp>
        <p:nvSpPr>
          <p:cNvPr id="3" name="Rectangle 2">
            <a:extLst>
              <a:ext uri="{FF2B5EF4-FFF2-40B4-BE49-F238E27FC236}">
                <a16:creationId xmlns:a16="http://schemas.microsoft.com/office/drawing/2014/main" id="{9372ECA9-9984-4D29-AC5F-EF2B27D185ED}"/>
              </a:ext>
            </a:extLst>
          </p:cNvPr>
          <p:cNvSpPr/>
          <p:nvPr/>
        </p:nvSpPr>
        <p:spPr>
          <a:xfrm>
            <a:off x="2888278" y="6332308"/>
            <a:ext cx="5865516" cy="369332"/>
          </a:xfrm>
          <a:prstGeom prst="rect">
            <a:avLst/>
          </a:prstGeom>
        </p:spPr>
        <p:txBody>
          <a:bodyPr wrap="none">
            <a:spAutoFit/>
          </a:bodyPr>
          <a:lstStyle/>
          <a:p>
            <a:r>
              <a:rPr lang="en-US" dirty="0"/>
              <a:t>Model User &amp; Interact as often as they will respond favorably</a:t>
            </a:r>
          </a:p>
        </p:txBody>
      </p:sp>
    </p:spTree>
    <p:extLst>
      <p:ext uri="{BB962C8B-B14F-4D97-AF65-F5344CB8AC3E}">
        <p14:creationId xmlns:p14="http://schemas.microsoft.com/office/powerpoint/2010/main" val="33925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nodeType="clickEffect">
                                  <p:stCondLst>
                                    <p:cond delay="0"/>
                                  </p:stCondLst>
                                  <p:childTnLst>
                                    <p:anim calcmode="discrete" valueType="str">
                                      <p:cBhvr>
                                        <p:cTn id="6" dur="30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35" presetClass="emph" presetSubtype="0" repeatCount="indefinite" fill="hold" nodeType="afterEffect">
                                  <p:stCondLst>
                                    <p:cond delay="20000"/>
                                  </p:stCondLst>
                                  <p:childTnLst>
                                    <p:anim calcmode="discrete" valueType="str">
                                      <p:cBhvr>
                                        <p:cTn id="41" dur="20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ppt_x"/>
                                          </p:val>
                                        </p:tav>
                                        <p:tav tm="100000">
                                          <p:val>
                                            <p:strVal val="#ppt_x"/>
                                          </p:val>
                                        </p:tav>
                                      </p:tavLst>
                                    </p:anim>
                                    <p:anim calcmode="lin" valueType="num">
                                      <p:cBhvr additive="base">
                                        <p:cTn id="4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ppt_x"/>
                                          </p:val>
                                        </p:tav>
                                        <p:tav tm="100000">
                                          <p:val>
                                            <p:strVal val="#ppt_x"/>
                                          </p:val>
                                        </p:tav>
                                      </p:tavLst>
                                    </p:anim>
                                    <p:anim calcmode="lin" valueType="num">
                                      <p:cBhvr additive="base">
                                        <p:cTn id="53" dur="500" fill="hold"/>
                                        <p:tgtEl>
                                          <p:spTgt spid="4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ppt_x"/>
                                          </p:val>
                                        </p:tav>
                                        <p:tav tm="100000">
                                          <p:val>
                                            <p:strVal val="#ppt_x"/>
                                          </p:val>
                                        </p:tav>
                                      </p:tavLst>
                                    </p:anim>
                                    <p:anim calcmode="lin" valueType="num">
                                      <p:cBhvr additive="base">
                                        <p:cTn id="57" dur="500" fill="hold"/>
                                        <p:tgtEl>
                                          <p:spTgt spid="4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additive="base">
                                        <p:cTn id="68" dur="500" fill="hold"/>
                                        <p:tgtEl>
                                          <p:spTgt spid="43"/>
                                        </p:tgtEl>
                                        <p:attrNameLst>
                                          <p:attrName>ppt_x</p:attrName>
                                        </p:attrNameLst>
                                      </p:cBhvr>
                                      <p:tavLst>
                                        <p:tav tm="0">
                                          <p:val>
                                            <p:strVal val="#ppt_x"/>
                                          </p:val>
                                        </p:tav>
                                        <p:tav tm="100000">
                                          <p:val>
                                            <p:strVal val="#ppt_x"/>
                                          </p:val>
                                        </p:tav>
                                      </p:tavLst>
                                    </p:anim>
                                    <p:anim calcmode="lin" valueType="num">
                                      <p:cBhvr additive="base">
                                        <p:cTn id="69" dur="500" fill="hold"/>
                                        <p:tgtEl>
                                          <p:spTgt spid="43"/>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fill="hold"/>
                                        <p:tgtEl>
                                          <p:spTgt spid="44"/>
                                        </p:tgtEl>
                                        <p:attrNameLst>
                                          <p:attrName>ppt_x</p:attrName>
                                        </p:attrNameLst>
                                      </p:cBhvr>
                                      <p:tavLst>
                                        <p:tav tm="0">
                                          <p:val>
                                            <p:strVal val="#ppt_x"/>
                                          </p:val>
                                        </p:tav>
                                        <p:tav tm="100000">
                                          <p:val>
                                            <p:strVal val="#ppt_x"/>
                                          </p:val>
                                        </p:tav>
                                      </p:tavLst>
                                    </p:anim>
                                    <p:anim calcmode="lin" valueType="num">
                                      <p:cBhvr additive="base">
                                        <p:cTn id="73" dur="500" fill="hold"/>
                                        <p:tgtEl>
                                          <p:spTgt spid="44"/>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1" presetClass="exit" presetSubtype="0" fill="hold" nodeType="afterEffect">
                                  <p:stCondLst>
                                    <p:cond delay="1000"/>
                                  </p:stCondLst>
                                  <p:childTnLst>
                                    <p:set>
                                      <p:cBhvr>
                                        <p:cTn id="76" dur="1" fill="hold">
                                          <p:stCondLst>
                                            <p:cond delay="0"/>
                                          </p:stCondLst>
                                        </p:cTn>
                                        <p:tgtEl>
                                          <p:spTgt spid="4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500" fill="hold"/>
                                        <p:tgtEl>
                                          <p:spTgt spid="46"/>
                                        </p:tgtEl>
                                        <p:attrNameLst>
                                          <p:attrName>ppt_x</p:attrName>
                                        </p:attrNameLst>
                                      </p:cBhvr>
                                      <p:tavLst>
                                        <p:tav tm="0">
                                          <p:val>
                                            <p:strVal val="#ppt_x"/>
                                          </p:val>
                                        </p:tav>
                                        <p:tav tm="100000">
                                          <p:val>
                                            <p:strVal val="#ppt_x"/>
                                          </p:val>
                                        </p:tav>
                                      </p:tavLst>
                                    </p:anim>
                                    <p:anim calcmode="lin" valueType="num">
                                      <p:cBhvr additive="base">
                                        <p:cTn id="8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ppt_x"/>
                                          </p:val>
                                        </p:tav>
                                        <p:tav tm="100000">
                                          <p:val>
                                            <p:strVal val="#ppt_x"/>
                                          </p:val>
                                        </p:tav>
                                      </p:tavLst>
                                    </p:anim>
                                    <p:anim calcmode="lin" valueType="num">
                                      <p:cBhvr additive="base">
                                        <p:cTn id="88" dur="500" fill="hold"/>
                                        <p:tgtEl>
                                          <p:spTgt spid="5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ppt_x"/>
                                          </p:val>
                                        </p:tav>
                                        <p:tav tm="100000">
                                          <p:val>
                                            <p:strVal val="#ppt_x"/>
                                          </p:val>
                                        </p:tav>
                                      </p:tavLst>
                                    </p:anim>
                                    <p:anim calcmode="lin" valueType="num">
                                      <p:cBhvr additive="base">
                                        <p:cTn id="1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 calcmode="lin" valueType="num">
                                      <p:cBhvr additive="base">
                                        <p:cTn id="117" dur="500" fill="hold"/>
                                        <p:tgtEl>
                                          <p:spTgt spid="53"/>
                                        </p:tgtEl>
                                        <p:attrNameLst>
                                          <p:attrName>ppt_x</p:attrName>
                                        </p:attrNameLst>
                                      </p:cBhvr>
                                      <p:tavLst>
                                        <p:tav tm="0">
                                          <p:val>
                                            <p:strVal val="#ppt_x"/>
                                          </p:val>
                                        </p:tav>
                                        <p:tav tm="100000">
                                          <p:val>
                                            <p:strVal val="#ppt_x"/>
                                          </p:val>
                                        </p:tav>
                                      </p:tavLst>
                                    </p:anim>
                                    <p:anim calcmode="lin" valueType="num">
                                      <p:cBhvr additive="base">
                                        <p:cTn id="1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
                                        </p:tgtEl>
                                        <p:attrNameLst>
                                          <p:attrName>style.visibility</p:attrName>
                                        </p:attrNameLst>
                                      </p:cBhvr>
                                      <p:to>
                                        <p:strVal val="visible"/>
                                      </p:to>
                                    </p:set>
                                    <p:anim calcmode="lin" valueType="num">
                                      <p:cBhvr additive="base">
                                        <p:cTn id="123" dur="500" fill="hold"/>
                                        <p:tgtEl>
                                          <p:spTgt spid="3"/>
                                        </p:tgtEl>
                                        <p:attrNameLst>
                                          <p:attrName>ppt_x</p:attrName>
                                        </p:attrNameLst>
                                      </p:cBhvr>
                                      <p:tavLst>
                                        <p:tav tm="0">
                                          <p:val>
                                            <p:strVal val="#ppt_x"/>
                                          </p:val>
                                        </p:tav>
                                        <p:tav tm="100000">
                                          <p:val>
                                            <p:strVal val="#ppt_x"/>
                                          </p:val>
                                        </p:tav>
                                      </p:tavLst>
                                    </p:anim>
                                    <p:anim calcmode="lin" valueType="num">
                                      <p:cBhvr additive="base">
                                        <p:cTn id="1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5" restart="whenNotActive" fill="hold" evtFilter="cancelBubble" nodeType="interactiveSeq">
                <p:stCondLst>
                  <p:cond evt="onClick" delay="0">
                    <p:tgtEl>
                      <p:spTgt spid="54"/>
                    </p:tgtEl>
                  </p:cond>
                </p:stCondLst>
                <p:endSync evt="end" delay="0">
                  <p:rtn val="all"/>
                </p:endSync>
                <p:childTnLst>
                  <p:par>
                    <p:cTn id="126" fill="hold">
                      <p:stCondLst>
                        <p:cond delay="0"/>
                      </p:stCondLst>
                      <p:childTnLst>
                        <p:par>
                          <p:cTn id="127" fill="hold">
                            <p:stCondLst>
                              <p:cond delay="0"/>
                            </p:stCondLst>
                            <p:childTnLst>
                              <p:par>
                                <p:cTn id="128" presetID="1" presetClass="exit" presetSubtype="0" fill="hold" nodeType="clickEffect">
                                  <p:stCondLst>
                                    <p:cond delay="0"/>
                                  </p:stCondLst>
                                  <p:childTnLst>
                                    <p:set>
                                      <p:cBhvr>
                                        <p:cTn id="129" dur="1" fill="hold">
                                          <p:stCondLst>
                                            <p:cond delay="0"/>
                                          </p:stCondLst>
                                        </p:cTn>
                                        <p:tgtEl>
                                          <p:spTgt spid="52"/>
                                        </p:tgtEl>
                                        <p:attrNameLst>
                                          <p:attrName>style.visibility</p:attrName>
                                        </p:attrNameLst>
                                      </p:cBhvr>
                                      <p:to>
                                        <p:strVal val="hidden"/>
                                      </p:to>
                                    </p:set>
                                  </p:childTnLst>
                                </p:cTn>
                              </p:par>
                            </p:childTnLst>
                          </p:cTn>
                        </p:par>
                      </p:childTnLst>
                    </p:cTn>
                  </p:par>
                </p:childTnLst>
              </p:cTn>
              <p:nextCondLst>
                <p:cond evt="onClick" delay="0">
                  <p:tgtEl>
                    <p:spTgt spid="54"/>
                  </p:tgtEl>
                </p:cond>
              </p:nextCondLst>
            </p:seq>
          </p:childTnLst>
        </p:cTn>
      </p:par>
    </p:tnLst>
    <p:bldLst>
      <p:bldP spid="33" grpId="0" animBg="1"/>
      <p:bldP spid="34" grpId="0"/>
      <p:bldP spid="35" grpId="0"/>
      <p:bldP spid="38" grpId="0" animBg="1"/>
      <p:bldP spid="39" grpId="0" animBg="1"/>
      <p:bldP spid="41" grpId="0" animBg="1"/>
      <p:bldP spid="42" grpId="0"/>
      <p:bldP spid="43" grpId="0"/>
      <p:bldP spid="46" grpId="0" animBg="1"/>
      <p:bldP spid="48" grpId="0" animBg="1"/>
      <p:bldP spid="49" grpId="0"/>
      <p:bldP spid="50" grpId="0"/>
      <p:bldP spid="53" grpId="0" animBg="1"/>
      <p:bldP spid="5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D1B-07AD-4ED8-95E9-AEE7B80D734E}"/>
              </a:ext>
            </a:extLst>
          </p:cNvPr>
          <p:cNvSpPr>
            <a:spLocks noGrp="1"/>
          </p:cNvSpPr>
          <p:nvPr>
            <p:ph type="title"/>
          </p:nvPr>
        </p:nvSpPr>
        <p:spPr/>
        <p:txBody>
          <a:bodyPr/>
          <a:lstStyle/>
          <a:p>
            <a:r>
              <a:rPr lang="en-US" dirty="0"/>
              <a:t>Value of Success</a:t>
            </a:r>
          </a:p>
        </p:txBody>
      </p:sp>
      <p:sp>
        <p:nvSpPr>
          <p:cNvPr id="3" name="Text Placeholder 2">
            <a:extLst>
              <a:ext uri="{FF2B5EF4-FFF2-40B4-BE49-F238E27FC236}">
                <a16:creationId xmlns:a16="http://schemas.microsoft.com/office/drawing/2014/main" id="{DE11AD9F-3495-429F-B918-FCE2502E825B}"/>
              </a:ext>
            </a:extLst>
          </p:cNvPr>
          <p:cNvSpPr>
            <a:spLocks noGrp="1"/>
          </p:cNvSpPr>
          <p:nvPr>
            <p:ph type="body" idx="1"/>
          </p:nvPr>
        </p:nvSpPr>
        <p:spPr/>
        <p:txBody>
          <a:bodyPr/>
          <a:lstStyle/>
          <a:p>
            <a:r>
              <a:rPr lang="en-US" dirty="0"/>
              <a:t>Interaction Valuable to User if…</a:t>
            </a:r>
          </a:p>
        </p:txBody>
      </p:sp>
      <p:sp>
        <p:nvSpPr>
          <p:cNvPr id="4" name="Content Placeholder 3">
            <a:extLst>
              <a:ext uri="{FF2B5EF4-FFF2-40B4-BE49-F238E27FC236}">
                <a16:creationId xmlns:a16="http://schemas.microsoft.com/office/drawing/2014/main" id="{78610B3B-B272-4CA7-8DB8-500C4F84B8D5}"/>
              </a:ext>
            </a:extLst>
          </p:cNvPr>
          <p:cNvSpPr>
            <a:spLocks noGrp="1"/>
          </p:cNvSpPr>
          <p:nvPr>
            <p:ph sz="half" idx="2"/>
          </p:nvPr>
        </p:nvSpPr>
        <p:spPr/>
        <p:txBody>
          <a:bodyPr>
            <a:normAutofit fontScale="92500" lnSpcReduction="20000"/>
          </a:bodyPr>
          <a:lstStyle/>
          <a:p>
            <a:r>
              <a:rPr lang="en-US" dirty="0"/>
              <a:t>Noticed that it happened</a:t>
            </a:r>
          </a:p>
          <a:p>
            <a:endParaRPr lang="en-US" dirty="0"/>
          </a:p>
          <a:p>
            <a:r>
              <a:rPr lang="en-US" dirty="0"/>
              <a:t>Cares that it happened</a:t>
            </a:r>
          </a:p>
          <a:p>
            <a:endParaRPr lang="en-US" dirty="0"/>
          </a:p>
          <a:p>
            <a:r>
              <a:rPr lang="en-US" dirty="0"/>
              <a:t>Connects outcome to intelligence</a:t>
            </a:r>
          </a:p>
          <a:p>
            <a:endParaRPr lang="en-US" dirty="0"/>
          </a:p>
          <a:p>
            <a:r>
              <a:rPr lang="en-US" dirty="0"/>
              <a:t>Feels it was in their interest</a:t>
            </a:r>
          </a:p>
          <a:p>
            <a:endParaRPr lang="en-US" dirty="0"/>
          </a:p>
          <a:p>
            <a:r>
              <a:rPr lang="en-US" dirty="0"/>
              <a:t>Thinks the system is cool</a:t>
            </a:r>
          </a:p>
        </p:txBody>
      </p:sp>
      <p:sp>
        <p:nvSpPr>
          <p:cNvPr id="5" name="Text Placeholder 4">
            <a:extLst>
              <a:ext uri="{FF2B5EF4-FFF2-40B4-BE49-F238E27FC236}">
                <a16:creationId xmlns:a16="http://schemas.microsoft.com/office/drawing/2014/main" id="{B7E95EED-A4A4-456D-9201-553D85E91E70}"/>
              </a:ext>
            </a:extLst>
          </p:cNvPr>
          <p:cNvSpPr>
            <a:spLocks noGrp="1"/>
          </p:cNvSpPr>
          <p:nvPr>
            <p:ph type="body" sz="quarter" idx="3"/>
          </p:nvPr>
        </p:nvSpPr>
        <p:spPr/>
        <p:txBody>
          <a:bodyPr/>
          <a:lstStyle/>
          <a:p>
            <a:r>
              <a:rPr lang="en-US" dirty="0"/>
              <a:t>Interaction Valuable to You if…</a:t>
            </a:r>
          </a:p>
        </p:txBody>
      </p:sp>
      <p:sp>
        <p:nvSpPr>
          <p:cNvPr id="6" name="Content Placeholder 5">
            <a:extLst>
              <a:ext uri="{FF2B5EF4-FFF2-40B4-BE49-F238E27FC236}">
                <a16:creationId xmlns:a16="http://schemas.microsoft.com/office/drawing/2014/main" id="{EFD183E1-ED4D-4F6E-9CF0-1A978A3B9342}"/>
              </a:ext>
            </a:extLst>
          </p:cNvPr>
          <p:cNvSpPr>
            <a:spLocks noGrp="1"/>
          </p:cNvSpPr>
          <p:nvPr>
            <p:ph sz="quarter" idx="4"/>
          </p:nvPr>
        </p:nvSpPr>
        <p:spPr/>
        <p:txBody>
          <a:bodyPr>
            <a:normAutofit fontScale="92500" lnSpcReduction="20000"/>
          </a:bodyPr>
          <a:lstStyle/>
          <a:p>
            <a:r>
              <a:rPr lang="en-US" dirty="0"/>
              <a:t>Increases engagement</a:t>
            </a:r>
          </a:p>
          <a:p>
            <a:endParaRPr lang="en-US" dirty="0"/>
          </a:p>
          <a:p>
            <a:r>
              <a:rPr lang="en-US" dirty="0"/>
              <a:t>Improves sentiment</a:t>
            </a:r>
          </a:p>
          <a:p>
            <a:endParaRPr lang="en-US" dirty="0"/>
          </a:p>
          <a:p>
            <a:r>
              <a:rPr lang="en-US" dirty="0"/>
              <a:t>Causes user to give you money</a:t>
            </a:r>
          </a:p>
          <a:p>
            <a:endParaRPr lang="en-US" dirty="0"/>
          </a:p>
          <a:p>
            <a:r>
              <a:rPr lang="en-US" dirty="0"/>
              <a:t>Creates good training data</a:t>
            </a:r>
          </a:p>
        </p:txBody>
      </p:sp>
    </p:spTree>
    <p:extLst>
      <p:ext uri="{BB962C8B-B14F-4D97-AF65-F5344CB8AC3E}">
        <p14:creationId xmlns:p14="http://schemas.microsoft.com/office/powerpoint/2010/main" val="32251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5870-BD5F-41AA-9FF8-5DDC151B39EF}"/>
              </a:ext>
            </a:extLst>
          </p:cNvPr>
          <p:cNvSpPr>
            <a:spLocks noGrp="1"/>
          </p:cNvSpPr>
          <p:nvPr>
            <p:ph type="title"/>
          </p:nvPr>
        </p:nvSpPr>
        <p:spPr/>
        <p:txBody>
          <a:bodyPr/>
          <a:lstStyle/>
          <a:p>
            <a:r>
              <a:rPr lang="en-US" dirty="0"/>
              <a:t>Cost of Failure</a:t>
            </a:r>
          </a:p>
        </p:txBody>
      </p:sp>
      <p:sp>
        <p:nvSpPr>
          <p:cNvPr id="3" name="Text Placeholder 2">
            <a:extLst>
              <a:ext uri="{FF2B5EF4-FFF2-40B4-BE49-F238E27FC236}">
                <a16:creationId xmlns:a16="http://schemas.microsoft.com/office/drawing/2014/main" id="{4DB46EEC-D356-40A4-A907-3061EB408F72}"/>
              </a:ext>
            </a:extLst>
          </p:cNvPr>
          <p:cNvSpPr>
            <a:spLocks noGrp="1"/>
          </p:cNvSpPr>
          <p:nvPr>
            <p:ph type="body" idx="1"/>
          </p:nvPr>
        </p:nvSpPr>
        <p:spPr>
          <a:xfrm>
            <a:off x="405073" y="1646186"/>
            <a:ext cx="5157787" cy="823912"/>
          </a:xfrm>
        </p:spPr>
        <p:txBody>
          <a:bodyPr/>
          <a:lstStyle/>
          <a:p>
            <a:r>
              <a:rPr lang="en-US" dirty="0"/>
              <a:t>Knowing there is a Mistake</a:t>
            </a:r>
          </a:p>
        </p:txBody>
      </p:sp>
      <p:sp>
        <p:nvSpPr>
          <p:cNvPr id="4" name="Content Placeholder 3">
            <a:extLst>
              <a:ext uri="{FF2B5EF4-FFF2-40B4-BE49-F238E27FC236}">
                <a16:creationId xmlns:a16="http://schemas.microsoft.com/office/drawing/2014/main" id="{A9839332-91E0-4853-81FF-19D77F892CE5}"/>
              </a:ext>
            </a:extLst>
          </p:cNvPr>
          <p:cNvSpPr>
            <a:spLocks noGrp="1"/>
          </p:cNvSpPr>
          <p:nvPr>
            <p:ph sz="half" idx="2"/>
          </p:nvPr>
        </p:nvSpPr>
        <p:spPr>
          <a:xfrm>
            <a:off x="554650" y="2505075"/>
            <a:ext cx="3050484" cy="3684588"/>
          </a:xfrm>
        </p:spPr>
        <p:txBody>
          <a:bodyPr>
            <a:normAutofit/>
          </a:bodyPr>
          <a:lstStyle/>
          <a:p>
            <a:r>
              <a:rPr lang="en-US" sz="1800" dirty="0"/>
              <a:t>User can recover from the damage if they do notice</a:t>
            </a:r>
          </a:p>
          <a:p>
            <a:endParaRPr lang="en-US" sz="1800" dirty="0"/>
          </a:p>
          <a:p>
            <a:r>
              <a:rPr lang="en-US" sz="1800" dirty="0"/>
              <a:t>Double checking intelligent system’s work</a:t>
            </a:r>
          </a:p>
          <a:p>
            <a:pPr lvl="1"/>
            <a:r>
              <a:rPr lang="en-US" sz="1400" dirty="0"/>
              <a:t>Reduced value of success</a:t>
            </a:r>
          </a:p>
          <a:p>
            <a:pPr lvl="1"/>
            <a:r>
              <a:rPr lang="en-US" sz="1400" dirty="0"/>
              <a:t>Loss of trust</a:t>
            </a:r>
          </a:p>
          <a:p>
            <a:pPr lvl="1"/>
            <a:r>
              <a:rPr lang="en-US" sz="1400" dirty="0"/>
              <a:t>Fatigue</a:t>
            </a:r>
          </a:p>
          <a:p>
            <a:endParaRPr lang="en-US" sz="1800" dirty="0"/>
          </a:p>
          <a:p>
            <a:r>
              <a:rPr lang="en-US" sz="1800" dirty="0"/>
              <a:t>User can’t blame the intelligent system if they don’t notice…</a:t>
            </a:r>
          </a:p>
          <a:p>
            <a:endParaRPr lang="en-US" sz="1800" dirty="0"/>
          </a:p>
        </p:txBody>
      </p:sp>
      <p:sp>
        <p:nvSpPr>
          <p:cNvPr id="5" name="Text Placeholder 4">
            <a:extLst>
              <a:ext uri="{FF2B5EF4-FFF2-40B4-BE49-F238E27FC236}">
                <a16:creationId xmlns:a16="http://schemas.microsoft.com/office/drawing/2014/main" id="{B2EB9B96-DAFC-414A-91D4-EB348B76BDC9}"/>
              </a:ext>
            </a:extLst>
          </p:cNvPr>
          <p:cNvSpPr>
            <a:spLocks noGrp="1"/>
          </p:cNvSpPr>
          <p:nvPr>
            <p:ph type="body" sz="quarter" idx="3"/>
          </p:nvPr>
        </p:nvSpPr>
        <p:spPr>
          <a:xfrm>
            <a:off x="7531308" y="1642751"/>
            <a:ext cx="5183188" cy="823912"/>
          </a:xfrm>
        </p:spPr>
        <p:txBody>
          <a:bodyPr/>
          <a:lstStyle/>
          <a:p>
            <a:r>
              <a:rPr lang="en-US" dirty="0"/>
              <a:t>Mitigating the Mistake</a:t>
            </a:r>
          </a:p>
        </p:txBody>
      </p:sp>
      <p:sp>
        <p:nvSpPr>
          <p:cNvPr id="6" name="Content Placeholder 5">
            <a:extLst>
              <a:ext uri="{FF2B5EF4-FFF2-40B4-BE49-F238E27FC236}">
                <a16:creationId xmlns:a16="http://schemas.microsoft.com/office/drawing/2014/main" id="{C224E264-20AE-4F63-92EF-E53086D27A18}"/>
              </a:ext>
            </a:extLst>
          </p:cNvPr>
          <p:cNvSpPr>
            <a:spLocks noGrp="1"/>
          </p:cNvSpPr>
          <p:nvPr>
            <p:ph sz="quarter" idx="4"/>
          </p:nvPr>
        </p:nvSpPr>
        <p:spPr>
          <a:xfrm>
            <a:off x="7959777" y="2587208"/>
            <a:ext cx="3395611" cy="3684588"/>
          </a:xfrm>
        </p:spPr>
        <p:txBody>
          <a:bodyPr>
            <a:normAutofit/>
          </a:bodyPr>
          <a:lstStyle/>
          <a:p>
            <a:r>
              <a:rPr lang="en-US" sz="2000" dirty="0"/>
              <a:t>Undo experience</a:t>
            </a:r>
          </a:p>
          <a:p>
            <a:r>
              <a:rPr lang="en-US" sz="2000" dirty="0"/>
              <a:t>Manual undo</a:t>
            </a:r>
          </a:p>
          <a:p>
            <a:r>
              <a:rPr lang="en-US" sz="2000" dirty="0"/>
              <a:t>Support escalation</a:t>
            </a:r>
          </a:p>
          <a:p>
            <a:endParaRPr lang="en-US" sz="2000" dirty="0"/>
          </a:p>
          <a:p>
            <a:r>
              <a:rPr lang="en-US" sz="2000" dirty="0"/>
              <a:t>Other options</a:t>
            </a:r>
          </a:p>
          <a:p>
            <a:pPr lvl="1"/>
            <a:r>
              <a:rPr lang="en-US" sz="1800" dirty="0"/>
              <a:t>Delay the action</a:t>
            </a:r>
          </a:p>
          <a:p>
            <a:pPr lvl="1"/>
            <a:r>
              <a:rPr lang="en-US" sz="1800" dirty="0"/>
              <a:t>Avoid bad mistakes altogether</a:t>
            </a:r>
          </a:p>
          <a:p>
            <a:pPr lvl="1"/>
            <a:r>
              <a:rPr lang="en-US" sz="1800" dirty="0"/>
              <a:t>Limit Interactions </a:t>
            </a:r>
          </a:p>
        </p:txBody>
      </p:sp>
      <p:sp>
        <p:nvSpPr>
          <p:cNvPr id="7" name="Text Placeholder 8">
            <a:extLst>
              <a:ext uri="{FF2B5EF4-FFF2-40B4-BE49-F238E27FC236}">
                <a16:creationId xmlns:a16="http://schemas.microsoft.com/office/drawing/2014/main" id="{8DEE3C2D-03CE-4E28-82F5-84775F282D2E}"/>
              </a:ext>
            </a:extLst>
          </p:cNvPr>
          <p:cNvSpPr txBox="1">
            <a:spLocks/>
          </p:cNvSpPr>
          <p:nvPr/>
        </p:nvSpPr>
        <p:spPr>
          <a:xfrm>
            <a:off x="4323413" y="1642751"/>
            <a:ext cx="3194154"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The Cost of Mistakes</a:t>
            </a:r>
            <a:endParaRPr lang="en-US" dirty="0"/>
          </a:p>
        </p:txBody>
      </p:sp>
      <p:sp>
        <p:nvSpPr>
          <p:cNvPr id="8" name="Content Placeholder 9">
            <a:extLst>
              <a:ext uri="{FF2B5EF4-FFF2-40B4-BE49-F238E27FC236}">
                <a16:creationId xmlns:a16="http://schemas.microsoft.com/office/drawing/2014/main" id="{ED908925-5E82-4E28-AA91-F7B679B8A697}"/>
              </a:ext>
            </a:extLst>
          </p:cNvPr>
          <p:cNvSpPr txBox="1">
            <a:spLocks/>
          </p:cNvSpPr>
          <p:nvPr/>
        </p:nvSpPr>
        <p:spPr>
          <a:xfrm>
            <a:off x="4720652" y="2575029"/>
            <a:ext cx="2527092" cy="368458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Users don’t really care</a:t>
            </a:r>
          </a:p>
          <a:p>
            <a:endParaRPr lang="en-US" dirty="0"/>
          </a:p>
          <a:p>
            <a:r>
              <a:rPr lang="en-US" dirty="0"/>
              <a:t>Users waste a few seconds</a:t>
            </a:r>
          </a:p>
          <a:p>
            <a:pPr marL="0" indent="0">
              <a:buFont typeface="Arial" panose="020B0604020202020204" pitchFamily="34" charset="0"/>
              <a:buNone/>
            </a:pPr>
            <a:endParaRPr lang="en-US" dirty="0"/>
          </a:p>
          <a:p>
            <a:r>
              <a:rPr lang="en-US" dirty="0"/>
              <a:t>Costs the user money</a:t>
            </a:r>
          </a:p>
          <a:p>
            <a:endParaRPr lang="en-US" dirty="0"/>
          </a:p>
          <a:p>
            <a:r>
              <a:rPr lang="en-US" dirty="0"/>
              <a:t>Costs you money</a:t>
            </a:r>
          </a:p>
          <a:p>
            <a:endParaRPr lang="en-US" dirty="0"/>
          </a:p>
          <a:p>
            <a:r>
              <a:rPr lang="en-US" dirty="0"/>
              <a:t>Hurts Engagement / Sentiment</a:t>
            </a:r>
          </a:p>
        </p:txBody>
      </p:sp>
    </p:spTree>
    <p:extLst>
      <p:ext uri="{BB962C8B-B14F-4D97-AF65-F5344CB8AC3E}">
        <p14:creationId xmlns:p14="http://schemas.microsoft.com/office/powerpoint/2010/main" val="40010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 calcmode="lin" valueType="num">
                                      <p:cBhvr additive="base">
                                        <p:cTn id="4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 calcmode="lin" valueType="num">
                                      <p:cBhvr additive="base">
                                        <p:cTn id="5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 calcmode="lin" valueType="num">
                                      <p:cBhvr additive="base">
                                        <p:cTn id="5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 calcmode="lin" valueType="num">
                                      <p:cBhvr additive="base">
                                        <p:cTn id="6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 calcmode="lin" valueType="num">
                                      <p:cBhvr additive="base">
                                        <p:cTn id="6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D458-37FE-4B74-9753-51478661EE24}"/>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98E83557-1D7C-42F1-99F4-13B692F2BF80}"/>
              </a:ext>
            </a:extLst>
          </p:cNvPr>
          <p:cNvSpPr>
            <a:spLocks noGrp="1"/>
          </p:cNvSpPr>
          <p:nvPr>
            <p:ph type="body" idx="1"/>
          </p:nvPr>
        </p:nvSpPr>
        <p:spPr/>
        <p:txBody>
          <a:bodyPr/>
          <a:lstStyle/>
          <a:p>
            <a:r>
              <a:rPr lang="en-US" dirty="0"/>
              <a:t>Goals of Intelligent Experience</a:t>
            </a:r>
          </a:p>
        </p:txBody>
      </p:sp>
      <p:sp>
        <p:nvSpPr>
          <p:cNvPr id="4" name="Content Placeholder 3">
            <a:extLst>
              <a:ext uri="{FF2B5EF4-FFF2-40B4-BE49-F238E27FC236}">
                <a16:creationId xmlns:a16="http://schemas.microsoft.com/office/drawing/2014/main" id="{E48E2EA8-F549-4E31-AD39-4F79642BF7CF}"/>
              </a:ext>
            </a:extLst>
          </p:cNvPr>
          <p:cNvSpPr>
            <a:spLocks noGrp="1"/>
          </p:cNvSpPr>
          <p:nvPr>
            <p:ph sz="half" idx="2"/>
          </p:nvPr>
        </p:nvSpPr>
        <p:spPr/>
        <p:txBody>
          <a:bodyPr>
            <a:normAutofit fontScale="62500" lnSpcReduction="20000"/>
          </a:bodyPr>
          <a:lstStyle/>
          <a:p>
            <a:r>
              <a:rPr lang="en-US" dirty="0"/>
              <a:t>Present predictions to the user</a:t>
            </a:r>
          </a:p>
          <a:p>
            <a:endParaRPr lang="en-US" dirty="0"/>
          </a:p>
          <a:p>
            <a:r>
              <a:rPr lang="en-US" dirty="0"/>
              <a:t>Achieve the users’ &amp; system’s objectives</a:t>
            </a:r>
          </a:p>
          <a:p>
            <a:endParaRPr lang="en-US" dirty="0"/>
          </a:p>
          <a:p>
            <a:r>
              <a:rPr lang="en-US" dirty="0"/>
              <a:t>Minimize intelligence flaws</a:t>
            </a:r>
          </a:p>
          <a:p>
            <a:endParaRPr lang="en-US" dirty="0"/>
          </a:p>
          <a:p>
            <a:r>
              <a:rPr lang="en-US" dirty="0"/>
              <a:t>Create data to grow the system</a:t>
            </a:r>
          </a:p>
          <a:p>
            <a:endParaRPr lang="en-US" dirty="0"/>
          </a:p>
          <a:p>
            <a:r>
              <a:rPr lang="en-US" dirty="0"/>
              <a:t>Hard Because of:</a:t>
            </a:r>
          </a:p>
          <a:p>
            <a:pPr lvl="1"/>
            <a:r>
              <a:rPr lang="en-US" dirty="0"/>
              <a:t>Mistakes</a:t>
            </a:r>
          </a:p>
          <a:p>
            <a:pPr lvl="1"/>
            <a:r>
              <a:rPr lang="en-US" dirty="0"/>
              <a:t>Change</a:t>
            </a:r>
          </a:p>
          <a:p>
            <a:pPr lvl="1"/>
            <a:r>
              <a:rPr lang="en-US" dirty="0"/>
              <a:t>Human Factors</a:t>
            </a:r>
          </a:p>
          <a:p>
            <a:endParaRPr lang="en-US" dirty="0"/>
          </a:p>
        </p:txBody>
      </p:sp>
      <p:sp>
        <p:nvSpPr>
          <p:cNvPr id="5" name="Text Placeholder 4">
            <a:extLst>
              <a:ext uri="{FF2B5EF4-FFF2-40B4-BE49-F238E27FC236}">
                <a16:creationId xmlns:a16="http://schemas.microsoft.com/office/drawing/2014/main" id="{204B39F2-A6DB-4AC9-A7B2-DA301B90921D}"/>
              </a:ext>
            </a:extLst>
          </p:cNvPr>
          <p:cNvSpPr>
            <a:spLocks noGrp="1"/>
          </p:cNvSpPr>
          <p:nvPr>
            <p:ph type="body" sz="quarter" idx="3"/>
          </p:nvPr>
        </p:nvSpPr>
        <p:spPr/>
        <p:txBody>
          <a:bodyPr/>
          <a:lstStyle/>
          <a:p>
            <a:r>
              <a:rPr lang="en-US" dirty="0"/>
              <a:t>Balancing Intelligent Experiences</a:t>
            </a:r>
          </a:p>
        </p:txBody>
      </p:sp>
      <p:sp>
        <p:nvSpPr>
          <p:cNvPr id="7" name="Content Placeholder 6">
            <a:extLst>
              <a:ext uri="{FF2B5EF4-FFF2-40B4-BE49-F238E27FC236}">
                <a16:creationId xmlns:a16="http://schemas.microsoft.com/office/drawing/2014/main" id="{6F501A17-D707-401D-BDE9-FCB190219D34}"/>
              </a:ext>
            </a:extLst>
          </p:cNvPr>
          <p:cNvSpPr>
            <a:spLocks noGrp="1"/>
          </p:cNvSpPr>
          <p:nvPr>
            <p:ph sz="quarter" idx="4"/>
          </p:nvPr>
        </p:nvSpPr>
        <p:spPr>
          <a:xfrm>
            <a:off x="6172200" y="2505075"/>
            <a:ext cx="5183188" cy="3684588"/>
          </a:xfrm>
        </p:spPr>
        <p:txBody>
          <a:bodyPr>
            <a:normAutofit fontScale="62500" lnSpcReduction="20000"/>
          </a:bodyPr>
          <a:lstStyle/>
          <a:p>
            <a:r>
              <a:rPr lang="en-US" dirty="0"/>
              <a:t>Forcefulness</a:t>
            </a:r>
          </a:p>
          <a:p>
            <a:endParaRPr lang="en-US" dirty="0"/>
          </a:p>
          <a:p>
            <a:r>
              <a:rPr lang="en-US" dirty="0"/>
              <a:t>Frequency</a:t>
            </a:r>
          </a:p>
          <a:p>
            <a:endParaRPr lang="en-US" dirty="0"/>
          </a:p>
          <a:p>
            <a:r>
              <a:rPr lang="en-US" dirty="0"/>
              <a:t>Value of Success</a:t>
            </a:r>
          </a:p>
          <a:p>
            <a:endParaRPr lang="en-US" dirty="0"/>
          </a:p>
          <a:p>
            <a:r>
              <a:rPr lang="en-US" dirty="0"/>
              <a:t>Cost of Failure</a:t>
            </a:r>
          </a:p>
          <a:p>
            <a:endParaRPr lang="en-US" dirty="0"/>
          </a:p>
          <a:p>
            <a:r>
              <a:rPr lang="en-US" dirty="0"/>
              <a:t>Quality of the Intelligence</a:t>
            </a:r>
          </a:p>
        </p:txBody>
      </p:sp>
      <p:sp>
        <p:nvSpPr>
          <p:cNvPr id="8" name="TextBox 7">
            <a:extLst>
              <a:ext uri="{FF2B5EF4-FFF2-40B4-BE49-F238E27FC236}">
                <a16:creationId xmlns:a16="http://schemas.microsoft.com/office/drawing/2014/main" id="{0DE67CB4-459D-4BD9-A025-D6E92B5AC03F}"/>
              </a:ext>
            </a:extLst>
          </p:cNvPr>
          <p:cNvSpPr txBox="1"/>
          <p:nvPr/>
        </p:nvSpPr>
        <p:spPr>
          <a:xfrm>
            <a:off x="3030096" y="6308209"/>
            <a:ext cx="5934958" cy="369332"/>
          </a:xfrm>
          <a:prstGeom prst="rect">
            <a:avLst/>
          </a:prstGeom>
          <a:noFill/>
        </p:spPr>
        <p:txBody>
          <a:bodyPr wrap="none" rtlCol="0">
            <a:spAutoFit/>
          </a:bodyPr>
          <a:lstStyle/>
          <a:p>
            <a:r>
              <a:rPr lang="en-US" dirty="0"/>
              <a:t>Change can feel like a mistake – even when it is for the good…</a:t>
            </a:r>
          </a:p>
        </p:txBody>
      </p:sp>
    </p:spTree>
    <p:extLst>
      <p:ext uri="{BB962C8B-B14F-4D97-AF65-F5344CB8AC3E}">
        <p14:creationId xmlns:p14="http://schemas.microsoft.com/office/powerpoint/2010/main" val="36992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anim calcmode="lin" valueType="num">
                                      <p:cBhvr additive="base">
                                        <p:cTn id="1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 calcmode="lin" valueType="num">
                                      <p:cBhvr additive="base">
                                        <p:cTn id="1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 calcmode="lin" valueType="num">
                                      <p:cBhvr additive="base">
                                        <p:cTn id="1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D248-7AFE-451D-8417-297A7EBE7544}"/>
              </a:ext>
            </a:extLst>
          </p:cNvPr>
          <p:cNvSpPr>
            <a:spLocks noGrp="1"/>
          </p:cNvSpPr>
          <p:nvPr>
            <p:ph type="title"/>
          </p:nvPr>
        </p:nvSpPr>
        <p:spPr>
          <a:xfrm>
            <a:off x="838200" y="365125"/>
            <a:ext cx="10515600" cy="638485"/>
          </a:xfrm>
        </p:spPr>
        <p:txBody>
          <a:bodyPr>
            <a:normAutofit fontScale="90000"/>
          </a:bodyPr>
          <a:lstStyle/>
          <a:p>
            <a:r>
              <a:rPr lang="en-US" dirty="0"/>
              <a:t>What is an Intelligent Experience</a:t>
            </a:r>
          </a:p>
        </p:txBody>
      </p:sp>
      <p:sp>
        <p:nvSpPr>
          <p:cNvPr id="4" name="TextBox 3">
            <a:extLst>
              <a:ext uri="{FF2B5EF4-FFF2-40B4-BE49-F238E27FC236}">
                <a16:creationId xmlns:a16="http://schemas.microsoft.com/office/drawing/2014/main" id="{11C438BC-6B43-48E3-80EC-A2D9CC2158E3}"/>
              </a:ext>
            </a:extLst>
          </p:cNvPr>
          <p:cNvSpPr txBox="1"/>
          <p:nvPr/>
        </p:nvSpPr>
        <p:spPr>
          <a:xfrm>
            <a:off x="3160824" y="2237157"/>
            <a:ext cx="1719772" cy="369332"/>
          </a:xfrm>
          <a:prstGeom prst="rect">
            <a:avLst/>
          </a:prstGeom>
          <a:noFill/>
        </p:spPr>
        <p:txBody>
          <a:bodyPr wrap="square" rtlCol="0">
            <a:spAutoFit/>
          </a:bodyPr>
          <a:lstStyle/>
          <a:p>
            <a:pPr algn="r"/>
            <a:r>
              <a:rPr lang="en-US" dirty="0"/>
              <a:t>P(</a:t>
            </a:r>
            <a:r>
              <a:rPr lang="en-US" dirty="0" err="1"/>
              <a:t>LikeSong</a:t>
            </a:r>
            <a:r>
              <a:rPr lang="en-US" dirty="0"/>
              <a:t>)</a:t>
            </a:r>
          </a:p>
        </p:txBody>
      </p:sp>
      <p:pic>
        <p:nvPicPr>
          <p:cNvPr id="1026" name="Picture 2" descr="Related image">
            <a:extLst>
              <a:ext uri="{FF2B5EF4-FFF2-40B4-BE49-F238E27FC236}">
                <a16:creationId xmlns:a16="http://schemas.microsoft.com/office/drawing/2014/main" id="{E2F45F68-2CF9-4209-82D7-4DC0609AC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78" y="1564573"/>
            <a:ext cx="2657475"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55DE051-7489-496D-BA80-7F0134FD063A}"/>
              </a:ext>
            </a:extLst>
          </p:cNvPr>
          <p:cNvCxnSpPr>
            <a:cxnSpLocks/>
          </p:cNvCxnSpPr>
          <p:nvPr/>
        </p:nvCxnSpPr>
        <p:spPr>
          <a:xfrm>
            <a:off x="5533407" y="2421823"/>
            <a:ext cx="2124424"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228A152-A5C1-4D22-86EA-5F5DCBE02282}"/>
              </a:ext>
            </a:extLst>
          </p:cNvPr>
          <p:cNvSpPr/>
          <p:nvPr/>
        </p:nvSpPr>
        <p:spPr>
          <a:xfrm>
            <a:off x="8432725" y="1824562"/>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EC0B9E-66C3-4D86-BA88-ED1C9299B18E}"/>
              </a:ext>
            </a:extLst>
          </p:cNvPr>
          <p:cNvSpPr txBox="1"/>
          <p:nvPr/>
        </p:nvSpPr>
        <p:spPr>
          <a:xfrm>
            <a:off x="8432725" y="1871311"/>
            <a:ext cx="2078162" cy="1077218"/>
          </a:xfrm>
          <a:prstGeom prst="rect">
            <a:avLst/>
          </a:prstGeom>
          <a:noFill/>
        </p:spPr>
        <p:txBody>
          <a:bodyPr wrap="square" rtlCol="0">
            <a:spAutoFit/>
          </a:bodyPr>
          <a:lstStyle/>
          <a:p>
            <a:r>
              <a:rPr lang="en-US" sz="1600" b="1" dirty="0"/>
              <a:t>Hello User!</a:t>
            </a:r>
          </a:p>
          <a:p>
            <a:endParaRPr lang="en-US" sz="1600" b="1" dirty="0"/>
          </a:p>
          <a:p>
            <a:endParaRPr lang="en-US" sz="1600" b="1" dirty="0"/>
          </a:p>
          <a:p>
            <a:r>
              <a:rPr lang="en-US" sz="1600" b="1" dirty="0"/>
              <a:t>P(</a:t>
            </a:r>
            <a:r>
              <a:rPr lang="en-US" sz="1600" b="1" dirty="0" err="1"/>
              <a:t>LikeSong</a:t>
            </a:r>
            <a:r>
              <a:rPr lang="en-US" sz="1600" b="1" dirty="0"/>
              <a:t>): 32.612%</a:t>
            </a:r>
          </a:p>
        </p:txBody>
      </p:sp>
      <p:pic>
        <p:nvPicPr>
          <p:cNvPr id="10" name="Picture 9">
            <a:extLst>
              <a:ext uri="{FF2B5EF4-FFF2-40B4-BE49-F238E27FC236}">
                <a16:creationId xmlns:a16="http://schemas.microsoft.com/office/drawing/2014/main" id="{A8610882-1307-4565-B6C6-140A38F700AF}"/>
              </a:ext>
            </a:extLst>
          </p:cNvPr>
          <p:cNvPicPr>
            <a:picLocks noChangeAspect="1"/>
          </p:cNvPicPr>
          <p:nvPr/>
        </p:nvPicPr>
        <p:blipFill>
          <a:blip r:embed="rId3"/>
          <a:stretch>
            <a:fillRect/>
          </a:stretch>
        </p:blipFill>
        <p:spPr>
          <a:xfrm>
            <a:off x="1330711" y="2016338"/>
            <a:ext cx="1235462" cy="810970"/>
          </a:xfrm>
          <a:prstGeom prst="rect">
            <a:avLst/>
          </a:prstGeom>
        </p:spPr>
      </p:pic>
      <p:sp>
        <p:nvSpPr>
          <p:cNvPr id="15" name="TextBox 14">
            <a:extLst>
              <a:ext uri="{FF2B5EF4-FFF2-40B4-BE49-F238E27FC236}">
                <a16:creationId xmlns:a16="http://schemas.microsoft.com/office/drawing/2014/main" id="{B59103C2-DDD1-45C3-9235-C99DA8526ED7}"/>
              </a:ext>
            </a:extLst>
          </p:cNvPr>
          <p:cNvSpPr txBox="1"/>
          <p:nvPr/>
        </p:nvSpPr>
        <p:spPr>
          <a:xfrm>
            <a:off x="5767155" y="2075138"/>
            <a:ext cx="1426963" cy="369332"/>
          </a:xfrm>
          <a:prstGeom prst="rect">
            <a:avLst/>
          </a:prstGeom>
          <a:noFill/>
        </p:spPr>
        <p:txBody>
          <a:bodyPr wrap="square" rtlCol="0">
            <a:spAutoFit/>
          </a:bodyPr>
          <a:lstStyle/>
          <a:p>
            <a:pPr algn="r"/>
            <a:r>
              <a:rPr lang="en-US" dirty="0"/>
              <a:t>Drive the UX</a:t>
            </a:r>
          </a:p>
        </p:txBody>
      </p:sp>
      <p:pic>
        <p:nvPicPr>
          <p:cNvPr id="14" name="Picture 2" descr="Related image">
            <a:extLst>
              <a:ext uri="{FF2B5EF4-FFF2-40B4-BE49-F238E27FC236}">
                <a16:creationId xmlns:a16="http://schemas.microsoft.com/office/drawing/2014/main" id="{A23865C0-F194-4A62-A0FC-846A14216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49" y="3890940"/>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180A8E0-0679-41E6-8F9C-348E379AC821}"/>
              </a:ext>
            </a:extLst>
          </p:cNvPr>
          <p:cNvSpPr/>
          <p:nvPr/>
        </p:nvSpPr>
        <p:spPr>
          <a:xfrm>
            <a:off x="854496" y="4150929"/>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80C6A8C-F2C5-4F7C-AB8F-F2217F0B5D1B}"/>
              </a:ext>
            </a:extLst>
          </p:cNvPr>
          <p:cNvSpPr txBox="1"/>
          <p:nvPr/>
        </p:nvSpPr>
        <p:spPr>
          <a:xfrm>
            <a:off x="854496" y="4163415"/>
            <a:ext cx="1570751" cy="584775"/>
          </a:xfrm>
          <a:prstGeom prst="rect">
            <a:avLst/>
          </a:prstGeom>
          <a:noFill/>
        </p:spPr>
        <p:txBody>
          <a:bodyPr wrap="none" rtlCol="0">
            <a:spAutoFit/>
          </a:bodyPr>
          <a:lstStyle/>
          <a:p>
            <a:r>
              <a:rPr lang="en-US" sz="1600" b="1" dirty="0"/>
              <a:t>Playing a Song…</a:t>
            </a:r>
          </a:p>
          <a:p>
            <a:endParaRPr lang="en-US" sz="1600" b="1" dirty="0"/>
          </a:p>
        </p:txBody>
      </p:sp>
      <p:pic>
        <p:nvPicPr>
          <p:cNvPr id="3" name="Picture 2">
            <a:extLst>
              <a:ext uri="{FF2B5EF4-FFF2-40B4-BE49-F238E27FC236}">
                <a16:creationId xmlns:a16="http://schemas.microsoft.com/office/drawing/2014/main" id="{C5D39D34-E058-45CF-B7B2-E7EC8C9A38A8}"/>
              </a:ext>
            </a:extLst>
          </p:cNvPr>
          <p:cNvPicPr>
            <a:picLocks noChangeAspect="1"/>
          </p:cNvPicPr>
          <p:nvPr/>
        </p:nvPicPr>
        <p:blipFill>
          <a:blip r:embed="rId4"/>
          <a:stretch>
            <a:fillRect/>
          </a:stretch>
        </p:blipFill>
        <p:spPr>
          <a:xfrm>
            <a:off x="9140074" y="2231522"/>
            <a:ext cx="536764" cy="369333"/>
          </a:xfrm>
          <a:prstGeom prst="rect">
            <a:avLst/>
          </a:prstGeom>
          <a:ln>
            <a:solidFill>
              <a:schemeClr val="tx1"/>
            </a:solidFill>
          </a:ln>
        </p:spPr>
      </p:pic>
      <p:pic>
        <p:nvPicPr>
          <p:cNvPr id="18" name="Picture 17">
            <a:extLst>
              <a:ext uri="{FF2B5EF4-FFF2-40B4-BE49-F238E27FC236}">
                <a16:creationId xmlns:a16="http://schemas.microsoft.com/office/drawing/2014/main" id="{B1E333E3-9DD1-477D-A0F7-111254F686EE}"/>
              </a:ext>
            </a:extLst>
          </p:cNvPr>
          <p:cNvPicPr>
            <a:picLocks noChangeAspect="1"/>
          </p:cNvPicPr>
          <p:nvPr/>
        </p:nvPicPr>
        <p:blipFill>
          <a:blip r:embed="rId4"/>
          <a:stretch>
            <a:fillRect/>
          </a:stretch>
        </p:blipFill>
        <p:spPr>
          <a:xfrm>
            <a:off x="1569452" y="4576009"/>
            <a:ext cx="536764" cy="369333"/>
          </a:xfrm>
          <a:prstGeom prst="rect">
            <a:avLst/>
          </a:prstGeom>
          <a:ln>
            <a:solidFill>
              <a:schemeClr val="tx1"/>
            </a:solidFill>
          </a:ln>
        </p:spPr>
      </p:pic>
      <p:sp>
        <p:nvSpPr>
          <p:cNvPr id="19" name="TextBox 18">
            <a:extLst>
              <a:ext uri="{FF2B5EF4-FFF2-40B4-BE49-F238E27FC236}">
                <a16:creationId xmlns:a16="http://schemas.microsoft.com/office/drawing/2014/main" id="{3EE148E6-0D1B-4DD0-894D-3CA9BA04FAC8}"/>
              </a:ext>
            </a:extLst>
          </p:cNvPr>
          <p:cNvSpPr txBox="1"/>
          <p:nvPr/>
        </p:nvSpPr>
        <p:spPr>
          <a:xfrm>
            <a:off x="1124352" y="5357936"/>
            <a:ext cx="1426963" cy="369332"/>
          </a:xfrm>
          <a:prstGeom prst="rect">
            <a:avLst/>
          </a:prstGeom>
          <a:noFill/>
        </p:spPr>
        <p:txBody>
          <a:bodyPr wrap="square" rtlCol="0">
            <a:spAutoFit/>
          </a:bodyPr>
          <a:lstStyle/>
          <a:p>
            <a:pPr algn="ctr"/>
            <a:r>
              <a:rPr lang="en-US" dirty="0"/>
              <a:t>Automate</a:t>
            </a:r>
          </a:p>
        </p:txBody>
      </p:sp>
      <p:sp>
        <p:nvSpPr>
          <p:cNvPr id="20" name="TextBox 19">
            <a:extLst>
              <a:ext uri="{FF2B5EF4-FFF2-40B4-BE49-F238E27FC236}">
                <a16:creationId xmlns:a16="http://schemas.microsoft.com/office/drawing/2014/main" id="{00F95E20-A727-4868-AA4E-1F1F77F479D2}"/>
              </a:ext>
            </a:extLst>
          </p:cNvPr>
          <p:cNvSpPr txBox="1"/>
          <p:nvPr/>
        </p:nvSpPr>
        <p:spPr>
          <a:xfrm>
            <a:off x="8599481" y="3059668"/>
            <a:ext cx="1617950" cy="369332"/>
          </a:xfrm>
          <a:prstGeom prst="rect">
            <a:avLst/>
          </a:prstGeom>
          <a:noFill/>
        </p:spPr>
        <p:txBody>
          <a:bodyPr wrap="square" rtlCol="0">
            <a:spAutoFit/>
          </a:bodyPr>
          <a:lstStyle/>
          <a:p>
            <a:pPr algn="ctr"/>
            <a:r>
              <a:rPr lang="en-US" dirty="0"/>
              <a:t>Raw Prediction</a:t>
            </a:r>
          </a:p>
        </p:txBody>
      </p:sp>
      <p:pic>
        <p:nvPicPr>
          <p:cNvPr id="21" name="Picture 2" descr="Related image">
            <a:extLst>
              <a:ext uri="{FF2B5EF4-FFF2-40B4-BE49-F238E27FC236}">
                <a16:creationId xmlns:a16="http://schemas.microsoft.com/office/drawing/2014/main" id="{9154948C-953D-41F5-8A67-3F92AA032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271" y="3890940"/>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6EE0C54D-8EB0-4624-8DA7-E3A24050A587}"/>
              </a:ext>
            </a:extLst>
          </p:cNvPr>
          <p:cNvSpPr/>
          <p:nvPr/>
        </p:nvSpPr>
        <p:spPr>
          <a:xfrm>
            <a:off x="3617418" y="4150929"/>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2403DF-C5AE-4887-80CF-9A82593D15F1}"/>
              </a:ext>
            </a:extLst>
          </p:cNvPr>
          <p:cNvSpPr txBox="1"/>
          <p:nvPr/>
        </p:nvSpPr>
        <p:spPr>
          <a:xfrm>
            <a:off x="3617418" y="4163415"/>
            <a:ext cx="1981120" cy="338554"/>
          </a:xfrm>
          <a:prstGeom prst="rect">
            <a:avLst/>
          </a:prstGeom>
          <a:noFill/>
        </p:spPr>
        <p:txBody>
          <a:bodyPr wrap="none" rtlCol="0">
            <a:spAutoFit/>
          </a:bodyPr>
          <a:lstStyle/>
          <a:p>
            <a:r>
              <a:rPr lang="en-US" sz="1600" b="1" dirty="0"/>
              <a:t>Should I Play a Song?</a:t>
            </a:r>
          </a:p>
        </p:txBody>
      </p:sp>
      <p:pic>
        <p:nvPicPr>
          <p:cNvPr id="24" name="Picture 23">
            <a:extLst>
              <a:ext uri="{FF2B5EF4-FFF2-40B4-BE49-F238E27FC236}">
                <a16:creationId xmlns:a16="http://schemas.microsoft.com/office/drawing/2014/main" id="{ECE0E8BA-E147-476B-AB92-9E2961A860E7}"/>
              </a:ext>
            </a:extLst>
          </p:cNvPr>
          <p:cNvPicPr>
            <a:picLocks noChangeAspect="1"/>
          </p:cNvPicPr>
          <p:nvPr/>
        </p:nvPicPr>
        <p:blipFill>
          <a:blip r:embed="rId4"/>
          <a:stretch>
            <a:fillRect/>
          </a:stretch>
        </p:blipFill>
        <p:spPr>
          <a:xfrm>
            <a:off x="4332374" y="4576009"/>
            <a:ext cx="536764" cy="369333"/>
          </a:xfrm>
          <a:prstGeom prst="rect">
            <a:avLst/>
          </a:prstGeom>
          <a:ln>
            <a:solidFill>
              <a:schemeClr val="tx1"/>
            </a:solidFill>
          </a:ln>
        </p:spPr>
      </p:pic>
      <p:sp>
        <p:nvSpPr>
          <p:cNvPr id="25" name="TextBox 24">
            <a:extLst>
              <a:ext uri="{FF2B5EF4-FFF2-40B4-BE49-F238E27FC236}">
                <a16:creationId xmlns:a16="http://schemas.microsoft.com/office/drawing/2014/main" id="{09E92455-78BF-428D-9669-608FF0109397}"/>
              </a:ext>
            </a:extLst>
          </p:cNvPr>
          <p:cNvSpPr txBox="1"/>
          <p:nvPr/>
        </p:nvSpPr>
        <p:spPr>
          <a:xfrm>
            <a:off x="3887274" y="5357936"/>
            <a:ext cx="1426963" cy="369332"/>
          </a:xfrm>
          <a:prstGeom prst="rect">
            <a:avLst/>
          </a:prstGeom>
          <a:noFill/>
        </p:spPr>
        <p:txBody>
          <a:bodyPr wrap="square" rtlCol="0">
            <a:spAutoFit/>
          </a:bodyPr>
          <a:lstStyle/>
          <a:p>
            <a:pPr algn="ctr"/>
            <a:r>
              <a:rPr lang="en-US" dirty="0"/>
              <a:t>Prompt</a:t>
            </a:r>
          </a:p>
        </p:txBody>
      </p:sp>
      <p:sp>
        <p:nvSpPr>
          <p:cNvPr id="5" name="Rectangle: Rounded Corners 4">
            <a:extLst>
              <a:ext uri="{FF2B5EF4-FFF2-40B4-BE49-F238E27FC236}">
                <a16:creationId xmlns:a16="http://schemas.microsoft.com/office/drawing/2014/main" id="{20FE6820-6A9F-463C-8C39-4777348F96A9}"/>
              </a:ext>
            </a:extLst>
          </p:cNvPr>
          <p:cNvSpPr/>
          <p:nvPr/>
        </p:nvSpPr>
        <p:spPr>
          <a:xfrm>
            <a:off x="5038248" y="4945342"/>
            <a:ext cx="376945" cy="179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a:t>
            </a:r>
            <a:endParaRPr lang="en-US" sz="1100" dirty="0">
              <a:solidFill>
                <a:schemeClr val="tx1"/>
              </a:solidFill>
            </a:endParaRPr>
          </a:p>
        </p:txBody>
      </p:sp>
      <p:sp>
        <p:nvSpPr>
          <p:cNvPr id="26" name="Rectangle: Rounded Corners 25">
            <a:extLst>
              <a:ext uri="{FF2B5EF4-FFF2-40B4-BE49-F238E27FC236}">
                <a16:creationId xmlns:a16="http://schemas.microsoft.com/office/drawing/2014/main" id="{6734731F-E691-4149-9660-1115B1E2F275}"/>
              </a:ext>
            </a:extLst>
          </p:cNvPr>
          <p:cNvSpPr/>
          <p:nvPr/>
        </p:nvSpPr>
        <p:spPr>
          <a:xfrm>
            <a:off x="3786319" y="4945342"/>
            <a:ext cx="376945" cy="179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Yes</a:t>
            </a:r>
          </a:p>
        </p:txBody>
      </p:sp>
      <p:pic>
        <p:nvPicPr>
          <p:cNvPr id="27" name="Picture 2" descr="Related image">
            <a:extLst>
              <a:ext uri="{FF2B5EF4-FFF2-40B4-BE49-F238E27FC236}">
                <a16:creationId xmlns:a16="http://schemas.microsoft.com/office/drawing/2014/main" id="{030FFB38-A019-4912-9FF7-BFDCAC11B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84" y="3862683"/>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9442A21-3EC0-4939-A13B-9CB748C65921}"/>
              </a:ext>
            </a:extLst>
          </p:cNvPr>
          <p:cNvSpPr/>
          <p:nvPr/>
        </p:nvSpPr>
        <p:spPr>
          <a:xfrm>
            <a:off x="6391631" y="4122672"/>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FB2FE4F-FB4A-4A04-9D90-EA8C389A83EF}"/>
              </a:ext>
            </a:extLst>
          </p:cNvPr>
          <p:cNvSpPr txBox="1"/>
          <p:nvPr/>
        </p:nvSpPr>
        <p:spPr>
          <a:xfrm>
            <a:off x="6391631" y="4135158"/>
            <a:ext cx="1566454" cy="584775"/>
          </a:xfrm>
          <a:prstGeom prst="rect">
            <a:avLst/>
          </a:prstGeom>
          <a:noFill/>
        </p:spPr>
        <p:txBody>
          <a:bodyPr wrap="none" rtlCol="0">
            <a:spAutoFit/>
          </a:bodyPr>
          <a:lstStyle/>
          <a:p>
            <a:r>
              <a:rPr lang="en-US" sz="1600" b="1" dirty="0"/>
              <a:t>Choose a Song…</a:t>
            </a:r>
          </a:p>
          <a:p>
            <a:endParaRPr lang="en-US" sz="1600" b="1" dirty="0"/>
          </a:p>
        </p:txBody>
      </p:sp>
      <p:pic>
        <p:nvPicPr>
          <p:cNvPr id="30" name="Picture 29">
            <a:extLst>
              <a:ext uri="{FF2B5EF4-FFF2-40B4-BE49-F238E27FC236}">
                <a16:creationId xmlns:a16="http://schemas.microsoft.com/office/drawing/2014/main" id="{3831E4EF-6E60-420D-B78F-9C45465FE3D6}"/>
              </a:ext>
            </a:extLst>
          </p:cNvPr>
          <p:cNvPicPr>
            <a:picLocks noChangeAspect="1"/>
          </p:cNvPicPr>
          <p:nvPr/>
        </p:nvPicPr>
        <p:blipFill>
          <a:blip r:embed="rId4"/>
          <a:stretch>
            <a:fillRect/>
          </a:stretch>
        </p:blipFill>
        <p:spPr>
          <a:xfrm>
            <a:off x="6929867" y="4549147"/>
            <a:ext cx="536764" cy="369333"/>
          </a:xfrm>
          <a:prstGeom prst="rect">
            <a:avLst/>
          </a:prstGeom>
          <a:ln>
            <a:solidFill>
              <a:schemeClr val="tx1"/>
            </a:solidFill>
          </a:ln>
        </p:spPr>
      </p:pic>
      <p:sp>
        <p:nvSpPr>
          <p:cNvPr id="31" name="TextBox 30">
            <a:extLst>
              <a:ext uri="{FF2B5EF4-FFF2-40B4-BE49-F238E27FC236}">
                <a16:creationId xmlns:a16="http://schemas.microsoft.com/office/drawing/2014/main" id="{8BD44840-81F5-45DA-85B9-85E48D3DC521}"/>
              </a:ext>
            </a:extLst>
          </p:cNvPr>
          <p:cNvSpPr txBox="1"/>
          <p:nvPr/>
        </p:nvSpPr>
        <p:spPr>
          <a:xfrm>
            <a:off x="6661487" y="5329679"/>
            <a:ext cx="1426963" cy="369332"/>
          </a:xfrm>
          <a:prstGeom prst="rect">
            <a:avLst/>
          </a:prstGeom>
          <a:noFill/>
        </p:spPr>
        <p:txBody>
          <a:bodyPr wrap="square" rtlCol="0">
            <a:spAutoFit/>
          </a:bodyPr>
          <a:lstStyle/>
          <a:p>
            <a:pPr algn="ctr"/>
            <a:r>
              <a:rPr lang="en-US" dirty="0"/>
              <a:t>Organize</a:t>
            </a:r>
          </a:p>
        </p:txBody>
      </p:sp>
      <p:pic>
        <p:nvPicPr>
          <p:cNvPr id="11" name="Picture 2" descr="Image result for don't stop believin">
            <a:extLst>
              <a:ext uri="{FF2B5EF4-FFF2-40B4-BE49-F238E27FC236}">
                <a16:creationId xmlns:a16="http://schemas.microsoft.com/office/drawing/2014/main" id="{75956D08-D9AF-424C-8B36-CBDE90BF0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004" y="4549147"/>
            <a:ext cx="245774" cy="36933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24">
            <a:extLst>
              <a:ext uri="{FF2B5EF4-FFF2-40B4-BE49-F238E27FC236}">
                <a16:creationId xmlns:a16="http://schemas.microsoft.com/office/drawing/2014/main" id="{A9BF607A-3135-49B3-84CF-00A0A8E8F5C6}"/>
              </a:ext>
            </a:extLst>
          </p:cNvPr>
          <p:cNvPicPr>
            <a:picLocks noChangeAspect="1"/>
          </p:cNvPicPr>
          <p:nvPr/>
        </p:nvPicPr>
        <p:blipFill>
          <a:blip r:embed="rId6"/>
          <a:stretch>
            <a:fillRect/>
          </a:stretch>
        </p:blipFill>
        <p:spPr>
          <a:xfrm>
            <a:off x="6446845" y="4538392"/>
            <a:ext cx="383714" cy="386341"/>
          </a:xfrm>
          <a:prstGeom prst="rect">
            <a:avLst/>
          </a:prstGeom>
        </p:spPr>
      </p:pic>
      <p:pic>
        <p:nvPicPr>
          <p:cNvPr id="1027" name="Picture 1026">
            <a:extLst>
              <a:ext uri="{FF2B5EF4-FFF2-40B4-BE49-F238E27FC236}">
                <a16:creationId xmlns:a16="http://schemas.microsoft.com/office/drawing/2014/main" id="{D3D68FFE-3EEF-49DA-99E3-DDEF74469716}"/>
              </a:ext>
            </a:extLst>
          </p:cNvPr>
          <p:cNvPicPr>
            <a:picLocks noChangeAspect="1"/>
          </p:cNvPicPr>
          <p:nvPr/>
        </p:nvPicPr>
        <p:blipFill>
          <a:blip r:embed="rId7"/>
          <a:stretch>
            <a:fillRect/>
          </a:stretch>
        </p:blipFill>
        <p:spPr>
          <a:xfrm>
            <a:off x="7923151" y="4553833"/>
            <a:ext cx="366822" cy="363079"/>
          </a:xfrm>
          <a:prstGeom prst="rect">
            <a:avLst/>
          </a:prstGeom>
        </p:spPr>
      </p:pic>
      <p:pic>
        <p:nvPicPr>
          <p:cNvPr id="41" name="Picture 2" descr="Related image">
            <a:extLst>
              <a:ext uri="{FF2B5EF4-FFF2-40B4-BE49-F238E27FC236}">
                <a16:creationId xmlns:a16="http://schemas.microsoft.com/office/drawing/2014/main" id="{9D738DC2-E223-4212-99A0-B93FD1F6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106" y="3862683"/>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3D7087E3-88D8-4E8F-AB2D-8AE58F513A0E}"/>
              </a:ext>
            </a:extLst>
          </p:cNvPr>
          <p:cNvSpPr/>
          <p:nvPr/>
        </p:nvSpPr>
        <p:spPr>
          <a:xfrm>
            <a:off x="9400253" y="4122672"/>
            <a:ext cx="1951463" cy="11151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C94C485-D811-4B60-B506-11F8A52E886E}"/>
              </a:ext>
            </a:extLst>
          </p:cNvPr>
          <p:cNvSpPr txBox="1"/>
          <p:nvPr/>
        </p:nvSpPr>
        <p:spPr>
          <a:xfrm>
            <a:off x="9400253" y="4135158"/>
            <a:ext cx="1566454" cy="584775"/>
          </a:xfrm>
          <a:prstGeom prst="rect">
            <a:avLst/>
          </a:prstGeom>
          <a:noFill/>
        </p:spPr>
        <p:txBody>
          <a:bodyPr wrap="none" rtlCol="0">
            <a:spAutoFit/>
          </a:bodyPr>
          <a:lstStyle/>
          <a:p>
            <a:r>
              <a:rPr lang="en-US" sz="1600" b="1" dirty="0"/>
              <a:t>Choose a Song…</a:t>
            </a:r>
          </a:p>
          <a:p>
            <a:endParaRPr lang="en-US" sz="1600" b="1" dirty="0"/>
          </a:p>
        </p:txBody>
      </p:sp>
      <p:pic>
        <p:nvPicPr>
          <p:cNvPr id="44" name="Picture 43">
            <a:extLst>
              <a:ext uri="{FF2B5EF4-FFF2-40B4-BE49-F238E27FC236}">
                <a16:creationId xmlns:a16="http://schemas.microsoft.com/office/drawing/2014/main" id="{88DBFC5C-6E24-4113-BF5B-7207A886BFE4}"/>
              </a:ext>
            </a:extLst>
          </p:cNvPr>
          <p:cNvPicPr>
            <a:picLocks noChangeAspect="1"/>
          </p:cNvPicPr>
          <p:nvPr/>
        </p:nvPicPr>
        <p:blipFill>
          <a:blip r:embed="rId4"/>
          <a:stretch>
            <a:fillRect/>
          </a:stretch>
        </p:blipFill>
        <p:spPr>
          <a:xfrm>
            <a:off x="9938489" y="4549147"/>
            <a:ext cx="536764" cy="369333"/>
          </a:xfrm>
          <a:prstGeom prst="rect">
            <a:avLst/>
          </a:prstGeom>
          <a:ln>
            <a:solidFill>
              <a:schemeClr val="tx1"/>
            </a:solidFill>
          </a:ln>
        </p:spPr>
      </p:pic>
      <p:sp>
        <p:nvSpPr>
          <p:cNvPr id="45" name="TextBox 44">
            <a:extLst>
              <a:ext uri="{FF2B5EF4-FFF2-40B4-BE49-F238E27FC236}">
                <a16:creationId xmlns:a16="http://schemas.microsoft.com/office/drawing/2014/main" id="{542C8C10-FDAC-4FB0-B773-535D361587BB}"/>
              </a:ext>
            </a:extLst>
          </p:cNvPr>
          <p:cNvSpPr txBox="1"/>
          <p:nvPr/>
        </p:nvSpPr>
        <p:spPr>
          <a:xfrm>
            <a:off x="9670109" y="5329679"/>
            <a:ext cx="1426963" cy="369332"/>
          </a:xfrm>
          <a:prstGeom prst="rect">
            <a:avLst/>
          </a:prstGeom>
          <a:noFill/>
        </p:spPr>
        <p:txBody>
          <a:bodyPr wrap="square" rtlCol="0">
            <a:spAutoFit/>
          </a:bodyPr>
          <a:lstStyle/>
          <a:p>
            <a:pPr algn="ctr"/>
            <a:r>
              <a:rPr lang="en-US" dirty="0"/>
              <a:t>Annotate</a:t>
            </a:r>
          </a:p>
        </p:txBody>
      </p:sp>
      <p:pic>
        <p:nvPicPr>
          <p:cNvPr id="46" name="Picture 2" descr="Image result for don't stop believin">
            <a:extLst>
              <a:ext uri="{FF2B5EF4-FFF2-40B4-BE49-F238E27FC236}">
                <a16:creationId xmlns:a16="http://schemas.microsoft.com/office/drawing/2014/main" id="{11F05296-EAF5-4EA3-97C2-A8E1E5A27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0626" y="4549147"/>
            <a:ext cx="245774" cy="36933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A9F57BD0-3D79-4C82-B796-8D4BCF5ACA25}"/>
              </a:ext>
            </a:extLst>
          </p:cNvPr>
          <p:cNvPicPr>
            <a:picLocks noChangeAspect="1"/>
          </p:cNvPicPr>
          <p:nvPr/>
        </p:nvPicPr>
        <p:blipFill>
          <a:blip r:embed="rId6"/>
          <a:stretch>
            <a:fillRect/>
          </a:stretch>
        </p:blipFill>
        <p:spPr>
          <a:xfrm>
            <a:off x="9455467" y="4538392"/>
            <a:ext cx="383714" cy="386341"/>
          </a:xfrm>
          <a:prstGeom prst="rect">
            <a:avLst/>
          </a:prstGeom>
        </p:spPr>
      </p:pic>
      <p:pic>
        <p:nvPicPr>
          <p:cNvPr id="48" name="Picture 47">
            <a:extLst>
              <a:ext uri="{FF2B5EF4-FFF2-40B4-BE49-F238E27FC236}">
                <a16:creationId xmlns:a16="http://schemas.microsoft.com/office/drawing/2014/main" id="{5DDA8ADA-CCFB-45CC-A030-A406D7CA74D2}"/>
              </a:ext>
            </a:extLst>
          </p:cNvPr>
          <p:cNvPicPr>
            <a:picLocks noChangeAspect="1"/>
          </p:cNvPicPr>
          <p:nvPr/>
        </p:nvPicPr>
        <p:blipFill>
          <a:blip r:embed="rId7"/>
          <a:stretch>
            <a:fillRect/>
          </a:stretch>
        </p:blipFill>
        <p:spPr>
          <a:xfrm>
            <a:off x="10931773" y="4553833"/>
            <a:ext cx="366822" cy="363079"/>
          </a:xfrm>
          <a:prstGeom prst="rect">
            <a:avLst/>
          </a:prstGeom>
        </p:spPr>
      </p:pic>
      <p:sp>
        <p:nvSpPr>
          <p:cNvPr id="1031" name="Star: 5 Points 1030">
            <a:extLst>
              <a:ext uri="{FF2B5EF4-FFF2-40B4-BE49-F238E27FC236}">
                <a16:creationId xmlns:a16="http://schemas.microsoft.com/office/drawing/2014/main" id="{21D09EA1-E165-4EFD-A86A-BDA193D06788}"/>
              </a:ext>
            </a:extLst>
          </p:cNvPr>
          <p:cNvSpPr/>
          <p:nvPr/>
        </p:nvSpPr>
        <p:spPr>
          <a:xfrm>
            <a:off x="9734461" y="4550933"/>
            <a:ext cx="73152" cy="73152"/>
          </a:xfrm>
          <a:prstGeom prst="star5">
            <a:avLst/>
          </a:prstGeom>
          <a:solidFill>
            <a:schemeClr val="accent4">
              <a:lumMod val="75000"/>
            </a:scheme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5 Points 55">
            <a:extLst>
              <a:ext uri="{FF2B5EF4-FFF2-40B4-BE49-F238E27FC236}">
                <a16:creationId xmlns:a16="http://schemas.microsoft.com/office/drawing/2014/main" id="{697A2499-658B-4ABE-94DF-BFAFDAFE2327}"/>
              </a:ext>
            </a:extLst>
          </p:cNvPr>
          <p:cNvSpPr/>
          <p:nvPr/>
        </p:nvSpPr>
        <p:spPr>
          <a:xfrm>
            <a:off x="10743233" y="4550933"/>
            <a:ext cx="73152" cy="73152"/>
          </a:xfrm>
          <a:prstGeom prst="star5">
            <a:avLst/>
          </a:prstGeom>
          <a:solidFill>
            <a:schemeClr val="accent4">
              <a:lumMod val="75000"/>
            </a:scheme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xtBox 1032">
            <a:extLst>
              <a:ext uri="{FF2B5EF4-FFF2-40B4-BE49-F238E27FC236}">
                <a16:creationId xmlns:a16="http://schemas.microsoft.com/office/drawing/2014/main" id="{40987403-5727-4D53-9D22-19146C6F957B}"/>
              </a:ext>
            </a:extLst>
          </p:cNvPr>
          <p:cNvSpPr txBox="1"/>
          <p:nvPr/>
        </p:nvSpPr>
        <p:spPr>
          <a:xfrm>
            <a:off x="5163281" y="6150236"/>
            <a:ext cx="1520929" cy="369332"/>
          </a:xfrm>
          <a:prstGeom prst="rect">
            <a:avLst/>
          </a:prstGeom>
          <a:noFill/>
        </p:spPr>
        <p:txBody>
          <a:bodyPr wrap="none" rtlCol="0">
            <a:spAutoFit/>
          </a:bodyPr>
          <a:lstStyle/>
          <a:p>
            <a:r>
              <a:rPr lang="en-US" dirty="0"/>
              <a:t>Which to use?</a:t>
            </a:r>
          </a:p>
        </p:txBody>
      </p:sp>
      <p:sp>
        <p:nvSpPr>
          <p:cNvPr id="49" name="TextBox 48">
            <a:extLst>
              <a:ext uri="{FF2B5EF4-FFF2-40B4-BE49-F238E27FC236}">
                <a16:creationId xmlns:a16="http://schemas.microsoft.com/office/drawing/2014/main" id="{9D3F748C-0810-45B7-B5AE-DC8ED74BED24}"/>
              </a:ext>
            </a:extLst>
          </p:cNvPr>
          <p:cNvSpPr txBox="1"/>
          <p:nvPr/>
        </p:nvSpPr>
        <p:spPr>
          <a:xfrm>
            <a:off x="474964" y="3521608"/>
            <a:ext cx="3213957" cy="369332"/>
          </a:xfrm>
          <a:prstGeom prst="rect">
            <a:avLst/>
          </a:prstGeom>
          <a:noFill/>
        </p:spPr>
        <p:txBody>
          <a:bodyPr wrap="none" rtlCol="0">
            <a:spAutoFit/>
          </a:bodyPr>
          <a:lstStyle/>
          <a:p>
            <a:r>
              <a:rPr lang="en-US" dirty="0"/>
              <a:t>Modes of Intelligent Interaction:</a:t>
            </a:r>
          </a:p>
        </p:txBody>
      </p:sp>
    </p:spTree>
    <p:extLst>
      <p:ext uri="{BB962C8B-B14F-4D97-AF65-F5344CB8AC3E}">
        <p14:creationId xmlns:p14="http://schemas.microsoft.com/office/powerpoint/2010/main" val="6069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ppt_x"/>
                                          </p:val>
                                        </p:tav>
                                        <p:tav tm="100000">
                                          <p:val>
                                            <p:strVal val="#ppt_x"/>
                                          </p:val>
                                        </p:tav>
                                      </p:tavLst>
                                    </p:anim>
                                    <p:anim calcmode="lin" valueType="num">
                                      <p:cBhvr additive="base">
                                        <p:cTn id="82" dur="500" fill="hold"/>
                                        <p:tgtEl>
                                          <p:spTgt spid="2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ppt_x"/>
                                          </p:val>
                                        </p:tav>
                                        <p:tav tm="100000">
                                          <p:val>
                                            <p:strVal val="#ppt_x"/>
                                          </p:val>
                                        </p:tav>
                                      </p:tavLst>
                                    </p:anim>
                                    <p:anim calcmode="lin" valueType="num">
                                      <p:cBhvr additive="base">
                                        <p:cTn id="1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3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par>
                          <p:cTn id="133" fill="hold">
                            <p:stCondLst>
                              <p:cond delay="0"/>
                            </p:stCondLst>
                            <p:childTnLst>
                              <p:par>
                                <p:cTn id="134" presetID="26" presetClass="emph" presetSubtype="0" repeatCount="indefinite" fill="hold" grpId="1" nodeType="afterEffect">
                                  <p:stCondLst>
                                    <p:cond delay="0"/>
                                  </p:stCondLst>
                                  <p:childTnLst>
                                    <p:animEffect transition="out" filter="fade">
                                      <p:cBhvr>
                                        <p:cTn id="135" dur="500" tmFilter="0, 0; .2, .5; .8, .5; 1, 0"/>
                                        <p:tgtEl>
                                          <p:spTgt spid="1031"/>
                                        </p:tgtEl>
                                      </p:cBhvr>
                                    </p:animEffect>
                                    <p:animScale>
                                      <p:cBhvr>
                                        <p:cTn id="136" dur="250" autoRev="1" fill="hold"/>
                                        <p:tgtEl>
                                          <p:spTgt spid="1031"/>
                                        </p:tgtEl>
                                      </p:cBhvr>
                                      <p:by x="105000" y="105000"/>
                                    </p:animScale>
                                  </p:childTnLst>
                                </p:cTn>
                              </p:par>
                              <p:par>
                                <p:cTn id="137" presetID="26" presetClass="emph" presetSubtype="0" repeatCount="indefinite" fill="hold" grpId="1" nodeType="withEffect">
                                  <p:stCondLst>
                                    <p:cond delay="0"/>
                                  </p:stCondLst>
                                  <p:childTnLst>
                                    <p:animEffect transition="out" filter="fade">
                                      <p:cBhvr>
                                        <p:cTn id="138" dur="500" tmFilter="0, 0; .2, .5; .8, .5; 1, 0"/>
                                        <p:tgtEl>
                                          <p:spTgt spid="56"/>
                                        </p:tgtEl>
                                      </p:cBhvr>
                                    </p:animEffect>
                                    <p:animScale>
                                      <p:cBhvr>
                                        <p:cTn id="139" dur="250" autoRev="1" fill="hold"/>
                                        <p:tgtEl>
                                          <p:spTgt spid="56"/>
                                        </p:tgtEl>
                                      </p:cBhvr>
                                      <p:by x="105000" y="105000"/>
                                    </p:animScale>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1033"/>
                                        </p:tgtEl>
                                        <p:attrNameLst>
                                          <p:attrName>style.visibility</p:attrName>
                                        </p:attrNameLst>
                                      </p:cBhvr>
                                      <p:to>
                                        <p:strVal val="visible"/>
                                      </p:to>
                                    </p:set>
                                    <p:anim calcmode="lin" valueType="num">
                                      <p:cBhvr additive="base">
                                        <p:cTn id="144" dur="500" fill="hold"/>
                                        <p:tgtEl>
                                          <p:spTgt spid="1033"/>
                                        </p:tgtEl>
                                        <p:attrNameLst>
                                          <p:attrName>ppt_x</p:attrName>
                                        </p:attrNameLst>
                                      </p:cBhvr>
                                      <p:tavLst>
                                        <p:tav tm="0">
                                          <p:val>
                                            <p:strVal val="#ppt_x"/>
                                          </p:val>
                                        </p:tav>
                                        <p:tav tm="100000">
                                          <p:val>
                                            <p:strVal val="#ppt_x"/>
                                          </p:val>
                                        </p:tav>
                                      </p:tavLst>
                                    </p:anim>
                                    <p:anim calcmode="lin" valueType="num">
                                      <p:cBhvr additive="base">
                                        <p:cTn id="145"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p:bldP spid="16" grpId="0" animBg="1"/>
      <p:bldP spid="17" grpId="0"/>
      <p:bldP spid="19" grpId="0"/>
      <p:bldP spid="20" grpId="0"/>
      <p:bldP spid="22" grpId="0" animBg="1"/>
      <p:bldP spid="23" grpId="0"/>
      <p:bldP spid="25" grpId="0"/>
      <p:bldP spid="5" grpId="0" animBg="1"/>
      <p:bldP spid="26" grpId="0" animBg="1"/>
      <p:bldP spid="28" grpId="0" animBg="1"/>
      <p:bldP spid="29" grpId="0"/>
      <p:bldP spid="31" grpId="0"/>
      <p:bldP spid="42" grpId="0" animBg="1"/>
      <p:bldP spid="43" grpId="0"/>
      <p:bldP spid="45" grpId="0"/>
      <p:bldP spid="1031" grpId="0" animBg="1"/>
      <p:bldP spid="1031" grpId="1" animBg="1"/>
      <p:bldP spid="56" grpId="0" animBg="1"/>
      <p:bldP spid="56" grpId="1" animBg="1"/>
      <p:bldP spid="1033"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7DE7-811C-4B7C-A1CE-995542AE8030}"/>
              </a:ext>
            </a:extLst>
          </p:cNvPr>
          <p:cNvSpPr>
            <a:spLocks noGrp="1"/>
          </p:cNvSpPr>
          <p:nvPr>
            <p:ph type="title"/>
          </p:nvPr>
        </p:nvSpPr>
        <p:spPr>
          <a:xfrm>
            <a:off x="839788" y="365125"/>
            <a:ext cx="10515600" cy="1325563"/>
          </a:xfrm>
        </p:spPr>
        <p:txBody>
          <a:bodyPr/>
          <a:lstStyle/>
          <a:p>
            <a:r>
              <a:rPr lang="en-US" dirty="0"/>
              <a:t>Goals of Intelligent Experiences</a:t>
            </a:r>
          </a:p>
        </p:txBody>
      </p:sp>
      <p:sp>
        <p:nvSpPr>
          <p:cNvPr id="4" name="Text Placeholder 3">
            <a:extLst>
              <a:ext uri="{FF2B5EF4-FFF2-40B4-BE49-F238E27FC236}">
                <a16:creationId xmlns:a16="http://schemas.microsoft.com/office/drawing/2014/main" id="{5D4C9076-6148-4DE2-B28B-3AB24ECAB917}"/>
              </a:ext>
            </a:extLst>
          </p:cNvPr>
          <p:cNvSpPr>
            <a:spLocks noGrp="1"/>
          </p:cNvSpPr>
          <p:nvPr>
            <p:ph type="body" idx="1"/>
          </p:nvPr>
        </p:nvSpPr>
        <p:spPr>
          <a:xfrm>
            <a:off x="944563" y="2119313"/>
            <a:ext cx="3175952" cy="823912"/>
          </a:xfrm>
          <a:ln>
            <a:solidFill>
              <a:schemeClr val="tx1"/>
            </a:solidFill>
          </a:ln>
        </p:spPr>
        <p:txBody>
          <a:bodyPr/>
          <a:lstStyle/>
          <a:p>
            <a:r>
              <a:rPr lang="en-US" dirty="0"/>
              <a:t>Achieve Objectives</a:t>
            </a:r>
          </a:p>
        </p:txBody>
      </p:sp>
      <p:sp>
        <p:nvSpPr>
          <p:cNvPr id="5" name="Content Placeholder 4">
            <a:extLst>
              <a:ext uri="{FF2B5EF4-FFF2-40B4-BE49-F238E27FC236}">
                <a16:creationId xmlns:a16="http://schemas.microsoft.com/office/drawing/2014/main" id="{4E751173-4754-4B15-A1F8-44547AAFC0AF}"/>
              </a:ext>
            </a:extLst>
          </p:cNvPr>
          <p:cNvSpPr>
            <a:spLocks noGrp="1"/>
          </p:cNvSpPr>
          <p:nvPr>
            <p:ph sz="half" idx="2"/>
          </p:nvPr>
        </p:nvSpPr>
        <p:spPr>
          <a:xfrm>
            <a:off x="944563" y="2943225"/>
            <a:ext cx="3175952" cy="3095625"/>
          </a:xfrm>
          <a:ln>
            <a:solidFill>
              <a:schemeClr val="tx1"/>
            </a:solidFill>
          </a:ln>
        </p:spPr>
        <p:txBody>
          <a:bodyPr/>
          <a:lstStyle/>
          <a:p>
            <a:r>
              <a:rPr lang="en-US" dirty="0"/>
              <a:t>Change behaviors</a:t>
            </a:r>
          </a:p>
          <a:p>
            <a:endParaRPr lang="en-US" dirty="0"/>
          </a:p>
          <a:p>
            <a:r>
              <a:rPr lang="en-US" dirty="0"/>
              <a:t>Positive outcomes</a:t>
            </a:r>
          </a:p>
          <a:p>
            <a:endParaRPr lang="en-US" dirty="0"/>
          </a:p>
          <a:p>
            <a:r>
              <a:rPr lang="en-US" dirty="0"/>
              <a:t>Drive engagement</a:t>
            </a:r>
          </a:p>
        </p:txBody>
      </p:sp>
      <p:sp>
        <p:nvSpPr>
          <p:cNvPr id="8" name="Text Placeholder 3">
            <a:extLst>
              <a:ext uri="{FF2B5EF4-FFF2-40B4-BE49-F238E27FC236}">
                <a16:creationId xmlns:a16="http://schemas.microsoft.com/office/drawing/2014/main" id="{AC06EEDA-0007-492E-B0E9-74A3B8FDAD69}"/>
              </a:ext>
            </a:extLst>
          </p:cNvPr>
          <p:cNvSpPr txBox="1">
            <a:spLocks/>
          </p:cNvSpPr>
          <p:nvPr/>
        </p:nvSpPr>
        <p:spPr>
          <a:xfrm>
            <a:off x="4423093" y="2119313"/>
            <a:ext cx="3175952" cy="823912"/>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Mitigate Mistakes</a:t>
            </a:r>
          </a:p>
        </p:txBody>
      </p:sp>
      <p:sp>
        <p:nvSpPr>
          <p:cNvPr id="9" name="Content Placeholder 4">
            <a:extLst>
              <a:ext uri="{FF2B5EF4-FFF2-40B4-BE49-F238E27FC236}">
                <a16:creationId xmlns:a16="http://schemas.microsoft.com/office/drawing/2014/main" id="{6A105980-BFEA-46E9-85C4-7F2B2574F6D8}"/>
              </a:ext>
            </a:extLst>
          </p:cNvPr>
          <p:cNvSpPr txBox="1">
            <a:spLocks/>
          </p:cNvSpPr>
          <p:nvPr/>
        </p:nvSpPr>
        <p:spPr>
          <a:xfrm>
            <a:off x="4423093" y="2943225"/>
            <a:ext cx="3175952" cy="309562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Cost of mistakes</a:t>
            </a:r>
          </a:p>
          <a:p>
            <a:endParaRPr lang="en-US" dirty="0"/>
          </a:p>
          <a:p>
            <a:r>
              <a:rPr lang="en-US" dirty="0"/>
              <a:t>Ease to identify</a:t>
            </a:r>
          </a:p>
          <a:p>
            <a:endParaRPr lang="en-US" dirty="0"/>
          </a:p>
          <a:p>
            <a:r>
              <a:rPr lang="en-US" dirty="0"/>
              <a:t>Ease of recovery</a:t>
            </a:r>
          </a:p>
        </p:txBody>
      </p:sp>
      <p:sp>
        <p:nvSpPr>
          <p:cNvPr id="10" name="Text Placeholder 3">
            <a:extLst>
              <a:ext uri="{FF2B5EF4-FFF2-40B4-BE49-F238E27FC236}">
                <a16:creationId xmlns:a16="http://schemas.microsoft.com/office/drawing/2014/main" id="{1C9E306A-38CB-4D5E-8DA5-81237DE2904E}"/>
              </a:ext>
            </a:extLst>
          </p:cNvPr>
          <p:cNvSpPr txBox="1">
            <a:spLocks/>
          </p:cNvSpPr>
          <p:nvPr/>
        </p:nvSpPr>
        <p:spPr>
          <a:xfrm>
            <a:off x="7901623" y="2119313"/>
            <a:ext cx="3175952" cy="823912"/>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Get Data to Improve</a:t>
            </a:r>
          </a:p>
        </p:txBody>
      </p:sp>
      <p:sp>
        <p:nvSpPr>
          <p:cNvPr id="11" name="Content Placeholder 4">
            <a:extLst>
              <a:ext uri="{FF2B5EF4-FFF2-40B4-BE49-F238E27FC236}">
                <a16:creationId xmlns:a16="http://schemas.microsoft.com/office/drawing/2014/main" id="{91D80022-36E8-46D7-92D8-BE4FB60F9CDF}"/>
              </a:ext>
            </a:extLst>
          </p:cNvPr>
          <p:cNvSpPr txBox="1">
            <a:spLocks/>
          </p:cNvSpPr>
          <p:nvPr/>
        </p:nvSpPr>
        <p:spPr>
          <a:xfrm>
            <a:off x="7901623" y="2943225"/>
            <a:ext cx="3175952" cy="309562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Closed Loop</a:t>
            </a:r>
          </a:p>
          <a:p>
            <a:pPr marL="0" indent="0">
              <a:buNone/>
            </a:pPr>
            <a:endParaRPr lang="en-US" dirty="0"/>
          </a:p>
          <a:p>
            <a:r>
              <a:rPr lang="en-US" dirty="0"/>
              <a:t>Honest outcome</a:t>
            </a:r>
          </a:p>
          <a:p>
            <a:endParaRPr lang="en-US" dirty="0"/>
          </a:p>
          <a:p>
            <a:r>
              <a:rPr lang="en-US" dirty="0"/>
              <a:t>Unbiased </a:t>
            </a:r>
          </a:p>
        </p:txBody>
      </p:sp>
    </p:spTree>
    <p:extLst>
      <p:ext uri="{BB962C8B-B14F-4D97-AF65-F5344CB8AC3E}">
        <p14:creationId xmlns:p14="http://schemas.microsoft.com/office/powerpoint/2010/main" val="42194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51E0-B1AF-4627-9F36-820D20400EE5}"/>
              </a:ext>
            </a:extLst>
          </p:cNvPr>
          <p:cNvSpPr>
            <a:spLocks noGrp="1"/>
          </p:cNvSpPr>
          <p:nvPr>
            <p:ph type="title"/>
          </p:nvPr>
        </p:nvSpPr>
        <p:spPr/>
        <p:txBody>
          <a:bodyPr/>
          <a:lstStyle/>
          <a:p>
            <a:r>
              <a:rPr lang="en-US" dirty="0"/>
              <a:t>Example: Home Light Automation</a:t>
            </a:r>
          </a:p>
        </p:txBody>
      </p:sp>
      <p:sp>
        <p:nvSpPr>
          <p:cNvPr id="3" name="Text Placeholder 2">
            <a:extLst>
              <a:ext uri="{FF2B5EF4-FFF2-40B4-BE49-F238E27FC236}">
                <a16:creationId xmlns:a16="http://schemas.microsoft.com/office/drawing/2014/main" id="{9108746D-B0B6-413E-A3C3-4F6E88610454}"/>
              </a:ext>
            </a:extLst>
          </p:cNvPr>
          <p:cNvSpPr>
            <a:spLocks noGrp="1"/>
          </p:cNvSpPr>
          <p:nvPr>
            <p:ph type="body" idx="1"/>
          </p:nvPr>
        </p:nvSpPr>
        <p:spPr>
          <a:xfrm>
            <a:off x="4446135" y="1685131"/>
            <a:ext cx="3618857" cy="823912"/>
          </a:xfrm>
        </p:spPr>
        <p:txBody>
          <a:bodyPr>
            <a:normAutofit/>
          </a:bodyPr>
          <a:lstStyle/>
          <a:p>
            <a:r>
              <a:rPr lang="en-US" sz="2000" dirty="0"/>
              <a:t>Objective: Save Power</a:t>
            </a:r>
          </a:p>
        </p:txBody>
      </p:sp>
      <p:sp>
        <p:nvSpPr>
          <p:cNvPr id="5" name="Text Placeholder 4">
            <a:extLst>
              <a:ext uri="{FF2B5EF4-FFF2-40B4-BE49-F238E27FC236}">
                <a16:creationId xmlns:a16="http://schemas.microsoft.com/office/drawing/2014/main" id="{FD439239-848A-464F-9EA7-E631353A058A}"/>
              </a:ext>
            </a:extLst>
          </p:cNvPr>
          <p:cNvSpPr>
            <a:spLocks noGrp="1"/>
          </p:cNvSpPr>
          <p:nvPr>
            <p:ph type="body" sz="quarter" idx="3"/>
          </p:nvPr>
        </p:nvSpPr>
        <p:spPr>
          <a:xfrm>
            <a:off x="8309367" y="1690688"/>
            <a:ext cx="3596687" cy="823912"/>
          </a:xfrm>
        </p:spPr>
        <p:txBody>
          <a:bodyPr>
            <a:normAutofit/>
          </a:bodyPr>
          <a:lstStyle/>
          <a:p>
            <a:r>
              <a:rPr lang="en-US" sz="2000" dirty="0"/>
              <a:t>Objective: Keep Users Safe</a:t>
            </a:r>
          </a:p>
        </p:txBody>
      </p:sp>
      <p:sp>
        <p:nvSpPr>
          <p:cNvPr id="6" name="Content Placeholder 5">
            <a:extLst>
              <a:ext uri="{FF2B5EF4-FFF2-40B4-BE49-F238E27FC236}">
                <a16:creationId xmlns:a16="http://schemas.microsoft.com/office/drawing/2014/main" id="{D74F6C1D-7B15-4CD2-85D9-8CAD3DF2D3A4}"/>
              </a:ext>
            </a:extLst>
          </p:cNvPr>
          <p:cNvSpPr>
            <a:spLocks noGrp="1"/>
          </p:cNvSpPr>
          <p:nvPr>
            <p:ph sz="quarter" idx="4"/>
          </p:nvPr>
        </p:nvSpPr>
        <p:spPr>
          <a:xfrm>
            <a:off x="8309367" y="2514600"/>
            <a:ext cx="3596687" cy="3684588"/>
          </a:xfrm>
        </p:spPr>
        <p:txBody>
          <a:bodyPr>
            <a:normAutofit/>
          </a:bodyPr>
          <a:lstStyle/>
          <a:p>
            <a:pPr lvl="1"/>
            <a:r>
              <a:rPr lang="en-US" sz="1600" dirty="0"/>
              <a:t>Automate: on with aggressive threshold</a:t>
            </a:r>
          </a:p>
          <a:p>
            <a:pPr lvl="1"/>
            <a:r>
              <a:rPr lang="en-US" sz="1600" dirty="0"/>
              <a:t>Turn off after long period of repeatedly passing conservative threshold</a:t>
            </a:r>
          </a:p>
          <a:p>
            <a:pPr lvl="1"/>
            <a:endParaRPr lang="en-US" sz="1600" dirty="0"/>
          </a:p>
          <a:p>
            <a:pPr lvl="1"/>
            <a:endParaRPr lang="en-US" sz="1600" dirty="0"/>
          </a:p>
          <a:p>
            <a:pPr lvl="1"/>
            <a:endParaRPr lang="en-US" sz="1600" dirty="0"/>
          </a:p>
          <a:p>
            <a:pPr lvl="1"/>
            <a:r>
              <a:rPr lang="en-US" sz="1600" dirty="0"/>
              <a:t>Mistakes:</a:t>
            </a:r>
          </a:p>
          <a:p>
            <a:pPr lvl="2"/>
            <a:r>
              <a:rPr lang="en-US" sz="1200" dirty="0"/>
              <a:t>Light is always on</a:t>
            </a:r>
          </a:p>
          <a:p>
            <a:pPr lvl="2"/>
            <a:r>
              <a:rPr lang="en-US" sz="1200" dirty="0"/>
              <a:t>Someone gets hurt…</a:t>
            </a:r>
          </a:p>
          <a:p>
            <a:pPr lvl="2"/>
            <a:endParaRPr lang="en-US" sz="1200" dirty="0"/>
          </a:p>
          <a:p>
            <a:pPr lvl="2"/>
            <a:endParaRPr lang="en-US" sz="1200" dirty="0"/>
          </a:p>
        </p:txBody>
      </p:sp>
      <p:sp>
        <p:nvSpPr>
          <p:cNvPr id="7" name="Content Placeholder 6">
            <a:extLst>
              <a:ext uri="{FF2B5EF4-FFF2-40B4-BE49-F238E27FC236}">
                <a16:creationId xmlns:a16="http://schemas.microsoft.com/office/drawing/2014/main" id="{2D489E7D-8715-4929-9C1E-345F0CF032B9}"/>
              </a:ext>
            </a:extLst>
          </p:cNvPr>
          <p:cNvSpPr>
            <a:spLocks noGrp="1"/>
          </p:cNvSpPr>
          <p:nvPr>
            <p:ph sz="half" idx="2"/>
          </p:nvPr>
        </p:nvSpPr>
        <p:spPr>
          <a:xfrm>
            <a:off x="4446135" y="2509043"/>
            <a:ext cx="3717477" cy="3678443"/>
          </a:xfrm>
          <a:prstGeom prst="rect">
            <a:avLst/>
          </a:prstGeom>
        </p:spPr>
        <p:txBody>
          <a:bodyPr wrap="square">
            <a:spAutoFit/>
          </a:bodyPr>
          <a:lstStyle/>
          <a:p>
            <a:pPr lvl="1"/>
            <a:r>
              <a:rPr lang="en-US" sz="1600" dirty="0"/>
              <a:t>Never turn on</a:t>
            </a:r>
          </a:p>
          <a:p>
            <a:pPr lvl="1"/>
            <a:r>
              <a:rPr lang="en-US" sz="1600" dirty="0"/>
              <a:t>Automate: off with conservative threshold</a:t>
            </a:r>
          </a:p>
          <a:p>
            <a:pPr lvl="1"/>
            <a:r>
              <a:rPr lang="en-US" sz="1600" dirty="0"/>
              <a:t>Prompt: turn off with aggressive threshold</a:t>
            </a:r>
          </a:p>
          <a:p>
            <a:pPr lvl="1"/>
            <a:r>
              <a:rPr lang="en-US" sz="1600" dirty="0"/>
              <a:t>Annotate: power warning</a:t>
            </a:r>
          </a:p>
          <a:p>
            <a:pPr lvl="1"/>
            <a:endParaRPr lang="en-US" sz="1600" dirty="0"/>
          </a:p>
          <a:p>
            <a:pPr lvl="1"/>
            <a:endParaRPr lang="en-US" sz="1600" dirty="0"/>
          </a:p>
          <a:p>
            <a:pPr lvl="1"/>
            <a:r>
              <a:rPr lang="en-US" sz="1600" dirty="0"/>
              <a:t>Mistakes:</a:t>
            </a:r>
          </a:p>
          <a:p>
            <a:pPr lvl="2"/>
            <a:r>
              <a:rPr lang="en-US" sz="1200" dirty="0"/>
              <a:t>User never turns off, system leaves on</a:t>
            </a:r>
          </a:p>
          <a:p>
            <a:pPr lvl="2"/>
            <a:r>
              <a:rPr lang="en-US" sz="1200" dirty="0"/>
              <a:t>Lots of prompts, user disconnects</a:t>
            </a:r>
          </a:p>
          <a:p>
            <a:pPr lvl="2"/>
            <a:endParaRPr lang="en-US" sz="1200" dirty="0"/>
          </a:p>
          <a:p>
            <a:pPr lvl="2"/>
            <a:endParaRPr lang="en-US" sz="1200" dirty="0"/>
          </a:p>
          <a:p>
            <a:pPr lvl="1"/>
            <a:r>
              <a:rPr lang="en-US" sz="1600" dirty="0"/>
              <a:t>Training Data?</a:t>
            </a:r>
          </a:p>
        </p:txBody>
      </p:sp>
      <p:sp>
        <p:nvSpPr>
          <p:cNvPr id="11" name="Text Placeholder 2">
            <a:extLst>
              <a:ext uri="{FF2B5EF4-FFF2-40B4-BE49-F238E27FC236}">
                <a16:creationId xmlns:a16="http://schemas.microsoft.com/office/drawing/2014/main" id="{AB9BE0CE-7FC5-4AFC-95DA-663F6F7E63F0}"/>
              </a:ext>
            </a:extLst>
          </p:cNvPr>
          <p:cNvSpPr txBox="1">
            <a:spLocks/>
          </p:cNvSpPr>
          <p:nvPr/>
        </p:nvSpPr>
        <p:spPr>
          <a:xfrm>
            <a:off x="285946" y="1685131"/>
            <a:ext cx="361885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Objective: Full Automation</a:t>
            </a:r>
          </a:p>
        </p:txBody>
      </p:sp>
      <p:sp>
        <p:nvSpPr>
          <p:cNvPr id="12" name="Content Placeholder 6">
            <a:extLst>
              <a:ext uri="{FF2B5EF4-FFF2-40B4-BE49-F238E27FC236}">
                <a16:creationId xmlns:a16="http://schemas.microsoft.com/office/drawing/2014/main" id="{8CADA724-567B-47C9-AD85-0E5B6A737F12}"/>
              </a:ext>
            </a:extLst>
          </p:cNvPr>
          <p:cNvSpPr txBox="1">
            <a:spLocks/>
          </p:cNvSpPr>
          <p:nvPr/>
        </p:nvSpPr>
        <p:spPr>
          <a:xfrm>
            <a:off x="285946" y="2509043"/>
            <a:ext cx="3618857" cy="339272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dirty="0"/>
              <a:t>Automate: on with moderate threshold</a:t>
            </a:r>
          </a:p>
          <a:p>
            <a:pPr lvl="1"/>
            <a:r>
              <a:rPr lang="en-US" sz="1600" dirty="0"/>
              <a:t>Automate: off with conservative threshold</a:t>
            </a:r>
          </a:p>
          <a:p>
            <a:pPr lvl="1"/>
            <a:endParaRPr lang="en-US" sz="1600" dirty="0"/>
          </a:p>
          <a:p>
            <a:pPr lvl="1"/>
            <a:endParaRPr lang="en-US" sz="1600" dirty="0"/>
          </a:p>
          <a:p>
            <a:pPr lvl="1"/>
            <a:endParaRPr lang="en-US" sz="1600" dirty="0"/>
          </a:p>
          <a:p>
            <a:pPr lvl="1"/>
            <a:endParaRPr lang="en-US" sz="1600" dirty="0"/>
          </a:p>
          <a:p>
            <a:pPr lvl="1"/>
            <a:r>
              <a:rPr lang="en-US" sz="1600" dirty="0"/>
              <a:t>Mistakes:</a:t>
            </a:r>
          </a:p>
          <a:p>
            <a:pPr lvl="2"/>
            <a:r>
              <a:rPr lang="en-US" sz="1200" dirty="0"/>
              <a:t>User in the dark, waving arms</a:t>
            </a:r>
          </a:p>
          <a:p>
            <a:pPr lvl="2"/>
            <a:r>
              <a:rPr lang="en-US" sz="1200" dirty="0"/>
              <a:t>Light flickering on and off</a:t>
            </a:r>
          </a:p>
          <a:p>
            <a:pPr lvl="2"/>
            <a:endParaRPr lang="en-US" sz="1200" dirty="0"/>
          </a:p>
          <a:p>
            <a:pPr lvl="2"/>
            <a:endParaRPr lang="en-US" sz="1200" dirty="0"/>
          </a:p>
        </p:txBody>
      </p:sp>
    </p:spTree>
    <p:extLst>
      <p:ext uri="{BB962C8B-B14F-4D97-AF65-F5344CB8AC3E}">
        <p14:creationId xmlns:p14="http://schemas.microsoft.com/office/powerpoint/2010/main" val="36562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 calcmode="lin" valueType="num">
                                      <p:cBhvr additive="base">
                                        <p:cTn id="19"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anim calcmode="lin" valueType="num">
                                      <p:cBhvr additive="base">
                                        <p:cTn id="2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anim calcmode="lin" valueType="num">
                                      <p:cBhvr additive="base">
                                        <p:cTn id="2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 calcmode="lin" valueType="num">
                                      <p:cBhvr additive="base">
                                        <p:cTn id="4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 calcmode="lin" valueType="num">
                                      <p:cBhvr additive="base">
                                        <p:cTn id="4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 calcmode="lin" valueType="num">
                                      <p:cBhvr additive="base">
                                        <p:cTn id="5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 calcmode="lin" valueType="num">
                                      <p:cBhvr additive="base">
                                        <p:cTn id="5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 calcmode="lin" valueType="num">
                                      <p:cBhvr additive="base">
                                        <p:cTn id="6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anim calcmode="lin" valueType="num">
                                      <p:cBhvr additive="base">
                                        <p:cTn id="7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
                                            <p:txEl>
                                              <p:pRg st="8" end="8"/>
                                            </p:txEl>
                                          </p:spTgt>
                                        </p:tgtEl>
                                        <p:attrNameLst>
                                          <p:attrName>style.visibility</p:attrName>
                                        </p:attrNameLst>
                                      </p:cBhvr>
                                      <p:to>
                                        <p:strVal val="visible"/>
                                      </p:to>
                                    </p:set>
                                    <p:anim calcmode="lin" valueType="num">
                                      <p:cBhvr additive="base">
                                        <p:cTn id="7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txEl>
                                              <p:pRg st="0" end="0"/>
                                            </p:txEl>
                                          </p:spTgt>
                                        </p:tgtEl>
                                        <p:attrNameLst>
                                          <p:attrName>style.visibility</p:attrName>
                                        </p:attrNameLst>
                                      </p:cBhvr>
                                      <p:to>
                                        <p:strVal val="visible"/>
                                      </p:to>
                                    </p:set>
                                    <p:anim calcmode="lin" valueType="num">
                                      <p:cBhvr additive="base">
                                        <p:cTn id="8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 calcmode="lin" valueType="num">
                                      <p:cBhvr additive="base">
                                        <p:cTn id="8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
                                            <p:txEl>
                                              <p:pRg st="1" end="1"/>
                                            </p:txEl>
                                          </p:spTgt>
                                        </p:tgtEl>
                                        <p:attrNameLst>
                                          <p:attrName>style.visibility</p:attrName>
                                        </p:attrNameLst>
                                      </p:cBhvr>
                                      <p:to>
                                        <p:strVal val="visible"/>
                                      </p:to>
                                    </p:set>
                                    <p:anim calcmode="lin" valueType="num">
                                      <p:cBhvr additive="base">
                                        <p:cTn id="9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6">
                                            <p:txEl>
                                              <p:pRg st="5" end="5"/>
                                            </p:txEl>
                                          </p:spTgt>
                                        </p:tgtEl>
                                        <p:attrNameLst>
                                          <p:attrName>style.visibility</p:attrName>
                                        </p:attrNameLst>
                                      </p:cBhvr>
                                      <p:to>
                                        <p:strVal val="visible"/>
                                      </p:to>
                                    </p:set>
                                    <p:anim calcmode="lin" valueType="num">
                                      <p:cBhvr additive="base">
                                        <p:cTn id="9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6">
                                            <p:txEl>
                                              <p:pRg st="6" end="6"/>
                                            </p:txEl>
                                          </p:spTgt>
                                        </p:tgtEl>
                                        <p:attrNameLst>
                                          <p:attrName>style.visibility</p:attrName>
                                        </p:attrNameLst>
                                      </p:cBhvr>
                                      <p:to>
                                        <p:strVal val="visible"/>
                                      </p:to>
                                    </p:set>
                                    <p:anim calcmode="lin" valueType="num">
                                      <p:cBhvr additive="base">
                                        <p:cTn id="10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
                                            <p:txEl>
                                              <p:pRg st="7" end="7"/>
                                            </p:txEl>
                                          </p:spTgt>
                                        </p:tgtEl>
                                        <p:attrNameLst>
                                          <p:attrName>style.visibility</p:attrName>
                                        </p:attrNameLst>
                                      </p:cBhvr>
                                      <p:to>
                                        <p:strVal val="visible"/>
                                      </p:to>
                                    </p:set>
                                    <p:anim calcmode="lin" valueType="num">
                                      <p:cBhvr additive="base">
                                        <p:cTn id="10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
                                            <p:txEl>
                                              <p:pRg st="11" end="11"/>
                                            </p:txEl>
                                          </p:spTgt>
                                        </p:tgtEl>
                                        <p:attrNameLst>
                                          <p:attrName>style.visibility</p:attrName>
                                        </p:attrNameLst>
                                      </p:cBhvr>
                                      <p:to>
                                        <p:strVal val="visible"/>
                                      </p:to>
                                    </p:set>
                                    <p:anim calcmode="lin" valueType="num">
                                      <p:cBhvr additive="base">
                                        <p:cTn id="11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7BC0-986C-4CA0-9774-D69B6C41E61E}"/>
              </a:ext>
            </a:extLst>
          </p:cNvPr>
          <p:cNvSpPr>
            <a:spLocks noGrp="1"/>
          </p:cNvSpPr>
          <p:nvPr>
            <p:ph type="title"/>
          </p:nvPr>
        </p:nvSpPr>
        <p:spPr/>
        <p:txBody>
          <a:bodyPr>
            <a:normAutofit/>
          </a:bodyPr>
          <a:lstStyle/>
          <a:p>
            <a:r>
              <a:rPr lang="en-US" dirty="0"/>
              <a:t>Why Intelligent Experiences are hard </a:t>
            </a:r>
            <a:r>
              <a:rPr lang="en-US" dirty="0" err="1"/>
              <a:t>pt</a:t>
            </a:r>
            <a:r>
              <a:rPr lang="en-US" dirty="0"/>
              <a:t> 1: 	There will be Many Mistakes</a:t>
            </a:r>
          </a:p>
        </p:txBody>
      </p:sp>
      <p:sp>
        <p:nvSpPr>
          <p:cNvPr id="8" name="Text Placeholder 7">
            <a:extLst>
              <a:ext uri="{FF2B5EF4-FFF2-40B4-BE49-F238E27FC236}">
                <a16:creationId xmlns:a16="http://schemas.microsoft.com/office/drawing/2014/main" id="{5454F691-A6D3-4E4F-ADF0-BBD649DC00B0}"/>
              </a:ext>
            </a:extLst>
          </p:cNvPr>
          <p:cNvSpPr>
            <a:spLocks noGrp="1"/>
          </p:cNvSpPr>
          <p:nvPr>
            <p:ph type="body" idx="1"/>
          </p:nvPr>
        </p:nvSpPr>
        <p:spPr/>
        <p:txBody>
          <a:bodyPr/>
          <a:lstStyle/>
          <a:p>
            <a:r>
              <a:rPr lang="en-US" dirty="0"/>
              <a:t>Mistakes</a:t>
            </a:r>
          </a:p>
        </p:txBody>
      </p:sp>
      <p:sp>
        <p:nvSpPr>
          <p:cNvPr id="7" name="Content Placeholder 6">
            <a:extLst>
              <a:ext uri="{FF2B5EF4-FFF2-40B4-BE49-F238E27FC236}">
                <a16:creationId xmlns:a16="http://schemas.microsoft.com/office/drawing/2014/main" id="{7D1D99C6-5027-4443-922E-F361586F8EFE}"/>
              </a:ext>
            </a:extLst>
          </p:cNvPr>
          <p:cNvSpPr>
            <a:spLocks noGrp="1"/>
          </p:cNvSpPr>
          <p:nvPr>
            <p:ph sz="half" idx="2"/>
          </p:nvPr>
        </p:nvSpPr>
        <p:spPr/>
        <p:txBody>
          <a:bodyPr>
            <a:normAutofit fontScale="85000" lnSpcReduction="20000"/>
          </a:bodyPr>
          <a:lstStyle/>
          <a:p>
            <a:r>
              <a:rPr lang="en-US" dirty="0"/>
              <a:t>97% Accuracy – very, very good</a:t>
            </a:r>
          </a:p>
          <a:p>
            <a:endParaRPr lang="en-US" dirty="0"/>
          </a:p>
          <a:p>
            <a:r>
              <a:rPr lang="en-US" dirty="0"/>
              <a:t>100,000 users with 3 interactions per day:</a:t>
            </a:r>
          </a:p>
          <a:p>
            <a:pPr lvl="1"/>
            <a:r>
              <a:rPr lang="en-US" dirty="0"/>
              <a:t>9,000 mistakes per day</a:t>
            </a:r>
          </a:p>
          <a:p>
            <a:pPr lvl="1"/>
            <a:r>
              <a:rPr lang="en-US" dirty="0"/>
              <a:t>63,000 mistakes per week</a:t>
            </a:r>
          </a:p>
          <a:p>
            <a:pPr lvl="1"/>
            <a:r>
              <a:rPr lang="en-US" dirty="0"/>
              <a:t>3.2 million mistakes per year</a:t>
            </a:r>
          </a:p>
          <a:p>
            <a:pPr lvl="1"/>
            <a:endParaRPr lang="en-US" dirty="0"/>
          </a:p>
          <a:p>
            <a:r>
              <a:rPr lang="en-US" dirty="0"/>
              <a:t>Each user expects:</a:t>
            </a:r>
          </a:p>
          <a:p>
            <a:pPr lvl="1"/>
            <a:r>
              <a:rPr lang="en-US" dirty="0"/>
              <a:t>1 mistake per ~11 days</a:t>
            </a:r>
          </a:p>
          <a:p>
            <a:pPr lvl="1"/>
            <a:r>
              <a:rPr lang="en-US" dirty="0"/>
              <a:t>~30-35 mistakes per year</a:t>
            </a:r>
          </a:p>
          <a:p>
            <a:endParaRPr lang="en-US" dirty="0"/>
          </a:p>
          <a:p>
            <a:endParaRPr lang="en-US" dirty="0"/>
          </a:p>
        </p:txBody>
      </p:sp>
      <p:sp>
        <p:nvSpPr>
          <p:cNvPr id="5" name="Text Placeholder 4">
            <a:extLst>
              <a:ext uri="{FF2B5EF4-FFF2-40B4-BE49-F238E27FC236}">
                <a16:creationId xmlns:a16="http://schemas.microsoft.com/office/drawing/2014/main" id="{1C329EDF-35AB-4173-B4D8-8B5C9B27015A}"/>
              </a:ext>
            </a:extLst>
          </p:cNvPr>
          <p:cNvSpPr>
            <a:spLocks noGrp="1"/>
          </p:cNvSpPr>
          <p:nvPr>
            <p:ph type="body" sz="quarter" idx="3"/>
          </p:nvPr>
        </p:nvSpPr>
        <p:spPr/>
        <p:txBody>
          <a:bodyPr/>
          <a:lstStyle/>
          <a:p>
            <a:r>
              <a:rPr lang="en-US" dirty="0"/>
              <a:t>Experience with Mistakes</a:t>
            </a:r>
          </a:p>
        </p:txBody>
      </p:sp>
      <p:sp>
        <p:nvSpPr>
          <p:cNvPr id="6" name="Content Placeholder 5">
            <a:extLst>
              <a:ext uri="{FF2B5EF4-FFF2-40B4-BE49-F238E27FC236}">
                <a16:creationId xmlns:a16="http://schemas.microsoft.com/office/drawing/2014/main" id="{9498F00C-BBCC-4A6E-A70B-D24ED5785F4D}"/>
              </a:ext>
            </a:extLst>
          </p:cNvPr>
          <p:cNvSpPr>
            <a:spLocks noGrp="1"/>
          </p:cNvSpPr>
          <p:nvPr>
            <p:ph sz="quarter" idx="4"/>
          </p:nvPr>
        </p:nvSpPr>
        <p:spPr/>
        <p:txBody>
          <a:bodyPr>
            <a:normAutofit fontScale="85000" lnSpcReduction="20000"/>
          </a:bodyPr>
          <a:lstStyle/>
          <a:p>
            <a:r>
              <a:rPr lang="en-US" dirty="0"/>
              <a:t>At what point do the mistakes ruin the utility?</a:t>
            </a:r>
          </a:p>
          <a:p>
            <a:endParaRPr lang="en-US" dirty="0"/>
          </a:p>
          <a:p>
            <a:r>
              <a:rPr lang="en-US" dirty="0"/>
              <a:t>Consider each experience two ways:</a:t>
            </a:r>
          </a:p>
          <a:p>
            <a:pPr lvl="1"/>
            <a:r>
              <a:rPr lang="en-US" dirty="0"/>
              <a:t>What to do if the user got there because the model was right</a:t>
            </a:r>
          </a:p>
          <a:p>
            <a:pPr lvl="1"/>
            <a:endParaRPr lang="en-US" dirty="0"/>
          </a:p>
          <a:p>
            <a:pPr lvl="1"/>
            <a:r>
              <a:rPr lang="en-US" dirty="0"/>
              <a:t>What to do if the user got there because the model was wrong</a:t>
            </a:r>
          </a:p>
        </p:txBody>
      </p:sp>
    </p:spTree>
    <p:extLst>
      <p:ext uri="{BB962C8B-B14F-4D97-AF65-F5344CB8AC3E}">
        <p14:creationId xmlns:p14="http://schemas.microsoft.com/office/powerpoint/2010/main" val="79727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 calcmode="lin" valueType="num">
                                      <p:cBhvr additive="base">
                                        <p:cTn id="3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 calcmode="lin" valueType="num">
                                      <p:cBhvr additive="base">
                                        <p:cTn id="4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 calcmode="lin" valueType="num">
                                      <p:cBhvr additive="base">
                                        <p:cTn id="4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 calcmode="lin" valueType="num">
                                      <p:cBhvr additive="base">
                                        <p:cTn id="5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 calcmode="lin" valueType="num">
                                      <p:cBhvr additive="base">
                                        <p:cTn id="5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 calcmode="lin" valueType="num">
                                      <p:cBhvr additive="base">
                                        <p:cTn id="6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0E0F-8CEF-4CF4-A38B-99584A1927F2}"/>
              </a:ext>
            </a:extLst>
          </p:cNvPr>
          <p:cNvSpPr>
            <a:spLocks noGrp="1"/>
          </p:cNvSpPr>
          <p:nvPr>
            <p:ph type="title"/>
          </p:nvPr>
        </p:nvSpPr>
        <p:spPr/>
        <p:txBody>
          <a:bodyPr/>
          <a:lstStyle/>
          <a:p>
            <a:r>
              <a:rPr lang="en-US" dirty="0"/>
              <a:t>Why Intelligent Experiences are hard </a:t>
            </a:r>
            <a:r>
              <a:rPr lang="en-US" dirty="0" err="1"/>
              <a:t>pt</a:t>
            </a:r>
            <a:r>
              <a:rPr lang="en-US" dirty="0"/>
              <a:t> 2:</a:t>
            </a:r>
            <a:br>
              <a:rPr lang="en-US" dirty="0"/>
            </a:br>
            <a:r>
              <a:rPr lang="en-US" dirty="0"/>
              <a:t>	The Mistakes Will Change </a:t>
            </a:r>
          </a:p>
        </p:txBody>
      </p:sp>
      <p:sp>
        <p:nvSpPr>
          <p:cNvPr id="4" name="Text Placeholder 3">
            <a:extLst>
              <a:ext uri="{FF2B5EF4-FFF2-40B4-BE49-F238E27FC236}">
                <a16:creationId xmlns:a16="http://schemas.microsoft.com/office/drawing/2014/main" id="{13173130-587E-41DA-88EC-DC61EF7BC33B}"/>
              </a:ext>
            </a:extLst>
          </p:cNvPr>
          <p:cNvSpPr>
            <a:spLocks noGrp="1"/>
          </p:cNvSpPr>
          <p:nvPr>
            <p:ph type="body" idx="1"/>
          </p:nvPr>
        </p:nvSpPr>
        <p:spPr/>
        <p:txBody>
          <a:bodyPr/>
          <a:lstStyle/>
          <a:p>
            <a:r>
              <a:rPr lang="en-US" dirty="0"/>
              <a:t>Intelligence Changes</a:t>
            </a:r>
          </a:p>
        </p:txBody>
      </p:sp>
      <p:sp>
        <p:nvSpPr>
          <p:cNvPr id="3" name="Content Placeholder 2">
            <a:extLst>
              <a:ext uri="{FF2B5EF4-FFF2-40B4-BE49-F238E27FC236}">
                <a16:creationId xmlns:a16="http://schemas.microsoft.com/office/drawing/2014/main" id="{816961D8-F416-4115-9513-667A32CD8367}"/>
              </a:ext>
            </a:extLst>
          </p:cNvPr>
          <p:cNvSpPr>
            <a:spLocks noGrp="1"/>
          </p:cNvSpPr>
          <p:nvPr>
            <p:ph sz="half" idx="2"/>
          </p:nvPr>
        </p:nvSpPr>
        <p:spPr/>
        <p:txBody>
          <a:bodyPr>
            <a:normAutofit fontScale="92500" lnSpcReduction="10000"/>
          </a:bodyPr>
          <a:lstStyle/>
          <a:p>
            <a:r>
              <a:rPr lang="en-US" dirty="0"/>
              <a:t>You have a better model +2%!</a:t>
            </a:r>
          </a:p>
          <a:p>
            <a:pPr lvl="1"/>
            <a:r>
              <a:rPr lang="en-US" dirty="0"/>
              <a:t>More things got better than worse</a:t>
            </a:r>
          </a:p>
          <a:p>
            <a:pPr lvl="1"/>
            <a:r>
              <a:rPr lang="en-US" dirty="0"/>
              <a:t>But some things got worse…</a:t>
            </a:r>
          </a:p>
          <a:p>
            <a:pPr lvl="1"/>
            <a:endParaRPr lang="en-US" dirty="0"/>
          </a:p>
          <a:p>
            <a:r>
              <a:rPr lang="en-US" dirty="0"/>
              <a:t>New mistakes</a:t>
            </a:r>
          </a:p>
          <a:p>
            <a:pPr lvl="1"/>
            <a:r>
              <a:rPr lang="en-US" dirty="0"/>
              <a:t>Randomly distributed?</a:t>
            </a:r>
          </a:p>
          <a:p>
            <a:pPr lvl="1"/>
            <a:r>
              <a:rPr lang="en-US" dirty="0"/>
              <a:t>Focused on certain users?</a:t>
            </a:r>
          </a:p>
          <a:p>
            <a:pPr lvl="1"/>
            <a:r>
              <a:rPr lang="en-US" dirty="0"/>
              <a:t>Cheap or costly?</a:t>
            </a:r>
          </a:p>
          <a:p>
            <a:pPr lvl="1"/>
            <a:endParaRPr lang="en-US" dirty="0"/>
          </a:p>
          <a:p>
            <a:r>
              <a:rPr lang="en-US" dirty="0"/>
              <a:t>Which part of the curve?</a:t>
            </a:r>
          </a:p>
        </p:txBody>
      </p:sp>
      <p:sp>
        <p:nvSpPr>
          <p:cNvPr id="5" name="Text Placeholder 4">
            <a:extLst>
              <a:ext uri="{FF2B5EF4-FFF2-40B4-BE49-F238E27FC236}">
                <a16:creationId xmlns:a16="http://schemas.microsoft.com/office/drawing/2014/main" id="{71587184-A6EA-49A5-A758-752F1C38C2B6}"/>
              </a:ext>
            </a:extLst>
          </p:cNvPr>
          <p:cNvSpPr>
            <a:spLocks noGrp="1"/>
          </p:cNvSpPr>
          <p:nvPr>
            <p:ph type="body" sz="quarter" idx="3"/>
          </p:nvPr>
        </p:nvSpPr>
        <p:spPr/>
        <p:txBody>
          <a:bodyPr/>
          <a:lstStyle/>
          <a:p>
            <a:r>
              <a:rPr lang="en-US" dirty="0"/>
              <a:t>Problem Changes</a:t>
            </a:r>
          </a:p>
        </p:txBody>
      </p:sp>
      <p:sp>
        <p:nvSpPr>
          <p:cNvPr id="6" name="Content Placeholder 5">
            <a:extLst>
              <a:ext uri="{FF2B5EF4-FFF2-40B4-BE49-F238E27FC236}">
                <a16:creationId xmlns:a16="http://schemas.microsoft.com/office/drawing/2014/main" id="{EE7F04A6-734C-435A-85DA-3A42D70D9CD7}"/>
              </a:ext>
            </a:extLst>
          </p:cNvPr>
          <p:cNvSpPr>
            <a:spLocks noGrp="1"/>
          </p:cNvSpPr>
          <p:nvPr>
            <p:ph sz="quarter" idx="4"/>
          </p:nvPr>
        </p:nvSpPr>
        <p:spPr>
          <a:xfrm>
            <a:off x="6172200" y="2505075"/>
            <a:ext cx="6019800" cy="3684588"/>
          </a:xfrm>
        </p:spPr>
        <p:txBody>
          <a:bodyPr>
            <a:normAutofit fontScale="92500" lnSpcReduction="10000"/>
          </a:bodyPr>
          <a:lstStyle/>
          <a:p>
            <a:r>
              <a:rPr lang="en-US" dirty="0"/>
              <a:t>New contexts appear</a:t>
            </a:r>
          </a:p>
          <a:p>
            <a:pPr lvl="1"/>
            <a:r>
              <a:rPr lang="en-US" dirty="0"/>
              <a:t>Model tends to be worse at new things…</a:t>
            </a:r>
          </a:p>
          <a:p>
            <a:pPr lvl="1"/>
            <a:r>
              <a:rPr lang="en-US" dirty="0"/>
              <a:t>Latency in catching up?</a:t>
            </a:r>
          </a:p>
          <a:p>
            <a:pPr lvl="1"/>
            <a:endParaRPr lang="en-US" dirty="0"/>
          </a:p>
          <a:p>
            <a:r>
              <a:rPr lang="en-US" dirty="0"/>
              <a:t>Old contexts disappear</a:t>
            </a:r>
          </a:p>
          <a:p>
            <a:pPr lvl="1"/>
            <a:r>
              <a:rPr lang="en-US" dirty="0"/>
              <a:t>Things users liked yesterday gone today</a:t>
            </a:r>
          </a:p>
          <a:p>
            <a:pPr lvl="1"/>
            <a:endParaRPr lang="en-US" dirty="0"/>
          </a:p>
          <a:p>
            <a:r>
              <a:rPr lang="en-US" dirty="0"/>
              <a:t>Meaning of a context change</a:t>
            </a:r>
          </a:p>
          <a:p>
            <a:pPr lvl="1"/>
            <a:r>
              <a:rPr lang="en-US" dirty="0"/>
              <a:t>Enough users perceive it differently</a:t>
            </a:r>
          </a:p>
          <a:p>
            <a:pPr lvl="1"/>
            <a:r>
              <a:rPr lang="en-US" dirty="0"/>
              <a:t>But not all users…</a:t>
            </a:r>
          </a:p>
          <a:p>
            <a:pPr lvl="1"/>
            <a:endParaRPr lang="en-US" dirty="0"/>
          </a:p>
          <a:p>
            <a:pPr marL="0" indent="0">
              <a:buNone/>
            </a:pPr>
            <a:endParaRPr lang="en-US" dirty="0"/>
          </a:p>
          <a:p>
            <a:pPr lvl="1"/>
            <a:endParaRPr lang="en-US" dirty="0"/>
          </a:p>
        </p:txBody>
      </p:sp>
      <p:sp>
        <p:nvSpPr>
          <p:cNvPr id="7" name="TextBox 6">
            <a:extLst>
              <a:ext uri="{FF2B5EF4-FFF2-40B4-BE49-F238E27FC236}">
                <a16:creationId xmlns:a16="http://schemas.microsoft.com/office/drawing/2014/main" id="{52D44FB8-60A1-48EA-A9A4-C6DD81F4CDD1}"/>
              </a:ext>
            </a:extLst>
          </p:cNvPr>
          <p:cNvSpPr txBox="1"/>
          <p:nvPr/>
        </p:nvSpPr>
        <p:spPr>
          <a:xfrm>
            <a:off x="3030096" y="6308209"/>
            <a:ext cx="5934958" cy="369332"/>
          </a:xfrm>
          <a:prstGeom prst="rect">
            <a:avLst/>
          </a:prstGeom>
          <a:noFill/>
        </p:spPr>
        <p:txBody>
          <a:bodyPr wrap="none" rtlCol="0">
            <a:spAutoFit/>
          </a:bodyPr>
          <a:lstStyle/>
          <a:p>
            <a:r>
              <a:rPr lang="en-US" dirty="0"/>
              <a:t>Change can feel like a mistake – even when it is for the good…</a:t>
            </a:r>
          </a:p>
        </p:txBody>
      </p:sp>
    </p:spTree>
    <p:extLst>
      <p:ext uri="{BB962C8B-B14F-4D97-AF65-F5344CB8AC3E}">
        <p14:creationId xmlns:p14="http://schemas.microsoft.com/office/powerpoint/2010/main" val="341862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additive="base">
                                        <p:cTn id="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 calcmode="lin" valueType="num">
                                      <p:cBhvr additive="base">
                                        <p:cTn id="5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anim calcmode="lin" valueType="num">
                                      <p:cBhvr additive="base">
                                        <p:cTn id="6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anim calcmode="lin" valueType="num">
                                      <p:cBhvr additive="base">
                                        <p:cTn id="7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anim calcmode="lin" valueType="num">
                                      <p:cBhvr additive="base">
                                        <p:cTn id="7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anim calcmode="lin" valueType="num">
                                      <p:cBhvr additive="base">
                                        <p:cTn id="7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44BB-4C8B-45A8-A767-6C73CEC0479A}"/>
              </a:ext>
            </a:extLst>
          </p:cNvPr>
          <p:cNvSpPr>
            <a:spLocks noGrp="1"/>
          </p:cNvSpPr>
          <p:nvPr>
            <p:ph type="title"/>
          </p:nvPr>
        </p:nvSpPr>
        <p:spPr>
          <a:xfrm>
            <a:off x="839788" y="365125"/>
            <a:ext cx="10515600" cy="1325563"/>
          </a:xfrm>
        </p:spPr>
        <p:txBody>
          <a:bodyPr/>
          <a:lstStyle/>
          <a:p>
            <a:r>
              <a:rPr lang="en-US" dirty="0"/>
              <a:t>Why Intelligent Experiences are hard </a:t>
            </a:r>
            <a:r>
              <a:rPr lang="en-US" dirty="0" err="1"/>
              <a:t>pt</a:t>
            </a:r>
            <a:r>
              <a:rPr lang="en-US" dirty="0"/>
              <a:t> 3:</a:t>
            </a:r>
            <a:br>
              <a:rPr lang="en-US" dirty="0"/>
            </a:br>
            <a:r>
              <a:rPr lang="en-US" dirty="0"/>
              <a:t>	The Uncanny Valley</a:t>
            </a:r>
          </a:p>
        </p:txBody>
      </p:sp>
      <p:sp>
        <p:nvSpPr>
          <p:cNvPr id="3" name="Text Placeholder 2">
            <a:extLst>
              <a:ext uri="{FF2B5EF4-FFF2-40B4-BE49-F238E27FC236}">
                <a16:creationId xmlns:a16="http://schemas.microsoft.com/office/drawing/2014/main" id="{2DACE804-C5C4-4352-857F-E6D2A4F5BAE0}"/>
              </a:ext>
            </a:extLst>
          </p:cNvPr>
          <p:cNvSpPr>
            <a:spLocks noGrp="1"/>
          </p:cNvSpPr>
          <p:nvPr>
            <p:ph type="body" idx="1"/>
          </p:nvPr>
        </p:nvSpPr>
        <p:spPr/>
        <p:txBody>
          <a:bodyPr/>
          <a:lstStyle/>
          <a:p>
            <a:r>
              <a:rPr lang="en-US" dirty="0"/>
              <a:t>Human Factors</a:t>
            </a:r>
          </a:p>
        </p:txBody>
      </p:sp>
      <p:sp>
        <p:nvSpPr>
          <p:cNvPr id="4" name="Content Placeholder 3">
            <a:extLst>
              <a:ext uri="{FF2B5EF4-FFF2-40B4-BE49-F238E27FC236}">
                <a16:creationId xmlns:a16="http://schemas.microsoft.com/office/drawing/2014/main" id="{05B58389-3F27-4123-B4DB-AE65B1A8B5F8}"/>
              </a:ext>
            </a:extLst>
          </p:cNvPr>
          <p:cNvSpPr>
            <a:spLocks noGrp="1"/>
          </p:cNvSpPr>
          <p:nvPr>
            <p:ph sz="half" idx="2"/>
          </p:nvPr>
        </p:nvSpPr>
        <p:spPr/>
        <p:txBody>
          <a:bodyPr>
            <a:normAutofit fontScale="85000" lnSpcReduction="20000"/>
          </a:bodyPr>
          <a:lstStyle/>
          <a:p>
            <a:r>
              <a:rPr lang="en-US" dirty="0"/>
              <a:t>Tool or Relationship?</a:t>
            </a:r>
          </a:p>
          <a:p>
            <a:endParaRPr lang="en-US" dirty="0"/>
          </a:p>
          <a:p>
            <a:r>
              <a:rPr lang="en-US" dirty="0"/>
              <a:t>‘Same Input’ different output</a:t>
            </a:r>
          </a:p>
          <a:p>
            <a:endParaRPr lang="en-US" dirty="0"/>
          </a:p>
          <a:p>
            <a:r>
              <a:rPr lang="en-US" dirty="0"/>
              <a:t>ML mistakes not like human mistakes</a:t>
            </a:r>
          </a:p>
          <a:p>
            <a:endParaRPr lang="en-US" dirty="0"/>
          </a:p>
          <a:p>
            <a:r>
              <a:rPr lang="en-US" dirty="0"/>
              <a:t>Humans get fatigued</a:t>
            </a:r>
          </a:p>
          <a:p>
            <a:endParaRPr lang="en-US" dirty="0"/>
          </a:p>
          <a:p>
            <a:r>
              <a:rPr lang="en-US" dirty="0"/>
              <a:t>Intelligence can be creepy…</a:t>
            </a:r>
          </a:p>
        </p:txBody>
      </p:sp>
      <p:pic>
        <p:nvPicPr>
          <p:cNvPr id="2052" name="Picture 4" descr="Image result for uncanny valley polar express">
            <a:extLst>
              <a:ext uri="{FF2B5EF4-FFF2-40B4-BE49-F238E27FC236}">
                <a16:creationId xmlns:a16="http://schemas.microsoft.com/office/drawing/2014/main" id="{330EBC33-E0DD-4B04-8D2D-7E209A107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197" y="3894746"/>
            <a:ext cx="3502035" cy="2626526"/>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67D9F375-733F-4BC9-AAF4-10EFFF5841A0}"/>
              </a:ext>
            </a:extLst>
          </p:cNvPr>
          <p:cNvSpPr/>
          <p:nvPr/>
        </p:nvSpPr>
        <p:spPr>
          <a:xfrm>
            <a:off x="7890387" y="1277596"/>
            <a:ext cx="2511656" cy="2227282"/>
          </a:xfrm>
          <a:custGeom>
            <a:avLst/>
            <a:gdLst>
              <a:gd name="connsiteX0" fmla="*/ 0 w 3451123"/>
              <a:gd name="connsiteY0" fmla="*/ 2094271 h 2894185"/>
              <a:gd name="connsiteX1" fmla="*/ 811162 w 3451123"/>
              <a:gd name="connsiteY1" fmla="*/ 1755058 h 2894185"/>
              <a:gd name="connsiteX2" fmla="*/ 1415846 w 3451123"/>
              <a:gd name="connsiteY2" fmla="*/ 1283110 h 2894185"/>
              <a:gd name="connsiteX3" fmla="*/ 1784555 w 3451123"/>
              <a:gd name="connsiteY3" fmla="*/ 958645 h 2894185"/>
              <a:gd name="connsiteX4" fmla="*/ 2094271 w 3451123"/>
              <a:gd name="connsiteY4" fmla="*/ 1091381 h 2894185"/>
              <a:gd name="connsiteX5" fmla="*/ 2315497 w 3451123"/>
              <a:gd name="connsiteY5" fmla="*/ 2802194 h 2894185"/>
              <a:gd name="connsiteX6" fmla="*/ 2477729 w 3451123"/>
              <a:gd name="connsiteY6" fmla="*/ 2492477 h 2894185"/>
              <a:gd name="connsiteX7" fmla="*/ 2743200 w 3451123"/>
              <a:gd name="connsiteY7" fmla="*/ 1047136 h 2894185"/>
              <a:gd name="connsiteX8" fmla="*/ 3141407 w 3451123"/>
              <a:gd name="connsiteY8" fmla="*/ 280219 h 2894185"/>
              <a:gd name="connsiteX9" fmla="*/ 3451123 w 3451123"/>
              <a:gd name="connsiteY9" fmla="*/ 0 h 28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1123" h="2894185">
                <a:moveTo>
                  <a:pt x="0" y="2094271"/>
                </a:moveTo>
                <a:cubicBezTo>
                  <a:pt x="287594" y="1992261"/>
                  <a:pt x="575188" y="1890251"/>
                  <a:pt x="811162" y="1755058"/>
                </a:cubicBezTo>
                <a:cubicBezTo>
                  <a:pt x="1047136" y="1619865"/>
                  <a:pt x="1253614" y="1415845"/>
                  <a:pt x="1415846" y="1283110"/>
                </a:cubicBezTo>
                <a:cubicBezTo>
                  <a:pt x="1578078" y="1150375"/>
                  <a:pt x="1671484" y="990600"/>
                  <a:pt x="1784555" y="958645"/>
                </a:cubicBezTo>
                <a:cubicBezTo>
                  <a:pt x="1897626" y="926690"/>
                  <a:pt x="2005781" y="784123"/>
                  <a:pt x="2094271" y="1091381"/>
                </a:cubicBezTo>
                <a:cubicBezTo>
                  <a:pt x="2182761" y="1398639"/>
                  <a:pt x="2251587" y="2568678"/>
                  <a:pt x="2315497" y="2802194"/>
                </a:cubicBezTo>
                <a:cubicBezTo>
                  <a:pt x="2379407" y="3035710"/>
                  <a:pt x="2406445" y="2784987"/>
                  <a:pt x="2477729" y="2492477"/>
                </a:cubicBezTo>
                <a:cubicBezTo>
                  <a:pt x="2549013" y="2199967"/>
                  <a:pt x="2632587" y="1415846"/>
                  <a:pt x="2743200" y="1047136"/>
                </a:cubicBezTo>
                <a:cubicBezTo>
                  <a:pt x="2853813" y="678426"/>
                  <a:pt x="3023420" y="454742"/>
                  <a:pt x="3141407" y="280219"/>
                </a:cubicBezTo>
                <a:cubicBezTo>
                  <a:pt x="3259394" y="105696"/>
                  <a:pt x="3355258" y="52848"/>
                  <a:pt x="3451123"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9AD8769-605D-4029-A264-C0A4B03AF595}"/>
              </a:ext>
            </a:extLst>
          </p:cNvPr>
          <p:cNvCxnSpPr/>
          <p:nvPr/>
        </p:nvCxnSpPr>
        <p:spPr>
          <a:xfrm flipV="1">
            <a:off x="7890387" y="1085473"/>
            <a:ext cx="0" cy="20152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29BC74-71B0-4BFA-90CA-FF85ABEDE7AB}"/>
              </a:ext>
            </a:extLst>
          </p:cNvPr>
          <p:cNvCxnSpPr>
            <a:cxnSpLocks/>
          </p:cNvCxnSpPr>
          <p:nvPr/>
        </p:nvCxnSpPr>
        <p:spPr>
          <a:xfrm flipV="1">
            <a:off x="7895060" y="3100764"/>
            <a:ext cx="2506983"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EDD960-7AB7-492C-A83D-AA11F6C18B7D}"/>
              </a:ext>
            </a:extLst>
          </p:cNvPr>
          <p:cNvSpPr txBox="1"/>
          <p:nvPr/>
        </p:nvSpPr>
        <p:spPr>
          <a:xfrm>
            <a:off x="8549000" y="3100764"/>
            <a:ext cx="1194430" cy="276999"/>
          </a:xfrm>
          <a:prstGeom prst="rect">
            <a:avLst/>
          </a:prstGeom>
          <a:noFill/>
        </p:spPr>
        <p:txBody>
          <a:bodyPr wrap="none" rtlCol="0">
            <a:spAutoFit/>
          </a:bodyPr>
          <a:lstStyle/>
          <a:p>
            <a:r>
              <a:rPr lang="en-US" sz="1200" dirty="0"/>
              <a:t>Human Likeness</a:t>
            </a:r>
          </a:p>
        </p:txBody>
      </p:sp>
      <p:sp>
        <p:nvSpPr>
          <p:cNvPr id="17" name="TextBox 16">
            <a:extLst>
              <a:ext uri="{FF2B5EF4-FFF2-40B4-BE49-F238E27FC236}">
                <a16:creationId xmlns:a16="http://schemas.microsoft.com/office/drawing/2014/main" id="{3CECEC47-2456-4EDF-BC8C-3B4997961FC8}"/>
              </a:ext>
            </a:extLst>
          </p:cNvPr>
          <p:cNvSpPr txBox="1"/>
          <p:nvPr/>
        </p:nvSpPr>
        <p:spPr>
          <a:xfrm rot="16200000">
            <a:off x="7311981" y="1959382"/>
            <a:ext cx="836191" cy="276999"/>
          </a:xfrm>
          <a:prstGeom prst="rect">
            <a:avLst/>
          </a:prstGeom>
          <a:noFill/>
        </p:spPr>
        <p:txBody>
          <a:bodyPr wrap="none" rtlCol="0">
            <a:spAutoFit/>
          </a:bodyPr>
          <a:lstStyle/>
          <a:p>
            <a:r>
              <a:rPr lang="en-US" sz="1200" dirty="0"/>
              <a:t>Familiarity</a:t>
            </a:r>
          </a:p>
        </p:txBody>
      </p:sp>
      <p:sp>
        <p:nvSpPr>
          <p:cNvPr id="18" name="TextBox 17">
            <a:extLst>
              <a:ext uri="{FF2B5EF4-FFF2-40B4-BE49-F238E27FC236}">
                <a16:creationId xmlns:a16="http://schemas.microsoft.com/office/drawing/2014/main" id="{00EBEC7A-93EC-47BA-8775-0457063131FC}"/>
              </a:ext>
            </a:extLst>
          </p:cNvPr>
          <p:cNvSpPr txBox="1"/>
          <p:nvPr/>
        </p:nvSpPr>
        <p:spPr>
          <a:xfrm>
            <a:off x="10079841" y="3100764"/>
            <a:ext cx="530915" cy="276999"/>
          </a:xfrm>
          <a:prstGeom prst="rect">
            <a:avLst/>
          </a:prstGeom>
          <a:noFill/>
        </p:spPr>
        <p:txBody>
          <a:bodyPr wrap="none" rtlCol="0">
            <a:spAutoFit/>
          </a:bodyPr>
          <a:lstStyle/>
          <a:p>
            <a:r>
              <a:rPr lang="en-US" sz="1200" dirty="0"/>
              <a:t>100%</a:t>
            </a:r>
          </a:p>
        </p:txBody>
      </p:sp>
      <p:sp>
        <p:nvSpPr>
          <p:cNvPr id="19" name="TextBox 18">
            <a:extLst>
              <a:ext uri="{FF2B5EF4-FFF2-40B4-BE49-F238E27FC236}">
                <a16:creationId xmlns:a16="http://schemas.microsoft.com/office/drawing/2014/main" id="{E5456F12-5682-483E-A704-EAF50C5B7011}"/>
              </a:ext>
            </a:extLst>
          </p:cNvPr>
          <p:cNvSpPr txBox="1"/>
          <p:nvPr/>
        </p:nvSpPr>
        <p:spPr>
          <a:xfrm>
            <a:off x="7790292" y="3069457"/>
            <a:ext cx="373820" cy="276999"/>
          </a:xfrm>
          <a:prstGeom prst="rect">
            <a:avLst/>
          </a:prstGeom>
          <a:noFill/>
        </p:spPr>
        <p:txBody>
          <a:bodyPr wrap="none" rtlCol="0">
            <a:spAutoFit/>
          </a:bodyPr>
          <a:lstStyle/>
          <a:p>
            <a:r>
              <a:rPr lang="en-US" sz="1200" dirty="0"/>
              <a:t>0%</a:t>
            </a:r>
          </a:p>
        </p:txBody>
      </p:sp>
    </p:spTree>
    <p:extLst>
      <p:ext uri="{BB962C8B-B14F-4D97-AF65-F5344CB8AC3E}">
        <p14:creationId xmlns:p14="http://schemas.microsoft.com/office/powerpoint/2010/main" val="271670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D306-BC7B-472A-8F64-2C7A272C8F40}"/>
              </a:ext>
            </a:extLst>
          </p:cNvPr>
          <p:cNvSpPr>
            <a:spLocks noGrp="1"/>
          </p:cNvSpPr>
          <p:nvPr>
            <p:ph type="title"/>
          </p:nvPr>
        </p:nvSpPr>
        <p:spPr/>
        <p:txBody>
          <a:bodyPr/>
          <a:lstStyle/>
          <a:p>
            <a:r>
              <a:rPr lang="en-US" dirty="0">
                <a:latin typeface="Yantiq" panose="02000503000000000000" pitchFamily="2" charset="0"/>
              </a:rPr>
              <a:t>Balancing Intelligent Experiences</a:t>
            </a:r>
          </a:p>
        </p:txBody>
      </p:sp>
      <p:pic>
        <p:nvPicPr>
          <p:cNvPr id="11" name="Picture 10">
            <a:extLst>
              <a:ext uri="{FF2B5EF4-FFF2-40B4-BE49-F238E27FC236}">
                <a16:creationId xmlns:a16="http://schemas.microsoft.com/office/drawing/2014/main" id="{849F2FBE-732B-4D07-871F-A0BFF6688D87}"/>
              </a:ext>
            </a:extLst>
          </p:cNvPr>
          <p:cNvPicPr>
            <a:picLocks noChangeAspect="1"/>
          </p:cNvPicPr>
          <p:nvPr/>
        </p:nvPicPr>
        <p:blipFill rotWithShape="1">
          <a:blip r:embed="rId3">
            <a:extLst>
              <a:ext uri="{28A0092B-C50C-407E-A947-70E740481C1C}">
                <a14:useLocalDpi xmlns:a14="http://schemas.microsoft.com/office/drawing/2010/main" val="0"/>
              </a:ext>
            </a:extLst>
          </a:blip>
          <a:srcRect r="42687" b="9203"/>
          <a:stretch/>
        </p:blipFill>
        <p:spPr>
          <a:xfrm>
            <a:off x="3883194" y="1957388"/>
            <a:ext cx="3815402" cy="3684588"/>
          </a:xfrm>
          <a:prstGeom prst="rect">
            <a:avLst/>
          </a:prstGeom>
        </p:spPr>
      </p:pic>
      <p:cxnSp>
        <p:nvCxnSpPr>
          <p:cNvPr id="13" name="Connector: Curved 12">
            <a:extLst>
              <a:ext uri="{FF2B5EF4-FFF2-40B4-BE49-F238E27FC236}">
                <a16:creationId xmlns:a16="http://schemas.microsoft.com/office/drawing/2014/main" id="{B3170C31-22A2-4E45-A5AA-D86562794C38}"/>
              </a:ext>
            </a:extLst>
          </p:cNvPr>
          <p:cNvCxnSpPr>
            <a:cxnSpLocks/>
          </p:cNvCxnSpPr>
          <p:nvPr/>
        </p:nvCxnSpPr>
        <p:spPr>
          <a:xfrm flipV="1">
            <a:off x="3643313" y="3536156"/>
            <a:ext cx="1435894" cy="1554480"/>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3E4E57DD-A435-44D9-B197-057CA984C462}"/>
              </a:ext>
            </a:extLst>
          </p:cNvPr>
          <p:cNvSpPr txBox="1"/>
          <p:nvPr/>
        </p:nvSpPr>
        <p:spPr>
          <a:xfrm>
            <a:off x="2699474" y="4767470"/>
            <a:ext cx="1002197" cy="646331"/>
          </a:xfrm>
          <a:prstGeom prst="rect">
            <a:avLst/>
          </a:prstGeom>
          <a:noFill/>
        </p:spPr>
        <p:txBody>
          <a:bodyPr wrap="none" rtlCol="0">
            <a:spAutoFit/>
          </a:bodyPr>
          <a:lstStyle/>
          <a:p>
            <a:r>
              <a:rPr lang="en-US" dirty="0">
                <a:solidFill>
                  <a:srgbClr val="FF0000"/>
                </a:solidFill>
              </a:rPr>
              <a:t>Machine</a:t>
            </a:r>
          </a:p>
          <a:p>
            <a:r>
              <a:rPr lang="en-US" dirty="0">
                <a:solidFill>
                  <a:srgbClr val="FF0000"/>
                </a:solidFill>
              </a:rPr>
              <a:t>Learning</a:t>
            </a:r>
          </a:p>
        </p:txBody>
      </p:sp>
    </p:spTree>
    <p:extLst>
      <p:ext uri="{BB962C8B-B14F-4D97-AF65-F5344CB8AC3E}">
        <p14:creationId xmlns:p14="http://schemas.microsoft.com/office/powerpoint/2010/main" val="360745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C0A7-7B71-4CFA-B4C4-A3BE03612099}"/>
              </a:ext>
            </a:extLst>
          </p:cNvPr>
          <p:cNvSpPr>
            <a:spLocks noGrp="1"/>
          </p:cNvSpPr>
          <p:nvPr>
            <p:ph type="title"/>
          </p:nvPr>
        </p:nvSpPr>
        <p:spPr/>
        <p:txBody>
          <a:bodyPr/>
          <a:lstStyle/>
          <a:p>
            <a:r>
              <a:rPr lang="en-US" dirty="0"/>
              <a:t>Balancing an Intelligent Experience</a:t>
            </a:r>
          </a:p>
        </p:txBody>
      </p:sp>
      <p:sp>
        <p:nvSpPr>
          <p:cNvPr id="7" name="Content Placeholder 6">
            <a:extLst>
              <a:ext uri="{FF2B5EF4-FFF2-40B4-BE49-F238E27FC236}">
                <a16:creationId xmlns:a16="http://schemas.microsoft.com/office/drawing/2014/main" id="{68078FEC-4FFF-4999-BAC8-57731BE646B8}"/>
              </a:ext>
            </a:extLst>
          </p:cNvPr>
          <p:cNvSpPr>
            <a:spLocks noGrp="1"/>
          </p:cNvSpPr>
          <p:nvPr>
            <p:ph sz="half" idx="1"/>
          </p:nvPr>
        </p:nvSpPr>
        <p:spPr/>
        <p:txBody>
          <a:bodyPr>
            <a:normAutofit lnSpcReduction="10000"/>
          </a:bodyPr>
          <a:lstStyle/>
          <a:p>
            <a:r>
              <a:rPr lang="en-US" dirty="0"/>
              <a:t>Forcefulness</a:t>
            </a:r>
          </a:p>
          <a:p>
            <a:endParaRPr lang="en-US" dirty="0"/>
          </a:p>
          <a:p>
            <a:r>
              <a:rPr lang="en-US" dirty="0"/>
              <a:t>Frequency</a:t>
            </a:r>
          </a:p>
          <a:p>
            <a:endParaRPr lang="en-US" dirty="0"/>
          </a:p>
          <a:p>
            <a:r>
              <a:rPr lang="en-US" dirty="0"/>
              <a:t>Value of Success</a:t>
            </a:r>
          </a:p>
          <a:p>
            <a:endParaRPr lang="en-US" dirty="0"/>
          </a:p>
          <a:p>
            <a:r>
              <a:rPr lang="en-US" dirty="0"/>
              <a:t>Cost of Failure</a:t>
            </a:r>
          </a:p>
          <a:p>
            <a:endParaRPr lang="en-US" dirty="0"/>
          </a:p>
          <a:p>
            <a:r>
              <a:rPr lang="en-US" dirty="0"/>
              <a:t>Quality of the Intelligence</a:t>
            </a:r>
          </a:p>
        </p:txBody>
      </p:sp>
      <p:sp>
        <p:nvSpPr>
          <p:cNvPr id="8" name="Content Placeholder 7">
            <a:extLst>
              <a:ext uri="{FF2B5EF4-FFF2-40B4-BE49-F238E27FC236}">
                <a16:creationId xmlns:a16="http://schemas.microsoft.com/office/drawing/2014/main" id="{AE0AA789-63E5-445C-B896-841EBC4CCEFE}"/>
              </a:ext>
            </a:extLst>
          </p:cNvPr>
          <p:cNvSpPr>
            <a:spLocks noGrp="1"/>
          </p:cNvSpPr>
          <p:nvPr>
            <p:ph sz="half" idx="2"/>
          </p:nvPr>
        </p:nvSpPr>
        <p:spPr/>
        <p:txBody>
          <a:bodyPr>
            <a:normAutofit lnSpcReduction="10000"/>
          </a:bodyPr>
          <a:lstStyle/>
          <a:p>
            <a:r>
              <a:rPr lang="en-US" dirty="0"/>
              <a:t>If the intelligence is poor…</a:t>
            </a:r>
          </a:p>
          <a:p>
            <a:pPr lvl="1"/>
            <a:r>
              <a:rPr lang="en-US" dirty="0"/>
              <a:t>E.g. when the system is new</a:t>
            </a:r>
          </a:p>
          <a:p>
            <a:endParaRPr lang="en-US" dirty="0"/>
          </a:p>
          <a:p>
            <a:r>
              <a:rPr lang="en-US" dirty="0"/>
              <a:t>If the cost of a mistake is high…</a:t>
            </a:r>
          </a:p>
          <a:p>
            <a:pPr lvl="1"/>
            <a:r>
              <a:rPr lang="en-US" dirty="0"/>
              <a:t>E.g. a surgical robot</a:t>
            </a:r>
          </a:p>
          <a:p>
            <a:endParaRPr lang="en-US" dirty="0"/>
          </a:p>
          <a:p>
            <a:r>
              <a:rPr lang="en-US" dirty="0"/>
              <a:t>If there is legacy UX…</a:t>
            </a:r>
          </a:p>
          <a:p>
            <a:pPr lvl="1"/>
            <a:r>
              <a:rPr lang="en-US" dirty="0"/>
              <a:t>E.g. integrating into an existing application</a:t>
            </a:r>
          </a:p>
        </p:txBody>
      </p:sp>
    </p:spTree>
    <p:extLst>
      <p:ext uri="{BB962C8B-B14F-4D97-AF65-F5344CB8AC3E}">
        <p14:creationId xmlns:p14="http://schemas.microsoft.com/office/powerpoint/2010/main" val="19668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 calcmode="lin" valueType="num">
                                      <p:cBhvr additive="base">
                                        <p:cTn id="2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1567</Words>
  <Application>Microsoft Office PowerPoint</Application>
  <PresentationFormat>Widescreen</PresentationFormat>
  <Paragraphs>337</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Yantiq</vt:lpstr>
      <vt:lpstr>Office Theme</vt:lpstr>
      <vt:lpstr>Introduction to Intelligent Experiences</vt:lpstr>
      <vt:lpstr>What is an Intelligent Experience</vt:lpstr>
      <vt:lpstr>Goals of Intelligent Experiences</vt:lpstr>
      <vt:lpstr>Example: Home Light Automation</vt:lpstr>
      <vt:lpstr>Why Intelligent Experiences are hard pt 1:  There will be Many Mistakes</vt:lpstr>
      <vt:lpstr>Why Intelligent Experiences are hard pt 2:  The Mistakes Will Change </vt:lpstr>
      <vt:lpstr>Why Intelligent Experiences are hard pt 3:  The Uncanny Valley</vt:lpstr>
      <vt:lpstr>Balancing Intelligent Experiences</vt:lpstr>
      <vt:lpstr>Balancing an Intelligent Experience</vt:lpstr>
      <vt:lpstr>Forcefulness </vt:lpstr>
      <vt:lpstr>A Balancing Example: Spam Filtering</vt:lpstr>
      <vt:lpstr>Frequency of Interaction</vt:lpstr>
      <vt:lpstr>Approaches to Frequency</vt:lpstr>
      <vt:lpstr>Value of Success</vt:lpstr>
      <vt:lpstr>Cost of Failure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Intelligent Experiences</dc:title>
  <dc:creator>Geoff Hulten</dc:creator>
  <cp:lastModifiedBy>Geoff Hulten</cp:lastModifiedBy>
  <cp:revision>66</cp:revision>
  <dcterms:created xsi:type="dcterms:W3CDTF">2018-10-28T18:19:24Z</dcterms:created>
  <dcterms:modified xsi:type="dcterms:W3CDTF">2018-12-02T00:06:03Z</dcterms:modified>
</cp:coreProperties>
</file>