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80" r:id="rId5"/>
    <p:sldId id="284" r:id="rId6"/>
    <p:sldId id="282" r:id="rId7"/>
    <p:sldId id="283" r:id="rId8"/>
    <p:sldId id="286" r:id="rId9"/>
    <p:sldId id="281" r:id="rId10"/>
    <p:sldId id="285" r:id="rId11"/>
    <p:sldId id="287" r:id="rId12"/>
    <p:sldId id="279" r:id="rId13"/>
    <p:sldId id="265" r:id="rId14"/>
    <p:sldId id="276" r:id="rId15"/>
    <p:sldId id="260" r:id="rId16"/>
    <p:sldId id="266" r:id="rId17"/>
    <p:sldId id="268" r:id="rId18"/>
    <p:sldId id="270" r:id="rId19"/>
    <p:sldId id="288" r:id="rId20"/>
    <p:sldId id="278" r:id="rId21"/>
    <p:sldId id="269" r:id="rId22"/>
    <p:sldId id="290" r:id="rId23"/>
    <p:sldId id="28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8F15-78B6-4009-AB1B-A70AD81DD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436F2-EC77-4E88-97EE-5D8F30A58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F2C3C-2243-487D-8253-F8D387CE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C7AF-13F7-4121-803A-ED8A0124077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A3CA0-C3D1-4863-BE7A-BAB6A14E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3EF6D-1674-48F1-998D-BE5566C6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687A-61C4-406F-B647-E9A653EE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6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135C-7879-4F37-8FBF-9B615ACB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B0C27-08A9-4098-8C1A-DB2EFE5B8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F1D89-7021-42EB-94A9-5FBA010D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C7AF-13F7-4121-803A-ED8A0124077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C0AB9-257C-4557-9D90-B94B29B0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86FD2-8F52-45E8-BEAE-506535ECB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687A-61C4-406F-B647-E9A653EE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2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67F5F5-342D-4BBA-897B-8C5A718D0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CAD37-85B4-4EAC-9D18-E08488E53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545FB-6FD1-4AAB-924C-2CF0FED0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C7AF-13F7-4121-803A-ED8A0124077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D7A4E-01F0-42A7-AA85-85E5F512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68B06-789C-433D-8D5B-8E415C52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687A-61C4-406F-B647-E9A653EE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3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14A4-F869-4823-A62C-5920EE6C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91D9F-FBDC-41B7-9E33-9316CF881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1F978-E15C-4445-9908-442B4EA1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C7AF-13F7-4121-803A-ED8A0124077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0401A-4244-4277-BF1F-E035E3C1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1EE37-7F38-4E7D-B35E-F06666686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687A-61C4-406F-B647-E9A653EE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915C2-B3B5-4D93-B559-7232D95A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291EF-3470-4C07-A82F-9F158A875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917C7-485A-4DEC-BDCA-088F93988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C7AF-13F7-4121-803A-ED8A0124077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E17E5-2343-48E3-A8E6-C5403EF03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11C06-4583-49C7-BC89-CC0248BA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687A-61C4-406F-B647-E9A653EE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7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8786-9AA8-4178-9E9D-BCAF0CF8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DF00D-087E-494F-AD87-4BE0918CE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18649-DD34-498C-BA08-011527246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50987-4A15-477C-9735-2DCB7FC8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C7AF-13F7-4121-803A-ED8A0124077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D4EAE-1D52-4E00-8448-C58F0F6F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178DE-1ED0-4594-8C71-AE0C7A0E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687A-61C4-406F-B647-E9A653EE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9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FAE5-CD7F-4A37-B308-08012A39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B6B57-D603-4505-9099-4C94B06AA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C8D17-3A4A-47F8-8F0F-D5EB00120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69814E-1D80-48CE-BC00-7EC23EF62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609B8-FB4B-43A1-B003-A251F47AD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7C500A-16B9-49A3-B2A5-B4987824D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C7AF-13F7-4121-803A-ED8A0124077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94E21C-6ADA-49D9-9047-33779895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70ABD-B74C-426C-828E-533E4395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687A-61C4-406F-B647-E9A653EE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5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727F-759E-4129-A6F4-27251433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C7A70-68A9-4D08-8B57-87840158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C7AF-13F7-4121-803A-ED8A0124077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402A7-C1FB-4405-AFD7-107729EFE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096DB-F57F-4875-A038-CE29D8537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687A-61C4-406F-B647-E9A653EE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3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C14FE6-392D-45E6-A8DC-33836027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C7AF-13F7-4121-803A-ED8A0124077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70BF17-5302-46ED-A704-7FC80253E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6A9D2-BEC3-426C-916E-28CBE0F8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687A-61C4-406F-B647-E9A653EE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8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D13F-0BD8-41F3-B222-988286EC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3A58-80FE-4CAB-8DB3-ED73871B2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837EB-F47C-4A64-AAEC-BA5B94596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0DEB9-4951-463F-9E8F-2E8CACCF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C7AF-13F7-4121-803A-ED8A0124077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DEB03-5F91-4793-B8E5-DB733218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45BB8-82CB-452E-BEC9-2E0147A2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687A-61C4-406F-B647-E9A653EE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7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B3CA-1283-4016-AE56-6C5449A0C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9B82F3-16D5-4880-BAC0-524628AFA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5D39D-206E-473D-B15C-ED552427F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4059F-7B11-4C47-84A6-E9081400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C7AF-13F7-4121-803A-ED8A0124077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85C25-3EE0-43A7-8FF6-C59AB4B7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C4503-3753-47AF-ADC3-C1FC7F88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687A-61C4-406F-B647-E9A653EE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7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168A07-0F55-4C2D-BE80-48A2329C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1ECE-CE8D-4A1E-A330-9C97101A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E0B1B-B233-4A84-BACB-85F257910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1C7AF-13F7-4121-803A-ED8A0124077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6FEE2-7C23-4AA2-BCE7-525FB0E5F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C6DB7-12E9-4234-A7C0-E74F29103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9687A-61C4-406F-B647-E9A653EE5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0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6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7.jp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2477-5B93-4FC1-9726-1A9976B90A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Network Architectures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6A447-29A1-40DF-ACD8-0A09816F9A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Geoff Hulten</a:t>
            </a:r>
          </a:p>
        </p:txBody>
      </p:sp>
    </p:spTree>
    <p:extLst>
      <p:ext uri="{BB962C8B-B14F-4D97-AF65-F5344CB8AC3E}">
        <p14:creationId xmlns:p14="http://schemas.microsoft.com/office/powerpoint/2010/main" val="2253673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95C0-A069-418F-B64D-379FEBD0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744"/>
          </a:xfrm>
        </p:spPr>
        <p:txBody>
          <a:bodyPr>
            <a:normAutofit fontScale="90000"/>
          </a:bodyPr>
          <a:lstStyle/>
          <a:p>
            <a:r>
              <a:rPr lang="en-US" dirty="0"/>
              <a:t>Pooling (Sampling)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413F8-1EC4-4D30-AB78-6F40E6E77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46720" y="1825625"/>
            <a:ext cx="330708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May not matter exactly where the filter had a response</a:t>
            </a:r>
          </a:p>
          <a:p>
            <a:endParaRPr lang="en-US" sz="1800" dirty="0"/>
          </a:p>
          <a:p>
            <a:r>
              <a:rPr lang="en-US" sz="1800" dirty="0"/>
              <a:t>Just if there was a response and roughly where</a:t>
            </a:r>
          </a:p>
          <a:p>
            <a:endParaRPr lang="en-US" sz="1800" dirty="0"/>
          </a:p>
          <a:p>
            <a:r>
              <a:rPr lang="en-US" sz="1800" dirty="0"/>
              <a:t>Combine multiple responses into a single one</a:t>
            </a:r>
          </a:p>
          <a:p>
            <a:pPr lvl="1"/>
            <a:r>
              <a:rPr lang="en-US" sz="1400" dirty="0"/>
              <a:t>Averaging</a:t>
            </a:r>
          </a:p>
          <a:p>
            <a:pPr lvl="1"/>
            <a:r>
              <a:rPr lang="en-US" sz="1400" dirty="0"/>
              <a:t>Max Pooling</a:t>
            </a:r>
          </a:p>
          <a:p>
            <a:pPr lvl="1"/>
            <a:endParaRPr lang="en-US" sz="1400" dirty="0"/>
          </a:p>
          <a:p>
            <a:r>
              <a:rPr lang="en-US" sz="1800" dirty="0"/>
              <a:t>Faster, fewer parameters, more robust to small changes of input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07C653-8603-4E83-B3B0-6AC00188D7F0}"/>
              </a:ext>
            </a:extLst>
          </p:cNvPr>
          <p:cNvSpPr/>
          <p:nvPr/>
        </p:nvSpPr>
        <p:spPr>
          <a:xfrm>
            <a:off x="2120995" y="2782195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5DA8B8C-F2C1-492D-BC7D-5AC486FA38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5924019"/>
                  </p:ext>
                </p:extLst>
              </p:nvPr>
            </p:nvGraphicFramePr>
            <p:xfrm>
              <a:off x="3465671" y="1927351"/>
              <a:ext cx="452412" cy="2133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2412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</a:tblGrid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88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24502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.93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82407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.72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167155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.31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446495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0.12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83013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.05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01061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.01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1448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5DA8B8C-F2C1-492D-BC7D-5AC486FA38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5924019"/>
                  </p:ext>
                </p:extLst>
              </p:nvPr>
            </p:nvGraphicFramePr>
            <p:xfrm>
              <a:off x="3465671" y="1927351"/>
              <a:ext cx="452412" cy="2133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2412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33" t="-2857" r="-2667" b="-9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33" t="-102857" r="-2667" b="-8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33" t="-202857" r="-2667" b="-7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33" t="-302857" r="-2667" b="-6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24502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33" t="-391667" r="-2667" b="-4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8240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33" t="-505714" r="-2667" b="-4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167155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33" t="-605714" r="-2667" b="-3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446495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33" t="-705714" r="-2667" b="-2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83013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33" t="-805714" r="-2667" b="-1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01061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33" t="-905714" r="-2667" b="-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1448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F9FE8BB-C1CA-410B-8D99-F34C55592B33}"/>
              </a:ext>
            </a:extLst>
          </p:cNvPr>
          <p:cNvSpPr txBox="1"/>
          <p:nvPr/>
        </p:nvSpPr>
        <p:spPr>
          <a:xfrm>
            <a:off x="1894811" y="2806759"/>
            <a:ext cx="944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Eye</a:t>
            </a:r>
            <a:br>
              <a:rPr lang="en-US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Corner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EFF022B-1B39-41D2-AF85-50D593301855}"/>
              </a:ext>
            </a:extLst>
          </p:cNvPr>
          <p:cNvCxnSpPr>
            <a:cxnSpLocks/>
          </p:cNvCxnSpPr>
          <p:nvPr/>
        </p:nvCxnSpPr>
        <p:spPr>
          <a:xfrm flipH="1">
            <a:off x="2633952" y="1927351"/>
            <a:ext cx="831719" cy="11071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6921D3-ADC6-4EB6-9C53-2F726938B274}"/>
              </a:ext>
            </a:extLst>
          </p:cNvPr>
          <p:cNvCxnSpPr>
            <a:cxnSpLocks/>
          </p:cNvCxnSpPr>
          <p:nvPr/>
        </p:nvCxnSpPr>
        <p:spPr>
          <a:xfrm flipH="1" flipV="1">
            <a:off x="2633952" y="3066240"/>
            <a:ext cx="831718" cy="10192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985F991-50BC-4B9A-8427-70FC8688BA9B}"/>
              </a:ext>
            </a:extLst>
          </p:cNvPr>
          <p:cNvCxnSpPr>
            <a:cxnSpLocks/>
          </p:cNvCxnSpPr>
          <p:nvPr/>
        </p:nvCxnSpPr>
        <p:spPr>
          <a:xfrm flipH="1">
            <a:off x="1486891" y="3066240"/>
            <a:ext cx="634104" cy="29746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3E0D847-59B2-40B1-B1B4-CAAA94BFF341}"/>
              </a:ext>
            </a:extLst>
          </p:cNvPr>
          <p:cNvCxnSpPr>
            <a:cxnSpLocks/>
          </p:cNvCxnSpPr>
          <p:nvPr/>
        </p:nvCxnSpPr>
        <p:spPr>
          <a:xfrm flipH="1" flipV="1">
            <a:off x="1495015" y="1957283"/>
            <a:ext cx="625980" cy="110570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300F1285-7508-4387-9E56-8C86EC905891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5164" y="1961674"/>
              <a:ext cx="1339850" cy="4079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9925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245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82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1671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464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30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9801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41448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26583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300F1285-7508-4387-9E56-8C86EC905891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5164" y="1961674"/>
              <a:ext cx="1339850" cy="4079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9925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1" t="-8197" r="-100901" b="-10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1" t="-108197" r="-100901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1" t="-208197" r="-100901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1" t="-308197" r="-100901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245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1" t="-408197" r="-100901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82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1" t="-516667" r="-100901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1671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1" t="-606557" r="-10090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464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1" t="-706557" r="-10090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30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1" t="-806557" r="-10090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9801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1" t="-906557" r="-10090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41448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1" t="-1006557" r="-10090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26583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0DD1B402-9FF0-489B-A427-7DA26493BC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1602244"/>
                  </p:ext>
                </p:extLst>
              </p:nvPr>
            </p:nvGraphicFramePr>
            <p:xfrm>
              <a:off x="5303381" y="2567431"/>
              <a:ext cx="452412" cy="1066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2412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</a:tblGrid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.12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446495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0.88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83013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.93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01061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.31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144890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0.05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28436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0DD1B402-9FF0-489B-A427-7DA26493BC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1602244"/>
                  </p:ext>
                </p:extLst>
              </p:nvPr>
            </p:nvGraphicFramePr>
            <p:xfrm>
              <a:off x="5303381" y="2567431"/>
              <a:ext cx="452412" cy="1066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2412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16" t="-2857" r="-2632" b="-41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446495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16" t="-102857" r="-2632" b="-31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83013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16" t="-197222" r="-2632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01061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16" t="-305714" r="-2632" b="-1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14489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/>
                            <a:t>0.05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284366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14FAD91-F661-4212-82CF-53A7D7BF9183}"/>
              </a:ext>
            </a:extLst>
          </p:cNvPr>
          <p:cNvCxnSpPr>
            <a:cxnSpLocks/>
          </p:cNvCxnSpPr>
          <p:nvPr/>
        </p:nvCxnSpPr>
        <p:spPr>
          <a:xfrm>
            <a:off x="3918083" y="1927351"/>
            <a:ext cx="1385298" cy="7204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DE84589-405A-4B6C-A16C-D8111E43F299}"/>
              </a:ext>
            </a:extLst>
          </p:cNvPr>
          <p:cNvCxnSpPr>
            <a:cxnSpLocks/>
          </p:cNvCxnSpPr>
          <p:nvPr/>
        </p:nvCxnSpPr>
        <p:spPr>
          <a:xfrm flipH="1" flipV="1">
            <a:off x="3913239" y="2369574"/>
            <a:ext cx="1396180" cy="2753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46D842-B11C-4CED-AC3C-34EE1C8D2B8D}"/>
              </a:ext>
            </a:extLst>
          </p:cNvPr>
          <p:cNvSpPr txBox="1"/>
          <p:nvPr/>
        </p:nvSpPr>
        <p:spPr>
          <a:xfrm>
            <a:off x="4138292" y="4395534"/>
            <a:ext cx="944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Max Pooling</a:t>
            </a:r>
            <a:br>
              <a:rPr lang="en-US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Layer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951E2F3-35DE-4255-A37E-75DFB0D1F095}"/>
              </a:ext>
            </a:extLst>
          </p:cNvPr>
          <p:cNvSpPr txBox="1"/>
          <p:nvPr/>
        </p:nvSpPr>
        <p:spPr>
          <a:xfrm>
            <a:off x="1967923" y="4395534"/>
            <a:ext cx="944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Convolution</a:t>
            </a:r>
            <a:br>
              <a:rPr lang="en-US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Layer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D71F39-41F7-4B65-9956-A6FB63A77BCC}"/>
              </a:ext>
            </a:extLst>
          </p:cNvPr>
          <p:cNvSpPr/>
          <p:nvPr/>
        </p:nvSpPr>
        <p:spPr>
          <a:xfrm>
            <a:off x="5320485" y="2610279"/>
            <a:ext cx="389753" cy="121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D5FD43-EEC2-432B-8F90-AF9E2EBA9991}"/>
              </a:ext>
            </a:extLst>
          </p:cNvPr>
          <p:cNvSpPr/>
          <p:nvPr/>
        </p:nvSpPr>
        <p:spPr>
          <a:xfrm>
            <a:off x="5335113" y="2826972"/>
            <a:ext cx="389753" cy="121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3559B67-4375-4AAA-88C2-65C98CA1D41A}"/>
              </a:ext>
            </a:extLst>
          </p:cNvPr>
          <p:cNvSpPr/>
          <p:nvPr/>
        </p:nvSpPr>
        <p:spPr>
          <a:xfrm>
            <a:off x="5334710" y="3034532"/>
            <a:ext cx="389753" cy="121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F77316-19F7-4459-9B95-898B66077F1A}"/>
              </a:ext>
            </a:extLst>
          </p:cNvPr>
          <p:cNvSpPr/>
          <p:nvPr/>
        </p:nvSpPr>
        <p:spPr>
          <a:xfrm>
            <a:off x="5334710" y="3256945"/>
            <a:ext cx="389753" cy="121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F2291A9-07A9-45F7-AD5A-CAE841164563}"/>
              </a:ext>
            </a:extLst>
          </p:cNvPr>
          <p:cNvSpPr/>
          <p:nvPr/>
        </p:nvSpPr>
        <p:spPr>
          <a:xfrm>
            <a:off x="5326705" y="3467052"/>
            <a:ext cx="389753" cy="121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FF11576-9296-4BBB-8465-FF92866E4E06}"/>
              </a:ext>
            </a:extLst>
          </p:cNvPr>
          <p:cNvSpPr txBox="1"/>
          <p:nvPr/>
        </p:nvSpPr>
        <p:spPr>
          <a:xfrm>
            <a:off x="4209164" y="2847548"/>
            <a:ext cx="8062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Filter: 1x2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Stride: 2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738594B-EDF3-46BC-AC47-AFF03D5E2FA4}"/>
              </a:ext>
            </a:extLst>
          </p:cNvPr>
          <p:cNvCxnSpPr>
            <a:cxnSpLocks/>
          </p:cNvCxnSpPr>
          <p:nvPr/>
        </p:nvCxnSpPr>
        <p:spPr>
          <a:xfrm>
            <a:off x="3929149" y="2387450"/>
            <a:ext cx="1363166" cy="5073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DC1ADD1-CD0F-4ADE-97ED-52EC5B7C27F4}"/>
              </a:ext>
            </a:extLst>
          </p:cNvPr>
          <p:cNvCxnSpPr>
            <a:cxnSpLocks/>
          </p:cNvCxnSpPr>
          <p:nvPr/>
        </p:nvCxnSpPr>
        <p:spPr>
          <a:xfrm flipH="1" flipV="1">
            <a:off x="3926401" y="2786809"/>
            <a:ext cx="1365914" cy="92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9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 animBg="1"/>
      <p:bldP spid="47" grpId="1" animBg="1"/>
      <p:bldP spid="48" grpId="0" animBg="1"/>
      <p:bldP spid="48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95C0-A069-418F-B64D-379FEBD0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744"/>
          </a:xfrm>
        </p:spPr>
        <p:txBody>
          <a:bodyPr>
            <a:normAutofit fontScale="90000"/>
          </a:bodyPr>
          <a:lstStyle/>
          <a:p>
            <a:r>
              <a:rPr lang="en-US" dirty="0"/>
              <a:t>Backprop with Max Pooling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300F1285-7508-4387-9E56-8C86EC9058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7582775"/>
                  </p:ext>
                </p:extLst>
              </p:nvPr>
            </p:nvGraphicFramePr>
            <p:xfrm>
              <a:off x="168275" y="3201963"/>
              <a:ext cx="133985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9925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26583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300F1285-7508-4387-9E56-8C86EC9058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7582775"/>
                  </p:ext>
                </p:extLst>
              </p:nvPr>
            </p:nvGraphicFramePr>
            <p:xfrm>
              <a:off x="168275" y="3201963"/>
              <a:ext cx="133985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9925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8197" r="-10090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108197" r="-10090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208197" r="-10090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26583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7846D842-B11C-4CED-AC3C-34EE1C8D2B8D}"/>
              </a:ext>
            </a:extLst>
          </p:cNvPr>
          <p:cNvSpPr txBox="1"/>
          <p:nvPr/>
        </p:nvSpPr>
        <p:spPr>
          <a:xfrm>
            <a:off x="5114538" y="4782762"/>
            <a:ext cx="10660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Max Pooling</a:t>
            </a:r>
            <a:br>
              <a:rPr lang="en-US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Filter 1x2</a:t>
            </a:r>
          </a:p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Stride 2</a:t>
            </a:r>
          </a:p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(No activation)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8FF8EE-2908-45F8-A155-55FD4FE99774}"/>
              </a:ext>
            </a:extLst>
          </p:cNvPr>
          <p:cNvSpPr/>
          <p:nvPr/>
        </p:nvSpPr>
        <p:spPr>
          <a:xfrm>
            <a:off x="6909458" y="3611567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6B1120B-BB3E-42C0-AA7F-DA4D29C83FD7}"/>
              </a:ext>
            </a:extLst>
          </p:cNvPr>
          <p:cNvCxnSpPr>
            <a:cxnSpLocks/>
            <a:endCxn id="29" idx="6"/>
          </p:cNvCxnSpPr>
          <p:nvPr/>
        </p:nvCxnSpPr>
        <p:spPr>
          <a:xfrm flipH="1">
            <a:off x="7422414" y="3879196"/>
            <a:ext cx="5157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F5DCDA5-A3F7-4B37-8D8E-D92AEB5E69A1}"/>
                  </a:ext>
                </a:extLst>
              </p:cNvPr>
              <p:cNvSpPr txBox="1"/>
              <p:nvPr/>
            </p:nvSpPr>
            <p:spPr>
              <a:xfrm>
                <a:off x="6943026" y="3674070"/>
                <a:ext cx="466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F5DCDA5-A3F7-4B37-8D8E-D92AEB5E6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026" y="3674070"/>
                <a:ext cx="4669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AB3B2AD-3ED7-4F37-B02F-8424B9623B9C}"/>
                  </a:ext>
                </a:extLst>
              </p:cNvPr>
              <p:cNvSpPr/>
              <p:nvPr/>
            </p:nvSpPr>
            <p:spPr>
              <a:xfrm>
                <a:off x="8004460" y="3659429"/>
                <a:ext cx="4996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^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AB3B2AD-3ED7-4F37-B02F-8424B9623B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460" y="3659429"/>
                <a:ext cx="499624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3399C54-9C21-4E98-9329-EBF21158A29A}"/>
              </a:ext>
            </a:extLst>
          </p:cNvPr>
          <p:cNvCxnSpPr>
            <a:cxnSpLocks/>
            <a:stCxn id="29" idx="2"/>
            <a:endCxn id="61" idx="3"/>
          </p:cNvCxnSpPr>
          <p:nvPr/>
        </p:nvCxnSpPr>
        <p:spPr>
          <a:xfrm flipH="1">
            <a:off x="5763983" y="3879196"/>
            <a:ext cx="1145475" cy="46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0686776D-328A-478D-ABC1-0E1148BE369A}"/>
              </a:ext>
            </a:extLst>
          </p:cNvPr>
          <p:cNvSpPr/>
          <p:nvPr/>
        </p:nvSpPr>
        <p:spPr>
          <a:xfrm>
            <a:off x="5292315" y="3614240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70E10FE-79A8-4A8B-958F-AACA9F0BEB6E}"/>
                  </a:ext>
                </a:extLst>
              </p:cNvPr>
              <p:cNvSpPr txBox="1"/>
              <p:nvPr/>
            </p:nvSpPr>
            <p:spPr>
              <a:xfrm>
                <a:off x="5292315" y="3688438"/>
                <a:ext cx="471668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70E10FE-79A8-4A8B-958F-AACA9F0BE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315" y="3688438"/>
                <a:ext cx="471668" cy="390748"/>
              </a:xfrm>
              <a:prstGeom prst="rect">
                <a:avLst/>
              </a:prstGeom>
              <a:blipFill>
                <a:blip r:embed="rId5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F46AEE4D-01EA-4298-ABCA-FD539E360E5D}"/>
              </a:ext>
            </a:extLst>
          </p:cNvPr>
          <p:cNvSpPr/>
          <p:nvPr/>
        </p:nvSpPr>
        <p:spPr>
          <a:xfrm>
            <a:off x="3057466" y="3018300"/>
            <a:ext cx="957667" cy="1714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4165737-E1F2-4278-BCC1-9E9C2CD40270}"/>
              </a:ext>
            </a:extLst>
          </p:cNvPr>
          <p:cNvSpPr/>
          <p:nvPr/>
        </p:nvSpPr>
        <p:spPr>
          <a:xfrm>
            <a:off x="3254241" y="3184828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B6DF669-0188-489A-9516-DA9E08910AB0}"/>
              </a:ext>
            </a:extLst>
          </p:cNvPr>
          <p:cNvSpPr/>
          <p:nvPr/>
        </p:nvSpPr>
        <p:spPr>
          <a:xfrm>
            <a:off x="3254241" y="3965113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EBEF78-54A8-415A-8390-0D6D8B3F9F10}"/>
              </a:ext>
            </a:extLst>
          </p:cNvPr>
          <p:cNvSpPr txBox="1"/>
          <p:nvPr/>
        </p:nvSpPr>
        <p:spPr>
          <a:xfrm>
            <a:off x="3013083" y="4751984"/>
            <a:ext cx="995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Unrolled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1x2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25BB6E5-C0A2-48AC-81C6-D297E7B8BED6}"/>
                  </a:ext>
                </a:extLst>
              </p:cNvPr>
              <p:cNvSpPr txBox="1"/>
              <p:nvPr/>
            </p:nvSpPr>
            <p:spPr>
              <a:xfrm>
                <a:off x="3254241" y="3259026"/>
                <a:ext cx="471668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25BB6E5-C0A2-48AC-81C6-D297E7B8B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241" y="3259026"/>
                <a:ext cx="471668" cy="390748"/>
              </a:xfrm>
              <a:prstGeom prst="rect">
                <a:avLst/>
              </a:prstGeom>
              <a:blipFill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BD016F1-C117-4699-912A-A6DC212BB734}"/>
                  </a:ext>
                </a:extLst>
              </p:cNvPr>
              <p:cNvSpPr txBox="1"/>
              <p:nvPr/>
            </p:nvSpPr>
            <p:spPr>
              <a:xfrm>
                <a:off x="3307172" y="4028761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BD016F1-C117-4699-912A-A6DC212BB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172" y="4028761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91484387-DD60-4A31-BDA5-4CA5D4390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701157"/>
              </p:ext>
            </p:extLst>
          </p:nvPr>
        </p:nvGraphicFramePr>
        <p:xfrm>
          <a:off x="478207" y="4915204"/>
          <a:ext cx="1029918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959">
                  <a:extLst>
                    <a:ext uri="{9D8B030D-6E8A-4147-A177-3AD203B41FA5}">
                      <a16:colId xmlns:a16="http://schemas.microsoft.com/office/drawing/2014/main" val="3168815392"/>
                    </a:ext>
                  </a:extLst>
                </a:gridCol>
                <a:gridCol w="514959">
                  <a:extLst>
                    <a:ext uri="{9D8B030D-6E8A-4147-A177-3AD203B41FA5}">
                      <a16:colId xmlns:a16="http://schemas.microsoft.com/office/drawing/2014/main" val="1364819684"/>
                    </a:ext>
                  </a:extLst>
                </a:gridCol>
              </a:tblGrid>
              <a:tr h="239004">
                <a:tc>
                  <a:txBody>
                    <a:bodyPr/>
                    <a:lstStyle/>
                    <a:p>
                      <a:r>
                        <a:rPr lang="en-US" sz="1600" dirty="0"/>
                        <a:t>Pad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08441"/>
                  </a:ext>
                </a:extLst>
              </a:tr>
            </a:tbl>
          </a:graphicData>
        </a:graphic>
      </p:graphicFrame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E618190-18F5-4903-8337-C99A636220FC}"/>
              </a:ext>
            </a:extLst>
          </p:cNvPr>
          <p:cNvCxnSpPr>
            <a:cxnSpLocks/>
            <a:stCxn id="66" idx="2"/>
          </p:cNvCxnSpPr>
          <p:nvPr/>
        </p:nvCxnSpPr>
        <p:spPr>
          <a:xfrm flipH="1" flipV="1">
            <a:off x="1508127" y="3375661"/>
            <a:ext cx="1746114" cy="767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558E212-364C-4271-AA87-5A91A087DFB5}"/>
              </a:ext>
            </a:extLst>
          </p:cNvPr>
          <p:cNvCxnSpPr>
            <a:cxnSpLocks/>
            <a:stCxn id="71" idx="1"/>
            <a:endCxn id="44" idx="3"/>
          </p:cNvCxnSpPr>
          <p:nvPr/>
        </p:nvCxnSpPr>
        <p:spPr>
          <a:xfrm flipH="1">
            <a:off x="1508125" y="3454400"/>
            <a:ext cx="1746116" cy="3038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2E9714D-6176-48D4-BA85-D975F894C4E1}"/>
              </a:ext>
            </a:extLst>
          </p:cNvPr>
          <p:cNvCxnSpPr>
            <a:cxnSpLocks/>
            <a:stCxn id="67" idx="2"/>
            <a:endCxn id="44" idx="3"/>
          </p:cNvCxnSpPr>
          <p:nvPr/>
        </p:nvCxnSpPr>
        <p:spPr>
          <a:xfrm flipH="1" flipV="1">
            <a:off x="1508125" y="3758223"/>
            <a:ext cx="1746116" cy="4745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827EC5E-D850-4485-AF0F-5128965D3AEF}"/>
              </a:ext>
            </a:extLst>
          </p:cNvPr>
          <p:cNvCxnSpPr>
            <a:cxnSpLocks/>
            <a:stCxn id="67" idx="2"/>
            <a:endCxn id="75" idx="3"/>
          </p:cNvCxnSpPr>
          <p:nvPr/>
        </p:nvCxnSpPr>
        <p:spPr>
          <a:xfrm flipH="1">
            <a:off x="1508125" y="4232742"/>
            <a:ext cx="1746116" cy="8501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6DFB1F0-D51C-4FEB-9828-A3AA1DA7D68D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3764280" y="3482340"/>
            <a:ext cx="1528035" cy="4014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E1796B6-7785-4C88-B2CA-7115501AF694}"/>
              </a:ext>
            </a:extLst>
          </p:cNvPr>
          <p:cNvCxnSpPr>
            <a:cxnSpLocks/>
            <a:stCxn id="67" idx="6"/>
          </p:cNvCxnSpPr>
          <p:nvPr/>
        </p:nvCxnSpPr>
        <p:spPr>
          <a:xfrm flipV="1">
            <a:off x="3767197" y="3878582"/>
            <a:ext cx="1536323" cy="3541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5" name="Table 94">
                <a:extLst>
                  <a:ext uri="{FF2B5EF4-FFF2-40B4-BE49-F238E27FC236}">
                    <a16:creationId xmlns:a16="http://schemas.microsoft.com/office/drawing/2014/main" id="{681F65A3-468E-4FC7-B053-8950B2D090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0166531"/>
                  </p:ext>
                </p:extLst>
              </p:nvPr>
            </p:nvGraphicFramePr>
            <p:xfrm>
              <a:off x="2180635" y="1883276"/>
              <a:ext cx="1003998" cy="9763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1999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501999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67608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5" name="Table 94">
                <a:extLst>
                  <a:ext uri="{FF2B5EF4-FFF2-40B4-BE49-F238E27FC236}">
                    <a16:creationId xmlns:a16="http://schemas.microsoft.com/office/drawing/2014/main" id="{681F65A3-468E-4FC7-B053-8950B2D090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0166531"/>
                  </p:ext>
                </p:extLst>
              </p:nvPr>
            </p:nvGraphicFramePr>
            <p:xfrm>
              <a:off x="2180635" y="1883276"/>
              <a:ext cx="1003998" cy="9763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1999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501999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205" t="-1852" r="-102410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205" t="-101852" r="-102410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205" t="-201852" r="-102410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67608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6" name="TextBox 95">
            <a:extLst>
              <a:ext uri="{FF2B5EF4-FFF2-40B4-BE49-F238E27FC236}">
                <a16:creationId xmlns:a16="http://schemas.microsoft.com/office/drawing/2014/main" id="{50A927F2-8B4A-4EF1-99A1-31456EE9B8CD}"/>
              </a:ext>
            </a:extLst>
          </p:cNvPr>
          <p:cNvSpPr txBox="1"/>
          <p:nvPr/>
        </p:nvSpPr>
        <p:spPr>
          <a:xfrm>
            <a:off x="1235503" y="1760709"/>
            <a:ext cx="945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Shared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Weights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EE18CDC-0915-4592-9B32-03D519809FF2}"/>
              </a:ext>
            </a:extLst>
          </p:cNvPr>
          <p:cNvSpPr txBox="1"/>
          <p:nvPr/>
        </p:nvSpPr>
        <p:spPr>
          <a:xfrm>
            <a:off x="4109414" y="3391094"/>
            <a:ext cx="721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1.5 -&gt; .82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9E95DF-97C5-48FA-A2D8-7CF8A5C83A3F}"/>
              </a:ext>
            </a:extLst>
          </p:cNvPr>
          <p:cNvSpPr txBox="1"/>
          <p:nvPr/>
        </p:nvSpPr>
        <p:spPr>
          <a:xfrm>
            <a:off x="4109414" y="3917044"/>
            <a:ext cx="721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.75 -&gt; .68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DB01BA8-1071-4E89-8070-61D960464448}"/>
              </a:ext>
            </a:extLst>
          </p:cNvPr>
          <p:cNvSpPr txBox="1"/>
          <p:nvPr/>
        </p:nvSpPr>
        <p:spPr>
          <a:xfrm>
            <a:off x="5816418" y="3658164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.82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008B020-6C7B-490E-97D2-9FB237856BD1}"/>
              </a:ext>
            </a:extLst>
          </p:cNvPr>
          <p:cNvSpPr/>
          <p:nvPr/>
        </p:nvSpPr>
        <p:spPr>
          <a:xfrm>
            <a:off x="9166860" y="274267"/>
            <a:ext cx="25755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Forward Propagation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Back Propagation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Update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8E6ACF07-8DB9-4728-9D98-221771FD120E}"/>
                  </a:ext>
                </a:extLst>
              </p:cNvPr>
              <p:cNvSpPr/>
              <p:nvPr/>
            </p:nvSpPr>
            <p:spPr>
              <a:xfrm>
                <a:off x="6780343" y="4624385"/>
                <a:ext cx="3447482" cy="794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(1−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𝑂𝑢𝑡𝑝𝑢𝑡𝑠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8E6ACF07-8DB9-4728-9D98-221771FD12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343" y="4624385"/>
                <a:ext cx="3447482" cy="7949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39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61" grpId="0"/>
      <p:bldP spid="71" grpId="0"/>
      <p:bldP spid="72" grpId="0"/>
      <p:bldP spid="97" grpId="0"/>
      <p:bldP spid="98" grpId="0"/>
      <p:bldP spid="99" grpId="0"/>
      <p:bldP spid="10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751E3330-E7F0-4FE1-A857-9CF163060B09}"/>
              </a:ext>
            </a:extLst>
          </p:cNvPr>
          <p:cNvSpPr/>
          <p:nvPr/>
        </p:nvSpPr>
        <p:spPr>
          <a:xfrm>
            <a:off x="3001091" y="2644703"/>
            <a:ext cx="1553952" cy="23006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DBE54-4886-4E90-8A4A-3C30B151B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146"/>
            <a:ext cx="10515600" cy="734850"/>
          </a:xfrm>
        </p:spPr>
        <p:txBody>
          <a:bodyPr/>
          <a:lstStyle/>
          <a:p>
            <a:r>
              <a:rPr lang="en-US" dirty="0" err="1"/>
              <a:t>Softmax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235FA7-E8F3-433B-BEC1-433FB55FF62C}"/>
                  </a:ext>
                </a:extLst>
              </p:cNvPr>
              <p:cNvSpPr txBox="1"/>
              <p:nvPr/>
            </p:nvSpPr>
            <p:spPr>
              <a:xfrm>
                <a:off x="2867357" y="3407327"/>
                <a:ext cx="1792593" cy="549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𝑆𝑜𝑓𝑡𝑚𝑎𝑥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235FA7-E8F3-433B-BEC1-433FB55FF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357" y="3407327"/>
                <a:ext cx="1792593" cy="549638"/>
              </a:xfrm>
              <a:prstGeom prst="rect">
                <a:avLst/>
              </a:prstGeom>
              <a:blipFill>
                <a:blip r:embed="rId2"/>
                <a:stretch>
                  <a:fillRect t="-4444" b="-7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E9182920-BE9B-4476-85B8-94F38873C69D}"/>
              </a:ext>
            </a:extLst>
          </p:cNvPr>
          <p:cNvSpPr/>
          <p:nvPr/>
        </p:nvSpPr>
        <p:spPr>
          <a:xfrm>
            <a:off x="1828800" y="2732405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30C557-6377-4A17-8895-A8EB03B7A719}"/>
              </a:ext>
            </a:extLst>
          </p:cNvPr>
          <p:cNvCxnSpPr>
            <a:cxnSpLocks/>
          </p:cNvCxnSpPr>
          <p:nvPr/>
        </p:nvCxnSpPr>
        <p:spPr>
          <a:xfrm flipH="1" flipV="1">
            <a:off x="2357377" y="3003363"/>
            <a:ext cx="649921" cy="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608F4F-CA1B-42C2-94F8-0F69D8A37EAC}"/>
                  </a:ext>
                </a:extLst>
              </p:cNvPr>
              <p:cNvSpPr txBox="1"/>
              <p:nvPr/>
            </p:nvSpPr>
            <p:spPr>
              <a:xfrm>
                <a:off x="3022919" y="2837301"/>
                <a:ext cx="1553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𝑒𝑦𝑒𝑂𝑝𝑒𝑛𝑒𝑑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608F4F-CA1B-42C2-94F8-0F69D8A37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919" y="2837301"/>
                <a:ext cx="1553952" cy="338554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191AA9A-EBE5-46AF-9876-7B254C5C1DF0}"/>
              </a:ext>
            </a:extLst>
          </p:cNvPr>
          <p:cNvSpPr txBox="1"/>
          <p:nvPr/>
        </p:nvSpPr>
        <p:spPr>
          <a:xfrm>
            <a:off x="2417965" y="2837301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Sigmoid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Activation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6A869C-E3BA-45F5-8600-42AA1026359E}"/>
              </a:ext>
            </a:extLst>
          </p:cNvPr>
          <p:cNvSpPr txBox="1"/>
          <p:nvPr/>
        </p:nvSpPr>
        <p:spPr>
          <a:xfrm>
            <a:off x="1844421" y="2306149"/>
            <a:ext cx="1273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 Layer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80AD5D-073E-4C64-A886-5948477C40F9}"/>
              </a:ext>
            </a:extLst>
          </p:cNvPr>
          <p:cNvSpPr/>
          <p:nvPr/>
        </p:nvSpPr>
        <p:spPr>
          <a:xfrm>
            <a:off x="1828800" y="3439852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CF97FB-AED4-4850-BA71-3CD39EEAD727}"/>
              </a:ext>
            </a:extLst>
          </p:cNvPr>
          <p:cNvCxnSpPr>
            <a:cxnSpLocks/>
          </p:cNvCxnSpPr>
          <p:nvPr/>
        </p:nvCxnSpPr>
        <p:spPr>
          <a:xfrm flipH="1" flipV="1">
            <a:off x="2357377" y="3710810"/>
            <a:ext cx="649921" cy="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8CFCCC-F1DD-4784-9B34-8CF80468ED73}"/>
                  </a:ext>
                </a:extLst>
              </p:cNvPr>
              <p:cNvSpPr txBox="1"/>
              <p:nvPr/>
            </p:nvSpPr>
            <p:spPr>
              <a:xfrm>
                <a:off x="3022919" y="3546412"/>
                <a:ext cx="19931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𝑒𝑦𝑒𝐻𝑎𝑙𝑓𝑂𝑝𝑒𝑛𝑒𝑑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8CFCCC-F1DD-4784-9B34-8CF80468E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919" y="3546412"/>
                <a:ext cx="1993174" cy="338554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6DF098E-CDF3-47B8-9B33-A21A5B44D6D7}"/>
              </a:ext>
            </a:extLst>
          </p:cNvPr>
          <p:cNvSpPr txBox="1"/>
          <p:nvPr/>
        </p:nvSpPr>
        <p:spPr>
          <a:xfrm>
            <a:off x="2417965" y="3544748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Sigmoid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Activation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77340D-179A-410E-9F28-60C796E1C902}"/>
              </a:ext>
            </a:extLst>
          </p:cNvPr>
          <p:cNvSpPr/>
          <p:nvPr/>
        </p:nvSpPr>
        <p:spPr>
          <a:xfrm>
            <a:off x="1828800" y="4150628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D8374EB-2920-44D8-8FB7-BC41E6269CA7}"/>
              </a:ext>
            </a:extLst>
          </p:cNvPr>
          <p:cNvCxnSpPr>
            <a:cxnSpLocks/>
          </p:cNvCxnSpPr>
          <p:nvPr/>
        </p:nvCxnSpPr>
        <p:spPr>
          <a:xfrm flipH="1" flipV="1">
            <a:off x="2357377" y="4421586"/>
            <a:ext cx="649921" cy="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73194E5-0546-4542-889C-68BCF895941D}"/>
                  </a:ext>
                </a:extLst>
              </p:cNvPr>
              <p:cNvSpPr txBox="1"/>
              <p:nvPr/>
            </p:nvSpPr>
            <p:spPr>
              <a:xfrm>
                <a:off x="3028357" y="4248980"/>
                <a:ext cx="14705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𝑒𝑦𝑒𝐶𝑙𝑜𝑠𝑒𝑑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73194E5-0546-4542-889C-68BCF8959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357" y="4248980"/>
                <a:ext cx="1470594" cy="338554"/>
              </a:xfrm>
              <a:prstGeom prst="rect">
                <a:avLst/>
              </a:prstGeom>
              <a:blipFill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B0F10CEC-03E7-41B0-A688-2BE815F0D62A}"/>
              </a:ext>
            </a:extLst>
          </p:cNvPr>
          <p:cNvSpPr txBox="1"/>
          <p:nvPr/>
        </p:nvSpPr>
        <p:spPr>
          <a:xfrm>
            <a:off x="2417965" y="4255524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Sigmoid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Activation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E7CBA7-468A-479F-9980-1CD677208B4C}"/>
              </a:ext>
            </a:extLst>
          </p:cNvPr>
          <p:cNvCxnSpPr>
            <a:cxnSpLocks/>
          </p:cNvCxnSpPr>
          <p:nvPr/>
        </p:nvCxnSpPr>
        <p:spPr>
          <a:xfrm flipH="1" flipV="1">
            <a:off x="4555043" y="2993497"/>
            <a:ext cx="649921" cy="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22FD2A8-5239-4913-B023-954CC05B8E64}"/>
              </a:ext>
            </a:extLst>
          </p:cNvPr>
          <p:cNvCxnSpPr>
            <a:cxnSpLocks/>
          </p:cNvCxnSpPr>
          <p:nvPr/>
        </p:nvCxnSpPr>
        <p:spPr>
          <a:xfrm flipH="1" flipV="1">
            <a:off x="4555043" y="3714025"/>
            <a:ext cx="649921" cy="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799AC9-CF54-4C9E-98FC-68D5CD8605B1}"/>
              </a:ext>
            </a:extLst>
          </p:cNvPr>
          <p:cNvCxnSpPr>
            <a:cxnSpLocks/>
          </p:cNvCxnSpPr>
          <p:nvPr/>
        </p:nvCxnSpPr>
        <p:spPr>
          <a:xfrm flipH="1" flipV="1">
            <a:off x="4574568" y="4419978"/>
            <a:ext cx="649921" cy="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81D83E6-21F5-4C6C-A2FE-E3381E29E106}"/>
                  </a:ext>
                </a:extLst>
              </p:cNvPr>
              <p:cNvSpPr txBox="1"/>
              <p:nvPr/>
            </p:nvSpPr>
            <p:spPr>
              <a:xfrm>
                <a:off x="8109917" y="6237846"/>
                <a:ext cx="4173523" cy="572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𝑆𝑜𝑓𝑡𝑚𝑎𝑥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𝑆𝑜𝑓𝑡𝑚𝑎𝑥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𝑆𝑜𝑓𝑡𝑚𝑎𝑥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𝑆𝑜𝑓𝑡𝑚𝑎𝑥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 ∗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𝑆𝑜𝑓𝑡𝑚𝑎𝑥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!=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81D83E6-21F5-4C6C-A2FE-E3381E29E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917" y="6237846"/>
                <a:ext cx="4173523" cy="572016"/>
              </a:xfrm>
              <a:prstGeom prst="rect">
                <a:avLst/>
              </a:prstGeom>
              <a:blipFill>
                <a:blip r:embed="rId6"/>
                <a:stretch>
                  <a:fillRect t="-185106" b="-26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Table 52">
                <a:extLst>
                  <a:ext uri="{FF2B5EF4-FFF2-40B4-BE49-F238E27FC236}">
                    <a16:creationId xmlns:a16="http://schemas.microsoft.com/office/drawing/2014/main" id="{1231591D-8823-4885-918D-2D0526972D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9917644"/>
                  </p:ext>
                </p:extLst>
              </p:nvPr>
            </p:nvGraphicFramePr>
            <p:xfrm>
              <a:off x="8434185" y="2529841"/>
              <a:ext cx="669925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9925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26583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Table 52">
                <a:extLst>
                  <a:ext uri="{FF2B5EF4-FFF2-40B4-BE49-F238E27FC236}">
                    <a16:creationId xmlns:a16="http://schemas.microsoft.com/office/drawing/2014/main" id="{1231591D-8823-4885-918D-2D0526972D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9917644"/>
                  </p:ext>
                </p:extLst>
              </p:nvPr>
            </p:nvGraphicFramePr>
            <p:xfrm>
              <a:off x="8434185" y="2529841"/>
              <a:ext cx="669925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9925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01" t="-3279" r="-1802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01" t="-103279" r="-1802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01" t="-203279" r="-1802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26583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Table 53">
                <a:extLst>
                  <a:ext uri="{FF2B5EF4-FFF2-40B4-BE49-F238E27FC236}">
                    <a16:creationId xmlns:a16="http://schemas.microsoft.com/office/drawing/2014/main" id="{FD495409-713E-4078-8A33-63CC070C5D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778612"/>
                  </p:ext>
                </p:extLst>
              </p:nvPr>
            </p:nvGraphicFramePr>
            <p:xfrm>
              <a:off x="10521494" y="2529841"/>
              <a:ext cx="669925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9925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.46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0.34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26583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Table 53">
                <a:extLst>
                  <a:ext uri="{FF2B5EF4-FFF2-40B4-BE49-F238E27FC236}">
                    <a16:creationId xmlns:a16="http://schemas.microsoft.com/office/drawing/2014/main" id="{FD495409-713E-4078-8A33-63CC070C5D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778612"/>
                  </p:ext>
                </p:extLst>
              </p:nvPr>
            </p:nvGraphicFramePr>
            <p:xfrm>
              <a:off x="10521494" y="2529841"/>
              <a:ext cx="669925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9925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901" t="-3279" r="-1802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901" t="-103279" r="-1802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901" t="-203279" r="-1802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265832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9C73D78-3362-4CBD-9A47-63750E928899}"/>
              </a:ext>
            </a:extLst>
          </p:cNvPr>
          <p:cNvCxnSpPr>
            <a:endCxn id="54" idx="1"/>
          </p:cNvCxnSpPr>
          <p:nvPr/>
        </p:nvCxnSpPr>
        <p:spPr>
          <a:xfrm>
            <a:off x="9104110" y="3086101"/>
            <a:ext cx="141738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D280D01-5DE5-4860-93D7-530B3560F9AF}"/>
              </a:ext>
            </a:extLst>
          </p:cNvPr>
          <p:cNvSpPr txBox="1"/>
          <p:nvPr/>
        </p:nvSpPr>
        <p:spPr>
          <a:xfrm>
            <a:off x="9244686" y="2806523"/>
            <a:ext cx="9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Softmax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3078AB-B65C-47C2-93B1-E6066A87CC3A}"/>
              </a:ext>
            </a:extLst>
          </p:cNvPr>
          <p:cNvSpPr txBox="1"/>
          <p:nvPr/>
        </p:nvSpPr>
        <p:spPr>
          <a:xfrm>
            <a:off x="8331590" y="3621453"/>
            <a:ext cx="875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Arbitrary</a:t>
            </a:r>
          </a:p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Activations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5928EA-890C-4426-B669-355AD0B7791F}"/>
              </a:ext>
            </a:extLst>
          </p:cNvPr>
          <p:cNvSpPr txBox="1"/>
          <p:nvPr/>
        </p:nvSpPr>
        <p:spPr>
          <a:xfrm>
            <a:off x="10543644" y="3642361"/>
            <a:ext cx="625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Sum to</a:t>
            </a:r>
          </a:p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395035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07407E-6 L 0.18034 -0.0004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10" y="-2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0.18463 0.0009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32" y="4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96296E-6 L 0.18256 -0.0004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28" y="-2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7 L 0.27148 0.0006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6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" grpId="0"/>
      <p:bldP spid="8" grpId="0"/>
      <p:bldP spid="15" grpId="0"/>
      <p:bldP spid="21" grpId="0" animBg="1"/>
      <p:bldP spid="23" grpId="0"/>
      <p:bldP spid="23" grpId="1"/>
      <p:bldP spid="24" grpId="0"/>
      <p:bldP spid="29" grpId="0" animBg="1"/>
      <p:bldP spid="31" grpId="0"/>
      <p:bldP spid="31" grpId="1"/>
      <p:bldP spid="32" grpId="0"/>
      <p:bldP spid="50" grpId="0"/>
      <p:bldP spid="57" grpId="0"/>
      <p:bldP spid="58" grpId="0"/>
      <p:bldP spid="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BC80A-671A-4933-BE57-E8B570B9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LeNet-5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95ACA-70EC-44F8-98E5-372B3E490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964" y="479108"/>
            <a:ext cx="3877056" cy="24231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F6FBB7C-9563-4E9D-B880-ADFAB75B4AFB}"/>
              </a:ext>
            </a:extLst>
          </p:cNvPr>
          <p:cNvSpPr/>
          <p:nvPr/>
        </p:nvSpPr>
        <p:spPr>
          <a:xfrm>
            <a:off x="3456944" y="6488668"/>
            <a:ext cx="5278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http://yann.lecun.com/exdb/publis/pdf/lecun-01a.pdf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074C45-0AE9-41D0-B7C4-DC86CA8EE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82" y="2004060"/>
            <a:ext cx="6772275" cy="1981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ABCF44F-218F-4E74-8DDB-6B605AA8BCA0}"/>
              </a:ext>
            </a:extLst>
          </p:cNvPr>
          <p:cNvSpPr/>
          <p:nvPr/>
        </p:nvSpPr>
        <p:spPr>
          <a:xfrm>
            <a:off x="6202680" y="3429000"/>
            <a:ext cx="1150620" cy="2819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48806F-8D25-4BF7-9160-E5ACBC18D6A0}"/>
              </a:ext>
            </a:extLst>
          </p:cNvPr>
          <p:cNvSpPr txBox="1"/>
          <p:nvPr/>
        </p:nvSpPr>
        <p:spPr>
          <a:xfrm>
            <a:off x="7549955" y="4972288"/>
            <a:ext cx="23571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1998 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Sigmoid Activations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~60,000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C00A36-7951-4A86-8399-9E53293251AA}"/>
              </a:ext>
            </a:extLst>
          </p:cNvPr>
          <p:cNvSpPr txBox="1"/>
          <p:nvPr/>
        </p:nvSpPr>
        <p:spPr>
          <a:xfrm>
            <a:off x="1036320" y="4649122"/>
            <a:ext cx="1260153" cy="92333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5x5 Filters</a:t>
            </a:r>
          </a:p>
          <a:p>
            <a:r>
              <a:rPr lang="en-US" dirty="0"/>
              <a:t>Stride 1</a:t>
            </a:r>
          </a:p>
          <a:p>
            <a:r>
              <a:rPr lang="en-US" dirty="0"/>
              <a:t>No Padding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FF28D6-4F9A-44DB-A870-A446F744BC3F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1666397" y="3985260"/>
            <a:ext cx="276703" cy="663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0FBBF73-C02A-403E-9F3C-D9DF8E9626A0}"/>
              </a:ext>
            </a:extLst>
          </p:cNvPr>
          <p:cNvSpPr txBox="1"/>
          <p:nvPr/>
        </p:nvSpPr>
        <p:spPr>
          <a:xfrm>
            <a:off x="3304707" y="4649122"/>
            <a:ext cx="1686487" cy="92333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2x2 Filters</a:t>
            </a:r>
          </a:p>
          <a:p>
            <a:r>
              <a:rPr lang="en-US" dirty="0"/>
              <a:t>Stride 2</a:t>
            </a:r>
          </a:p>
          <a:p>
            <a:r>
              <a:rPr lang="en-US" dirty="0"/>
              <a:t>Average Pooling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48EB74-B93E-49C4-8DB6-E8A28B1E3108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1666397" y="3985260"/>
            <a:ext cx="2417923" cy="66386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17B51C-0591-4846-8438-07AE8DDE80C6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3157366" y="3893820"/>
            <a:ext cx="990585" cy="75530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88E8FA-7CA9-4790-A3DC-43C86125EB5B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147951" y="3893820"/>
            <a:ext cx="713609" cy="75530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9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1B4F-7E1B-4E24-BB92-234596CC1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734"/>
            <a:ext cx="10515600" cy="617855"/>
          </a:xfrm>
        </p:spPr>
        <p:txBody>
          <a:bodyPr>
            <a:normAutofit fontScale="90000"/>
          </a:bodyPr>
          <a:lstStyle/>
          <a:p>
            <a:r>
              <a:rPr lang="en-US" dirty="0"/>
              <a:t>Activation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F5291-8C1C-46A7-8A89-50CB227A8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880" y="1433125"/>
            <a:ext cx="1745597" cy="1325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BA621F-C8B8-4680-BACA-095F0F55A4B0}"/>
                  </a:ext>
                </a:extLst>
              </p:cNvPr>
              <p:cNvSpPr txBox="1"/>
              <p:nvPr/>
            </p:nvSpPr>
            <p:spPr>
              <a:xfrm>
                <a:off x="1897298" y="3058627"/>
                <a:ext cx="2531334" cy="617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BA621F-C8B8-4680-BACA-095F0F55A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298" y="3058627"/>
                <a:ext cx="2531334" cy="617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DDFC6B5-BA05-4817-A1A2-F029F820BB96}"/>
              </a:ext>
            </a:extLst>
          </p:cNvPr>
          <p:cNvSpPr txBox="1"/>
          <p:nvPr/>
        </p:nvSpPr>
        <p:spPr>
          <a:xfrm>
            <a:off x="2672719" y="840854"/>
            <a:ext cx="192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Sigmoid Activation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823A4F-8509-4553-8DE8-71EA0B62CB35}"/>
              </a:ext>
            </a:extLst>
          </p:cNvPr>
          <p:cNvSpPr txBox="1"/>
          <p:nvPr/>
        </p:nvSpPr>
        <p:spPr>
          <a:xfrm>
            <a:off x="372270" y="1677021"/>
            <a:ext cx="1108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Visualization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BFDD1F-D6BE-4C85-8643-6313FB4BF822}"/>
              </a:ext>
            </a:extLst>
          </p:cNvPr>
          <p:cNvSpPr txBox="1"/>
          <p:nvPr/>
        </p:nvSpPr>
        <p:spPr>
          <a:xfrm>
            <a:off x="265030" y="3213413"/>
            <a:ext cx="1146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Forward 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913261-C0A2-45D2-90B2-51245679B3FE}"/>
                  </a:ext>
                </a:extLst>
              </p:cNvPr>
              <p:cNvSpPr txBox="1"/>
              <p:nvPr/>
            </p:nvSpPr>
            <p:spPr>
              <a:xfrm>
                <a:off x="1891938" y="3958582"/>
                <a:ext cx="34474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913261-C0A2-45D2-90B2-51245679B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938" y="3958582"/>
                <a:ext cx="3447482" cy="646331"/>
              </a:xfrm>
              <a:prstGeom prst="rect">
                <a:avLst/>
              </a:prstGeom>
              <a:blipFill>
                <a:blip r:embed="rId4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EE6B9C4-6FB3-4643-B0B7-74DCFB2E2AE2}"/>
              </a:ext>
            </a:extLst>
          </p:cNvPr>
          <p:cNvSpPr txBox="1"/>
          <p:nvPr/>
        </p:nvSpPr>
        <p:spPr>
          <a:xfrm>
            <a:off x="463961" y="4127860"/>
            <a:ext cx="924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Derivative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6D2ACB-0F17-47FE-A9EB-288ACD2288E0}"/>
                  </a:ext>
                </a:extLst>
              </p:cNvPr>
              <p:cNvSpPr txBox="1"/>
              <p:nvPr/>
            </p:nvSpPr>
            <p:spPr>
              <a:xfrm>
                <a:off x="1891938" y="4834098"/>
                <a:ext cx="3447482" cy="794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𝑂𝑢𝑡𝑝𝑢𝑡𝑠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6D2ACB-0F17-47FE-A9EB-288ACD228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938" y="4834098"/>
                <a:ext cx="3447482" cy="7949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CFE46A0-9F8B-4ED6-95F7-F4F0A9D0181C}"/>
              </a:ext>
            </a:extLst>
          </p:cNvPr>
          <p:cNvSpPr txBox="1"/>
          <p:nvPr/>
        </p:nvSpPr>
        <p:spPr>
          <a:xfrm>
            <a:off x="491628" y="5077691"/>
            <a:ext cx="86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Backprop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661989-871D-44C7-8059-852D8B7B52C2}"/>
                  </a:ext>
                </a:extLst>
              </p:cNvPr>
              <p:cNvSpPr txBox="1"/>
              <p:nvPr/>
            </p:nvSpPr>
            <p:spPr>
              <a:xfrm>
                <a:off x="6265818" y="3182635"/>
                <a:ext cx="3052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𝑅𝑒𝐿𝑈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661989-871D-44C7-8059-852D8B7B5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818" y="3182635"/>
                <a:ext cx="3052054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8592130-345C-4302-8528-329947C14779}"/>
              </a:ext>
            </a:extLst>
          </p:cNvPr>
          <p:cNvSpPr txBox="1"/>
          <p:nvPr/>
        </p:nvSpPr>
        <p:spPr>
          <a:xfrm>
            <a:off x="6962964" y="826685"/>
            <a:ext cx="165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ReLU</a:t>
            </a:r>
            <a:r>
              <a:rPr lang="en-US" dirty="0"/>
              <a:t> Activation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648D0C-0E32-4493-8BC0-5562BC792C3C}"/>
                  </a:ext>
                </a:extLst>
              </p:cNvPr>
              <p:cNvSpPr txBox="1"/>
              <p:nvPr/>
            </p:nvSpPr>
            <p:spPr>
              <a:xfrm>
                <a:off x="6068103" y="4090910"/>
                <a:ext cx="34474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648D0C-0E32-4493-8BC0-5562BC792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103" y="4090910"/>
                <a:ext cx="3447482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79DA2E-7219-4A5C-A0D7-781158293C13}"/>
                  </a:ext>
                </a:extLst>
              </p:cNvPr>
              <p:cNvSpPr txBox="1"/>
              <p:nvPr/>
            </p:nvSpPr>
            <p:spPr>
              <a:xfrm>
                <a:off x="6265818" y="4834098"/>
                <a:ext cx="3430106" cy="794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𝑂𝑢𝑡𝑝𝑢𝑡𝑠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79DA2E-7219-4A5C-A0D7-781158293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818" y="4834098"/>
                <a:ext cx="3430106" cy="7949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FBBF82C-B31A-4681-8291-AAE810068736}"/>
              </a:ext>
            </a:extLst>
          </p:cNvPr>
          <p:cNvCxnSpPr/>
          <p:nvPr/>
        </p:nvCxnSpPr>
        <p:spPr>
          <a:xfrm flipV="1">
            <a:off x="5875020" y="746760"/>
            <a:ext cx="0" cy="51816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1F26B6FF-217C-410A-9C20-5E78867919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4743" y="1458140"/>
            <a:ext cx="1234203" cy="1357213"/>
          </a:xfrm>
          <a:prstGeom prst="rect">
            <a:avLst/>
          </a:prstGeom>
        </p:spPr>
      </p:pic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14BF2BA-E485-4854-87DC-E6A5039F417C}"/>
              </a:ext>
            </a:extLst>
          </p:cNvPr>
          <p:cNvSpPr txBox="1">
            <a:spLocks/>
          </p:cNvSpPr>
          <p:nvPr/>
        </p:nvSpPr>
        <p:spPr>
          <a:xfrm>
            <a:off x="9403080" y="482760"/>
            <a:ext cx="2560318" cy="25195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Advantages:</a:t>
            </a:r>
          </a:p>
          <a:p>
            <a:r>
              <a:rPr lang="en-US" sz="1800" dirty="0"/>
              <a:t>Computationally Faster</a:t>
            </a:r>
          </a:p>
          <a:p>
            <a:r>
              <a:rPr lang="en-US" sz="1800" dirty="0"/>
              <a:t>Gradients not squeezed</a:t>
            </a:r>
          </a:p>
          <a:p>
            <a:r>
              <a:rPr lang="en-US" sz="1800" dirty="0"/>
              <a:t>Large net convergence</a:t>
            </a:r>
          </a:p>
          <a:p>
            <a:r>
              <a:rPr lang="en-US" sz="1800" dirty="0"/>
              <a:t>Activation sparsity</a:t>
            </a:r>
          </a:p>
          <a:p>
            <a:pPr lvl="1"/>
            <a:endParaRPr lang="en-US" sz="1400" dirty="0"/>
          </a:p>
          <a:p>
            <a:pPr marL="0" indent="0">
              <a:buNone/>
            </a:pPr>
            <a:r>
              <a:rPr lang="en-US" sz="1800" dirty="0"/>
              <a:t>Disadvantages:</a:t>
            </a:r>
          </a:p>
          <a:p>
            <a:r>
              <a:rPr lang="en-US" sz="1800" dirty="0"/>
              <a:t>Dead Neurons</a:t>
            </a:r>
          </a:p>
          <a:p>
            <a:r>
              <a:rPr lang="en-US" sz="1800" dirty="0"/>
              <a:t>Less non-linear (?)</a:t>
            </a:r>
          </a:p>
          <a:p>
            <a:endParaRPr lang="en-US" sz="18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CE0533-1179-4BC1-BFE9-ADB11BDFAA22}"/>
              </a:ext>
            </a:extLst>
          </p:cNvPr>
          <p:cNvCxnSpPr/>
          <p:nvPr/>
        </p:nvCxnSpPr>
        <p:spPr>
          <a:xfrm>
            <a:off x="234020" y="3002280"/>
            <a:ext cx="90144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B2E780-909C-4D6E-A04C-5F4DAA051008}"/>
              </a:ext>
            </a:extLst>
          </p:cNvPr>
          <p:cNvCxnSpPr/>
          <p:nvPr/>
        </p:nvCxnSpPr>
        <p:spPr>
          <a:xfrm flipV="1">
            <a:off x="1562100" y="746760"/>
            <a:ext cx="0" cy="51816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0A08F5-8523-4EE4-967C-BBCAE96648A7}"/>
              </a:ext>
            </a:extLst>
          </p:cNvPr>
          <p:cNvCxnSpPr/>
          <p:nvPr/>
        </p:nvCxnSpPr>
        <p:spPr>
          <a:xfrm>
            <a:off x="265030" y="3825240"/>
            <a:ext cx="90144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4F3A6D-63C1-4FE1-839E-F4E89D80026F}"/>
              </a:ext>
            </a:extLst>
          </p:cNvPr>
          <p:cNvCxnSpPr/>
          <p:nvPr/>
        </p:nvCxnSpPr>
        <p:spPr>
          <a:xfrm>
            <a:off x="265030" y="4834098"/>
            <a:ext cx="90144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318A28-4FE9-4649-829F-72962F51BB3F}"/>
              </a:ext>
            </a:extLst>
          </p:cNvPr>
          <p:cNvCxnSpPr/>
          <p:nvPr/>
        </p:nvCxnSpPr>
        <p:spPr>
          <a:xfrm>
            <a:off x="303412" y="5928360"/>
            <a:ext cx="90144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85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3" grpId="0"/>
      <p:bldP spid="14" grpId="0"/>
      <p:bldP spid="19" grpId="0"/>
      <p:bldP spid="21" grpId="0"/>
      <p:bldP spid="22" grpId="0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B70C-32BC-4D8E-B7A4-EA45126E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898"/>
            <a:ext cx="10515600" cy="638485"/>
          </a:xfrm>
        </p:spPr>
        <p:txBody>
          <a:bodyPr>
            <a:normAutofit fontScale="90000"/>
          </a:bodyPr>
          <a:lstStyle/>
          <a:p>
            <a:r>
              <a:rPr lang="en-US" dirty="0"/>
              <a:t>Dropout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6F9EB2-9AD8-4AFD-A0A8-E77E45D5A4F3}"/>
              </a:ext>
            </a:extLst>
          </p:cNvPr>
          <p:cNvSpPr/>
          <p:nvPr/>
        </p:nvSpPr>
        <p:spPr>
          <a:xfrm>
            <a:off x="1219280" y="2222067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1BE45D-13D7-40F6-B01B-7449DE3A43A3}"/>
              </a:ext>
            </a:extLst>
          </p:cNvPr>
          <p:cNvSpPr/>
          <p:nvPr/>
        </p:nvSpPr>
        <p:spPr>
          <a:xfrm>
            <a:off x="1219280" y="3040403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A878F2-6F60-4072-9169-63847C92DF63}"/>
              </a:ext>
            </a:extLst>
          </p:cNvPr>
          <p:cNvSpPr/>
          <p:nvPr/>
        </p:nvSpPr>
        <p:spPr>
          <a:xfrm>
            <a:off x="1219280" y="3858739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89ADB4-51DD-486D-AF27-1A2BF271C8B8}"/>
              </a:ext>
            </a:extLst>
          </p:cNvPr>
          <p:cNvSpPr/>
          <p:nvPr/>
        </p:nvSpPr>
        <p:spPr>
          <a:xfrm>
            <a:off x="1219280" y="4677075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F69CB8-0C7E-4182-A923-F9ECC7BA77B6}"/>
              </a:ext>
            </a:extLst>
          </p:cNvPr>
          <p:cNvCxnSpPr>
            <a:stCxn id="6" idx="2"/>
          </p:cNvCxnSpPr>
          <p:nvPr/>
        </p:nvCxnSpPr>
        <p:spPr>
          <a:xfrm flipH="1">
            <a:off x="-2492238" y="2489696"/>
            <a:ext cx="3711518" cy="7973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075FBC-BDB8-48D1-B6B7-6A11234CA28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-2148388" y="2489696"/>
            <a:ext cx="3367668" cy="8183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669382-03DD-444E-BEEB-9222F232E45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-1758095" y="2489696"/>
            <a:ext cx="2977375" cy="8183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7A21DB-6FE7-4F9B-84C7-1D7F308CBF97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-1577838" y="2489696"/>
            <a:ext cx="2797118" cy="9032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111484-7B93-45F9-B859-077AAE26E742}"/>
              </a:ext>
            </a:extLst>
          </p:cNvPr>
          <p:cNvCxnSpPr>
            <a:cxnSpLocks/>
          </p:cNvCxnSpPr>
          <p:nvPr/>
        </p:nvCxnSpPr>
        <p:spPr>
          <a:xfrm flipH="1">
            <a:off x="-1758096" y="3276088"/>
            <a:ext cx="2977376" cy="6139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A26BBF-D9E4-4DBA-B03F-823C7BA4D41F}"/>
              </a:ext>
            </a:extLst>
          </p:cNvPr>
          <p:cNvCxnSpPr>
            <a:cxnSpLocks/>
          </p:cNvCxnSpPr>
          <p:nvPr/>
        </p:nvCxnSpPr>
        <p:spPr>
          <a:xfrm flipH="1">
            <a:off x="-1758096" y="3276088"/>
            <a:ext cx="2977376" cy="4037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45C21B-7B91-4606-B13D-90F4C0F8D1C5}"/>
              </a:ext>
            </a:extLst>
          </p:cNvPr>
          <p:cNvCxnSpPr>
            <a:cxnSpLocks/>
          </p:cNvCxnSpPr>
          <p:nvPr/>
        </p:nvCxnSpPr>
        <p:spPr>
          <a:xfrm flipH="1">
            <a:off x="-1836154" y="3276088"/>
            <a:ext cx="3055435" cy="2129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FE032C4-BB82-4F4A-9EDC-74119C31D75D}"/>
              </a:ext>
            </a:extLst>
          </p:cNvPr>
          <p:cNvCxnSpPr>
            <a:cxnSpLocks/>
          </p:cNvCxnSpPr>
          <p:nvPr/>
        </p:nvCxnSpPr>
        <p:spPr>
          <a:xfrm flipH="1">
            <a:off x="-1758096" y="3276088"/>
            <a:ext cx="2977376" cy="2783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7E22AF-2D42-4F38-87F2-F93691C85C80}"/>
              </a:ext>
            </a:extLst>
          </p:cNvPr>
          <p:cNvCxnSpPr>
            <a:cxnSpLocks/>
          </p:cNvCxnSpPr>
          <p:nvPr/>
        </p:nvCxnSpPr>
        <p:spPr>
          <a:xfrm flipH="1" flipV="1">
            <a:off x="-1836154" y="3869252"/>
            <a:ext cx="3055434" cy="2905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BD032C-91CC-436D-9435-38747D23631A}"/>
              </a:ext>
            </a:extLst>
          </p:cNvPr>
          <p:cNvCxnSpPr>
            <a:cxnSpLocks/>
          </p:cNvCxnSpPr>
          <p:nvPr/>
        </p:nvCxnSpPr>
        <p:spPr>
          <a:xfrm flipH="1" flipV="1">
            <a:off x="-1813832" y="4007772"/>
            <a:ext cx="3033112" cy="1520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AE3C647-9ACF-44F5-8BCE-C70BCF8ABD1E}"/>
              </a:ext>
            </a:extLst>
          </p:cNvPr>
          <p:cNvCxnSpPr>
            <a:cxnSpLocks/>
          </p:cNvCxnSpPr>
          <p:nvPr/>
        </p:nvCxnSpPr>
        <p:spPr>
          <a:xfrm flipH="1" flipV="1">
            <a:off x="-2035039" y="4074910"/>
            <a:ext cx="3254320" cy="849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37F476-F75B-4A2F-A443-DA19BD5077D3}"/>
              </a:ext>
            </a:extLst>
          </p:cNvPr>
          <p:cNvCxnSpPr>
            <a:cxnSpLocks/>
          </p:cNvCxnSpPr>
          <p:nvPr/>
        </p:nvCxnSpPr>
        <p:spPr>
          <a:xfrm flipH="1" flipV="1">
            <a:off x="-1947666" y="3785417"/>
            <a:ext cx="3166946" cy="37440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586474-350D-4AC7-AF71-A7EEC8F05AC9}"/>
              </a:ext>
            </a:extLst>
          </p:cNvPr>
          <p:cNvCxnSpPr>
            <a:cxnSpLocks/>
          </p:cNvCxnSpPr>
          <p:nvPr/>
        </p:nvCxnSpPr>
        <p:spPr>
          <a:xfrm flipH="1" flipV="1">
            <a:off x="-1891910" y="3947277"/>
            <a:ext cx="3111190" cy="9892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7F18057-5FBA-49E4-B792-37864BE3CC87}"/>
              </a:ext>
            </a:extLst>
          </p:cNvPr>
          <p:cNvCxnSpPr>
            <a:cxnSpLocks/>
          </p:cNvCxnSpPr>
          <p:nvPr/>
        </p:nvCxnSpPr>
        <p:spPr>
          <a:xfrm flipH="1" flipV="1">
            <a:off x="-1836154" y="4117366"/>
            <a:ext cx="3055434" cy="8192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240758E-7903-4FBD-AD13-A6288E1F228A}"/>
              </a:ext>
            </a:extLst>
          </p:cNvPr>
          <p:cNvCxnSpPr>
            <a:cxnSpLocks/>
          </p:cNvCxnSpPr>
          <p:nvPr/>
        </p:nvCxnSpPr>
        <p:spPr>
          <a:xfrm flipH="1" flipV="1">
            <a:off x="-1758096" y="3848865"/>
            <a:ext cx="2977377" cy="10877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F21F947-8D12-4C28-B8C5-FA529DD34786}"/>
              </a:ext>
            </a:extLst>
          </p:cNvPr>
          <p:cNvCxnSpPr>
            <a:cxnSpLocks/>
          </p:cNvCxnSpPr>
          <p:nvPr/>
        </p:nvCxnSpPr>
        <p:spPr>
          <a:xfrm flipH="1" flipV="1">
            <a:off x="-2035038" y="4201408"/>
            <a:ext cx="3254318" cy="735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9668B96-376D-4540-86D4-D98C614C567D}"/>
              </a:ext>
            </a:extLst>
          </p:cNvPr>
          <p:cNvSpPr txBox="1"/>
          <p:nvPr/>
        </p:nvSpPr>
        <p:spPr>
          <a:xfrm>
            <a:off x="837538" y="5418002"/>
            <a:ext cx="1276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Hidden Layer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1BAA68-1EA5-4BBB-9B2F-B4FEE681CC5F}"/>
              </a:ext>
            </a:extLst>
          </p:cNvPr>
          <p:cNvSpPr txBox="1"/>
          <p:nvPr/>
        </p:nvSpPr>
        <p:spPr>
          <a:xfrm>
            <a:off x="5113244" y="5418002"/>
            <a:ext cx="1273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Output Layer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6E55C44-9DA9-4825-8139-F918E3450499}"/>
              </a:ext>
            </a:extLst>
          </p:cNvPr>
          <p:cNvSpPr/>
          <p:nvPr/>
        </p:nvSpPr>
        <p:spPr>
          <a:xfrm>
            <a:off x="5493383" y="3394065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FD33173-8F26-4DEA-BCFC-7AD94E5384FB}"/>
              </a:ext>
            </a:extLst>
          </p:cNvPr>
          <p:cNvCxnSpPr>
            <a:cxnSpLocks/>
          </p:cNvCxnSpPr>
          <p:nvPr/>
        </p:nvCxnSpPr>
        <p:spPr>
          <a:xfrm flipH="1" flipV="1">
            <a:off x="3504118" y="2468502"/>
            <a:ext cx="1994592" cy="11996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5E50745-4460-4D3E-95BB-05E88AD61E46}"/>
              </a:ext>
            </a:extLst>
          </p:cNvPr>
          <p:cNvCxnSpPr>
            <a:cxnSpLocks/>
          </p:cNvCxnSpPr>
          <p:nvPr/>
        </p:nvCxnSpPr>
        <p:spPr>
          <a:xfrm flipH="1" flipV="1">
            <a:off x="3504118" y="3286838"/>
            <a:ext cx="1994592" cy="3812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991DFB7-ED78-41BE-8D98-39311CD658F0}"/>
              </a:ext>
            </a:extLst>
          </p:cNvPr>
          <p:cNvCxnSpPr>
            <a:cxnSpLocks/>
          </p:cNvCxnSpPr>
          <p:nvPr/>
        </p:nvCxnSpPr>
        <p:spPr>
          <a:xfrm flipH="1">
            <a:off x="3504118" y="3668127"/>
            <a:ext cx="1994594" cy="4370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87C5850-99CE-4512-B562-418571B8FC9D}"/>
              </a:ext>
            </a:extLst>
          </p:cNvPr>
          <p:cNvCxnSpPr>
            <a:cxnSpLocks/>
          </p:cNvCxnSpPr>
          <p:nvPr/>
        </p:nvCxnSpPr>
        <p:spPr>
          <a:xfrm flipH="1">
            <a:off x="3504118" y="3668127"/>
            <a:ext cx="1994592" cy="125538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BCF8710-2D3F-49DB-B905-294C8089D194}"/>
              </a:ext>
            </a:extLst>
          </p:cNvPr>
          <p:cNvCxnSpPr>
            <a:cxnSpLocks/>
            <a:endCxn id="53" idx="6"/>
          </p:cNvCxnSpPr>
          <p:nvPr/>
        </p:nvCxnSpPr>
        <p:spPr>
          <a:xfrm flipH="1" flipV="1">
            <a:off x="6006339" y="3661694"/>
            <a:ext cx="945284" cy="6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0262319-D300-4F77-8FF6-C1EA68D65B84}"/>
                  </a:ext>
                </a:extLst>
              </p:cNvPr>
              <p:cNvSpPr txBox="1"/>
              <p:nvPr/>
            </p:nvSpPr>
            <p:spPr>
              <a:xfrm>
                <a:off x="6973723" y="3498991"/>
                <a:ext cx="10333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0262319-D300-4F77-8FF6-C1EA68D65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723" y="3498991"/>
                <a:ext cx="1033360" cy="338554"/>
              </a:xfrm>
              <a:prstGeom prst="rect">
                <a:avLst/>
              </a:prstGeom>
              <a:blipFill>
                <a:blip r:embed="rId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1357711-F07C-4739-A800-6B1E106DCBAC}"/>
                  </a:ext>
                </a:extLst>
              </p:cNvPr>
              <p:cNvSpPr txBox="1"/>
              <p:nvPr/>
            </p:nvSpPr>
            <p:spPr>
              <a:xfrm>
                <a:off x="8442030" y="355997"/>
                <a:ext cx="3424725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‘Turn of’ Random neurons at training time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Reduce overfitting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Similar to feature restriction in random forest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Backprop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dropped neurons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At test time use all neurons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1357711-F07C-4739-A800-6B1E106DC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030" y="355997"/>
                <a:ext cx="3424725" cy="3416320"/>
              </a:xfrm>
              <a:prstGeom prst="rect">
                <a:avLst/>
              </a:prstGeom>
              <a:blipFill>
                <a:blip r:embed="rId3"/>
                <a:stretch>
                  <a:fillRect l="-1246" t="-891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4904DD74-EC5F-410F-A5DD-B5306928361D}"/>
              </a:ext>
            </a:extLst>
          </p:cNvPr>
          <p:cNvSpPr/>
          <p:nvPr/>
        </p:nvSpPr>
        <p:spPr>
          <a:xfrm>
            <a:off x="2985508" y="2222067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0240288-6368-4A27-9BCE-63901194620E}"/>
              </a:ext>
            </a:extLst>
          </p:cNvPr>
          <p:cNvSpPr/>
          <p:nvPr/>
        </p:nvSpPr>
        <p:spPr>
          <a:xfrm>
            <a:off x="2985508" y="3040403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34AE947-1444-4B67-8BFD-A31892A856D6}"/>
              </a:ext>
            </a:extLst>
          </p:cNvPr>
          <p:cNvSpPr/>
          <p:nvPr/>
        </p:nvSpPr>
        <p:spPr>
          <a:xfrm>
            <a:off x="2985508" y="3858739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6640737-7802-496C-B0C9-4E37237EA259}"/>
              </a:ext>
            </a:extLst>
          </p:cNvPr>
          <p:cNvSpPr/>
          <p:nvPr/>
        </p:nvSpPr>
        <p:spPr>
          <a:xfrm>
            <a:off x="2985508" y="4677075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ED0A1D-F0C4-4E39-8D10-EFBA33420069}"/>
              </a:ext>
            </a:extLst>
          </p:cNvPr>
          <p:cNvSpPr txBox="1"/>
          <p:nvPr/>
        </p:nvSpPr>
        <p:spPr>
          <a:xfrm>
            <a:off x="2603766" y="5418002"/>
            <a:ext cx="1276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Hidden Layer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3C013C3-01E6-46D7-B204-045878FA5D7A}"/>
              </a:ext>
            </a:extLst>
          </p:cNvPr>
          <p:cNvCxnSpPr>
            <a:cxnSpLocks/>
            <a:stCxn id="41" idx="2"/>
            <a:endCxn id="7" idx="6"/>
          </p:cNvCxnSpPr>
          <p:nvPr/>
        </p:nvCxnSpPr>
        <p:spPr>
          <a:xfrm flipH="1">
            <a:off x="1732236" y="2489696"/>
            <a:ext cx="1253272" cy="8183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8B178D2-2793-4AAD-92F6-94D6ECD5CD0C}"/>
              </a:ext>
            </a:extLst>
          </p:cNvPr>
          <p:cNvCxnSpPr>
            <a:cxnSpLocks/>
            <a:stCxn id="41" idx="2"/>
            <a:endCxn id="9" idx="6"/>
          </p:cNvCxnSpPr>
          <p:nvPr/>
        </p:nvCxnSpPr>
        <p:spPr>
          <a:xfrm flipH="1">
            <a:off x="1732236" y="2489696"/>
            <a:ext cx="1253272" cy="24550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C81754F-E5F3-45D1-A229-6049FF22980E}"/>
              </a:ext>
            </a:extLst>
          </p:cNvPr>
          <p:cNvCxnSpPr>
            <a:cxnSpLocks/>
            <a:stCxn id="41" idx="2"/>
            <a:endCxn id="8" idx="6"/>
          </p:cNvCxnSpPr>
          <p:nvPr/>
        </p:nvCxnSpPr>
        <p:spPr>
          <a:xfrm flipH="1">
            <a:off x="1732236" y="2489696"/>
            <a:ext cx="1253272" cy="16366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B141FF8-F16E-41D4-BEEF-3DB66D7C3A14}"/>
              </a:ext>
            </a:extLst>
          </p:cNvPr>
          <p:cNvCxnSpPr>
            <a:cxnSpLocks/>
            <a:stCxn id="6" idx="6"/>
            <a:endCxn id="41" idx="2"/>
          </p:cNvCxnSpPr>
          <p:nvPr/>
        </p:nvCxnSpPr>
        <p:spPr>
          <a:xfrm>
            <a:off x="1732236" y="2489696"/>
            <a:ext cx="125327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5141672-9399-45BF-A7F1-E56497C508B1}"/>
              </a:ext>
            </a:extLst>
          </p:cNvPr>
          <p:cNvCxnSpPr>
            <a:cxnSpLocks/>
            <a:stCxn id="42" idx="2"/>
            <a:endCxn id="6" idx="6"/>
          </p:cNvCxnSpPr>
          <p:nvPr/>
        </p:nvCxnSpPr>
        <p:spPr>
          <a:xfrm flipH="1" flipV="1">
            <a:off x="1732236" y="2489696"/>
            <a:ext cx="1253272" cy="8183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9B3C5C1-B9EA-4ACF-A51C-1D5A93C28DFE}"/>
              </a:ext>
            </a:extLst>
          </p:cNvPr>
          <p:cNvCxnSpPr>
            <a:cxnSpLocks/>
            <a:stCxn id="42" idx="2"/>
            <a:endCxn id="7" idx="6"/>
          </p:cNvCxnSpPr>
          <p:nvPr/>
        </p:nvCxnSpPr>
        <p:spPr>
          <a:xfrm flipH="1">
            <a:off x="1732236" y="3308032"/>
            <a:ext cx="125327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1C421D9-0F06-4725-842F-BC07ACBB70EB}"/>
              </a:ext>
            </a:extLst>
          </p:cNvPr>
          <p:cNvCxnSpPr>
            <a:cxnSpLocks/>
            <a:stCxn id="42" idx="2"/>
            <a:endCxn id="8" idx="6"/>
          </p:cNvCxnSpPr>
          <p:nvPr/>
        </p:nvCxnSpPr>
        <p:spPr>
          <a:xfrm flipH="1">
            <a:off x="1732236" y="3308032"/>
            <a:ext cx="1253272" cy="8183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2AE1F9-61FF-4B1B-9FDD-909C9BEFB181}"/>
              </a:ext>
            </a:extLst>
          </p:cNvPr>
          <p:cNvCxnSpPr>
            <a:cxnSpLocks/>
            <a:stCxn id="42" idx="2"/>
            <a:endCxn id="9" idx="6"/>
          </p:cNvCxnSpPr>
          <p:nvPr/>
        </p:nvCxnSpPr>
        <p:spPr>
          <a:xfrm flipH="1">
            <a:off x="1732236" y="3308032"/>
            <a:ext cx="1253272" cy="16366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F7397ED-5E15-4E16-AE9D-613B0ACC18B5}"/>
              </a:ext>
            </a:extLst>
          </p:cNvPr>
          <p:cNvCxnSpPr>
            <a:cxnSpLocks/>
            <a:stCxn id="43" idx="2"/>
            <a:endCxn id="6" idx="6"/>
          </p:cNvCxnSpPr>
          <p:nvPr/>
        </p:nvCxnSpPr>
        <p:spPr>
          <a:xfrm flipH="1" flipV="1">
            <a:off x="1732236" y="2489696"/>
            <a:ext cx="1253272" cy="16366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3782409-F926-47CC-BDC8-D700BA14A7D4}"/>
              </a:ext>
            </a:extLst>
          </p:cNvPr>
          <p:cNvCxnSpPr>
            <a:cxnSpLocks/>
            <a:stCxn id="43" idx="2"/>
            <a:endCxn id="7" idx="6"/>
          </p:cNvCxnSpPr>
          <p:nvPr/>
        </p:nvCxnSpPr>
        <p:spPr>
          <a:xfrm flipH="1" flipV="1">
            <a:off x="1732236" y="3308032"/>
            <a:ext cx="1253272" cy="8183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5B2BEB6-EEAE-45EC-9F80-2D4A94871C8D}"/>
              </a:ext>
            </a:extLst>
          </p:cNvPr>
          <p:cNvCxnSpPr>
            <a:cxnSpLocks/>
            <a:stCxn id="43" idx="2"/>
            <a:endCxn id="8" idx="6"/>
          </p:cNvCxnSpPr>
          <p:nvPr/>
        </p:nvCxnSpPr>
        <p:spPr>
          <a:xfrm flipH="1">
            <a:off x="1732236" y="4126368"/>
            <a:ext cx="125327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875A9FB-66B7-4EE5-B38C-9D4EDB6CCC52}"/>
              </a:ext>
            </a:extLst>
          </p:cNvPr>
          <p:cNvCxnSpPr>
            <a:cxnSpLocks/>
            <a:stCxn id="43" idx="2"/>
            <a:endCxn id="9" idx="6"/>
          </p:cNvCxnSpPr>
          <p:nvPr/>
        </p:nvCxnSpPr>
        <p:spPr>
          <a:xfrm flipH="1">
            <a:off x="1732236" y="4126368"/>
            <a:ext cx="1253272" cy="8183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6CB8DA7-ECB4-42CB-8C90-AE64C279E6A2}"/>
              </a:ext>
            </a:extLst>
          </p:cNvPr>
          <p:cNvCxnSpPr>
            <a:cxnSpLocks/>
            <a:stCxn id="44" idx="2"/>
            <a:endCxn id="6" idx="6"/>
          </p:cNvCxnSpPr>
          <p:nvPr/>
        </p:nvCxnSpPr>
        <p:spPr>
          <a:xfrm flipH="1" flipV="1">
            <a:off x="1732236" y="2489696"/>
            <a:ext cx="1253272" cy="24550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298D508-B33C-44F7-A5BB-3E469DD6AC79}"/>
              </a:ext>
            </a:extLst>
          </p:cNvPr>
          <p:cNvCxnSpPr>
            <a:cxnSpLocks/>
            <a:stCxn id="44" idx="2"/>
            <a:endCxn id="7" idx="6"/>
          </p:cNvCxnSpPr>
          <p:nvPr/>
        </p:nvCxnSpPr>
        <p:spPr>
          <a:xfrm flipH="1" flipV="1">
            <a:off x="1732236" y="3308032"/>
            <a:ext cx="1253272" cy="16366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C91936F-996C-4B77-8B8A-35C0D213C991}"/>
              </a:ext>
            </a:extLst>
          </p:cNvPr>
          <p:cNvCxnSpPr>
            <a:cxnSpLocks/>
            <a:stCxn id="44" idx="2"/>
            <a:endCxn id="8" idx="6"/>
          </p:cNvCxnSpPr>
          <p:nvPr/>
        </p:nvCxnSpPr>
        <p:spPr>
          <a:xfrm flipH="1" flipV="1">
            <a:off x="1732236" y="4126368"/>
            <a:ext cx="1253272" cy="8183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041C943-4637-450A-B3A3-36AD14441290}"/>
              </a:ext>
            </a:extLst>
          </p:cNvPr>
          <p:cNvCxnSpPr>
            <a:cxnSpLocks/>
            <a:stCxn id="44" idx="2"/>
            <a:endCxn id="9" idx="6"/>
          </p:cNvCxnSpPr>
          <p:nvPr/>
        </p:nvCxnSpPr>
        <p:spPr>
          <a:xfrm flipH="1">
            <a:off x="1732236" y="4944704"/>
            <a:ext cx="125327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EB146DC-916F-47B7-90B1-B0869CADFBAA}"/>
              </a:ext>
            </a:extLst>
          </p:cNvPr>
          <p:cNvSpPr txBox="1"/>
          <p:nvPr/>
        </p:nvSpPr>
        <p:spPr>
          <a:xfrm>
            <a:off x="1567198" y="1836810"/>
            <a:ext cx="167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Iteration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186BC82-CD4A-4AC6-A004-F5CB0C6DA9F1}"/>
              </a:ext>
            </a:extLst>
          </p:cNvPr>
          <p:cNvSpPr txBox="1"/>
          <p:nvPr/>
        </p:nvSpPr>
        <p:spPr>
          <a:xfrm>
            <a:off x="1561544" y="1836810"/>
            <a:ext cx="167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Iteration 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6A6386B-DE87-4090-9408-3524619C81AE}"/>
              </a:ext>
            </a:extLst>
          </p:cNvPr>
          <p:cNvSpPr txBox="1"/>
          <p:nvPr/>
        </p:nvSpPr>
        <p:spPr>
          <a:xfrm>
            <a:off x="1561544" y="1842363"/>
            <a:ext cx="167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Iteration 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81C34C8-FC76-4E08-A45E-D2B3EA475239}"/>
              </a:ext>
            </a:extLst>
          </p:cNvPr>
          <p:cNvSpPr txBox="1"/>
          <p:nvPr/>
        </p:nvSpPr>
        <p:spPr>
          <a:xfrm>
            <a:off x="1475758" y="1836634"/>
            <a:ext cx="327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Performance Time – use them all</a:t>
            </a:r>
          </a:p>
        </p:txBody>
      </p:sp>
    </p:spTree>
    <p:extLst>
      <p:ext uri="{BB962C8B-B14F-4D97-AF65-F5344CB8AC3E}">
        <p14:creationId xmlns:p14="http://schemas.microsoft.com/office/powerpoint/2010/main" val="57209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1F1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1F1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F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F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1F1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1F1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F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F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1F1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1F1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1F1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F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F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F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5" grpId="0"/>
      <p:bldP spid="65" grpId="1"/>
      <p:bldP spid="68" grpId="0"/>
      <p:bldP spid="68" grpId="1"/>
      <p:bldP spid="6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BC80A-671A-4933-BE57-E8B570B9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Alex Net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6FBB7C-9563-4E9D-B880-ADFAB75B4AFB}"/>
              </a:ext>
            </a:extLst>
          </p:cNvPr>
          <p:cNvSpPr/>
          <p:nvPr/>
        </p:nvSpPr>
        <p:spPr>
          <a:xfrm>
            <a:off x="1090495" y="6474063"/>
            <a:ext cx="10011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https://papers.nips.cc/paper/4824-imagenet-classification-with-deep-convolutional-neural-networks.pdf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BCF44F-218F-4E74-8DDB-6B605AA8BCA0}"/>
              </a:ext>
            </a:extLst>
          </p:cNvPr>
          <p:cNvSpPr/>
          <p:nvPr/>
        </p:nvSpPr>
        <p:spPr>
          <a:xfrm>
            <a:off x="6202680" y="3429000"/>
            <a:ext cx="1150620" cy="2819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48806F-8D25-4BF7-9160-E5ACBC18D6A0}"/>
              </a:ext>
            </a:extLst>
          </p:cNvPr>
          <p:cNvSpPr txBox="1"/>
          <p:nvPr/>
        </p:nvSpPr>
        <p:spPr>
          <a:xfrm>
            <a:off x="7466979" y="3795480"/>
            <a:ext cx="446211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2012 paper 17% @5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Relu</a:t>
            </a:r>
            <a:r>
              <a:rPr lang="en-US" dirty="0"/>
              <a:t> Activation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60 million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overfitting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augmentation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Cropping, rotating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Modifying Principal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Dropout (50% rate)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First two fully connect layers</a:t>
            </a:r>
          </a:p>
        </p:txBody>
      </p:sp>
      <p:pic>
        <p:nvPicPr>
          <p:cNvPr id="2050" name="Picture 2" descr="Image result for alex net architecture">
            <a:extLst>
              <a:ext uri="{FF2B5EF4-FFF2-40B4-BE49-F238E27FC236}">
                <a16:creationId xmlns:a16="http://schemas.microsoft.com/office/drawing/2014/main" id="{0FDBE1EE-4FCB-4234-8BC1-A623C62DF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1" y="1574464"/>
            <a:ext cx="57340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F9ADF7-2A48-46CA-82BE-7A867501E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149" y="453918"/>
            <a:ext cx="5474695" cy="31160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42052D-9A28-4613-A0DF-DCB92F39F6F4}"/>
              </a:ext>
            </a:extLst>
          </p:cNvPr>
          <p:cNvSpPr txBox="1"/>
          <p:nvPr/>
        </p:nvSpPr>
        <p:spPr>
          <a:xfrm>
            <a:off x="326271" y="4259825"/>
            <a:ext cx="1225015" cy="6001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Convolution:</a:t>
            </a:r>
          </a:p>
          <a:p>
            <a:r>
              <a:rPr lang="en-US" sz="1100" dirty="0"/>
              <a:t>96 11x11x3 Filters</a:t>
            </a:r>
          </a:p>
          <a:p>
            <a:r>
              <a:rPr lang="en-US" sz="1100" dirty="0"/>
              <a:t>Stride 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6632AA-982F-47DB-A97B-7C839D706387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38779" y="3429000"/>
            <a:ext cx="280421" cy="83082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D865FD7-459E-4B9B-AA86-E21A06805F94}"/>
              </a:ext>
            </a:extLst>
          </p:cNvPr>
          <p:cNvSpPr txBox="1"/>
          <p:nvPr/>
        </p:nvSpPr>
        <p:spPr>
          <a:xfrm>
            <a:off x="2098824" y="4259825"/>
            <a:ext cx="1225015" cy="6001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Convolution:</a:t>
            </a:r>
          </a:p>
          <a:p>
            <a:r>
              <a:rPr lang="en-US" sz="1100" dirty="0"/>
              <a:t>256 5x5x96 Filters</a:t>
            </a:r>
          </a:p>
          <a:p>
            <a:r>
              <a:rPr lang="en-US" sz="1100" dirty="0"/>
              <a:t>Stride 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6DF2AF-2C3A-4F4D-80B3-A754C00BD6C7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2234794" y="3277975"/>
            <a:ext cx="476538" cy="9818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C7A49CF-A999-417B-8710-949AC58D785D}"/>
              </a:ext>
            </a:extLst>
          </p:cNvPr>
          <p:cNvSpPr txBox="1"/>
          <p:nvPr/>
        </p:nvSpPr>
        <p:spPr>
          <a:xfrm>
            <a:off x="4259824" y="4259825"/>
            <a:ext cx="1325636" cy="6001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Convolution:</a:t>
            </a:r>
          </a:p>
          <a:p>
            <a:r>
              <a:rPr lang="en-US" sz="1100" dirty="0"/>
              <a:t>384 3x3x256 Filters</a:t>
            </a:r>
          </a:p>
          <a:p>
            <a:r>
              <a:rPr lang="en-US" sz="1100" dirty="0"/>
              <a:t>Stride 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A2A490-C5AC-4A50-9150-1ECE3A3E6CDD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3125612" y="2971801"/>
            <a:ext cx="1797030" cy="12880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D072365-B283-4095-9E77-73CEEB09A4B3}"/>
              </a:ext>
            </a:extLst>
          </p:cNvPr>
          <p:cNvSpPr txBox="1"/>
          <p:nvPr/>
        </p:nvSpPr>
        <p:spPr>
          <a:xfrm>
            <a:off x="3845544" y="786987"/>
            <a:ext cx="1325636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Convolution:</a:t>
            </a:r>
          </a:p>
          <a:p>
            <a:r>
              <a:rPr lang="en-US" sz="1100" dirty="0"/>
              <a:t>More of it!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A82594-6460-4DE6-8A10-96CD066E3E9D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3985504" y="1217874"/>
            <a:ext cx="522858" cy="78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B4D31F2-DE01-4165-BFDC-74D44F52243B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508362" y="1217874"/>
            <a:ext cx="139960" cy="76689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B01E0B4-1BC9-41C5-8496-04F18BBFE6CA}"/>
              </a:ext>
            </a:extLst>
          </p:cNvPr>
          <p:cNvSpPr txBox="1"/>
          <p:nvPr/>
        </p:nvSpPr>
        <p:spPr>
          <a:xfrm>
            <a:off x="1341802" y="5111512"/>
            <a:ext cx="1225015" cy="6001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Max Pooling:</a:t>
            </a:r>
          </a:p>
          <a:p>
            <a:r>
              <a:rPr lang="en-US" sz="1100" dirty="0"/>
              <a:t>3x3 Filters</a:t>
            </a:r>
          </a:p>
          <a:p>
            <a:r>
              <a:rPr lang="en-US" sz="1100" dirty="0"/>
              <a:t>Stride 2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BE73F4-155F-4F3D-814A-629A70D30E86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1633480" y="3429000"/>
            <a:ext cx="320830" cy="16825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9A006C8-D233-4BB7-8136-1DF0A2C4CD68}"/>
              </a:ext>
            </a:extLst>
          </p:cNvPr>
          <p:cNvSpPr txBox="1"/>
          <p:nvPr/>
        </p:nvSpPr>
        <p:spPr>
          <a:xfrm>
            <a:off x="3329786" y="5111512"/>
            <a:ext cx="1225015" cy="6001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Max Pooling:</a:t>
            </a:r>
          </a:p>
          <a:p>
            <a:r>
              <a:rPr lang="en-US" sz="1100" dirty="0"/>
              <a:t>3x3 Filters</a:t>
            </a:r>
          </a:p>
          <a:p>
            <a:r>
              <a:rPr lang="en-US" sz="1100" dirty="0"/>
              <a:t>Stride 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3ACA81-49EB-4700-94F3-1FD56E5EA00F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2873374" y="3429000"/>
            <a:ext cx="1068920" cy="16825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Rectangle 2051">
            <a:extLst>
              <a:ext uri="{FF2B5EF4-FFF2-40B4-BE49-F238E27FC236}">
                <a16:creationId xmlns:a16="http://schemas.microsoft.com/office/drawing/2014/main" id="{18F2AB70-85D7-48E8-9096-5B0985A85426}"/>
              </a:ext>
            </a:extLst>
          </p:cNvPr>
          <p:cNvSpPr/>
          <p:nvPr/>
        </p:nvSpPr>
        <p:spPr>
          <a:xfrm>
            <a:off x="1090495" y="592251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Real architecture is a bit different: Split across GPUs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5D1124-B533-4452-82C2-F54A6EB78F86}"/>
              </a:ext>
            </a:extLst>
          </p:cNvPr>
          <p:cNvSpPr txBox="1"/>
          <p:nvPr/>
        </p:nvSpPr>
        <p:spPr>
          <a:xfrm>
            <a:off x="5837464" y="4259825"/>
            <a:ext cx="1325636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Fully Connected -&gt;</a:t>
            </a:r>
          </a:p>
          <a:p>
            <a:r>
              <a:rPr lang="en-US" sz="1100" dirty="0"/>
              <a:t>     Output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75E0318-66ED-4567-9409-CD9D2B0C7D1F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5798820" y="3318075"/>
            <a:ext cx="701462" cy="9417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27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7" grpId="0" animBg="1"/>
      <p:bldP spid="22" grpId="0" animBg="1"/>
      <p:bldP spid="32" grpId="0" animBg="1"/>
      <p:bldP spid="38" grpId="0" animBg="1"/>
      <p:bldP spid="2052" grpId="0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BC80A-671A-4933-BE57-E8B570B95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790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ResNet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6FBB7C-9563-4E9D-B880-ADFAB75B4AFB}"/>
              </a:ext>
            </a:extLst>
          </p:cNvPr>
          <p:cNvSpPr/>
          <p:nvPr/>
        </p:nvSpPr>
        <p:spPr>
          <a:xfrm>
            <a:off x="1966473" y="6488668"/>
            <a:ext cx="3681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https://arxiv.org/pdf/1512.03385.pdf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48806F-8D25-4BF7-9160-E5ACBC18D6A0}"/>
              </a:ext>
            </a:extLst>
          </p:cNvPr>
          <p:cNvSpPr txBox="1"/>
          <p:nvPr/>
        </p:nvSpPr>
        <p:spPr>
          <a:xfrm>
            <a:off x="8023861" y="3930670"/>
            <a:ext cx="382524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2015 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60 million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Ensemble at 152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Human level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Overfitting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Augmentation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Batch Normalization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100" dirty="0"/>
              <a:t>https://arxiv.org/pdf/1502.03167.pdf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102FA8-D8B6-4EE5-8603-E3DAF7DBB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47" y="3648222"/>
            <a:ext cx="2257425" cy="12001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D60A5C-6148-4DB7-A616-82D25EF6E4E4}"/>
              </a:ext>
            </a:extLst>
          </p:cNvPr>
          <p:cNvSpPr txBox="1"/>
          <p:nvPr/>
        </p:nvSpPr>
        <p:spPr>
          <a:xfrm>
            <a:off x="8121531" y="815723"/>
            <a:ext cx="1225015" cy="6001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Convolution:</a:t>
            </a:r>
          </a:p>
          <a:p>
            <a:r>
              <a:rPr lang="en-US" sz="1100" dirty="0"/>
              <a:t>64 7x7x3 Filters</a:t>
            </a:r>
          </a:p>
          <a:p>
            <a:r>
              <a:rPr lang="en-US" sz="1100" dirty="0"/>
              <a:t>Stride 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21690B-B9ED-4E6B-8FE2-E1F18AE3C56B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827520" y="1115805"/>
            <a:ext cx="1294011" cy="46874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A9DCCD7C-DF2C-4B52-837B-1EFE09182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473" y="1228017"/>
            <a:ext cx="3228975" cy="17240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7721F5-0719-4D4C-A298-C9F05C274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24" y="1009888"/>
            <a:ext cx="621706" cy="54787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F5BC115-A8D8-48FF-A929-CCC144AB1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4450" y="672612"/>
            <a:ext cx="900542" cy="59512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1798C9-011E-4712-9CFE-3489990D805D}"/>
              </a:ext>
            </a:extLst>
          </p:cNvPr>
          <p:cNvSpPr txBox="1"/>
          <p:nvPr/>
        </p:nvSpPr>
        <p:spPr>
          <a:xfrm>
            <a:off x="9506982" y="1453740"/>
            <a:ext cx="1225015" cy="6001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Max Pooling:</a:t>
            </a:r>
          </a:p>
          <a:p>
            <a:r>
              <a:rPr lang="en-US" sz="1100" dirty="0"/>
              <a:t>2x2 Filters</a:t>
            </a:r>
          </a:p>
          <a:p>
            <a:r>
              <a:rPr lang="en-US" sz="1100" dirty="0"/>
              <a:t>Stride 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3B6795-08EA-4B94-BDF0-4737BD2F6871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7024992" y="1715969"/>
            <a:ext cx="2481990" cy="3785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C3F6DC-C5B4-4E4C-AEE9-45E90A6ED942}"/>
              </a:ext>
            </a:extLst>
          </p:cNvPr>
          <p:cNvSpPr txBox="1"/>
          <p:nvPr/>
        </p:nvSpPr>
        <p:spPr>
          <a:xfrm>
            <a:off x="8121531" y="1904456"/>
            <a:ext cx="1225015" cy="6001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Residual Blocks:</a:t>
            </a:r>
          </a:p>
          <a:p>
            <a:r>
              <a:rPr lang="en-US" sz="1100" dirty="0"/>
              <a:t>64 3x3x64 Filters</a:t>
            </a:r>
          </a:p>
          <a:p>
            <a:r>
              <a:rPr lang="en-US" sz="1100" dirty="0"/>
              <a:t>Stride 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ACA4E76-0E6F-41C1-9701-AF48B68F3B81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7024993" y="1969266"/>
            <a:ext cx="1096538" cy="2352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39CA3F-C465-469E-B525-84857E7CB5F7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7024993" y="2204538"/>
            <a:ext cx="1096538" cy="648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9A0A5FB-DEFC-45D1-8030-CBE1D718C2FC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7024992" y="2204538"/>
            <a:ext cx="1096539" cy="3000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59402D1-2DAC-4322-AD06-8D00E302BA1C}"/>
              </a:ext>
            </a:extLst>
          </p:cNvPr>
          <p:cNvSpPr txBox="1"/>
          <p:nvPr/>
        </p:nvSpPr>
        <p:spPr>
          <a:xfrm>
            <a:off x="8121531" y="2746355"/>
            <a:ext cx="1441569" cy="76944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Convolution Block:</a:t>
            </a:r>
          </a:p>
          <a:p>
            <a:r>
              <a:rPr lang="en-US" sz="1100"/>
              <a:t>128 3x3x64 </a:t>
            </a:r>
            <a:r>
              <a:rPr lang="en-US" sz="1100" dirty="0"/>
              <a:t>Filters</a:t>
            </a:r>
          </a:p>
          <a:p>
            <a:r>
              <a:rPr lang="en-US" sz="1100" dirty="0"/>
              <a:t>Stride 2</a:t>
            </a:r>
          </a:p>
          <a:p>
            <a:r>
              <a:rPr lang="en-US" sz="1100" dirty="0"/>
              <a:t>No Back channel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B703B9-A467-4FFB-967C-13458427A194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7013725" y="2811783"/>
            <a:ext cx="1107806" cy="31929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43290F1-42C4-426F-879E-5660FB6C9123}"/>
              </a:ext>
            </a:extLst>
          </p:cNvPr>
          <p:cNvSpPr txBox="1"/>
          <p:nvPr/>
        </p:nvSpPr>
        <p:spPr>
          <a:xfrm>
            <a:off x="4804554" y="394991"/>
            <a:ext cx="1225015" cy="2616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Image 224x224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29BD3AC-B7D4-42A0-8E47-28C31ECB67AC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6029569" y="525796"/>
            <a:ext cx="375791" cy="4184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FF541FA-FEEF-4342-9263-3D0E723EE0F6}"/>
              </a:ext>
            </a:extLst>
          </p:cNvPr>
          <p:cNvSpPr txBox="1"/>
          <p:nvPr/>
        </p:nvSpPr>
        <p:spPr>
          <a:xfrm>
            <a:off x="4804554" y="899217"/>
            <a:ext cx="1101358" cy="2616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Output 56x56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87B9A1E-11F4-4A92-BAE3-4676F783715C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5905912" y="1030022"/>
            <a:ext cx="311553" cy="7835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CFB3D20-F51B-4417-95D2-7D9130576077}"/>
              </a:ext>
            </a:extLst>
          </p:cNvPr>
          <p:cNvSpPr txBox="1"/>
          <p:nvPr/>
        </p:nvSpPr>
        <p:spPr>
          <a:xfrm>
            <a:off x="4644769" y="3148255"/>
            <a:ext cx="1101358" cy="2616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Output 28x28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FD7BB83-5347-4A43-BB86-B7902692B926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5746127" y="2931694"/>
            <a:ext cx="378322" cy="34736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09ADC16-5BEA-419C-9BAC-CB3BB1AE8D3E}"/>
              </a:ext>
            </a:extLst>
          </p:cNvPr>
          <p:cNvSpPr txBox="1"/>
          <p:nvPr/>
        </p:nvSpPr>
        <p:spPr>
          <a:xfrm>
            <a:off x="4266558" y="5159831"/>
            <a:ext cx="1441569" cy="2616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/>
              <a:t>Etc</a:t>
            </a:r>
            <a:r>
              <a:rPr lang="en-US" sz="1100" dirty="0"/>
              <a:t>…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D204455-D09D-4B3B-B8BA-0CABB63F39B5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5708127" y="3332846"/>
            <a:ext cx="387873" cy="19577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E76C7D9-C93E-4B58-AF93-CFB83122175F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5708127" y="5290636"/>
            <a:ext cx="476072" cy="95009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AA073DE-A042-41D7-A1CF-E0820F0E9EC8}"/>
              </a:ext>
            </a:extLst>
          </p:cNvPr>
          <p:cNvSpPr txBox="1"/>
          <p:nvPr/>
        </p:nvSpPr>
        <p:spPr>
          <a:xfrm>
            <a:off x="7303076" y="6396156"/>
            <a:ext cx="1871404" cy="2616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/>
              <a:t>Fullly</a:t>
            </a:r>
            <a:r>
              <a:rPr lang="en-US" sz="1100" dirty="0"/>
              <a:t> connected + </a:t>
            </a:r>
            <a:r>
              <a:rPr lang="en-US" sz="1100" dirty="0" err="1"/>
              <a:t>softmax</a:t>
            </a:r>
            <a:endParaRPr lang="en-US" sz="1100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8946DC8-6464-4BF5-94CE-2CE2FC9DDF09}"/>
              </a:ext>
            </a:extLst>
          </p:cNvPr>
          <p:cNvCxnSpPr>
            <a:cxnSpLocks/>
            <a:stCxn id="57" idx="1"/>
          </p:cNvCxnSpPr>
          <p:nvPr/>
        </p:nvCxnSpPr>
        <p:spPr>
          <a:xfrm flipH="1" flipV="1">
            <a:off x="6803642" y="6488671"/>
            <a:ext cx="499434" cy="382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B6F4D69-A202-48CF-8A8F-5170392D4A0A}"/>
              </a:ext>
            </a:extLst>
          </p:cNvPr>
          <p:cNvSpPr txBox="1"/>
          <p:nvPr/>
        </p:nvSpPr>
        <p:spPr>
          <a:xfrm>
            <a:off x="1688389" y="801124"/>
            <a:ext cx="2350293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Search failing</a:t>
            </a:r>
          </a:p>
          <a:p>
            <a:r>
              <a:rPr lang="en-US" sz="1100" dirty="0"/>
              <a:t>Training lower network, not upper</a:t>
            </a:r>
          </a:p>
        </p:txBody>
      </p:sp>
    </p:spTree>
    <p:extLst>
      <p:ext uri="{BB962C8B-B14F-4D97-AF65-F5344CB8AC3E}">
        <p14:creationId xmlns:p14="http://schemas.microsoft.com/office/powerpoint/2010/main" val="249513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3" grpId="0" animBg="1"/>
      <p:bldP spid="32" grpId="0" animBg="1"/>
      <p:bldP spid="38" grpId="0" animBg="1"/>
      <p:bldP spid="42" grpId="0" animBg="1"/>
      <p:bldP spid="46" grpId="0" animBg="1"/>
      <p:bldP spid="50" grpId="0" animBg="1"/>
      <p:bldP spid="57" grpId="0" animBg="1"/>
      <p:bldP spid="6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DBA8-FEA8-4CEA-A147-8BEE3052C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312"/>
          </a:xfrm>
        </p:spPr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A25F5B1A-8A25-4ACD-9BD4-EF3DB51C0F29}"/>
              </a:ext>
            </a:extLst>
          </p:cNvPr>
          <p:cNvSpPr/>
          <p:nvPr/>
        </p:nvSpPr>
        <p:spPr>
          <a:xfrm>
            <a:off x="2377001" y="4015960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42D4F3CE-8AC6-41EB-9C7F-33E18E0BE9D9}"/>
              </a:ext>
            </a:extLst>
          </p:cNvPr>
          <p:cNvSpPr/>
          <p:nvPr/>
        </p:nvSpPr>
        <p:spPr>
          <a:xfrm>
            <a:off x="3562005" y="3712078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D9DA2170-C0F0-417F-B669-C84E1E3E5571}"/>
              </a:ext>
            </a:extLst>
          </p:cNvPr>
          <p:cNvSpPr/>
          <p:nvPr/>
        </p:nvSpPr>
        <p:spPr>
          <a:xfrm>
            <a:off x="3562005" y="4530414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64E09B29-A564-4CF0-9BC2-16A66AA131DA}"/>
              </a:ext>
            </a:extLst>
          </p:cNvPr>
          <p:cNvCxnSpPr>
            <a:cxnSpLocks/>
            <a:stCxn id="468" idx="2"/>
            <a:endCxn id="308" idx="6"/>
          </p:cNvCxnSpPr>
          <p:nvPr/>
        </p:nvCxnSpPr>
        <p:spPr>
          <a:xfrm flipH="1">
            <a:off x="2889957" y="3979707"/>
            <a:ext cx="672048" cy="3038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674AE17B-4A9D-49E7-84A7-C1E5A229C212}"/>
              </a:ext>
            </a:extLst>
          </p:cNvPr>
          <p:cNvCxnSpPr>
            <a:cxnSpLocks/>
            <a:stCxn id="469" idx="2"/>
            <a:endCxn id="308" idx="6"/>
          </p:cNvCxnSpPr>
          <p:nvPr/>
        </p:nvCxnSpPr>
        <p:spPr>
          <a:xfrm flipH="1" flipV="1">
            <a:off x="2889957" y="4283589"/>
            <a:ext cx="672048" cy="51445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Oval 488">
            <a:extLst>
              <a:ext uri="{FF2B5EF4-FFF2-40B4-BE49-F238E27FC236}">
                <a16:creationId xmlns:a16="http://schemas.microsoft.com/office/drawing/2014/main" id="{F73D9D6C-FFFF-450C-B90A-AB1223FBFFDD}"/>
              </a:ext>
            </a:extLst>
          </p:cNvPr>
          <p:cNvSpPr/>
          <p:nvPr/>
        </p:nvSpPr>
        <p:spPr>
          <a:xfrm>
            <a:off x="4747009" y="3305175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Oval 489">
            <a:extLst>
              <a:ext uri="{FF2B5EF4-FFF2-40B4-BE49-F238E27FC236}">
                <a16:creationId xmlns:a16="http://schemas.microsoft.com/office/drawing/2014/main" id="{95FB146F-4914-421B-AE6C-69DA3E9AFE53}"/>
              </a:ext>
            </a:extLst>
          </p:cNvPr>
          <p:cNvSpPr/>
          <p:nvPr/>
        </p:nvSpPr>
        <p:spPr>
          <a:xfrm>
            <a:off x="4747009" y="4123511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E7156B98-24AE-4C68-8AAF-6259ECE3F297}"/>
              </a:ext>
            </a:extLst>
          </p:cNvPr>
          <p:cNvCxnSpPr>
            <a:cxnSpLocks/>
            <a:stCxn id="489" idx="2"/>
            <a:endCxn id="468" idx="6"/>
          </p:cNvCxnSpPr>
          <p:nvPr/>
        </p:nvCxnSpPr>
        <p:spPr>
          <a:xfrm flipH="1">
            <a:off x="4074961" y="3572804"/>
            <a:ext cx="672048" cy="4069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631D0F06-E502-45C2-9901-57B0F9B28FD4}"/>
              </a:ext>
            </a:extLst>
          </p:cNvPr>
          <p:cNvCxnSpPr>
            <a:cxnSpLocks/>
            <a:stCxn id="490" idx="2"/>
            <a:endCxn id="468" idx="6"/>
          </p:cNvCxnSpPr>
          <p:nvPr/>
        </p:nvCxnSpPr>
        <p:spPr>
          <a:xfrm flipH="1" flipV="1">
            <a:off x="4074961" y="3979707"/>
            <a:ext cx="672048" cy="411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Oval 502">
            <a:extLst>
              <a:ext uri="{FF2B5EF4-FFF2-40B4-BE49-F238E27FC236}">
                <a16:creationId xmlns:a16="http://schemas.microsoft.com/office/drawing/2014/main" id="{AE024B23-4E8E-40A3-93F9-331117280ACA}"/>
              </a:ext>
            </a:extLst>
          </p:cNvPr>
          <p:cNvSpPr/>
          <p:nvPr/>
        </p:nvSpPr>
        <p:spPr>
          <a:xfrm>
            <a:off x="4747009" y="4941847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19437D98-43CE-4A5D-A6E5-197F6BDA28C3}"/>
              </a:ext>
            </a:extLst>
          </p:cNvPr>
          <p:cNvCxnSpPr>
            <a:cxnSpLocks/>
            <a:stCxn id="489" idx="2"/>
            <a:endCxn id="469" idx="6"/>
          </p:cNvCxnSpPr>
          <p:nvPr/>
        </p:nvCxnSpPr>
        <p:spPr>
          <a:xfrm flipH="1">
            <a:off x="4074961" y="3572804"/>
            <a:ext cx="672048" cy="12252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2CADF716-1EE5-40AB-8EA4-7967C9D9F1BA}"/>
              </a:ext>
            </a:extLst>
          </p:cNvPr>
          <p:cNvCxnSpPr>
            <a:cxnSpLocks/>
            <a:stCxn id="490" idx="2"/>
            <a:endCxn id="469" idx="6"/>
          </p:cNvCxnSpPr>
          <p:nvPr/>
        </p:nvCxnSpPr>
        <p:spPr>
          <a:xfrm flipH="1">
            <a:off x="4074961" y="4391140"/>
            <a:ext cx="672048" cy="4069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FB94406C-A042-49A2-AA42-CEBA456CDAA4}"/>
              </a:ext>
            </a:extLst>
          </p:cNvPr>
          <p:cNvCxnSpPr>
            <a:cxnSpLocks/>
            <a:stCxn id="503" idx="2"/>
            <a:endCxn id="468" idx="6"/>
          </p:cNvCxnSpPr>
          <p:nvPr/>
        </p:nvCxnSpPr>
        <p:spPr>
          <a:xfrm flipH="1" flipV="1">
            <a:off x="4074961" y="3979707"/>
            <a:ext cx="672048" cy="12297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B00305FA-055D-49ED-A64B-1ADCE3361150}"/>
              </a:ext>
            </a:extLst>
          </p:cNvPr>
          <p:cNvCxnSpPr>
            <a:cxnSpLocks/>
            <a:stCxn id="503" idx="2"/>
            <a:endCxn id="469" idx="6"/>
          </p:cNvCxnSpPr>
          <p:nvPr/>
        </p:nvCxnSpPr>
        <p:spPr>
          <a:xfrm flipH="1" flipV="1">
            <a:off x="4074961" y="4798043"/>
            <a:ext cx="672048" cy="411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Oval 534">
            <a:extLst>
              <a:ext uri="{FF2B5EF4-FFF2-40B4-BE49-F238E27FC236}">
                <a16:creationId xmlns:a16="http://schemas.microsoft.com/office/drawing/2014/main" id="{E5033AFD-FB77-4866-B9D9-B4C4B463CC17}"/>
              </a:ext>
            </a:extLst>
          </p:cNvPr>
          <p:cNvSpPr/>
          <p:nvPr/>
        </p:nvSpPr>
        <p:spPr>
          <a:xfrm>
            <a:off x="5932013" y="2893742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Oval 535">
            <a:extLst>
              <a:ext uri="{FF2B5EF4-FFF2-40B4-BE49-F238E27FC236}">
                <a16:creationId xmlns:a16="http://schemas.microsoft.com/office/drawing/2014/main" id="{C28AB17E-C4A1-4A60-9CCB-BD6CB3558BD1}"/>
              </a:ext>
            </a:extLst>
          </p:cNvPr>
          <p:cNvSpPr/>
          <p:nvPr/>
        </p:nvSpPr>
        <p:spPr>
          <a:xfrm>
            <a:off x="5932013" y="3712078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Oval 536">
            <a:extLst>
              <a:ext uri="{FF2B5EF4-FFF2-40B4-BE49-F238E27FC236}">
                <a16:creationId xmlns:a16="http://schemas.microsoft.com/office/drawing/2014/main" id="{8179D0AE-E74C-4CF0-B61A-2AA194D46DAE}"/>
              </a:ext>
            </a:extLst>
          </p:cNvPr>
          <p:cNvSpPr/>
          <p:nvPr/>
        </p:nvSpPr>
        <p:spPr>
          <a:xfrm>
            <a:off x="5932013" y="4530414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3" name="Straight Connector 542">
            <a:extLst>
              <a:ext uri="{FF2B5EF4-FFF2-40B4-BE49-F238E27FC236}">
                <a16:creationId xmlns:a16="http://schemas.microsoft.com/office/drawing/2014/main" id="{0E6B078A-AF9C-4CCC-B7DF-4A816410811A}"/>
              </a:ext>
            </a:extLst>
          </p:cNvPr>
          <p:cNvCxnSpPr>
            <a:cxnSpLocks/>
            <a:stCxn id="489" idx="6"/>
            <a:endCxn id="535" idx="2"/>
          </p:cNvCxnSpPr>
          <p:nvPr/>
        </p:nvCxnSpPr>
        <p:spPr>
          <a:xfrm flipV="1">
            <a:off x="5259965" y="3161371"/>
            <a:ext cx="672048" cy="411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Connector 543">
            <a:extLst>
              <a:ext uri="{FF2B5EF4-FFF2-40B4-BE49-F238E27FC236}">
                <a16:creationId xmlns:a16="http://schemas.microsoft.com/office/drawing/2014/main" id="{2F73A000-9A1F-4EC3-826A-44380223D586}"/>
              </a:ext>
            </a:extLst>
          </p:cNvPr>
          <p:cNvCxnSpPr>
            <a:cxnSpLocks/>
            <a:stCxn id="489" idx="6"/>
            <a:endCxn id="536" idx="2"/>
          </p:cNvCxnSpPr>
          <p:nvPr/>
        </p:nvCxnSpPr>
        <p:spPr>
          <a:xfrm>
            <a:off x="5259965" y="3572804"/>
            <a:ext cx="672048" cy="4069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1BC323FE-CB91-4F56-836D-60EF5E1EA270}"/>
              </a:ext>
            </a:extLst>
          </p:cNvPr>
          <p:cNvCxnSpPr>
            <a:cxnSpLocks/>
            <a:stCxn id="489" idx="6"/>
            <a:endCxn id="537" idx="2"/>
          </p:cNvCxnSpPr>
          <p:nvPr/>
        </p:nvCxnSpPr>
        <p:spPr>
          <a:xfrm>
            <a:off x="5259965" y="3572804"/>
            <a:ext cx="672048" cy="12252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7A9F6F23-FC98-4BE0-B558-68ADEFE6EEEF}"/>
              </a:ext>
            </a:extLst>
          </p:cNvPr>
          <p:cNvCxnSpPr>
            <a:cxnSpLocks/>
            <a:stCxn id="490" idx="6"/>
            <a:endCxn id="535" idx="2"/>
          </p:cNvCxnSpPr>
          <p:nvPr/>
        </p:nvCxnSpPr>
        <p:spPr>
          <a:xfrm flipV="1">
            <a:off x="5259965" y="3161371"/>
            <a:ext cx="672048" cy="12297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6971DB1C-0E1A-4308-916B-0ED79E6B18B0}"/>
              </a:ext>
            </a:extLst>
          </p:cNvPr>
          <p:cNvCxnSpPr>
            <a:cxnSpLocks/>
            <a:stCxn id="490" idx="6"/>
            <a:endCxn id="536" idx="2"/>
          </p:cNvCxnSpPr>
          <p:nvPr/>
        </p:nvCxnSpPr>
        <p:spPr>
          <a:xfrm flipV="1">
            <a:off x="5259965" y="3979707"/>
            <a:ext cx="672048" cy="411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E9B5D2DA-AA17-4C58-A670-4F071DD50A74}"/>
              </a:ext>
            </a:extLst>
          </p:cNvPr>
          <p:cNvCxnSpPr>
            <a:cxnSpLocks/>
            <a:stCxn id="490" idx="6"/>
            <a:endCxn id="537" idx="2"/>
          </p:cNvCxnSpPr>
          <p:nvPr/>
        </p:nvCxnSpPr>
        <p:spPr>
          <a:xfrm>
            <a:off x="5259965" y="4391140"/>
            <a:ext cx="672048" cy="4069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6077AEC8-9DCA-4015-B755-5A5B01701460}"/>
              </a:ext>
            </a:extLst>
          </p:cNvPr>
          <p:cNvCxnSpPr>
            <a:cxnSpLocks/>
            <a:stCxn id="503" idx="6"/>
            <a:endCxn id="535" idx="2"/>
          </p:cNvCxnSpPr>
          <p:nvPr/>
        </p:nvCxnSpPr>
        <p:spPr>
          <a:xfrm flipV="1">
            <a:off x="5259965" y="3161371"/>
            <a:ext cx="672048" cy="20481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06A7F4CD-3CB6-4EE9-B2EA-9AA4B21904BC}"/>
              </a:ext>
            </a:extLst>
          </p:cNvPr>
          <p:cNvCxnSpPr>
            <a:cxnSpLocks/>
            <a:stCxn id="503" idx="6"/>
            <a:endCxn id="536" idx="2"/>
          </p:cNvCxnSpPr>
          <p:nvPr/>
        </p:nvCxnSpPr>
        <p:spPr>
          <a:xfrm flipV="1">
            <a:off x="5259965" y="3979707"/>
            <a:ext cx="672048" cy="12297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F5259636-3CED-4579-9495-B6B43A1FE6CD}"/>
              </a:ext>
            </a:extLst>
          </p:cNvPr>
          <p:cNvCxnSpPr>
            <a:cxnSpLocks/>
            <a:stCxn id="503" idx="6"/>
            <a:endCxn id="537" idx="2"/>
          </p:cNvCxnSpPr>
          <p:nvPr/>
        </p:nvCxnSpPr>
        <p:spPr>
          <a:xfrm flipV="1">
            <a:off x="5259965" y="4798043"/>
            <a:ext cx="672048" cy="411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Oval 553">
            <a:extLst>
              <a:ext uri="{FF2B5EF4-FFF2-40B4-BE49-F238E27FC236}">
                <a16:creationId xmlns:a16="http://schemas.microsoft.com/office/drawing/2014/main" id="{C5A7BE17-541B-469B-A6F6-564E3D55BAD0}"/>
              </a:ext>
            </a:extLst>
          </p:cNvPr>
          <p:cNvSpPr/>
          <p:nvPr/>
        </p:nvSpPr>
        <p:spPr>
          <a:xfrm>
            <a:off x="5932013" y="5350850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8138A999-182E-40B9-94FE-DE215E57BB39}"/>
              </a:ext>
            </a:extLst>
          </p:cNvPr>
          <p:cNvCxnSpPr>
            <a:cxnSpLocks/>
            <a:stCxn id="554" idx="2"/>
            <a:endCxn id="489" idx="6"/>
          </p:cNvCxnSpPr>
          <p:nvPr/>
        </p:nvCxnSpPr>
        <p:spPr>
          <a:xfrm flipH="1" flipV="1">
            <a:off x="5259965" y="3572804"/>
            <a:ext cx="672048" cy="20456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>
            <a:extLst>
              <a:ext uri="{FF2B5EF4-FFF2-40B4-BE49-F238E27FC236}">
                <a16:creationId xmlns:a16="http://schemas.microsoft.com/office/drawing/2014/main" id="{57677FF8-1F1D-43A3-88CF-1355F707AF6E}"/>
              </a:ext>
            </a:extLst>
          </p:cNvPr>
          <p:cNvCxnSpPr>
            <a:cxnSpLocks/>
            <a:stCxn id="554" idx="2"/>
            <a:endCxn id="490" idx="6"/>
          </p:cNvCxnSpPr>
          <p:nvPr/>
        </p:nvCxnSpPr>
        <p:spPr>
          <a:xfrm flipH="1" flipV="1">
            <a:off x="5259965" y="4391140"/>
            <a:ext cx="672048" cy="12273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>
            <a:extLst>
              <a:ext uri="{FF2B5EF4-FFF2-40B4-BE49-F238E27FC236}">
                <a16:creationId xmlns:a16="http://schemas.microsoft.com/office/drawing/2014/main" id="{0B5D0257-83C2-4BDD-B88E-6FB7E27D7127}"/>
              </a:ext>
            </a:extLst>
          </p:cNvPr>
          <p:cNvCxnSpPr>
            <a:cxnSpLocks/>
            <a:stCxn id="554" idx="2"/>
            <a:endCxn id="503" idx="6"/>
          </p:cNvCxnSpPr>
          <p:nvPr/>
        </p:nvCxnSpPr>
        <p:spPr>
          <a:xfrm flipH="1" flipV="1">
            <a:off x="5259965" y="5209476"/>
            <a:ext cx="672048" cy="4090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0" name="Picture 599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E5892B1E-F4C6-46DF-942F-D7C76B31B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017" y="3933940"/>
            <a:ext cx="914400" cy="914400"/>
          </a:xfrm>
          <a:prstGeom prst="rect">
            <a:avLst/>
          </a:prstGeom>
        </p:spPr>
      </p:pic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141429F-0464-426F-8FBB-0EA35C31962C}"/>
              </a:ext>
            </a:extLst>
          </p:cNvPr>
          <p:cNvCxnSpPr>
            <a:cxnSpLocks/>
          </p:cNvCxnSpPr>
          <p:nvPr/>
        </p:nvCxnSpPr>
        <p:spPr>
          <a:xfrm flipH="1">
            <a:off x="2110740" y="4262082"/>
            <a:ext cx="26626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9" name="Table 178">
                <a:extLst>
                  <a:ext uri="{FF2B5EF4-FFF2-40B4-BE49-F238E27FC236}">
                    <a16:creationId xmlns:a16="http://schemas.microsoft.com/office/drawing/2014/main" id="{BEE85C06-FCE1-4ADC-AB4A-8619E06B4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8336695"/>
                  </p:ext>
                </p:extLst>
              </p:nvPr>
            </p:nvGraphicFramePr>
            <p:xfrm>
              <a:off x="1003896" y="4094442"/>
              <a:ext cx="1029918" cy="335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4959">
                      <a:extLst>
                        <a:ext uri="{9D8B030D-6E8A-4147-A177-3AD203B41FA5}">
                          <a16:colId xmlns:a16="http://schemas.microsoft.com/office/drawing/2014/main" val="3168815392"/>
                        </a:ext>
                      </a:extLst>
                    </a:gridCol>
                    <a:gridCol w="514959">
                      <a:extLst>
                        <a:ext uri="{9D8B030D-6E8A-4147-A177-3AD203B41FA5}">
                          <a16:colId xmlns:a16="http://schemas.microsoft.com/office/drawing/2014/main" val="1364819684"/>
                        </a:ext>
                      </a:extLst>
                    </a:gridCol>
                  </a:tblGrid>
                  <a:tr h="23900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5108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9" name="Table 178">
                <a:extLst>
                  <a:ext uri="{FF2B5EF4-FFF2-40B4-BE49-F238E27FC236}">
                    <a16:creationId xmlns:a16="http://schemas.microsoft.com/office/drawing/2014/main" id="{BEE85C06-FCE1-4ADC-AB4A-8619E06B4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8336695"/>
                  </p:ext>
                </p:extLst>
              </p:nvPr>
            </p:nvGraphicFramePr>
            <p:xfrm>
              <a:off x="1003896" y="4094442"/>
              <a:ext cx="1029918" cy="335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4959">
                      <a:extLst>
                        <a:ext uri="{9D8B030D-6E8A-4147-A177-3AD203B41FA5}">
                          <a16:colId xmlns:a16="http://schemas.microsoft.com/office/drawing/2014/main" val="3168815392"/>
                        </a:ext>
                      </a:extLst>
                    </a:gridCol>
                    <a:gridCol w="514959">
                      <a:extLst>
                        <a:ext uri="{9D8B030D-6E8A-4147-A177-3AD203B41FA5}">
                          <a16:colId xmlns:a16="http://schemas.microsoft.com/office/drawing/2014/main" val="136481968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3571" r="-102353" b="-23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51084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0" name="Table 179">
                <a:extLst>
                  <a:ext uri="{FF2B5EF4-FFF2-40B4-BE49-F238E27FC236}">
                    <a16:creationId xmlns:a16="http://schemas.microsoft.com/office/drawing/2014/main" id="{202A3F94-BDCF-4DAD-A03C-23EE71980F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3064714"/>
                  </p:ext>
                </p:extLst>
              </p:nvPr>
            </p:nvGraphicFramePr>
            <p:xfrm>
              <a:off x="1003896" y="4094442"/>
              <a:ext cx="1029918" cy="335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4959">
                      <a:extLst>
                        <a:ext uri="{9D8B030D-6E8A-4147-A177-3AD203B41FA5}">
                          <a16:colId xmlns:a16="http://schemas.microsoft.com/office/drawing/2014/main" val="3168815392"/>
                        </a:ext>
                      </a:extLst>
                    </a:gridCol>
                    <a:gridCol w="514959">
                      <a:extLst>
                        <a:ext uri="{9D8B030D-6E8A-4147-A177-3AD203B41FA5}">
                          <a16:colId xmlns:a16="http://schemas.microsoft.com/office/drawing/2014/main" val="1364819684"/>
                        </a:ext>
                      </a:extLst>
                    </a:gridCol>
                  </a:tblGrid>
                  <a:tr h="23900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5108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0" name="Table 179">
                <a:extLst>
                  <a:ext uri="{FF2B5EF4-FFF2-40B4-BE49-F238E27FC236}">
                    <a16:creationId xmlns:a16="http://schemas.microsoft.com/office/drawing/2014/main" id="{202A3F94-BDCF-4DAD-A03C-23EE71980F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3064714"/>
                  </p:ext>
                </p:extLst>
              </p:nvPr>
            </p:nvGraphicFramePr>
            <p:xfrm>
              <a:off x="1003896" y="4094442"/>
              <a:ext cx="1029918" cy="335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4959">
                      <a:extLst>
                        <a:ext uri="{9D8B030D-6E8A-4147-A177-3AD203B41FA5}">
                          <a16:colId xmlns:a16="http://schemas.microsoft.com/office/drawing/2014/main" val="3168815392"/>
                        </a:ext>
                      </a:extLst>
                    </a:gridCol>
                    <a:gridCol w="514959">
                      <a:extLst>
                        <a:ext uri="{9D8B030D-6E8A-4147-A177-3AD203B41FA5}">
                          <a16:colId xmlns:a16="http://schemas.microsoft.com/office/drawing/2014/main" val="136481968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76" t="-3571" r="-102353" b="-23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51084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1" name="Table 180">
                <a:extLst>
                  <a:ext uri="{FF2B5EF4-FFF2-40B4-BE49-F238E27FC236}">
                    <a16:creationId xmlns:a16="http://schemas.microsoft.com/office/drawing/2014/main" id="{CA9706C7-B70A-4F7D-95DB-C908B2474D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9722319"/>
                  </p:ext>
                </p:extLst>
              </p:nvPr>
            </p:nvGraphicFramePr>
            <p:xfrm>
              <a:off x="1003896" y="4094442"/>
              <a:ext cx="1029918" cy="335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4959">
                      <a:extLst>
                        <a:ext uri="{9D8B030D-6E8A-4147-A177-3AD203B41FA5}">
                          <a16:colId xmlns:a16="http://schemas.microsoft.com/office/drawing/2014/main" val="3168815392"/>
                        </a:ext>
                      </a:extLst>
                    </a:gridCol>
                    <a:gridCol w="514959">
                      <a:extLst>
                        <a:ext uri="{9D8B030D-6E8A-4147-A177-3AD203B41FA5}">
                          <a16:colId xmlns:a16="http://schemas.microsoft.com/office/drawing/2014/main" val="1364819684"/>
                        </a:ext>
                      </a:extLst>
                    </a:gridCol>
                  </a:tblGrid>
                  <a:tr h="23900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5108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1" name="Table 180">
                <a:extLst>
                  <a:ext uri="{FF2B5EF4-FFF2-40B4-BE49-F238E27FC236}">
                    <a16:creationId xmlns:a16="http://schemas.microsoft.com/office/drawing/2014/main" id="{CA9706C7-B70A-4F7D-95DB-C908B2474D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9722319"/>
                  </p:ext>
                </p:extLst>
              </p:nvPr>
            </p:nvGraphicFramePr>
            <p:xfrm>
              <a:off x="1003896" y="4094442"/>
              <a:ext cx="1029918" cy="335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4959">
                      <a:extLst>
                        <a:ext uri="{9D8B030D-6E8A-4147-A177-3AD203B41FA5}">
                          <a16:colId xmlns:a16="http://schemas.microsoft.com/office/drawing/2014/main" val="3168815392"/>
                        </a:ext>
                      </a:extLst>
                    </a:gridCol>
                    <a:gridCol w="514959">
                      <a:extLst>
                        <a:ext uri="{9D8B030D-6E8A-4147-A177-3AD203B41FA5}">
                          <a16:colId xmlns:a16="http://schemas.microsoft.com/office/drawing/2014/main" val="136481968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176" t="-3571" r="-102353" b="-23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510844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74" name="Picture 173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BFE4CBAE-CD2F-4C37-B785-6F1F793AA1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017" y="3933940"/>
            <a:ext cx="914400" cy="914400"/>
          </a:xfrm>
          <a:prstGeom prst="rect">
            <a:avLst/>
          </a:prstGeom>
        </p:spPr>
      </p:pic>
      <p:pic>
        <p:nvPicPr>
          <p:cNvPr id="175" name="Picture 174" descr="A black pan&#10;&#10;Description generated with high confidence">
            <a:extLst>
              <a:ext uri="{FF2B5EF4-FFF2-40B4-BE49-F238E27FC236}">
                <a16:creationId xmlns:a16="http://schemas.microsoft.com/office/drawing/2014/main" id="{4B37A51A-2520-438D-A021-0FAA84BDF4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017" y="3933940"/>
            <a:ext cx="914400" cy="914400"/>
          </a:xfrm>
          <a:prstGeom prst="rect">
            <a:avLst/>
          </a:prstGeom>
        </p:spPr>
      </p:pic>
      <p:cxnSp>
        <p:nvCxnSpPr>
          <p:cNvPr id="606" name="Straight Connector 605">
            <a:extLst>
              <a:ext uri="{FF2B5EF4-FFF2-40B4-BE49-F238E27FC236}">
                <a16:creationId xmlns:a16="http://schemas.microsoft.com/office/drawing/2014/main" id="{C5B98CDF-EB2B-4724-A3F6-3367BB86AE33}"/>
              </a:ext>
            </a:extLst>
          </p:cNvPr>
          <p:cNvCxnSpPr>
            <a:cxnSpLocks/>
            <a:stCxn id="535" idx="6"/>
            <a:endCxn id="600" idx="2"/>
          </p:cNvCxnSpPr>
          <p:nvPr/>
        </p:nvCxnSpPr>
        <p:spPr>
          <a:xfrm>
            <a:off x="6444969" y="3161371"/>
            <a:ext cx="1129248" cy="16869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Connector 606">
            <a:extLst>
              <a:ext uri="{FF2B5EF4-FFF2-40B4-BE49-F238E27FC236}">
                <a16:creationId xmlns:a16="http://schemas.microsoft.com/office/drawing/2014/main" id="{1DD81834-041A-45EA-88CA-8564959A0B76}"/>
              </a:ext>
            </a:extLst>
          </p:cNvPr>
          <p:cNvCxnSpPr>
            <a:cxnSpLocks/>
            <a:stCxn id="535" idx="6"/>
            <a:endCxn id="600" idx="1"/>
          </p:cNvCxnSpPr>
          <p:nvPr/>
        </p:nvCxnSpPr>
        <p:spPr>
          <a:xfrm>
            <a:off x="6444969" y="3161371"/>
            <a:ext cx="672048" cy="12297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Connector 607">
            <a:extLst>
              <a:ext uri="{FF2B5EF4-FFF2-40B4-BE49-F238E27FC236}">
                <a16:creationId xmlns:a16="http://schemas.microsoft.com/office/drawing/2014/main" id="{0B8C4BE9-7C9D-4ED1-9D4D-D09432C30991}"/>
              </a:ext>
            </a:extLst>
          </p:cNvPr>
          <p:cNvCxnSpPr>
            <a:cxnSpLocks/>
            <a:stCxn id="535" idx="6"/>
            <a:endCxn id="600" idx="0"/>
          </p:cNvCxnSpPr>
          <p:nvPr/>
        </p:nvCxnSpPr>
        <p:spPr>
          <a:xfrm>
            <a:off x="6444969" y="3161371"/>
            <a:ext cx="1129248" cy="7725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Connector 608">
            <a:extLst>
              <a:ext uri="{FF2B5EF4-FFF2-40B4-BE49-F238E27FC236}">
                <a16:creationId xmlns:a16="http://schemas.microsoft.com/office/drawing/2014/main" id="{DBA84AD1-D621-4E76-B649-BBEBACCF66D7}"/>
              </a:ext>
            </a:extLst>
          </p:cNvPr>
          <p:cNvCxnSpPr>
            <a:cxnSpLocks/>
            <a:stCxn id="535" idx="6"/>
            <a:endCxn id="600" idx="3"/>
          </p:cNvCxnSpPr>
          <p:nvPr/>
        </p:nvCxnSpPr>
        <p:spPr>
          <a:xfrm>
            <a:off x="6444969" y="3161371"/>
            <a:ext cx="1586448" cy="12297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Straight Connector 609">
            <a:extLst>
              <a:ext uri="{FF2B5EF4-FFF2-40B4-BE49-F238E27FC236}">
                <a16:creationId xmlns:a16="http://schemas.microsoft.com/office/drawing/2014/main" id="{2F6E2990-C2BF-40C6-8344-E04417E962CD}"/>
              </a:ext>
            </a:extLst>
          </p:cNvPr>
          <p:cNvCxnSpPr>
            <a:cxnSpLocks/>
            <a:stCxn id="536" idx="6"/>
            <a:endCxn id="600" idx="3"/>
          </p:cNvCxnSpPr>
          <p:nvPr/>
        </p:nvCxnSpPr>
        <p:spPr>
          <a:xfrm>
            <a:off x="6444969" y="3979707"/>
            <a:ext cx="1586448" cy="411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Straight Connector 612">
            <a:extLst>
              <a:ext uri="{FF2B5EF4-FFF2-40B4-BE49-F238E27FC236}">
                <a16:creationId xmlns:a16="http://schemas.microsoft.com/office/drawing/2014/main" id="{2E344FC0-F03D-4E94-91B4-E03B65ADFF58}"/>
              </a:ext>
            </a:extLst>
          </p:cNvPr>
          <p:cNvCxnSpPr>
            <a:cxnSpLocks/>
            <a:stCxn id="536" idx="6"/>
            <a:endCxn id="600" idx="0"/>
          </p:cNvCxnSpPr>
          <p:nvPr/>
        </p:nvCxnSpPr>
        <p:spPr>
          <a:xfrm flipV="1">
            <a:off x="6444969" y="3933940"/>
            <a:ext cx="1129248" cy="457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>
            <a:extLst>
              <a:ext uri="{FF2B5EF4-FFF2-40B4-BE49-F238E27FC236}">
                <a16:creationId xmlns:a16="http://schemas.microsoft.com/office/drawing/2014/main" id="{A868B07B-4C0F-4B1C-BCF3-77E48563F45C}"/>
              </a:ext>
            </a:extLst>
          </p:cNvPr>
          <p:cNvCxnSpPr>
            <a:cxnSpLocks/>
            <a:stCxn id="537" idx="6"/>
            <a:endCxn id="600" idx="1"/>
          </p:cNvCxnSpPr>
          <p:nvPr/>
        </p:nvCxnSpPr>
        <p:spPr>
          <a:xfrm flipV="1">
            <a:off x="6444969" y="4391140"/>
            <a:ext cx="672048" cy="4069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>
            <a:extLst>
              <a:ext uri="{FF2B5EF4-FFF2-40B4-BE49-F238E27FC236}">
                <a16:creationId xmlns:a16="http://schemas.microsoft.com/office/drawing/2014/main" id="{3E604F2D-7C12-4DA6-9E21-F6EB1FB78217}"/>
              </a:ext>
            </a:extLst>
          </p:cNvPr>
          <p:cNvCxnSpPr>
            <a:cxnSpLocks/>
            <a:stCxn id="537" idx="6"/>
            <a:endCxn id="600" idx="0"/>
          </p:cNvCxnSpPr>
          <p:nvPr/>
        </p:nvCxnSpPr>
        <p:spPr>
          <a:xfrm flipV="1">
            <a:off x="6444969" y="3933940"/>
            <a:ext cx="1129248" cy="8641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>
            <a:extLst>
              <a:ext uri="{FF2B5EF4-FFF2-40B4-BE49-F238E27FC236}">
                <a16:creationId xmlns:a16="http://schemas.microsoft.com/office/drawing/2014/main" id="{89C43821-7BD1-4424-A9F1-065260797504}"/>
              </a:ext>
            </a:extLst>
          </p:cNvPr>
          <p:cNvCxnSpPr>
            <a:cxnSpLocks/>
            <a:stCxn id="537" idx="6"/>
            <a:endCxn id="600" idx="3"/>
          </p:cNvCxnSpPr>
          <p:nvPr/>
        </p:nvCxnSpPr>
        <p:spPr>
          <a:xfrm flipV="1">
            <a:off x="6444969" y="4391140"/>
            <a:ext cx="1586448" cy="4069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>
            <a:extLst>
              <a:ext uri="{FF2B5EF4-FFF2-40B4-BE49-F238E27FC236}">
                <a16:creationId xmlns:a16="http://schemas.microsoft.com/office/drawing/2014/main" id="{967D4685-99A0-47A1-8AA3-F1361FEACF3B}"/>
              </a:ext>
            </a:extLst>
          </p:cNvPr>
          <p:cNvCxnSpPr>
            <a:cxnSpLocks/>
            <a:stCxn id="537" idx="6"/>
            <a:endCxn id="600" idx="2"/>
          </p:cNvCxnSpPr>
          <p:nvPr/>
        </p:nvCxnSpPr>
        <p:spPr>
          <a:xfrm>
            <a:off x="6444969" y="4798043"/>
            <a:ext cx="1129248" cy="502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>
            <a:extLst>
              <a:ext uri="{FF2B5EF4-FFF2-40B4-BE49-F238E27FC236}">
                <a16:creationId xmlns:a16="http://schemas.microsoft.com/office/drawing/2014/main" id="{DE2EB24E-D02F-4A8F-A600-BCF853D47D68}"/>
              </a:ext>
            </a:extLst>
          </p:cNvPr>
          <p:cNvCxnSpPr>
            <a:cxnSpLocks/>
            <a:stCxn id="554" idx="6"/>
            <a:endCxn id="600" idx="1"/>
          </p:cNvCxnSpPr>
          <p:nvPr/>
        </p:nvCxnSpPr>
        <p:spPr>
          <a:xfrm flipV="1">
            <a:off x="6444969" y="4391140"/>
            <a:ext cx="672048" cy="12273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>
            <a:extLst>
              <a:ext uri="{FF2B5EF4-FFF2-40B4-BE49-F238E27FC236}">
                <a16:creationId xmlns:a16="http://schemas.microsoft.com/office/drawing/2014/main" id="{021E5A5B-1DD0-4CA2-B1BE-FC62012DA6FD}"/>
              </a:ext>
            </a:extLst>
          </p:cNvPr>
          <p:cNvCxnSpPr>
            <a:cxnSpLocks/>
            <a:stCxn id="554" idx="6"/>
            <a:endCxn id="600" idx="0"/>
          </p:cNvCxnSpPr>
          <p:nvPr/>
        </p:nvCxnSpPr>
        <p:spPr>
          <a:xfrm flipV="1">
            <a:off x="6444969" y="3933940"/>
            <a:ext cx="1129248" cy="16845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>
            <a:extLst>
              <a:ext uri="{FF2B5EF4-FFF2-40B4-BE49-F238E27FC236}">
                <a16:creationId xmlns:a16="http://schemas.microsoft.com/office/drawing/2014/main" id="{1AC9A905-9699-4B40-A327-3FDCA70B4C99}"/>
              </a:ext>
            </a:extLst>
          </p:cNvPr>
          <p:cNvCxnSpPr>
            <a:cxnSpLocks/>
            <a:stCxn id="536" idx="6"/>
            <a:endCxn id="600" idx="1"/>
          </p:cNvCxnSpPr>
          <p:nvPr/>
        </p:nvCxnSpPr>
        <p:spPr>
          <a:xfrm>
            <a:off x="6444969" y="3979707"/>
            <a:ext cx="672048" cy="411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Connector 611">
            <a:extLst>
              <a:ext uri="{FF2B5EF4-FFF2-40B4-BE49-F238E27FC236}">
                <a16:creationId xmlns:a16="http://schemas.microsoft.com/office/drawing/2014/main" id="{55A90E5F-6F77-49E9-A80A-A937DB1B917E}"/>
              </a:ext>
            </a:extLst>
          </p:cNvPr>
          <p:cNvCxnSpPr>
            <a:cxnSpLocks/>
            <a:stCxn id="536" idx="6"/>
            <a:endCxn id="600" idx="2"/>
          </p:cNvCxnSpPr>
          <p:nvPr/>
        </p:nvCxnSpPr>
        <p:spPr>
          <a:xfrm>
            <a:off x="6444969" y="3979707"/>
            <a:ext cx="1129248" cy="8686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>
            <a:extLst>
              <a:ext uri="{FF2B5EF4-FFF2-40B4-BE49-F238E27FC236}">
                <a16:creationId xmlns:a16="http://schemas.microsoft.com/office/drawing/2014/main" id="{FCCBCFB3-2C65-41E6-9E99-F38160A716BF}"/>
              </a:ext>
            </a:extLst>
          </p:cNvPr>
          <p:cNvCxnSpPr>
            <a:cxnSpLocks/>
            <a:stCxn id="554" idx="6"/>
            <a:endCxn id="600" idx="2"/>
          </p:cNvCxnSpPr>
          <p:nvPr/>
        </p:nvCxnSpPr>
        <p:spPr>
          <a:xfrm flipV="1">
            <a:off x="6444969" y="4848340"/>
            <a:ext cx="1129248" cy="7701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>
            <a:extLst>
              <a:ext uri="{FF2B5EF4-FFF2-40B4-BE49-F238E27FC236}">
                <a16:creationId xmlns:a16="http://schemas.microsoft.com/office/drawing/2014/main" id="{D5D541BF-12FB-4E43-96D2-B4196579D07D}"/>
              </a:ext>
            </a:extLst>
          </p:cNvPr>
          <p:cNvCxnSpPr>
            <a:cxnSpLocks/>
            <a:stCxn id="554" idx="6"/>
            <a:endCxn id="600" idx="3"/>
          </p:cNvCxnSpPr>
          <p:nvPr/>
        </p:nvCxnSpPr>
        <p:spPr>
          <a:xfrm flipV="1">
            <a:off x="6444969" y="4391140"/>
            <a:ext cx="1586448" cy="12273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F2717308-A184-407B-94E7-4D8D2250D1B9}"/>
              </a:ext>
            </a:extLst>
          </p:cNvPr>
          <p:cNvSpPr txBox="1"/>
          <p:nvPr/>
        </p:nvSpPr>
        <p:spPr>
          <a:xfrm>
            <a:off x="6522720" y="1515573"/>
            <a:ext cx="5059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 a mapping from a code to a sample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learn to reconstruct the sample (image)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792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DBA8-FEA8-4CEA-A147-8BEE3052C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312"/>
          </a:xfrm>
        </p:spPr>
        <p:txBody>
          <a:bodyPr/>
          <a:lstStyle/>
          <a:p>
            <a:r>
              <a:rPr lang="en-US" dirty="0"/>
              <a:t>Autoencoders</a:t>
            </a:r>
          </a:p>
        </p:txBody>
      </p:sp>
      <p:pic>
        <p:nvPicPr>
          <p:cNvPr id="5" name="Picture 4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979709A7-CA76-419D-B5B7-06FB292EB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23" y="3162311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D80570-D214-429F-8324-3F54AB8D4119}"/>
              </a:ext>
            </a:extLst>
          </p:cNvPr>
          <p:cNvSpPr txBox="1"/>
          <p:nvPr/>
        </p:nvSpPr>
        <p:spPr>
          <a:xfrm>
            <a:off x="400828" y="5817186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Input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108F70-99D3-432B-9D6F-75CA8168E92E}"/>
              </a:ext>
            </a:extLst>
          </p:cNvPr>
          <p:cNvSpPr/>
          <p:nvPr/>
        </p:nvSpPr>
        <p:spPr>
          <a:xfrm>
            <a:off x="1959080" y="1715210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7E99EE-B006-4F17-A252-D908BDD9C99A}"/>
              </a:ext>
            </a:extLst>
          </p:cNvPr>
          <p:cNvSpPr/>
          <p:nvPr/>
        </p:nvSpPr>
        <p:spPr>
          <a:xfrm>
            <a:off x="1959080" y="2533546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DC10F9-352A-44D7-98D6-FEEBDC71B8C1}"/>
              </a:ext>
            </a:extLst>
          </p:cNvPr>
          <p:cNvSpPr/>
          <p:nvPr/>
        </p:nvSpPr>
        <p:spPr>
          <a:xfrm>
            <a:off x="1959080" y="3351882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C65A43-34EC-4407-A66A-A20C36B95443}"/>
              </a:ext>
            </a:extLst>
          </p:cNvPr>
          <p:cNvSpPr/>
          <p:nvPr/>
        </p:nvSpPr>
        <p:spPr>
          <a:xfrm>
            <a:off x="1959080" y="4170218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8CCF02-4606-47C1-9614-3C44C494731E}"/>
              </a:ext>
            </a:extLst>
          </p:cNvPr>
          <p:cNvCxnSpPr>
            <a:cxnSpLocks/>
            <a:stCxn id="7" idx="2"/>
            <a:endCxn id="5" idx="2"/>
          </p:cNvCxnSpPr>
          <p:nvPr/>
        </p:nvCxnSpPr>
        <p:spPr>
          <a:xfrm flipH="1">
            <a:off x="796023" y="1982839"/>
            <a:ext cx="1163057" cy="20938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AB9B37-17E3-41EB-B877-D5FE27FFC957}"/>
              </a:ext>
            </a:extLst>
          </p:cNvPr>
          <p:cNvCxnSpPr>
            <a:cxnSpLocks/>
            <a:stCxn id="7" idx="2"/>
            <a:endCxn id="5" idx="1"/>
          </p:cNvCxnSpPr>
          <p:nvPr/>
        </p:nvCxnSpPr>
        <p:spPr>
          <a:xfrm flipH="1">
            <a:off x="338823" y="1982839"/>
            <a:ext cx="1620257" cy="16366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1A3C11-CADC-4F88-B305-70F074291057}"/>
              </a:ext>
            </a:extLst>
          </p:cNvPr>
          <p:cNvCxnSpPr>
            <a:cxnSpLocks/>
            <a:stCxn id="7" idx="2"/>
            <a:endCxn id="5" idx="3"/>
          </p:cNvCxnSpPr>
          <p:nvPr/>
        </p:nvCxnSpPr>
        <p:spPr>
          <a:xfrm flipH="1">
            <a:off x="1253223" y="1982839"/>
            <a:ext cx="705857" cy="16366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ABCA02-7CF1-4DC8-84EA-F62B1787A722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796023" y="1982839"/>
            <a:ext cx="1163057" cy="11794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00628A-6F89-4FBC-A035-97400C0EABD8}"/>
              </a:ext>
            </a:extLst>
          </p:cNvPr>
          <p:cNvCxnSpPr>
            <a:cxnSpLocks/>
            <a:stCxn id="8" idx="2"/>
            <a:endCxn id="5" idx="2"/>
          </p:cNvCxnSpPr>
          <p:nvPr/>
        </p:nvCxnSpPr>
        <p:spPr>
          <a:xfrm flipH="1">
            <a:off x="796023" y="2801175"/>
            <a:ext cx="1163057" cy="12755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E4E7EF-CCB3-4C7C-B1FF-DE42A28C2FAA}"/>
              </a:ext>
            </a:extLst>
          </p:cNvPr>
          <p:cNvCxnSpPr>
            <a:cxnSpLocks/>
            <a:stCxn id="8" idx="2"/>
            <a:endCxn id="5" idx="1"/>
          </p:cNvCxnSpPr>
          <p:nvPr/>
        </p:nvCxnSpPr>
        <p:spPr>
          <a:xfrm flipH="1">
            <a:off x="338823" y="2801175"/>
            <a:ext cx="1620257" cy="8183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8D8E81-9775-48D9-8E93-C001BC9369DE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796023" y="2801175"/>
            <a:ext cx="1163057" cy="3611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1A1BC1-8165-40F6-804C-2E76C0D92B2B}"/>
              </a:ext>
            </a:extLst>
          </p:cNvPr>
          <p:cNvCxnSpPr>
            <a:cxnSpLocks/>
            <a:stCxn id="8" idx="2"/>
            <a:endCxn id="5" idx="3"/>
          </p:cNvCxnSpPr>
          <p:nvPr/>
        </p:nvCxnSpPr>
        <p:spPr>
          <a:xfrm flipH="1">
            <a:off x="1253223" y="2801175"/>
            <a:ext cx="705857" cy="8183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983968-65DF-4048-B155-7D26B7BF445C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flipH="1">
            <a:off x="1253223" y="3619511"/>
            <a:ext cx="7058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188C2E-18C8-4BF4-A42D-527E015AF3B7}"/>
              </a:ext>
            </a:extLst>
          </p:cNvPr>
          <p:cNvCxnSpPr>
            <a:cxnSpLocks/>
            <a:stCxn id="9" idx="2"/>
            <a:endCxn id="5" idx="1"/>
          </p:cNvCxnSpPr>
          <p:nvPr/>
        </p:nvCxnSpPr>
        <p:spPr>
          <a:xfrm flipH="1">
            <a:off x="338823" y="3619511"/>
            <a:ext cx="162025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3495F31-E343-4AB3-84B9-96700BAA7AC6}"/>
              </a:ext>
            </a:extLst>
          </p:cNvPr>
          <p:cNvCxnSpPr>
            <a:cxnSpLocks/>
            <a:stCxn id="9" idx="2"/>
            <a:endCxn id="5" idx="2"/>
          </p:cNvCxnSpPr>
          <p:nvPr/>
        </p:nvCxnSpPr>
        <p:spPr>
          <a:xfrm flipH="1">
            <a:off x="796023" y="3619511"/>
            <a:ext cx="1163057" cy="4572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EB1268-B4D3-402F-9613-DBBBCD76B407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flipH="1" flipV="1">
            <a:off x="796023" y="3162311"/>
            <a:ext cx="1163057" cy="4572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B8E8AAE-877E-4EA1-AFFA-595663CA53D2}"/>
              </a:ext>
            </a:extLst>
          </p:cNvPr>
          <p:cNvCxnSpPr>
            <a:cxnSpLocks/>
            <a:stCxn id="10" idx="2"/>
            <a:endCxn id="5" idx="1"/>
          </p:cNvCxnSpPr>
          <p:nvPr/>
        </p:nvCxnSpPr>
        <p:spPr>
          <a:xfrm flipH="1" flipV="1">
            <a:off x="338823" y="3619511"/>
            <a:ext cx="1620257" cy="8183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33F1674-7DD9-4CBE-9A3C-07B3C95592C0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flipH="1" flipV="1">
            <a:off x="796023" y="3162311"/>
            <a:ext cx="1163057" cy="12755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4C79A32-3F6D-4C1E-82BC-BDB7EF766199}"/>
              </a:ext>
            </a:extLst>
          </p:cNvPr>
          <p:cNvCxnSpPr>
            <a:cxnSpLocks/>
            <a:stCxn id="10" idx="2"/>
            <a:endCxn id="5" idx="3"/>
          </p:cNvCxnSpPr>
          <p:nvPr/>
        </p:nvCxnSpPr>
        <p:spPr>
          <a:xfrm flipH="1" flipV="1">
            <a:off x="1253223" y="3619511"/>
            <a:ext cx="705857" cy="8183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28B7B01-9CC5-4C8C-B661-AF048C650536}"/>
              </a:ext>
            </a:extLst>
          </p:cNvPr>
          <p:cNvCxnSpPr>
            <a:cxnSpLocks/>
            <a:stCxn id="10" idx="2"/>
            <a:endCxn id="5" idx="2"/>
          </p:cNvCxnSpPr>
          <p:nvPr/>
        </p:nvCxnSpPr>
        <p:spPr>
          <a:xfrm flipH="1" flipV="1">
            <a:off x="796023" y="4076711"/>
            <a:ext cx="1163057" cy="3611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B082B75F-055F-4538-8BA3-EA3E1202B900}"/>
              </a:ext>
            </a:extLst>
          </p:cNvPr>
          <p:cNvSpPr/>
          <p:nvPr/>
        </p:nvSpPr>
        <p:spPr>
          <a:xfrm>
            <a:off x="3328657" y="2126643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B250367-6DDB-452E-BFDA-B496724CB60E}"/>
              </a:ext>
            </a:extLst>
          </p:cNvPr>
          <p:cNvSpPr/>
          <p:nvPr/>
        </p:nvSpPr>
        <p:spPr>
          <a:xfrm>
            <a:off x="3328657" y="2944979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1C8426D-D15F-48F3-923C-739271315E9F}"/>
              </a:ext>
            </a:extLst>
          </p:cNvPr>
          <p:cNvSpPr/>
          <p:nvPr/>
        </p:nvSpPr>
        <p:spPr>
          <a:xfrm>
            <a:off x="3328657" y="3763315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4AAEA0D-75DA-49FF-B59F-33ED9B078F35}"/>
              </a:ext>
            </a:extLst>
          </p:cNvPr>
          <p:cNvSpPr/>
          <p:nvPr/>
        </p:nvSpPr>
        <p:spPr>
          <a:xfrm>
            <a:off x="3328657" y="4581651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552C3C3-4368-4458-9416-89BA9C9BDF54}"/>
              </a:ext>
            </a:extLst>
          </p:cNvPr>
          <p:cNvCxnSpPr>
            <a:cxnSpLocks/>
            <a:stCxn id="42" idx="2"/>
            <a:endCxn id="8" idx="6"/>
          </p:cNvCxnSpPr>
          <p:nvPr/>
        </p:nvCxnSpPr>
        <p:spPr>
          <a:xfrm flipH="1">
            <a:off x="2472036" y="2394272"/>
            <a:ext cx="856621" cy="4069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30A2942-DCEA-4126-AD47-EDEBBBC4CD0C}"/>
              </a:ext>
            </a:extLst>
          </p:cNvPr>
          <p:cNvCxnSpPr>
            <a:cxnSpLocks/>
            <a:stCxn id="42" idx="2"/>
            <a:endCxn id="10" idx="6"/>
          </p:cNvCxnSpPr>
          <p:nvPr/>
        </p:nvCxnSpPr>
        <p:spPr>
          <a:xfrm flipH="1">
            <a:off x="2472036" y="2394272"/>
            <a:ext cx="856621" cy="20435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61960E-0FA3-4A99-8C89-0BF9FCD1B2CF}"/>
              </a:ext>
            </a:extLst>
          </p:cNvPr>
          <p:cNvCxnSpPr>
            <a:cxnSpLocks/>
            <a:stCxn id="42" idx="2"/>
            <a:endCxn id="9" idx="6"/>
          </p:cNvCxnSpPr>
          <p:nvPr/>
        </p:nvCxnSpPr>
        <p:spPr>
          <a:xfrm flipH="1">
            <a:off x="2472036" y="2394272"/>
            <a:ext cx="856621" cy="12252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090094-D32D-415F-A44A-43E5F4C9E1A8}"/>
              </a:ext>
            </a:extLst>
          </p:cNvPr>
          <p:cNvCxnSpPr>
            <a:cxnSpLocks/>
            <a:stCxn id="7" idx="6"/>
            <a:endCxn id="42" idx="2"/>
          </p:cNvCxnSpPr>
          <p:nvPr/>
        </p:nvCxnSpPr>
        <p:spPr>
          <a:xfrm>
            <a:off x="2472036" y="1982839"/>
            <a:ext cx="856621" cy="411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4F02954-4DB8-4D34-8E65-041689B38BF4}"/>
              </a:ext>
            </a:extLst>
          </p:cNvPr>
          <p:cNvCxnSpPr>
            <a:cxnSpLocks/>
            <a:stCxn id="43" idx="2"/>
            <a:endCxn id="7" idx="6"/>
          </p:cNvCxnSpPr>
          <p:nvPr/>
        </p:nvCxnSpPr>
        <p:spPr>
          <a:xfrm flipH="1" flipV="1">
            <a:off x="2472036" y="1982839"/>
            <a:ext cx="856621" cy="12297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11AABF2-CD7A-497D-9F1A-336DF98529D5}"/>
              </a:ext>
            </a:extLst>
          </p:cNvPr>
          <p:cNvCxnSpPr>
            <a:cxnSpLocks/>
            <a:stCxn id="43" idx="2"/>
            <a:endCxn id="8" idx="6"/>
          </p:cNvCxnSpPr>
          <p:nvPr/>
        </p:nvCxnSpPr>
        <p:spPr>
          <a:xfrm flipH="1" flipV="1">
            <a:off x="2472036" y="2801175"/>
            <a:ext cx="856621" cy="411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D15C397-0CA9-4EF0-8073-EB6960CD3C3B}"/>
              </a:ext>
            </a:extLst>
          </p:cNvPr>
          <p:cNvCxnSpPr>
            <a:cxnSpLocks/>
            <a:stCxn id="43" idx="2"/>
            <a:endCxn id="9" idx="6"/>
          </p:cNvCxnSpPr>
          <p:nvPr/>
        </p:nvCxnSpPr>
        <p:spPr>
          <a:xfrm flipH="1">
            <a:off x="2472036" y="3212608"/>
            <a:ext cx="856621" cy="4069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8E560D-001D-42AB-9A0F-F1776922F9E4}"/>
              </a:ext>
            </a:extLst>
          </p:cNvPr>
          <p:cNvCxnSpPr>
            <a:cxnSpLocks/>
            <a:stCxn id="43" idx="2"/>
            <a:endCxn id="10" idx="6"/>
          </p:cNvCxnSpPr>
          <p:nvPr/>
        </p:nvCxnSpPr>
        <p:spPr>
          <a:xfrm flipH="1">
            <a:off x="2472036" y="3212608"/>
            <a:ext cx="856621" cy="12252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8C0892F-19F6-4B8C-B105-7987F3E0EE8F}"/>
              </a:ext>
            </a:extLst>
          </p:cNvPr>
          <p:cNvCxnSpPr>
            <a:cxnSpLocks/>
            <a:stCxn id="44" idx="2"/>
            <a:endCxn id="7" idx="6"/>
          </p:cNvCxnSpPr>
          <p:nvPr/>
        </p:nvCxnSpPr>
        <p:spPr>
          <a:xfrm flipH="1" flipV="1">
            <a:off x="2472036" y="1982839"/>
            <a:ext cx="856621" cy="20481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3FE24A7-7BC5-4344-852A-28087F2344DF}"/>
              </a:ext>
            </a:extLst>
          </p:cNvPr>
          <p:cNvCxnSpPr>
            <a:cxnSpLocks/>
            <a:stCxn id="44" idx="2"/>
            <a:endCxn id="8" idx="6"/>
          </p:cNvCxnSpPr>
          <p:nvPr/>
        </p:nvCxnSpPr>
        <p:spPr>
          <a:xfrm flipH="1" flipV="1">
            <a:off x="2472036" y="2801175"/>
            <a:ext cx="856621" cy="12297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C445E4F-8FF9-43DA-9E31-96E25CF67793}"/>
              </a:ext>
            </a:extLst>
          </p:cNvPr>
          <p:cNvCxnSpPr>
            <a:cxnSpLocks/>
            <a:stCxn id="44" idx="2"/>
            <a:endCxn id="9" idx="6"/>
          </p:cNvCxnSpPr>
          <p:nvPr/>
        </p:nvCxnSpPr>
        <p:spPr>
          <a:xfrm flipH="1" flipV="1">
            <a:off x="2472036" y="3619511"/>
            <a:ext cx="856621" cy="411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B464ACB-CCF1-420D-BB20-67F22FA6D38C}"/>
              </a:ext>
            </a:extLst>
          </p:cNvPr>
          <p:cNvCxnSpPr>
            <a:cxnSpLocks/>
            <a:stCxn id="44" idx="2"/>
            <a:endCxn id="10" idx="6"/>
          </p:cNvCxnSpPr>
          <p:nvPr/>
        </p:nvCxnSpPr>
        <p:spPr>
          <a:xfrm flipH="1">
            <a:off x="2472036" y="4030944"/>
            <a:ext cx="856621" cy="4069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86F636-3F66-459D-BAA5-757EAEB38C5D}"/>
              </a:ext>
            </a:extLst>
          </p:cNvPr>
          <p:cNvCxnSpPr>
            <a:cxnSpLocks/>
            <a:stCxn id="45" idx="2"/>
            <a:endCxn id="7" idx="6"/>
          </p:cNvCxnSpPr>
          <p:nvPr/>
        </p:nvCxnSpPr>
        <p:spPr>
          <a:xfrm flipH="1" flipV="1">
            <a:off x="2472036" y="1982839"/>
            <a:ext cx="856621" cy="28664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198F8E8-5CF4-4A49-8CCD-188D680541CF}"/>
              </a:ext>
            </a:extLst>
          </p:cNvPr>
          <p:cNvCxnSpPr>
            <a:cxnSpLocks/>
            <a:stCxn id="45" idx="2"/>
            <a:endCxn id="8" idx="6"/>
          </p:cNvCxnSpPr>
          <p:nvPr/>
        </p:nvCxnSpPr>
        <p:spPr>
          <a:xfrm flipH="1" flipV="1">
            <a:off x="2472036" y="2801175"/>
            <a:ext cx="856621" cy="20481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472EABD-509E-4622-90FD-9DC8F6E2A02F}"/>
              </a:ext>
            </a:extLst>
          </p:cNvPr>
          <p:cNvCxnSpPr>
            <a:cxnSpLocks/>
            <a:stCxn id="45" idx="2"/>
            <a:endCxn id="9" idx="6"/>
          </p:cNvCxnSpPr>
          <p:nvPr/>
        </p:nvCxnSpPr>
        <p:spPr>
          <a:xfrm flipH="1" flipV="1">
            <a:off x="2472036" y="3619511"/>
            <a:ext cx="856621" cy="12297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20D9B65-0927-4BF8-9985-9B51E7632B1C}"/>
              </a:ext>
            </a:extLst>
          </p:cNvPr>
          <p:cNvCxnSpPr>
            <a:cxnSpLocks/>
            <a:stCxn id="45" idx="2"/>
            <a:endCxn id="10" idx="6"/>
          </p:cNvCxnSpPr>
          <p:nvPr/>
        </p:nvCxnSpPr>
        <p:spPr>
          <a:xfrm flipH="1" flipV="1">
            <a:off x="2472036" y="4437847"/>
            <a:ext cx="856621" cy="411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C2602F40-4266-41F9-A07C-6E92F293AB34}"/>
              </a:ext>
            </a:extLst>
          </p:cNvPr>
          <p:cNvSpPr/>
          <p:nvPr/>
        </p:nvSpPr>
        <p:spPr>
          <a:xfrm>
            <a:off x="1959080" y="4990654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35384CD-1765-44BF-807E-32DB5A4D280E}"/>
              </a:ext>
            </a:extLst>
          </p:cNvPr>
          <p:cNvCxnSpPr>
            <a:cxnSpLocks/>
            <a:stCxn id="108" idx="2"/>
            <a:endCxn id="5" idx="3"/>
          </p:cNvCxnSpPr>
          <p:nvPr/>
        </p:nvCxnSpPr>
        <p:spPr>
          <a:xfrm flipH="1" flipV="1">
            <a:off x="1253223" y="3619511"/>
            <a:ext cx="705857" cy="16387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BE47C21-6977-4C70-A2F7-8242716CD072}"/>
              </a:ext>
            </a:extLst>
          </p:cNvPr>
          <p:cNvCxnSpPr>
            <a:cxnSpLocks/>
            <a:stCxn id="108" idx="2"/>
            <a:endCxn id="5" idx="1"/>
          </p:cNvCxnSpPr>
          <p:nvPr/>
        </p:nvCxnSpPr>
        <p:spPr>
          <a:xfrm flipH="1" flipV="1">
            <a:off x="338823" y="3619511"/>
            <a:ext cx="1620257" cy="16387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EB18C90-CCE6-4734-AA69-91996CCF3E7F}"/>
              </a:ext>
            </a:extLst>
          </p:cNvPr>
          <p:cNvCxnSpPr>
            <a:cxnSpLocks/>
            <a:stCxn id="108" idx="2"/>
            <a:endCxn id="5" idx="0"/>
          </p:cNvCxnSpPr>
          <p:nvPr/>
        </p:nvCxnSpPr>
        <p:spPr>
          <a:xfrm flipH="1" flipV="1">
            <a:off x="796023" y="3162311"/>
            <a:ext cx="1163057" cy="2095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DE63B22-9E11-46C5-80FF-D846945BB78A}"/>
              </a:ext>
            </a:extLst>
          </p:cNvPr>
          <p:cNvCxnSpPr>
            <a:cxnSpLocks/>
            <a:stCxn id="108" idx="2"/>
            <a:endCxn id="5" idx="2"/>
          </p:cNvCxnSpPr>
          <p:nvPr/>
        </p:nvCxnSpPr>
        <p:spPr>
          <a:xfrm flipH="1" flipV="1">
            <a:off x="796023" y="4076711"/>
            <a:ext cx="1163057" cy="11815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65164A07-9180-48D6-A92C-728AE219CDCA}"/>
              </a:ext>
            </a:extLst>
          </p:cNvPr>
          <p:cNvCxnSpPr>
            <a:cxnSpLocks/>
            <a:stCxn id="108" idx="6"/>
            <a:endCxn id="42" idx="2"/>
          </p:cNvCxnSpPr>
          <p:nvPr/>
        </p:nvCxnSpPr>
        <p:spPr>
          <a:xfrm flipV="1">
            <a:off x="2472036" y="2394272"/>
            <a:ext cx="856621" cy="28640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40397AF4-8588-440E-9B89-FDE3C5B7D9DA}"/>
              </a:ext>
            </a:extLst>
          </p:cNvPr>
          <p:cNvCxnSpPr>
            <a:cxnSpLocks/>
            <a:stCxn id="108" idx="6"/>
            <a:endCxn id="43" idx="2"/>
          </p:cNvCxnSpPr>
          <p:nvPr/>
        </p:nvCxnSpPr>
        <p:spPr>
          <a:xfrm flipV="1">
            <a:off x="2472036" y="3212608"/>
            <a:ext cx="856621" cy="20456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E4F40DEB-DCD5-4361-8594-6DCCDB2D34B7}"/>
              </a:ext>
            </a:extLst>
          </p:cNvPr>
          <p:cNvCxnSpPr>
            <a:cxnSpLocks/>
            <a:stCxn id="108" idx="6"/>
            <a:endCxn id="44" idx="2"/>
          </p:cNvCxnSpPr>
          <p:nvPr/>
        </p:nvCxnSpPr>
        <p:spPr>
          <a:xfrm flipV="1">
            <a:off x="2472036" y="4030944"/>
            <a:ext cx="856621" cy="12273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DC759E1D-DE18-4F20-A509-72AAAF000DA7}"/>
              </a:ext>
            </a:extLst>
          </p:cNvPr>
          <p:cNvCxnSpPr>
            <a:cxnSpLocks/>
            <a:stCxn id="108" idx="6"/>
            <a:endCxn id="45" idx="2"/>
          </p:cNvCxnSpPr>
          <p:nvPr/>
        </p:nvCxnSpPr>
        <p:spPr>
          <a:xfrm flipV="1">
            <a:off x="2472036" y="4849280"/>
            <a:ext cx="856621" cy="4090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Oval 263">
            <a:extLst>
              <a:ext uri="{FF2B5EF4-FFF2-40B4-BE49-F238E27FC236}">
                <a16:creationId xmlns:a16="http://schemas.microsoft.com/office/drawing/2014/main" id="{3226641D-8B95-4BA1-80AB-47F925034CF7}"/>
              </a:ext>
            </a:extLst>
          </p:cNvPr>
          <p:cNvSpPr/>
          <p:nvPr/>
        </p:nvSpPr>
        <p:spPr>
          <a:xfrm>
            <a:off x="4693059" y="2533546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B29492E1-4F6A-47F0-BA64-901E5060B75C}"/>
              </a:ext>
            </a:extLst>
          </p:cNvPr>
          <p:cNvSpPr/>
          <p:nvPr/>
        </p:nvSpPr>
        <p:spPr>
          <a:xfrm>
            <a:off x="4693059" y="3351882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2F016CDE-0D87-45BD-B796-05EA27D53830}"/>
              </a:ext>
            </a:extLst>
          </p:cNvPr>
          <p:cNvSpPr/>
          <p:nvPr/>
        </p:nvSpPr>
        <p:spPr>
          <a:xfrm>
            <a:off x="4693059" y="4170218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B3850A40-002E-42D6-8BBE-255621711F4E}"/>
              </a:ext>
            </a:extLst>
          </p:cNvPr>
          <p:cNvCxnSpPr>
            <a:cxnSpLocks/>
            <a:stCxn id="42" idx="6"/>
            <a:endCxn id="264" idx="2"/>
          </p:cNvCxnSpPr>
          <p:nvPr/>
        </p:nvCxnSpPr>
        <p:spPr>
          <a:xfrm>
            <a:off x="3841613" y="2394272"/>
            <a:ext cx="851446" cy="4069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DD0FDFF4-160A-4319-BB98-2F06CCD2BA5A}"/>
              </a:ext>
            </a:extLst>
          </p:cNvPr>
          <p:cNvCxnSpPr>
            <a:cxnSpLocks/>
            <a:stCxn id="43" idx="6"/>
            <a:endCxn id="264" idx="2"/>
          </p:cNvCxnSpPr>
          <p:nvPr/>
        </p:nvCxnSpPr>
        <p:spPr>
          <a:xfrm flipV="1">
            <a:off x="3841613" y="2801175"/>
            <a:ext cx="851446" cy="411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3FEDA80-8A07-442E-8EF7-8EAB5B463382}"/>
              </a:ext>
            </a:extLst>
          </p:cNvPr>
          <p:cNvCxnSpPr>
            <a:cxnSpLocks/>
            <a:stCxn id="44" idx="6"/>
            <a:endCxn id="264" idx="2"/>
          </p:cNvCxnSpPr>
          <p:nvPr/>
        </p:nvCxnSpPr>
        <p:spPr>
          <a:xfrm flipV="1">
            <a:off x="3841613" y="2801175"/>
            <a:ext cx="851446" cy="12297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AECDD337-A25E-46F5-827A-A77D7A6CE4A8}"/>
              </a:ext>
            </a:extLst>
          </p:cNvPr>
          <p:cNvCxnSpPr>
            <a:cxnSpLocks/>
            <a:stCxn id="45" idx="6"/>
            <a:endCxn id="264" idx="2"/>
          </p:cNvCxnSpPr>
          <p:nvPr/>
        </p:nvCxnSpPr>
        <p:spPr>
          <a:xfrm flipV="1">
            <a:off x="3841613" y="2801175"/>
            <a:ext cx="851446" cy="20481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D7777D1A-EFE0-4433-92EE-53AFAAEF1030}"/>
              </a:ext>
            </a:extLst>
          </p:cNvPr>
          <p:cNvCxnSpPr>
            <a:cxnSpLocks/>
            <a:stCxn id="42" idx="6"/>
            <a:endCxn id="265" idx="2"/>
          </p:cNvCxnSpPr>
          <p:nvPr/>
        </p:nvCxnSpPr>
        <p:spPr>
          <a:xfrm>
            <a:off x="3841613" y="2394272"/>
            <a:ext cx="851446" cy="12252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DE478D35-0C1D-4202-BA4F-3F9688AB510A}"/>
              </a:ext>
            </a:extLst>
          </p:cNvPr>
          <p:cNvCxnSpPr>
            <a:cxnSpLocks/>
            <a:stCxn id="43" idx="6"/>
            <a:endCxn id="265" idx="2"/>
          </p:cNvCxnSpPr>
          <p:nvPr/>
        </p:nvCxnSpPr>
        <p:spPr>
          <a:xfrm>
            <a:off x="3841613" y="3212608"/>
            <a:ext cx="851446" cy="4069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87BC9CA2-996B-477E-BDDA-DC0D6C29EBAF}"/>
              </a:ext>
            </a:extLst>
          </p:cNvPr>
          <p:cNvCxnSpPr>
            <a:cxnSpLocks/>
            <a:stCxn id="44" idx="6"/>
            <a:endCxn id="265" idx="2"/>
          </p:cNvCxnSpPr>
          <p:nvPr/>
        </p:nvCxnSpPr>
        <p:spPr>
          <a:xfrm flipV="1">
            <a:off x="3841613" y="3619511"/>
            <a:ext cx="851446" cy="411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8B2BD228-18D5-4E39-A602-6053508D909B}"/>
              </a:ext>
            </a:extLst>
          </p:cNvPr>
          <p:cNvCxnSpPr>
            <a:cxnSpLocks/>
            <a:stCxn id="45" idx="6"/>
            <a:endCxn id="265" idx="2"/>
          </p:cNvCxnSpPr>
          <p:nvPr/>
        </p:nvCxnSpPr>
        <p:spPr>
          <a:xfrm flipV="1">
            <a:off x="3841613" y="3619511"/>
            <a:ext cx="851446" cy="12297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905ACD3-2C83-44F0-B0C9-88815008DF69}"/>
              </a:ext>
            </a:extLst>
          </p:cNvPr>
          <p:cNvCxnSpPr>
            <a:cxnSpLocks/>
            <a:stCxn id="42" idx="6"/>
            <a:endCxn id="266" idx="2"/>
          </p:cNvCxnSpPr>
          <p:nvPr/>
        </p:nvCxnSpPr>
        <p:spPr>
          <a:xfrm>
            <a:off x="3841613" y="2394272"/>
            <a:ext cx="851446" cy="20435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4AE8D103-DEBF-46F3-9A51-B69411388F25}"/>
              </a:ext>
            </a:extLst>
          </p:cNvPr>
          <p:cNvCxnSpPr>
            <a:cxnSpLocks/>
            <a:stCxn id="43" idx="6"/>
            <a:endCxn id="266" idx="2"/>
          </p:cNvCxnSpPr>
          <p:nvPr/>
        </p:nvCxnSpPr>
        <p:spPr>
          <a:xfrm>
            <a:off x="3841613" y="3212608"/>
            <a:ext cx="851446" cy="12252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FB8E6EA9-03E5-4A61-8346-8C550008757D}"/>
              </a:ext>
            </a:extLst>
          </p:cNvPr>
          <p:cNvCxnSpPr>
            <a:cxnSpLocks/>
            <a:stCxn id="44" idx="6"/>
            <a:endCxn id="266" idx="2"/>
          </p:cNvCxnSpPr>
          <p:nvPr/>
        </p:nvCxnSpPr>
        <p:spPr>
          <a:xfrm>
            <a:off x="3841613" y="4030944"/>
            <a:ext cx="851446" cy="4069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065C592-5D46-4C99-AF5E-636A3DD46DE2}"/>
              </a:ext>
            </a:extLst>
          </p:cNvPr>
          <p:cNvCxnSpPr>
            <a:cxnSpLocks/>
            <a:stCxn id="45" idx="6"/>
            <a:endCxn id="266" idx="2"/>
          </p:cNvCxnSpPr>
          <p:nvPr/>
        </p:nvCxnSpPr>
        <p:spPr>
          <a:xfrm flipV="1">
            <a:off x="3841613" y="4437847"/>
            <a:ext cx="851446" cy="411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 306">
            <a:extLst>
              <a:ext uri="{FF2B5EF4-FFF2-40B4-BE49-F238E27FC236}">
                <a16:creationId xmlns:a16="http://schemas.microsoft.com/office/drawing/2014/main" id="{528EC015-E02C-47F2-97B4-E76554B00E20}"/>
              </a:ext>
            </a:extLst>
          </p:cNvPr>
          <p:cNvSpPr/>
          <p:nvPr/>
        </p:nvSpPr>
        <p:spPr>
          <a:xfrm>
            <a:off x="6057461" y="2837428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A25F5B1A-8A25-4ACD-9BD4-EF3DB51C0F29}"/>
              </a:ext>
            </a:extLst>
          </p:cNvPr>
          <p:cNvSpPr/>
          <p:nvPr/>
        </p:nvSpPr>
        <p:spPr>
          <a:xfrm>
            <a:off x="6057461" y="3655764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EE60C3B8-064F-4965-8C1A-84796B8A4061}"/>
              </a:ext>
            </a:extLst>
          </p:cNvPr>
          <p:cNvCxnSpPr>
            <a:cxnSpLocks/>
            <a:stCxn id="264" idx="6"/>
            <a:endCxn id="307" idx="2"/>
          </p:cNvCxnSpPr>
          <p:nvPr/>
        </p:nvCxnSpPr>
        <p:spPr>
          <a:xfrm>
            <a:off x="5206015" y="2801175"/>
            <a:ext cx="851446" cy="3038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4B9E7D4-EDFE-49B5-9970-300EF4B221C0}"/>
              </a:ext>
            </a:extLst>
          </p:cNvPr>
          <p:cNvCxnSpPr>
            <a:cxnSpLocks/>
            <a:stCxn id="265" idx="6"/>
            <a:endCxn id="307" idx="2"/>
          </p:cNvCxnSpPr>
          <p:nvPr/>
        </p:nvCxnSpPr>
        <p:spPr>
          <a:xfrm flipV="1">
            <a:off x="5206015" y="3105057"/>
            <a:ext cx="851446" cy="51445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C6CB55E4-DA61-4A3C-920C-2FEAA5B7DA77}"/>
              </a:ext>
            </a:extLst>
          </p:cNvPr>
          <p:cNvCxnSpPr>
            <a:cxnSpLocks/>
            <a:stCxn id="266" idx="6"/>
            <a:endCxn id="307" idx="2"/>
          </p:cNvCxnSpPr>
          <p:nvPr/>
        </p:nvCxnSpPr>
        <p:spPr>
          <a:xfrm flipV="1">
            <a:off x="5206015" y="3105057"/>
            <a:ext cx="851446" cy="13327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98F88DB5-4772-47CF-89B2-B614379BAC05}"/>
              </a:ext>
            </a:extLst>
          </p:cNvPr>
          <p:cNvCxnSpPr>
            <a:cxnSpLocks/>
            <a:stCxn id="264" idx="6"/>
            <a:endCxn id="308" idx="2"/>
          </p:cNvCxnSpPr>
          <p:nvPr/>
        </p:nvCxnSpPr>
        <p:spPr>
          <a:xfrm>
            <a:off x="5206015" y="2801175"/>
            <a:ext cx="851446" cy="11222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9E035E44-2C7D-418B-B221-BDD2C61EAC2B}"/>
              </a:ext>
            </a:extLst>
          </p:cNvPr>
          <p:cNvCxnSpPr>
            <a:cxnSpLocks/>
            <a:stCxn id="265" idx="6"/>
            <a:endCxn id="308" idx="2"/>
          </p:cNvCxnSpPr>
          <p:nvPr/>
        </p:nvCxnSpPr>
        <p:spPr>
          <a:xfrm>
            <a:off x="5206015" y="3619511"/>
            <a:ext cx="851446" cy="3038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D1F1B4B9-5AC1-4962-A5DC-7A9DE897A5BE}"/>
              </a:ext>
            </a:extLst>
          </p:cNvPr>
          <p:cNvCxnSpPr>
            <a:cxnSpLocks/>
            <a:stCxn id="266" idx="6"/>
            <a:endCxn id="308" idx="2"/>
          </p:cNvCxnSpPr>
          <p:nvPr/>
        </p:nvCxnSpPr>
        <p:spPr>
          <a:xfrm flipV="1">
            <a:off x="5206015" y="3923393"/>
            <a:ext cx="851446" cy="51445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Oval 466">
            <a:extLst>
              <a:ext uri="{FF2B5EF4-FFF2-40B4-BE49-F238E27FC236}">
                <a16:creationId xmlns:a16="http://schemas.microsoft.com/office/drawing/2014/main" id="{BC7468A3-949A-4A29-9E53-32B0926E2C76}"/>
              </a:ext>
            </a:extLst>
          </p:cNvPr>
          <p:cNvSpPr/>
          <p:nvPr/>
        </p:nvSpPr>
        <p:spPr>
          <a:xfrm>
            <a:off x="7242465" y="2533546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42D4F3CE-8AC6-41EB-9C7F-33E18E0BE9D9}"/>
              </a:ext>
            </a:extLst>
          </p:cNvPr>
          <p:cNvSpPr/>
          <p:nvPr/>
        </p:nvSpPr>
        <p:spPr>
          <a:xfrm>
            <a:off x="7242465" y="3351882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D9DA2170-C0F0-417F-B669-C84E1E3E5571}"/>
              </a:ext>
            </a:extLst>
          </p:cNvPr>
          <p:cNvSpPr/>
          <p:nvPr/>
        </p:nvSpPr>
        <p:spPr>
          <a:xfrm>
            <a:off x="7242465" y="4170218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17BFF41A-9AA7-4FD6-8178-2B0568D3E11B}"/>
              </a:ext>
            </a:extLst>
          </p:cNvPr>
          <p:cNvCxnSpPr>
            <a:cxnSpLocks/>
            <a:stCxn id="467" idx="2"/>
            <a:endCxn id="307" idx="6"/>
          </p:cNvCxnSpPr>
          <p:nvPr/>
        </p:nvCxnSpPr>
        <p:spPr>
          <a:xfrm flipH="1">
            <a:off x="6570417" y="2801175"/>
            <a:ext cx="672048" cy="3038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320590F8-AA96-4A1C-A7F5-4B0CE570FCED}"/>
              </a:ext>
            </a:extLst>
          </p:cNvPr>
          <p:cNvCxnSpPr>
            <a:cxnSpLocks/>
            <a:stCxn id="468" idx="2"/>
            <a:endCxn id="307" idx="6"/>
          </p:cNvCxnSpPr>
          <p:nvPr/>
        </p:nvCxnSpPr>
        <p:spPr>
          <a:xfrm flipH="1" flipV="1">
            <a:off x="6570417" y="3105057"/>
            <a:ext cx="672048" cy="51445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B5CF0237-623E-478C-B4FE-BADA9DDDFCDB}"/>
              </a:ext>
            </a:extLst>
          </p:cNvPr>
          <p:cNvCxnSpPr>
            <a:cxnSpLocks/>
            <a:stCxn id="469" idx="2"/>
            <a:endCxn id="307" idx="6"/>
          </p:cNvCxnSpPr>
          <p:nvPr/>
        </p:nvCxnSpPr>
        <p:spPr>
          <a:xfrm flipH="1" flipV="1">
            <a:off x="6570417" y="3105057"/>
            <a:ext cx="672048" cy="13327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96457504-F35B-49BB-ABC8-CDD4613DE975}"/>
              </a:ext>
            </a:extLst>
          </p:cNvPr>
          <p:cNvCxnSpPr>
            <a:cxnSpLocks/>
            <a:stCxn id="467" idx="2"/>
            <a:endCxn id="308" idx="6"/>
          </p:cNvCxnSpPr>
          <p:nvPr/>
        </p:nvCxnSpPr>
        <p:spPr>
          <a:xfrm flipH="1">
            <a:off x="6570417" y="2801175"/>
            <a:ext cx="672048" cy="11222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64E09B29-A564-4CF0-9BC2-16A66AA131DA}"/>
              </a:ext>
            </a:extLst>
          </p:cNvPr>
          <p:cNvCxnSpPr>
            <a:cxnSpLocks/>
            <a:stCxn id="468" idx="2"/>
            <a:endCxn id="308" idx="6"/>
          </p:cNvCxnSpPr>
          <p:nvPr/>
        </p:nvCxnSpPr>
        <p:spPr>
          <a:xfrm flipH="1">
            <a:off x="6570417" y="3619511"/>
            <a:ext cx="672048" cy="3038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674AE17B-4A9D-49E7-84A7-C1E5A229C212}"/>
              </a:ext>
            </a:extLst>
          </p:cNvPr>
          <p:cNvCxnSpPr>
            <a:cxnSpLocks/>
            <a:stCxn id="469" idx="2"/>
            <a:endCxn id="308" idx="6"/>
          </p:cNvCxnSpPr>
          <p:nvPr/>
        </p:nvCxnSpPr>
        <p:spPr>
          <a:xfrm flipH="1" flipV="1">
            <a:off x="6570417" y="3923393"/>
            <a:ext cx="672048" cy="51445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Oval 487">
            <a:extLst>
              <a:ext uri="{FF2B5EF4-FFF2-40B4-BE49-F238E27FC236}">
                <a16:creationId xmlns:a16="http://schemas.microsoft.com/office/drawing/2014/main" id="{39868A41-5202-408C-9200-53C4F6BB57D1}"/>
              </a:ext>
            </a:extLst>
          </p:cNvPr>
          <p:cNvSpPr/>
          <p:nvPr/>
        </p:nvSpPr>
        <p:spPr>
          <a:xfrm>
            <a:off x="8427469" y="2126643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Oval 488">
            <a:extLst>
              <a:ext uri="{FF2B5EF4-FFF2-40B4-BE49-F238E27FC236}">
                <a16:creationId xmlns:a16="http://schemas.microsoft.com/office/drawing/2014/main" id="{F73D9D6C-FFFF-450C-B90A-AB1223FBFFDD}"/>
              </a:ext>
            </a:extLst>
          </p:cNvPr>
          <p:cNvSpPr/>
          <p:nvPr/>
        </p:nvSpPr>
        <p:spPr>
          <a:xfrm>
            <a:off x="8427469" y="2944979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Oval 489">
            <a:extLst>
              <a:ext uri="{FF2B5EF4-FFF2-40B4-BE49-F238E27FC236}">
                <a16:creationId xmlns:a16="http://schemas.microsoft.com/office/drawing/2014/main" id="{95FB146F-4914-421B-AE6C-69DA3E9AFE53}"/>
              </a:ext>
            </a:extLst>
          </p:cNvPr>
          <p:cNvSpPr/>
          <p:nvPr/>
        </p:nvSpPr>
        <p:spPr>
          <a:xfrm>
            <a:off x="8427469" y="3763315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B30AB465-8F99-40D5-A472-52A43D87E9B7}"/>
              </a:ext>
            </a:extLst>
          </p:cNvPr>
          <p:cNvCxnSpPr>
            <a:cxnSpLocks/>
            <a:stCxn id="488" idx="2"/>
            <a:endCxn id="467" idx="6"/>
          </p:cNvCxnSpPr>
          <p:nvPr/>
        </p:nvCxnSpPr>
        <p:spPr>
          <a:xfrm flipH="1">
            <a:off x="7755421" y="2394272"/>
            <a:ext cx="672048" cy="4069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DD36BC1F-EED9-4188-B618-2660182D071D}"/>
              </a:ext>
            </a:extLst>
          </p:cNvPr>
          <p:cNvCxnSpPr>
            <a:cxnSpLocks/>
            <a:stCxn id="489" idx="2"/>
            <a:endCxn id="467" idx="6"/>
          </p:cNvCxnSpPr>
          <p:nvPr/>
        </p:nvCxnSpPr>
        <p:spPr>
          <a:xfrm flipH="1" flipV="1">
            <a:off x="7755421" y="2801175"/>
            <a:ext cx="672048" cy="411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8AA8FC4E-A581-492C-B568-922FD5C5F3B7}"/>
              </a:ext>
            </a:extLst>
          </p:cNvPr>
          <p:cNvCxnSpPr>
            <a:cxnSpLocks/>
            <a:stCxn id="490" idx="2"/>
            <a:endCxn id="467" idx="6"/>
          </p:cNvCxnSpPr>
          <p:nvPr/>
        </p:nvCxnSpPr>
        <p:spPr>
          <a:xfrm flipH="1" flipV="1">
            <a:off x="7755421" y="2801175"/>
            <a:ext cx="672048" cy="12297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37D3C0C1-F133-418C-92D8-FD790E486919}"/>
              </a:ext>
            </a:extLst>
          </p:cNvPr>
          <p:cNvCxnSpPr>
            <a:cxnSpLocks/>
            <a:stCxn id="488" idx="2"/>
            <a:endCxn id="468" idx="6"/>
          </p:cNvCxnSpPr>
          <p:nvPr/>
        </p:nvCxnSpPr>
        <p:spPr>
          <a:xfrm flipH="1">
            <a:off x="7755421" y="2394272"/>
            <a:ext cx="672048" cy="12252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E7156B98-24AE-4C68-8AAF-6259ECE3F297}"/>
              </a:ext>
            </a:extLst>
          </p:cNvPr>
          <p:cNvCxnSpPr>
            <a:cxnSpLocks/>
            <a:stCxn id="489" idx="2"/>
            <a:endCxn id="468" idx="6"/>
          </p:cNvCxnSpPr>
          <p:nvPr/>
        </p:nvCxnSpPr>
        <p:spPr>
          <a:xfrm flipH="1">
            <a:off x="7755421" y="3212608"/>
            <a:ext cx="672048" cy="4069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631D0F06-E502-45C2-9901-57B0F9B28FD4}"/>
              </a:ext>
            </a:extLst>
          </p:cNvPr>
          <p:cNvCxnSpPr>
            <a:cxnSpLocks/>
            <a:stCxn id="490" idx="2"/>
            <a:endCxn id="468" idx="6"/>
          </p:cNvCxnSpPr>
          <p:nvPr/>
        </p:nvCxnSpPr>
        <p:spPr>
          <a:xfrm flipH="1" flipV="1">
            <a:off x="7755421" y="3619511"/>
            <a:ext cx="672048" cy="411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Oval 502">
            <a:extLst>
              <a:ext uri="{FF2B5EF4-FFF2-40B4-BE49-F238E27FC236}">
                <a16:creationId xmlns:a16="http://schemas.microsoft.com/office/drawing/2014/main" id="{AE024B23-4E8E-40A3-93F9-331117280ACA}"/>
              </a:ext>
            </a:extLst>
          </p:cNvPr>
          <p:cNvSpPr/>
          <p:nvPr/>
        </p:nvSpPr>
        <p:spPr>
          <a:xfrm>
            <a:off x="8427469" y="4581651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335E7A28-C5A8-45BC-BA4A-1512E462370D}"/>
              </a:ext>
            </a:extLst>
          </p:cNvPr>
          <p:cNvCxnSpPr>
            <a:cxnSpLocks/>
            <a:stCxn id="488" idx="2"/>
            <a:endCxn id="469" idx="6"/>
          </p:cNvCxnSpPr>
          <p:nvPr/>
        </p:nvCxnSpPr>
        <p:spPr>
          <a:xfrm flipH="1">
            <a:off x="7755421" y="2394272"/>
            <a:ext cx="672048" cy="20435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19437D98-43CE-4A5D-A6E5-197F6BDA28C3}"/>
              </a:ext>
            </a:extLst>
          </p:cNvPr>
          <p:cNvCxnSpPr>
            <a:cxnSpLocks/>
            <a:stCxn id="489" idx="2"/>
            <a:endCxn id="469" idx="6"/>
          </p:cNvCxnSpPr>
          <p:nvPr/>
        </p:nvCxnSpPr>
        <p:spPr>
          <a:xfrm flipH="1">
            <a:off x="7755421" y="3212608"/>
            <a:ext cx="672048" cy="12252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2CADF716-1EE5-40AB-8EA4-7967C9D9F1BA}"/>
              </a:ext>
            </a:extLst>
          </p:cNvPr>
          <p:cNvCxnSpPr>
            <a:cxnSpLocks/>
            <a:stCxn id="490" idx="2"/>
            <a:endCxn id="469" idx="6"/>
          </p:cNvCxnSpPr>
          <p:nvPr/>
        </p:nvCxnSpPr>
        <p:spPr>
          <a:xfrm flipH="1">
            <a:off x="7755421" y="4030944"/>
            <a:ext cx="672048" cy="4069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92A7AE80-6E91-4A6E-9851-95DA423302B6}"/>
              </a:ext>
            </a:extLst>
          </p:cNvPr>
          <p:cNvCxnSpPr>
            <a:cxnSpLocks/>
            <a:stCxn id="503" idx="2"/>
            <a:endCxn id="467" idx="6"/>
          </p:cNvCxnSpPr>
          <p:nvPr/>
        </p:nvCxnSpPr>
        <p:spPr>
          <a:xfrm flipH="1" flipV="1">
            <a:off x="7755421" y="2801175"/>
            <a:ext cx="672048" cy="20481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FB94406C-A042-49A2-AA42-CEBA456CDAA4}"/>
              </a:ext>
            </a:extLst>
          </p:cNvPr>
          <p:cNvCxnSpPr>
            <a:cxnSpLocks/>
            <a:stCxn id="503" idx="2"/>
            <a:endCxn id="468" idx="6"/>
          </p:cNvCxnSpPr>
          <p:nvPr/>
        </p:nvCxnSpPr>
        <p:spPr>
          <a:xfrm flipH="1" flipV="1">
            <a:off x="7755421" y="3619511"/>
            <a:ext cx="672048" cy="12297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B00305FA-055D-49ED-A64B-1ADCE3361150}"/>
              </a:ext>
            </a:extLst>
          </p:cNvPr>
          <p:cNvCxnSpPr>
            <a:cxnSpLocks/>
            <a:stCxn id="503" idx="2"/>
            <a:endCxn id="469" idx="6"/>
          </p:cNvCxnSpPr>
          <p:nvPr/>
        </p:nvCxnSpPr>
        <p:spPr>
          <a:xfrm flipH="1" flipV="1">
            <a:off x="7755421" y="4437847"/>
            <a:ext cx="672048" cy="411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" name="Oval 533">
            <a:extLst>
              <a:ext uri="{FF2B5EF4-FFF2-40B4-BE49-F238E27FC236}">
                <a16:creationId xmlns:a16="http://schemas.microsoft.com/office/drawing/2014/main" id="{EF3FFD4C-DD35-40F7-8BD4-5F874F1789AF}"/>
              </a:ext>
            </a:extLst>
          </p:cNvPr>
          <p:cNvSpPr/>
          <p:nvPr/>
        </p:nvSpPr>
        <p:spPr>
          <a:xfrm>
            <a:off x="9612473" y="1715210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Oval 534">
            <a:extLst>
              <a:ext uri="{FF2B5EF4-FFF2-40B4-BE49-F238E27FC236}">
                <a16:creationId xmlns:a16="http://schemas.microsoft.com/office/drawing/2014/main" id="{E5033AFD-FB77-4866-B9D9-B4C4B463CC17}"/>
              </a:ext>
            </a:extLst>
          </p:cNvPr>
          <p:cNvSpPr/>
          <p:nvPr/>
        </p:nvSpPr>
        <p:spPr>
          <a:xfrm>
            <a:off x="9612473" y="2533546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Oval 535">
            <a:extLst>
              <a:ext uri="{FF2B5EF4-FFF2-40B4-BE49-F238E27FC236}">
                <a16:creationId xmlns:a16="http://schemas.microsoft.com/office/drawing/2014/main" id="{C28AB17E-C4A1-4A60-9CCB-BD6CB3558BD1}"/>
              </a:ext>
            </a:extLst>
          </p:cNvPr>
          <p:cNvSpPr/>
          <p:nvPr/>
        </p:nvSpPr>
        <p:spPr>
          <a:xfrm>
            <a:off x="9612473" y="3351882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Oval 536">
            <a:extLst>
              <a:ext uri="{FF2B5EF4-FFF2-40B4-BE49-F238E27FC236}">
                <a16:creationId xmlns:a16="http://schemas.microsoft.com/office/drawing/2014/main" id="{8179D0AE-E74C-4CF0-B61A-2AA194D46DAE}"/>
              </a:ext>
            </a:extLst>
          </p:cNvPr>
          <p:cNvSpPr/>
          <p:nvPr/>
        </p:nvSpPr>
        <p:spPr>
          <a:xfrm>
            <a:off x="9612473" y="4170218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8" name="Straight Connector 537">
            <a:extLst>
              <a:ext uri="{FF2B5EF4-FFF2-40B4-BE49-F238E27FC236}">
                <a16:creationId xmlns:a16="http://schemas.microsoft.com/office/drawing/2014/main" id="{2E63EC65-8D9A-4D84-9544-D3B8C04DBB3F}"/>
              </a:ext>
            </a:extLst>
          </p:cNvPr>
          <p:cNvCxnSpPr>
            <a:cxnSpLocks/>
            <a:stCxn id="488" idx="6"/>
            <a:endCxn id="535" idx="2"/>
          </p:cNvCxnSpPr>
          <p:nvPr/>
        </p:nvCxnSpPr>
        <p:spPr>
          <a:xfrm>
            <a:off x="8940425" y="2394272"/>
            <a:ext cx="672048" cy="4069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>
            <a:extLst>
              <a:ext uri="{FF2B5EF4-FFF2-40B4-BE49-F238E27FC236}">
                <a16:creationId xmlns:a16="http://schemas.microsoft.com/office/drawing/2014/main" id="{1B1F0348-7B6F-41EF-82B8-BD2A422F338F}"/>
              </a:ext>
            </a:extLst>
          </p:cNvPr>
          <p:cNvCxnSpPr>
            <a:cxnSpLocks/>
            <a:stCxn id="488" idx="6"/>
            <a:endCxn id="537" idx="2"/>
          </p:cNvCxnSpPr>
          <p:nvPr/>
        </p:nvCxnSpPr>
        <p:spPr>
          <a:xfrm>
            <a:off x="8940425" y="2394272"/>
            <a:ext cx="672048" cy="20435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678C992C-C273-4C04-B008-FC57E095B735}"/>
              </a:ext>
            </a:extLst>
          </p:cNvPr>
          <p:cNvCxnSpPr>
            <a:cxnSpLocks/>
            <a:stCxn id="488" idx="6"/>
            <a:endCxn id="536" idx="2"/>
          </p:cNvCxnSpPr>
          <p:nvPr/>
        </p:nvCxnSpPr>
        <p:spPr>
          <a:xfrm>
            <a:off x="8940425" y="2394272"/>
            <a:ext cx="672048" cy="12252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>
            <a:extLst>
              <a:ext uri="{FF2B5EF4-FFF2-40B4-BE49-F238E27FC236}">
                <a16:creationId xmlns:a16="http://schemas.microsoft.com/office/drawing/2014/main" id="{C24602A8-D2C4-4851-839B-ECBFB3E25E7D}"/>
              </a:ext>
            </a:extLst>
          </p:cNvPr>
          <p:cNvCxnSpPr>
            <a:cxnSpLocks/>
            <a:stCxn id="534" idx="2"/>
            <a:endCxn id="488" idx="6"/>
          </p:cNvCxnSpPr>
          <p:nvPr/>
        </p:nvCxnSpPr>
        <p:spPr>
          <a:xfrm flipH="1">
            <a:off x="8940425" y="1982839"/>
            <a:ext cx="672048" cy="411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>
            <a:extLst>
              <a:ext uri="{FF2B5EF4-FFF2-40B4-BE49-F238E27FC236}">
                <a16:creationId xmlns:a16="http://schemas.microsoft.com/office/drawing/2014/main" id="{76C55EC6-EBFE-4D8A-899A-CC98AE5884E1}"/>
              </a:ext>
            </a:extLst>
          </p:cNvPr>
          <p:cNvCxnSpPr>
            <a:cxnSpLocks/>
            <a:stCxn id="489" idx="6"/>
            <a:endCxn id="534" idx="2"/>
          </p:cNvCxnSpPr>
          <p:nvPr/>
        </p:nvCxnSpPr>
        <p:spPr>
          <a:xfrm flipV="1">
            <a:off x="8940425" y="1982839"/>
            <a:ext cx="672048" cy="12297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Connector 542">
            <a:extLst>
              <a:ext uri="{FF2B5EF4-FFF2-40B4-BE49-F238E27FC236}">
                <a16:creationId xmlns:a16="http://schemas.microsoft.com/office/drawing/2014/main" id="{0E6B078A-AF9C-4CCC-B7DF-4A816410811A}"/>
              </a:ext>
            </a:extLst>
          </p:cNvPr>
          <p:cNvCxnSpPr>
            <a:cxnSpLocks/>
            <a:stCxn id="489" idx="6"/>
            <a:endCxn id="535" idx="2"/>
          </p:cNvCxnSpPr>
          <p:nvPr/>
        </p:nvCxnSpPr>
        <p:spPr>
          <a:xfrm flipV="1">
            <a:off x="8940425" y="2801175"/>
            <a:ext cx="672048" cy="411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Connector 543">
            <a:extLst>
              <a:ext uri="{FF2B5EF4-FFF2-40B4-BE49-F238E27FC236}">
                <a16:creationId xmlns:a16="http://schemas.microsoft.com/office/drawing/2014/main" id="{2F73A000-9A1F-4EC3-826A-44380223D586}"/>
              </a:ext>
            </a:extLst>
          </p:cNvPr>
          <p:cNvCxnSpPr>
            <a:cxnSpLocks/>
            <a:stCxn id="489" idx="6"/>
            <a:endCxn id="536" idx="2"/>
          </p:cNvCxnSpPr>
          <p:nvPr/>
        </p:nvCxnSpPr>
        <p:spPr>
          <a:xfrm>
            <a:off x="8940425" y="3212608"/>
            <a:ext cx="672048" cy="4069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1BC323FE-CB91-4F56-836D-60EF5E1EA270}"/>
              </a:ext>
            </a:extLst>
          </p:cNvPr>
          <p:cNvCxnSpPr>
            <a:cxnSpLocks/>
            <a:stCxn id="489" idx="6"/>
            <a:endCxn id="537" idx="2"/>
          </p:cNvCxnSpPr>
          <p:nvPr/>
        </p:nvCxnSpPr>
        <p:spPr>
          <a:xfrm>
            <a:off x="8940425" y="3212608"/>
            <a:ext cx="672048" cy="12252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A384CEFE-010B-4E10-ACF5-A6B7EF0A775F}"/>
              </a:ext>
            </a:extLst>
          </p:cNvPr>
          <p:cNvCxnSpPr>
            <a:cxnSpLocks/>
            <a:stCxn id="490" idx="6"/>
            <a:endCxn id="534" idx="2"/>
          </p:cNvCxnSpPr>
          <p:nvPr/>
        </p:nvCxnSpPr>
        <p:spPr>
          <a:xfrm flipV="1">
            <a:off x="8940425" y="1982839"/>
            <a:ext cx="672048" cy="20481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7A9F6F23-FC98-4BE0-B558-68ADEFE6EEEF}"/>
              </a:ext>
            </a:extLst>
          </p:cNvPr>
          <p:cNvCxnSpPr>
            <a:cxnSpLocks/>
            <a:stCxn id="490" idx="6"/>
            <a:endCxn id="535" idx="2"/>
          </p:cNvCxnSpPr>
          <p:nvPr/>
        </p:nvCxnSpPr>
        <p:spPr>
          <a:xfrm flipV="1">
            <a:off x="8940425" y="2801175"/>
            <a:ext cx="672048" cy="12297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6971DB1C-0E1A-4308-916B-0ED79E6B18B0}"/>
              </a:ext>
            </a:extLst>
          </p:cNvPr>
          <p:cNvCxnSpPr>
            <a:cxnSpLocks/>
            <a:stCxn id="490" idx="6"/>
            <a:endCxn id="536" idx="2"/>
          </p:cNvCxnSpPr>
          <p:nvPr/>
        </p:nvCxnSpPr>
        <p:spPr>
          <a:xfrm flipV="1">
            <a:off x="8940425" y="3619511"/>
            <a:ext cx="672048" cy="411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E9B5D2DA-AA17-4C58-A670-4F071DD50A74}"/>
              </a:ext>
            </a:extLst>
          </p:cNvPr>
          <p:cNvCxnSpPr>
            <a:cxnSpLocks/>
            <a:stCxn id="490" idx="6"/>
            <a:endCxn id="537" idx="2"/>
          </p:cNvCxnSpPr>
          <p:nvPr/>
        </p:nvCxnSpPr>
        <p:spPr>
          <a:xfrm>
            <a:off x="8940425" y="4030944"/>
            <a:ext cx="672048" cy="4069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3BADB6C0-7B3F-4C11-8CEF-DD09C6DAF26B}"/>
              </a:ext>
            </a:extLst>
          </p:cNvPr>
          <p:cNvCxnSpPr>
            <a:cxnSpLocks/>
            <a:stCxn id="503" idx="6"/>
            <a:endCxn id="534" idx="2"/>
          </p:cNvCxnSpPr>
          <p:nvPr/>
        </p:nvCxnSpPr>
        <p:spPr>
          <a:xfrm flipV="1">
            <a:off x="8940425" y="1982839"/>
            <a:ext cx="672048" cy="28664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6077AEC8-9DCA-4015-B755-5A5B01701460}"/>
              </a:ext>
            </a:extLst>
          </p:cNvPr>
          <p:cNvCxnSpPr>
            <a:cxnSpLocks/>
            <a:stCxn id="503" idx="6"/>
            <a:endCxn id="535" idx="2"/>
          </p:cNvCxnSpPr>
          <p:nvPr/>
        </p:nvCxnSpPr>
        <p:spPr>
          <a:xfrm flipV="1">
            <a:off x="8940425" y="2801175"/>
            <a:ext cx="672048" cy="20481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06A7F4CD-3CB6-4EE9-B2EA-9AA4B21904BC}"/>
              </a:ext>
            </a:extLst>
          </p:cNvPr>
          <p:cNvCxnSpPr>
            <a:cxnSpLocks/>
            <a:stCxn id="503" idx="6"/>
            <a:endCxn id="536" idx="2"/>
          </p:cNvCxnSpPr>
          <p:nvPr/>
        </p:nvCxnSpPr>
        <p:spPr>
          <a:xfrm flipV="1">
            <a:off x="8940425" y="3619511"/>
            <a:ext cx="672048" cy="12297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F5259636-3CED-4579-9495-B6B43A1FE6CD}"/>
              </a:ext>
            </a:extLst>
          </p:cNvPr>
          <p:cNvCxnSpPr>
            <a:cxnSpLocks/>
            <a:stCxn id="503" idx="6"/>
            <a:endCxn id="537" idx="2"/>
          </p:cNvCxnSpPr>
          <p:nvPr/>
        </p:nvCxnSpPr>
        <p:spPr>
          <a:xfrm flipV="1">
            <a:off x="8940425" y="4437847"/>
            <a:ext cx="672048" cy="411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Oval 553">
            <a:extLst>
              <a:ext uri="{FF2B5EF4-FFF2-40B4-BE49-F238E27FC236}">
                <a16:creationId xmlns:a16="http://schemas.microsoft.com/office/drawing/2014/main" id="{C5A7BE17-541B-469B-A6F6-564E3D55BAD0}"/>
              </a:ext>
            </a:extLst>
          </p:cNvPr>
          <p:cNvSpPr/>
          <p:nvPr/>
        </p:nvSpPr>
        <p:spPr>
          <a:xfrm>
            <a:off x="9612473" y="4990654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5" name="Straight Connector 554">
            <a:extLst>
              <a:ext uri="{FF2B5EF4-FFF2-40B4-BE49-F238E27FC236}">
                <a16:creationId xmlns:a16="http://schemas.microsoft.com/office/drawing/2014/main" id="{C3042EDE-9555-4084-A383-BD98591F29EC}"/>
              </a:ext>
            </a:extLst>
          </p:cNvPr>
          <p:cNvCxnSpPr>
            <a:cxnSpLocks/>
            <a:stCxn id="554" idx="2"/>
            <a:endCxn id="488" idx="6"/>
          </p:cNvCxnSpPr>
          <p:nvPr/>
        </p:nvCxnSpPr>
        <p:spPr>
          <a:xfrm flipH="1" flipV="1">
            <a:off x="8940425" y="2394272"/>
            <a:ext cx="672048" cy="28640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8138A999-182E-40B9-94FE-DE215E57BB39}"/>
              </a:ext>
            </a:extLst>
          </p:cNvPr>
          <p:cNvCxnSpPr>
            <a:cxnSpLocks/>
            <a:stCxn id="554" idx="2"/>
            <a:endCxn id="489" idx="6"/>
          </p:cNvCxnSpPr>
          <p:nvPr/>
        </p:nvCxnSpPr>
        <p:spPr>
          <a:xfrm flipH="1" flipV="1">
            <a:off x="8940425" y="3212608"/>
            <a:ext cx="672048" cy="20456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>
            <a:extLst>
              <a:ext uri="{FF2B5EF4-FFF2-40B4-BE49-F238E27FC236}">
                <a16:creationId xmlns:a16="http://schemas.microsoft.com/office/drawing/2014/main" id="{57677FF8-1F1D-43A3-88CF-1355F707AF6E}"/>
              </a:ext>
            </a:extLst>
          </p:cNvPr>
          <p:cNvCxnSpPr>
            <a:cxnSpLocks/>
            <a:stCxn id="554" idx="2"/>
            <a:endCxn id="490" idx="6"/>
          </p:cNvCxnSpPr>
          <p:nvPr/>
        </p:nvCxnSpPr>
        <p:spPr>
          <a:xfrm flipH="1" flipV="1">
            <a:off x="8940425" y="4030944"/>
            <a:ext cx="672048" cy="12273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>
            <a:extLst>
              <a:ext uri="{FF2B5EF4-FFF2-40B4-BE49-F238E27FC236}">
                <a16:creationId xmlns:a16="http://schemas.microsoft.com/office/drawing/2014/main" id="{0B5D0257-83C2-4BDD-B88E-6FB7E27D7127}"/>
              </a:ext>
            </a:extLst>
          </p:cNvPr>
          <p:cNvCxnSpPr>
            <a:cxnSpLocks/>
            <a:stCxn id="554" idx="2"/>
            <a:endCxn id="503" idx="6"/>
          </p:cNvCxnSpPr>
          <p:nvPr/>
        </p:nvCxnSpPr>
        <p:spPr>
          <a:xfrm flipH="1" flipV="1">
            <a:off x="8940425" y="4849280"/>
            <a:ext cx="672048" cy="4090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0" name="Picture 599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E5892B1E-F4C6-46DF-942F-D7C76B31B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477" y="3116544"/>
            <a:ext cx="914400" cy="914400"/>
          </a:xfrm>
          <a:prstGeom prst="rect">
            <a:avLst/>
          </a:prstGeom>
        </p:spPr>
      </p:pic>
      <p:sp>
        <p:nvSpPr>
          <p:cNvPr id="601" name="TextBox 600">
            <a:extLst>
              <a:ext uri="{FF2B5EF4-FFF2-40B4-BE49-F238E27FC236}">
                <a16:creationId xmlns:a16="http://schemas.microsoft.com/office/drawing/2014/main" id="{F0681A09-9AA7-47DD-8142-61EC541E5C3D}"/>
              </a:ext>
            </a:extLst>
          </p:cNvPr>
          <p:cNvSpPr txBox="1"/>
          <p:nvPr/>
        </p:nvSpPr>
        <p:spPr>
          <a:xfrm>
            <a:off x="10738702" y="5874337"/>
            <a:ext cx="851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Output</a:t>
            </a:r>
          </a:p>
        </p:txBody>
      </p:sp>
      <p:cxnSp>
        <p:nvCxnSpPr>
          <p:cNvPr id="602" name="Straight Connector 601">
            <a:extLst>
              <a:ext uri="{FF2B5EF4-FFF2-40B4-BE49-F238E27FC236}">
                <a16:creationId xmlns:a16="http://schemas.microsoft.com/office/drawing/2014/main" id="{E8B44889-B525-4BB4-88A0-F35403D35582}"/>
              </a:ext>
            </a:extLst>
          </p:cNvPr>
          <p:cNvCxnSpPr>
            <a:cxnSpLocks/>
            <a:stCxn id="534" idx="6"/>
            <a:endCxn id="600" idx="2"/>
          </p:cNvCxnSpPr>
          <p:nvPr/>
        </p:nvCxnSpPr>
        <p:spPr>
          <a:xfrm>
            <a:off x="10125429" y="1982839"/>
            <a:ext cx="1129248" cy="20481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Connector 602">
            <a:extLst>
              <a:ext uri="{FF2B5EF4-FFF2-40B4-BE49-F238E27FC236}">
                <a16:creationId xmlns:a16="http://schemas.microsoft.com/office/drawing/2014/main" id="{59A37159-CB35-4C72-BCD2-F0CE125E6FE9}"/>
              </a:ext>
            </a:extLst>
          </p:cNvPr>
          <p:cNvCxnSpPr>
            <a:cxnSpLocks/>
            <a:stCxn id="534" idx="6"/>
            <a:endCxn id="600" idx="1"/>
          </p:cNvCxnSpPr>
          <p:nvPr/>
        </p:nvCxnSpPr>
        <p:spPr>
          <a:xfrm>
            <a:off x="10125429" y="1982839"/>
            <a:ext cx="672048" cy="15909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Connector 603">
            <a:extLst>
              <a:ext uri="{FF2B5EF4-FFF2-40B4-BE49-F238E27FC236}">
                <a16:creationId xmlns:a16="http://schemas.microsoft.com/office/drawing/2014/main" id="{E276B133-D8CD-4BD3-B9DB-D3FEE29C3E4D}"/>
              </a:ext>
            </a:extLst>
          </p:cNvPr>
          <p:cNvCxnSpPr>
            <a:cxnSpLocks/>
            <a:stCxn id="534" idx="6"/>
            <a:endCxn id="600" idx="3"/>
          </p:cNvCxnSpPr>
          <p:nvPr/>
        </p:nvCxnSpPr>
        <p:spPr>
          <a:xfrm>
            <a:off x="10125429" y="1982839"/>
            <a:ext cx="1586448" cy="15909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Connector 604">
            <a:extLst>
              <a:ext uri="{FF2B5EF4-FFF2-40B4-BE49-F238E27FC236}">
                <a16:creationId xmlns:a16="http://schemas.microsoft.com/office/drawing/2014/main" id="{FDEEFA52-E1CD-4B6E-8665-5B0D5E654711}"/>
              </a:ext>
            </a:extLst>
          </p:cNvPr>
          <p:cNvCxnSpPr>
            <a:cxnSpLocks/>
            <a:stCxn id="534" idx="6"/>
            <a:endCxn id="600" idx="0"/>
          </p:cNvCxnSpPr>
          <p:nvPr/>
        </p:nvCxnSpPr>
        <p:spPr>
          <a:xfrm>
            <a:off x="10125429" y="1982839"/>
            <a:ext cx="1129248" cy="11337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Connector 605">
            <a:extLst>
              <a:ext uri="{FF2B5EF4-FFF2-40B4-BE49-F238E27FC236}">
                <a16:creationId xmlns:a16="http://schemas.microsoft.com/office/drawing/2014/main" id="{C5B98CDF-EB2B-4724-A3F6-3367BB86AE33}"/>
              </a:ext>
            </a:extLst>
          </p:cNvPr>
          <p:cNvCxnSpPr>
            <a:cxnSpLocks/>
            <a:stCxn id="535" idx="6"/>
            <a:endCxn id="600" idx="2"/>
          </p:cNvCxnSpPr>
          <p:nvPr/>
        </p:nvCxnSpPr>
        <p:spPr>
          <a:xfrm>
            <a:off x="10125429" y="2801175"/>
            <a:ext cx="1129248" cy="12297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Connector 606">
            <a:extLst>
              <a:ext uri="{FF2B5EF4-FFF2-40B4-BE49-F238E27FC236}">
                <a16:creationId xmlns:a16="http://schemas.microsoft.com/office/drawing/2014/main" id="{1DD81834-041A-45EA-88CA-8564959A0B76}"/>
              </a:ext>
            </a:extLst>
          </p:cNvPr>
          <p:cNvCxnSpPr>
            <a:cxnSpLocks/>
            <a:stCxn id="535" idx="6"/>
            <a:endCxn id="600" idx="1"/>
          </p:cNvCxnSpPr>
          <p:nvPr/>
        </p:nvCxnSpPr>
        <p:spPr>
          <a:xfrm>
            <a:off x="10125429" y="2801175"/>
            <a:ext cx="672048" cy="7725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Connector 607">
            <a:extLst>
              <a:ext uri="{FF2B5EF4-FFF2-40B4-BE49-F238E27FC236}">
                <a16:creationId xmlns:a16="http://schemas.microsoft.com/office/drawing/2014/main" id="{0B8C4BE9-7C9D-4ED1-9D4D-D09432C30991}"/>
              </a:ext>
            </a:extLst>
          </p:cNvPr>
          <p:cNvCxnSpPr>
            <a:cxnSpLocks/>
            <a:stCxn id="535" idx="6"/>
            <a:endCxn id="600" idx="0"/>
          </p:cNvCxnSpPr>
          <p:nvPr/>
        </p:nvCxnSpPr>
        <p:spPr>
          <a:xfrm>
            <a:off x="10125429" y="2801175"/>
            <a:ext cx="1129248" cy="3153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Connector 608">
            <a:extLst>
              <a:ext uri="{FF2B5EF4-FFF2-40B4-BE49-F238E27FC236}">
                <a16:creationId xmlns:a16="http://schemas.microsoft.com/office/drawing/2014/main" id="{DBA84AD1-D621-4E76-B649-BBEBACCF66D7}"/>
              </a:ext>
            </a:extLst>
          </p:cNvPr>
          <p:cNvCxnSpPr>
            <a:cxnSpLocks/>
            <a:stCxn id="535" idx="6"/>
            <a:endCxn id="600" idx="3"/>
          </p:cNvCxnSpPr>
          <p:nvPr/>
        </p:nvCxnSpPr>
        <p:spPr>
          <a:xfrm>
            <a:off x="10125429" y="2801175"/>
            <a:ext cx="1586448" cy="7725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Straight Connector 609">
            <a:extLst>
              <a:ext uri="{FF2B5EF4-FFF2-40B4-BE49-F238E27FC236}">
                <a16:creationId xmlns:a16="http://schemas.microsoft.com/office/drawing/2014/main" id="{2F6E2990-C2BF-40C6-8344-E04417E962CD}"/>
              </a:ext>
            </a:extLst>
          </p:cNvPr>
          <p:cNvCxnSpPr>
            <a:cxnSpLocks/>
            <a:stCxn id="536" idx="6"/>
            <a:endCxn id="600" idx="3"/>
          </p:cNvCxnSpPr>
          <p:nvPr/>
        </p:nvCxnSpPr>
        <p:spPr>
          <a:xfrm flipV="1">
            <a:off x="10125429" y="3573744"/>
            <a:ext cx="1586448" cy="457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>
            <a:extLst>
              <a:ext uri="{FF2B5EF4-FFF2-40B4-BE49-F238E27FC236}">
                <a16:creationId xmlns:a16="http://schemas.microsoft.com/office/drawing/2014/main" id="{1AC9A905-9699-4B40-A327-3FDCA70B4C99}"/>
              </a:ext>
            </a:extLst>
          </p:cNvPr>
          <p:cNvCxnSpPr>
            <a:cxnSpLocks/>
            <a:stCxn id="536" idx="6"/>
            <a:endCxn id="600" idx="1"/>
          </p:cNvCxnSpPr>
          <p:nvPr/>
        </p:nvCxnSpPr>
        <p:spPr>
          <a:xfrm flipV="1">
            <a:off x="10125429" y="3573744"/>
            <a:ext cx="672048" cy="457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Connector 611">
            <a:extLst>
              <a:ext uri="{FF2B5EF4-FFF2-40B4-BE49-F238E27FC236}">
                <a16:creationId xmlns:a16="http://schemas.microsoft.com/office/drawing/2014/main" id="{55A90E5F-6F77-49E9-A80A-A937DB1B917E}"/>
              </a:ext>
            </a:extLst>
          </p:cNvPr>
          <p:cNvCxnSpPr>
            <a:cxnSpLocks/>
            <a:stCxn id="536" idx="6"/>
            <a:endCxn id="600" idx="2"/>
          </p:cNvCxnSpPr>
          <p:nvPr/>
        </p:nvCxnSpPr>
        <p:spPr>
          <a:xfrm>
            <a:off x="10125429" y="3619511"/>
            <a:ext cx="1129248" cy="411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Straight Connector 612">
            <a:extLst>
              <a:ext uri="{FF2B5EF4-FFF2-40B4-BE49-F238E27FC236}">
                <a16:creationId xmlns:a16="http://schemas.microsoft.com/office/drawing/2014/main" id="{2E344FC0-F03D-4E94-91B4-E03B65ADFF58}"/>
              </a:ext>
            </a:extLst>
          </p:cNvPr>
          <p:cNvCxnSpPr>
            <a:cxnSpLocks/>
            <a:stCxn id="536" idx="6"/>
            <a:endCxn id="600" idx="0"/>
          </p:cNvCxnSpPr>
          <p:nvPr/>
        </p:nvCxnSpPr>
        <p:spPr>
          <a:xfrm flipV="1">
            <a:off x="10125429" y="3116544"/>
            <a:ext cx="1129248" cy="5029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>
            <a:extLst>
              <a:ext uri="{FF2B5EF4-FFF2-40B4-BE49-F238E27FC236}">
                <a16:creationId xmlns:a16="http://schemas.microsoft.com/office/drawing/2014/main" id="{A868B07B-4C0F-4B1C-BCF3-77E48563F45C}"/>
              </a:ext>
            </a:extLst>
          </p:cNvPr>
          <p:cNvCxnSpPr>
            <a:cxnSpLocks/>
            <a:stCxn id="537" idx="6"/>
            <a:endCxn id="600" idx="1"/>
          </p:cNvCxnSpPr>
          <p:nvPr/>
        </p:nvCxnSpPr>
        <p:spPr>
          <a:xfrm flipV="1">
            <a:off x="10125429" y="3573744"/>
            <a:ext cx="672048" cy="8641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>
            <a:extLst>
              <a:ext uri="{FF2B5EF4-FFF2-40B4-BE49-F238E27FC236}">
                <a16:creationId xmlns:a16="http://schemas.microsoft.com/office/drawing/2014/main" id="{3E604F2D-7C12-4DA6-9E21-F6EB1FB78217}"/>
              </a:ext>
            </a:extLst>
          </p:cNvPr>
          <p:cNvCxnSpPr>
            <a:cxnSpLocks/>
            <a:stCxn id="537" idx="6"/>
            <a:endCxn id="600" idx="0"/>
          </p:cNvCxnSpPr>
          <p:nvPr/>
        </p:nvCxnSpPr>
        <p:spPr>
          <a:xfrm flipV="1">
            <a:off x="10125429" y="3116544"/>
            <a:ext cx="1129248" cy="13213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>
            <a:extLst>
              <a:ext uri="{FF2B5EF4-FFF2-40B4-BE49-F238E27FC236}">
                <a16:creationId xmlns:a16="http://schemas.microsoft.com/office/drawing/2014/main" id="{89C43821-7BD1-4424-A9F1-065260797504}"/>
              </a:ext>
            </a:extLst>
          </p:cNvPr>
          <p:cNvCxnSpPr>
            <a:cxnSpLocks/>
            <a:stCxn id="537" idx="6"/>
            <a:endCxn id="600" idx="3"/>
          </p:cNvCxnSpPr>
          <p:nvPr/>
        </p:nvCxnSpPr>
        <p:spPr>
          <a:xfrm flipV="1">
            <a:off x="10125429" y="3573744"/>
            <a:ext cx="1586448" cy="8641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>
            <a:extLst>
              <a:ext uri="{FF2B5EF4-FFF2-40B4-BE49-F238E27FC236}">
                <a16:creationId xmlns:a16="http://schemas.microsoft.com/office/drawing/2014/main" id="{967D4685-99A0-47A1-8AA3-F1361FEACF3B}"/>
              </a:ext>
            </a:extLst>
          </p:cNvPr>
          <p:cNvCxnSpPr>
            <a:cxnSpLocks/>
            <a:stCxn id="537" idx="6"/>
            <a:endCxn id="600" idx="2"/>
          </p:cNvCxnSpPr>
          <p:nvPr/>
        </p:nvCxnSpPr>
        <p:spPr>
          <a:xfrm flipV="1">
            <a:off x="10125429" y="4030944"/>
            <a:ext cx="1129248" cy="4069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>
            <a:extLst>
              <a:ext uri="{FF2B5EF4-FFF2-40B4-BE49-F238E27FC236}">
                <a16:creationId xmlns:a16="http://schemas.microsoft.com/office/drawing/2014/main" id="{D5D541BF-12FB-4E43-96D2-B4196579D07D}"/>
              </a:ext>
            </a:extLst>
          </p:cNvPr>
          <p:cNvCxnSpPr>
            <a:cxnSpLocks/>
            <a:stCxn id="554" idx="6"/>
            <a:endCxn id="600" idx="3"/>
          </p:cNvCxnSpPr>
          <p:nvPr/>
        </p:nvCxnSpPr>
        <p:spPr>
          <a:xfrm flipV="1">
            <a:off x="10125429" y="3573744"/>
            <a:ext cx="1586448" cy="16845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>
            <a:extLst>
              <a:ext uri="{FF2B5EF4-FFF2-40B4-BE49-F238E27FC236}">
                <a16:creationId xmlns:a16="http://schemas.microsoft.com/office/drawing/2014/main" id="{DE2EB24E-D02F-4A8F-A600-BCF853D47D68}"/>
              </a:ext>
            </a:extLst>
          </p:cNvPr>
          <p:cNvCxnSpPr>
            <a:cxnSpLocks/>
            <a:stCxn id="554" idx="6"/>
            <a:endCxn id="600" idx="1"/>
          </p:cNvCxnSpPr>
          <p:nvPr/>
        </p:nvCxnSpPr>
        <p:spPr>
          <a:xfrm flipV="1">
            <a:off x="10125429" y="3573744"/>
            <a:ext cx="672048" cy="16845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>
            <a:extLst>
              <a:ext uri="{FF2B5EF4-FFF2-40B4-BE49-F238E27FC236}">
                <a16:creationId xmlns:a16="http://schemas.microsoft.com/office/drawing/2014/main" id="{021E5A5B-1DD0-4CA2-B1BE-FC62012DA6FD}"/>
              </a:ext>
            </a:extLst>
          </p:cNvPr>
          <p:cNvCxnSpPr>
            <a:cxnSpLocks/>
            <a:stCxn id="554" idx="6"/>
            <a:endCxn id="600" idx="0"/>
          </p:cNvCxnSpPr>
          <p:nvPr/>
        </p:nvCxnSpPr>
        <p:spPr>
          <a:xfrm flipV="1">
            <a:off x="10125429" y="3116544"/>
            <a:ext cx="1129248" cy="21417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>
            <a:extLst>
              <a:ext uri="{FF2B5EF4-FFF2-40B4-BE49-F238E27FC236}">
                <a16:creationId xmlns:a16="http://schemas.microsoft.com/office/drawing/2014/main" id="{FCCBCFB3-2C65-41E6-9E99-F38160A716BF}"/>
              </a:ext>
            </a:extLst>
          </p:cNvPr>
          <p:cNvCxnSpPr>
            <a:cxnSpLocks/>
            <a:stCxn id="554" idx="6"/>
            <a:endCxn id="600" idx="2"/>
          </p:cNvCxnSpPr>
          <p:nvPr/>
        </p:nvCxnSpPr>
        <p:spPr>
          <a:xfrm flipV="1">
            <a:off x="10125429" y="4030944"/>
            <a:ext cx="1129248" cy="12273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Connector 646">
            <a:extLst>
              <a:ext uri="{FF2B5EF4-FFF2-40B4-BE49-F238E27FC236}">
                <a16:creationId xmlns:a16="http://schemas.microsoft.com/office/drawing/2014/main" id="{FBC20150-B17C-4E16-ACDC-16D3A899DEB4}"/>
              </a:ext>
            </a:extLst>
          </p:cNvPr>
          <p:cNvCxnSpPr/>
          <p:nvPr/>
        </p:nvCxnSpPr>
        <p:spPr>
          <a:xfrm>
            <a:off x="1957070" y="6020664"/>
            <a:ext cx="28956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8" name="TextBox 647">
            <a:extLst>
              <a:ext uri="{FF2B5EF4-FFF2-40B4-BE49-F238E27FC236}">
                <a16:creationId xmlns:a16="http://schemas.microsoft.com/office/drawing/2014/main" id="{966D837A-CA79-490F-BAD4-050B43D84D38}"/>
              </a:ext>
            </a:extLst>
          </p:cNvPr>
          <p:cNvSpPr txBox="1"/>
          <p:nvPr/>
        </p:nvSpPr>
        <p:spPr>
          <a:xfrm>
            <a:off x="2927976" y="6118414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F7072B22-CD4E-4468-B7C6-5B24C9B4A75F}"/>
              </a:ext>
            </a:extLst>
          </p:cNvPr>
          <p:cNvCxnSpPr>
            <a:cxnSpLocks/>
          </p:cNvCxnSpPr>
          <p:nvPr/>
        </p:nvCxnSpPr>
        <p:spPr>
          <a:xfrm flipV="1">
            <a:off x="1971357" y="5906364"/>
            <a:ext cx="0" cy="11430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E03D40AB-78E3-48B3-A65F-C7D1AFA59A14}"/>
              </a:ext>
            </a:extLst>
          </p:cNvPr>
          <p:cNvCxnSpPr>
            <a:cxnSpLocks/>
          </p:cNvCxnSpPr>
          <p:nvPr/>
        </p:nvCxnSpPr>
        <p:spPr>
          <a:xfrm flipV="1">
            <a:off x="4838382" y="5901602"/>
            <a:ext cx="0" cy="11430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Connector 652">
            <a:extLst>
              <a:ext uri="{FF2B5EF4-FFF2-40B4-BE49-F238E27FC236}">
                <a16:creationId xmlns:a16="http://schemas.microsoft.com/office/drawing/2014/main" id="{98BF8AC9-4962-4CA8-9D58-4644CF91C5F6}"/>
              </a:ext>
            </a:extLst>
          </p:cNvPr>
          <p:cNvCxnSpPr/>
          <p:nvPr/>
        </p:nvCxnSpPr>
        <p:spPr>
          <a:xfrm>
            <a:off x="7456563" y="6058347"/>
            <a:ext cx="28956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TextBox 653">
            <a:extLst>
              <a:ext uri="{FF2B5EF4-FFF2-40B4-BE49-F238E27FC236}">
                <a16:creationId xmlns:a16="http://schemas.microsoft.com/office/drawing/2014/main" id="{924C7F7B-38DE-4069-BD2C-0F934D6368CD}"/>
              </a:ext>
            </a:extLst>
          </p:cNvPr>
          <p:cNvSpPr txBox="1"/>
          <p:nvPr/>
        </p:nvSpPr>
        <p:spPr>
          <a:xfrm>
            <a:off x="8427469" y="6156097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</a:t>
            </a:r>
          </a:p>
        </p:txBody>
      </p:sp>
      <p:cxnSp>
        <p:nvCxnSpPr>
          <p:cNvPr id="655" name="Straight Connector 654">
            <a:extLst>
              <a:ext uri="{FF2B5EF4-FFF2-40B4-BE49-F238E27FC236}">
                <a16:creationId xmlns:a16="http://schemas.microsoft.com/office/drawing/2014/main" id="{1F40623C-0964-4BDD-89EC-BB79A45658BD}"/>
              </a:ext>
            </a:extLst>
          </p:cNvPr>
          <p:cNvCxnSpPr>
            <a:cxnSpLocks/>
          </p:cNvCxnSpPr>
          <p:nvPr/>
        </p:nvCxnSpPr>
        <p:spPr>
          <a:xfrm flipV="1">
            <a:off x="7470850" y="5944047"/>
            <a:ext cx="0" cy="11430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Connector 655">
            <a:extLst>
              <a:ext uri="{FF2B5EF4-FFF2-40B4-BE49-F238E27FC236}">
                <a16:creationId xmlns:a16="http://schemas.microsoft.com/office/drawing/2014/main" id="{91CE5A22-65A1-4453-8209-95E54EC7CB95}"/>
              </a:ext>
            </a:extLst>
          </p:cNvPr>
          <p:cNvCxnSpPr>
            <a:cxnSpLocks/>
          </p:cNvCxnSpPr>
          <p:nvPr/>
        </p:nvCxnSpPr>
        <p:spPr>
          <a:xfrm flipV="1">
            <a:off x="10337875" y="5939285"/>
            <a:ext cx="0" cy="11430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TextBox 656">
            <a:extLst>
              <a:ext uri="{FF2B5EF4-FFF2-40B4-BE49-F238E27FC236}">
                <a16:creationId xmlns:a16="http://schemas.microsoft.com/office/drawing/2014/main" id="{EF8FA7BA-34BB-45D7-AF38-C9DDA437CF5F}"/>
              </a:ext>
            </a:extLst>
          </p:cNvPr>
          <p:cNvSpPr txBox="1"/>
          <p:nvPr/>
        </p:nvSpPr>
        <p:spPr>
          <a:xfrm>
            <a:off x="5448381" y="5647909"/>
            <a:ext cx="1741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Bottleneck</a:t>
            </a:r>
          </a:p>
          <a:p>
            <a:pPr algn="ctr"/>
            <a:r>
              <a:rPr lang="en-US" sz="1600" dirty="0"/>
              <a:t>(Embedding Layer)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78502F3-07EB-4D23-B62B-6B53AFA6D0C5}"/>
              </a:ext>
            </a:extLst>
          </p:cNvPr>
          <p:cNvSpPr txBox="1"/>
          <p:nvPr/>
        </p:nvSpPr>
        <p:spPr>
          <a:xfrm>
            <a:off x="5319921" y="876252"/>
            <a:ext cx="1225015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Learn encodings for training data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B80E4ED-D8F8-45AD-9D7D-C99687D16E2C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5932429" y="1307139"/>
            <a:ext cx="412562" cy="14568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C9F0C274-8420-419A-940F-9E99EFE78A80}"/>
              </a:ext>
            </a:extLst>
          </p:cNvPr>
          <p:cNvSpPr txBox="1"/>
          <p:nvPr/>
        </p:nvSpPr>
        <p:spPr>
          <a:xfrm>
            <a:off x="7684955" y="100819"/>
            <a:ext cx="4117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way to use 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a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Throw away the decoder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the embeddings as input feature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Sparse to dense – text</a:t>
            </a:r>
          </a:p>
        </p:txBody>
      </p:sp>
    </p:spTree>
    <p:extLst>
      <p:ext uri="{BB962C8B-B14F-4D97-AF65-F5344CB8AC3E}">
        <p14:creationId xmlns:p14="http://schemas.microsoft.com/office/powerpoint/2010/main" val="37131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" grpId="0"/>
      <p:bldP spid="654" grpId="0"/>
      <p:bldP spid="657" grpId="0"/>
      <p:bldP spid="158" grpId="0" animBg="1"/>
      <p:bldP spid="1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94D1-FD65-43E5-B182-175F846B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18800" cy="1325563"/>
          </a:xfrm>
        </p:spPr>
        <p:txBody>
          <a:bodyPr/>
          <a:lstStyle/>
          <a:p>
            <a:r>
              <a:rPr lang="en-US" dirty="0"/>
              <a:t>Neural Network Architectures/Concepts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23201-6C59-4AC8-9370-16A82B0072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Fully connected layers</a:t>
            </a:r>
          </a:p>
          <a:p>
            <a:endParaRPr lang="en-US" dirty="0"/>
          </a:p>
          <a:p>
            <a:r>
              <a:rPr lang="en-US" dirty="0"/>
              <a:t>Convolutional Layers</a:t>
            </a:r>
          </a:p>
          <a:p>
            <a:endParaRPr lang="en-US" dirty="0"/>
          </a:p>
          <a:p>
            <a:r>
              <a:rPr lang="en-US" dirty="0" err="1"/>
              <a:t>MaxPooling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Activation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Softmax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C1528-312F-4FAF-A0BC-32DDA5C47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6019800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Recurrent Networks (LSTM &amp; attention)</a:t>
            </a:r>
          </a:p>
          <a:p>
            <a:endParaRPr lang="en-US" dirty="0"/>
          </a:p>
          <a:p>
            <a:r>
              <a:rPr lang="en-US" dirty="0"/>
              <a:t>Embeddings</a:t>
            </a:r>
          </a:p>
          <a:p>
            <a:endParaRPr lang="en-US" dirty="0"/>
          </a:p>
          <a:p>
            <a:r>
              <a:rPr lang="en-US" dirty="0"/>
              <a:t>Residual Networks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Batch Normalization</a:t>
            </a:r>
          </a:p>
          <a:p>
            <a:endParaRPr lang="en-US" dirty="0"/>
          </a:p>
          <a:p>
            <a:r>
              <a:rPr lang="en-US" dirty="0"/>
              <a:t>Dropout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48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8A5F-BEF6-49D8-BD38-6EFF05DF3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3731"/>
          </a:xfrm>
        </p:spPr>
        <p:txBody>
          <a:bodyPr/>
          <a:lstStyle/>
          <a:p>
            <a:r>
              <a:rPr lang="en-US" dirty="0"/>
              <a:t>Variational Autoencoders (and GANs)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AC453-0B37-4067-8796-492F72432E0F}"/>
              </a:ext>
            </a:extLst>
          </p:cNvPr>
          <p:cNvSpPr txBox="1"/>
          <p:nvPr/>
        </p:nvSpPr>
        <p:spPr>
          <a:xfrm>
            <a:off x="6879811" y="1575806"/>
            <a:ext cx="4433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way to use an Autoencoder: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an autoencoder (slightly differently)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Variational or GAN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embedding of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Modify 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Decode the new embedding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24B072-3B11-4F1C-BA8A-EF34166760F8}"/>
              </a:ext>
            </a:extLst>
          </p:cNvPr>
          <p:cNvCxnSpPr>
            <a:cxnSpLocks/>
          </p:cNvCxnSpPr>
          <p:nvPr/>
        </p:nvCxnSpPr>
        <p:spPr>
          <a:xfrm flipV="1">
            <a:off x="1668780" y="2362200"/>
            <a:ext cx="0" cy="311658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30DEF-48B2-47DF-A5DD-52D5BE02D200}"/>
              </a:ext>
            </a:extLst>
          </p:cNvPr>
          <p:cNvCxnSpPr>
            <a:cxnSpLocks/>
          </p:cNvCxnSpPr>
          <p:nvPr/>
        </p:nvCxnSpPr>
        <p:spPr>
          <a:xfrm>
            <a:off x="1668780" y="5478780"/>
            <a:ext cx="366522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076E541-91E5-474C-9E9A-3E61B430611A}"/>
              </a:ext>
            </a:extLst>
          </p:cNvPr>
          <p:cNvSpPr txBox="1"/>
          <p:nvPr/>
        </p:nvSpPr>
        <p:spPr>
          <a:xfrm>
            <a:off x="2804160" y="5478780"/>
            <a:ext cx="15744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Embedding Dimension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F55FC3-DC13-42E5-8480-0E67F827E5C1}"/>
              </a:ext>
            </a:extLst>
          </p:cNvPr>
          <p:cNvSpPr txBox="1"/>
          <p:nvPr/>
        </p:nvSpPr>
        <p:spPr>
          <a:xfrm rot="16200000">
            <a:off x="730255" y="3901440"/>
            <a:ext cx="15744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Embedding Dimension 2</a:t>
            </a:r>
          </a:p>
        </p:txBody>
      </p:sp>
      <p:pic>
        <p:nvPicPr>
          <p:cNvPr id="1026" name="Picture 2" descr="36AEC34A-B2BA-4446-A934-A6E2682E1CD7.jpeg">
            <a:extLst>
              <a:ext uri="{FF2B5EF4-FFF2-40B4-BE49-F238E27FC236}">
                <a16:creationId xmlns:a16="http://schemas.microsoft.com/office/drawing/2014/main" id="{CA5496DA-E25C-4C2A-8D0D-2A5654177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289" y="2271567"/>
            <a:ext cx="4286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1.jpeg">
            <a:extLst>
              <a:ext uri="{FF2B5EF4-FFF2-40B4-BE49-F238E27FC236}">
                <a16:creationId xmlns:a16="http://schemas.microsoft.com/office/drawing/2014/main" id="{DB2BBC2D-17AB-4FD1-948E-41E8AC0AB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246" y="2054873"/>
            <a:ext cx="428624" cy="57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A74B994C-BD74-4A6D-9E7E-EE108946E34A}"/>
              </a:ext>
            </a:extLst>
          </p:cNvPr>
          <p:cNvSpPr/>
          <p:nvPr/>
        </p:nvSpPr>
        <p:spPr>
          <a:xfrm>
            <a:off x="2301246" y="3079287"/>
            <a:ext cx="159999" cy="165719"/>
          </a:xfrm>
          <a:prstGeom prst="mathMultiply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2AF63024-25D8-43DB-B1BB-19A63FE66FA7}"/>
              </a:ext>
            </a:extLst>
          </p:cNvPr>
          <p:cNvSpPr/>
          <p:nvPr/>
        </p:nvSpPr>
        <p:spPr>
          <a:xfrm>
            <a:off x="3261392" y="3234060"/>
            <a:ext cx="159999" cy="165719"/>
          </a:xfrm>
          <a:prstGeom prst="mathMultiply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AEFBB4-0E4F-43E3-9BA0-0B059A17F226}"/>
              </a:ext>
            </a:extLst>
          </p:cNvPr>
          <p:cNvSpPr txBox="1"/>
          <p:nvPr/>
        </p:nvSpPr>
        <p:spPr>
          <a:xfrm>
            <a:off x="2042511" y="173712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Me</a:t>
            </a:r>
          </a:p>
          <a:p>
            <a:pPr algn="ctr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Without Glasses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509F06-96B5-4645-B481-85FA6959BF88}"/>
              </a:ext>
            </a:extLst>
          </p:cNvPr>
          <p:cNvSpPr txBox="1"/>
          <p:nvPr/>
        </p:nvSpPr>
        <p:spPr>
          <a:xfrm>
            <a:off x="3748502" y="1945138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Me</a:t>
            </a:r>
          </a:p>
          <a:p>
            <a:pPr algn="ctr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With Glasses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54BAA00-8062-41C4-A123-7586D04083FC}"/>
              </a:ext>
            </a:extLst>
          </p:cNvPr>
          <p:cNvSpPr/>
          <p:nvPr/>
        </p:nvSpPr>
        <p:spPr>
          <a:xfrm>
            <a:off x="2499360" y="2651760"/>
            <a:ext cx="144780" cy="434340"/>
          </a:xfrm>
          <a:custGeom>
            <a:avLst/>
            <a:gdLst>
              <a:gd name="connsiteX0" fmla="*/ 137160 w 144780"/>
              <a:gd name="connsiteY0" fmla="*/ 0 h 434340"/>
              <a:gd name="connsiteX1" fmla="*/ 129540 w 144780"/>
              <a:gd name="connsiteY1" fmla="*/ 259080 h 434340"/>
              <a:gd name="connsiteX2" fmla="*/ 0 w 144780"/>
              <a:gd name="connsiteY2" fmla="*/ 434340 h 43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434340">
                <a:moveTo>
                  <a:pt x="137160" y="0"/>
                </a:moveTo>
                <a:cubicBezTo>
                  <a:pt x="144780" y="93345"/>
                  <a:pt x="152400" y="186690"/>
                  <a:pt x="129540" y="259080"/>
                </a:cubicBezTo>
                <a:cubicBezTo>
                  <a:pt x="106680" y="331470"/>
                  <a:pt x="53340" y="382905"/>
                  <a:pt x="0" y="43434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DFF34DF-D1BE-472F-A844-18BE373CE111}"/>
              </a:ext>
            </a:extLst>
          </p:cNvPr>
          <p:cNvSpPr/>
          <p:nvPr/>
        </p:nvSpPr>
        <p:spPr>
          <a:xfrm>
            <a:off x="3489960" y="2872740"/>
            <a:ext cx="731520" cy="426720"/>
          </a:xfrm>
          <a:custGeom>
            <a:avLst/>
            <a:gdLst>
              <a:gd name="connsiteX0" fmla="*/ 731520 w 731520"/>
              <a:gd name="connsiteY0" fmla="*/ 0 h 426720"/>
              <a:gd name="connsiteX1" fmla="*/ 510540 w 731520"/>
              <a:gd name="connsiteY1" fmla="*/ 289560 h 426720"/>
              <a:gd name="connsiteX2" fmla="*/ 0 w 731520"/>
              <a:gd name="connsiteY2" fmla="*/ 42672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" h="426720">
                <a:moveTo>
                  <a:pt x="731520" y="0"/>
                </a:moveTo>
                <a:cubicBezTo>
                  <a:pt x="681990" y="109220"/>
                  <a:pt x="632460" y="218440"/>
                  <a:pt x="510540" y="289560"/>
                </a:cubicBezTo>
                <a:cubicBezTo>
                  <a:pt x="388620" y="360680"/>
                  <a:pt x="194310" y="393700"/>
                  <a:pt x="0" y="42672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E33D66-06FD-44B1-9B86-B1D9B185E1C8}"/>
              </a:ext>
            </a:extLst>
          </p:cNvPr>
          <p:cNvCxnSpPr>
            <a:cxnSpLocks/>
          </p:cNvCxnSpPr>
          <p:nvPr/>
        </p:nvCxnSpPr>
        <p:spPr>
          <a:xfrm>
            <a:off x="2468880" y="3185160"/>
            <a:ext cx="792512" cy="1143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BB85004-CBC2-458F-8584-E3AA92DD8DCB}"/>
              </a:ext>
            </a:extLst>
          </p:cNvPr>
          <p:cNvSpPr txBox="1"/>
          <p:nvPr/>
        </p:nvSpPr>
        <p:spPr>
          <a:xfrm>
            <a:off x="3050228" y="1524188"/>
            <a:ext cx="1016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Delta in</a:t>
            </a:r>
          </a:p>
          <a:p>
            <a:pPr algn="ctr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Embedding Space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D2D6435-2A29-4FA4-8CBD-8F4989A03A48}"/>
              </a:ext>
            </a:extLst>
          </p:cNvPr>
          <p:cNvSpPr/>
          <p:nvPr/>
        </p:nvSpPr>
        <p:spPr>
          <a:xfrm>
            <a:off x="2933700" y="1882140"/>
            <a:ext cx="624840" cy="1264920"/>
          </a:xfrm>
          <a:custGeom>
            <a:avLst/>
            <a:gdLst>
              <a:gd name="connsiteX0" fmla="*/ 624840 w 624840"/>
              <a:gd name="connsiteY0" fmla="*/ 0 h 1264920"/>
              <a:gd name="connsiteX1" fmla="*/ 495300 w 624840"/>
              <a:gd name="connsiteY1" fmla="*/ 754380 h 1264920"/>
              <a:gd name="connsiteX2" fmla="*/ 0 w 624840"/>
              <a:gd name="connsiteY2" fmla="*/ 1264920 h 126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4840" h="1264920">
                <a:moveTo>
                  <a:pt x="624840" y="0"/>
                </a:moveTo>
                <a:cubicBezTo>
                  <a:pt x="612140" y="271780"/>
                  <a:pt x="599440" y="543560"/>
                  <a:pt x="495300" y="754380"/>
                </a:cubicBezTo>
                <a:cubicBezTo>
                  <a:pt x="391160" y="965200"/>
                  <a:pt x="195580" y="1115060"/>
                  <a:pt x="0" y="126492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A978890-ADB8-487F-899B-311FF28BF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519" y="3955114"/>
            <a:ext cx="3466228" cy="181495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57C0BCF-652F-4251-8D75-7723B9EAC044}"/>
              </a:ext>
            </a:extLst>
          </p:cNvPr>
          <p:cNvSpPr txBox="1"/>
          <p:nvPr/>
        </p:nvSpPr>
        <p:spPr>
          <a:xfrm>
            <a:off x="8799523" y="4013106"/>
            <a:ext cx="13195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Found on several websites: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E5DBE0-D651-437B-8968-2AF7171EF2E4}"/>
              </a:ext>
            </a:extLst>
          </p:cNvPr>
          <p:cNvSpPr/>
          <p:nvPr/>
        </p:nvSpPr>
        <p:spPr>
          <a:xfrm>
            <a:off x="4066852" y="6334780"/>
            <a:ext cx="4844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Variational Autoencoders: https://arxiv.org/pdf/1606.05908.pdf</a:t>
            </a:r>
          </a:p>
          <a:p>
            <a:r>
              <a:rPr lang="en-US" sz="1400" dirty="0"/>
              <a:t>GAN Paper: https://arxiv.org/pdf/1406.2661.pdf</a:t>
            </a:r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821B18D3-5022-42B9-A508-03857F2475FE}"/>
              </a:ext>
            </a:extLst>
          </p:cNvPr>
          <p:cNvSpPr/>
          <p:nvPr/>
        </p:nvSpPr>
        <p:spPr>
          <a:xfrm>
            <a:off x="1944250" y="4474719"/>
            <a:ext cx="279641" cy="36528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9C5A4119-CDDE-47DD-A5C9-3C9A2A6C439E}"/>
              </a:ext>
            </a:extLst>
          </p:cNvPr>
          <p:cNvSpPr/>
          <p:nvPr/>
        </p:nvSpPr>
        <p:spPr>
          <a:xfrm>
            <a:off x="2219806" y="3812255"/>
            <a:ext cx="159999" cy="165719"/>
          </a:xfrm>
          <a:prstGeom prst="mathMultiply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17983F-7124-4D98-A10E-21E194F6761C}"/>
              </a:ext>
            </a:extLst>
          </p:cNvPr>
          <p:cNvSpPr txBox="1"/>
          <p:nvPr/>
        </p:nvSpPr>
        <p:spPr>
          <a:xfrm>
            <a:off x="1611023" y="478614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You</a:t>
            </a:r>
          </a:p>
          <a:p>
            <a:pPr algn="ctr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Without Glasses</a:t>
            </a:r>
          </a:p>
        </p:txBody>
      </p:sp>
      <p:sp>
        <p:nvSpPr>
          <p:cNvPr id="1027" name="Freeform: Shape 1026">
            <a:extLst>
              <a:ext uri="{FF2B5EF4-FFF2-40B4-BE49-F238E27FC236}">
                <a16:creationId xmlns:a16="http://schemas.microsoft.com/office/drawing/2014/main" id="{19847848-EEE5-4518-82F9-D443BBCE39D5}"/>
              </a:ext>
            </a:extLst>
          </p:cNvPr>
          <p:cNvSpPr/>
          <p:nvPr/>
        </p:nvSpPr>
        <p:spPr>
          <a:xfrm>
            <a:off x="2186940" y="4000500"/>
            <a:ext cx="136885" cy="502920"/>
          </a:xfrm>
          <a:custGeom>
            <a:avLst/>
            <a:gdLst>
              <a:gd name="connsiteX0" fmla="*/ 0 w 136885"/>
              <a:gd name="connsiteY0" fmla="*/ 502920 h 502920"/>
              <a:gd name="connsiteX1" fmla="*/ 30480 w 136885"/>
              <a:gd name="connsiteY1" fmla="*/ 457200 h 502920"/>
              <a:gd name="connsiteX2" fmla="*/ 129540 w 136885"/>
              <a:gd name="connsiteY2" fmla="*/ 304800 h 502920"/>
              <a:gd name="connsiteX3" fmla="*/ 121920 w 136885"/>
              <a:gd name="connsiteY3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885" h="502920">
                <a:moveTo>
                  <a:pt x="0" y="502920"/>
                </a:moveTo>
                <a:cubicBezTo>
                  <a:pt x="4445" y="496570"/>
                  <a:pt x="30480" y="457200"/>
                  <a:pt x="30480" y="457200"/>
                </a:cubicBezTo>
                <a:cubicBezTo>
                  <a:pt x="52070" y="424180"/>
                  <a:pt x="114300" y="381000"/>
                  <a:pt x="129540" y="304800"/>
                </a:cubicBezTo>
                <a:cubicBezTo>
                  <a:pt x="144780" y="228600"/>
                  <a:pt x="133350" y="114300"/>
                  <a:pt x="121920" y="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6DFD46-324C-4C06-8647-5C1F8D868F39}"/>
              </a:ext>
            </a:extLst>
          </p:cNvPr>
          <p:cNvCxnSpPr>
            <a:cxnSpLocks/>
          </p:cNvCxnSpPr>
          <p:nvPr/>
        </p:nvCxnSpPr>
        <p:spPr>
          <a:xfrm>
            <a:off x="2468880" y="3185160"/>
            <a:ext cx="792512" cy="1143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Oval 1036">
            <a:extLst>
              <a:ext uri="{FF2B5EF4-FFF2-40B4-BE49-F238E27FC236}">
                <a16:creationId xmlns:a16="http://schemas.microsoft.com/office/drawing/2014/main" id="{682D19A2-4B6C-47CA-AE10-B97C5D499BBC}"/>
              </a:ext>
            </a:extLst>
          </p:cNvPr>
          <p:cNvSpPr/>
          <p:nvPr/>
        </p:nvSpPr>
        <p:spPr>
          <a:xfrm>
            <a:off x="3162300" y="3955114"/>
            <a:ext cx="159997" cy="165714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Freeform: Shape 1037">
            <a:extLst>
              <a:ext uri="{FF2B5EF4-FFF2-40B4-BE49-F238E27FC236}">
                <a16:creationId xmlns:a16="http://schemas.microsoft.com/office/drawing/2014/main" id="{13B20075-49A2-4008-8599-CCBDF27C5453}"/>
              </a:ext>
            </a:extLst>
          </p:cNvPr>
          <p:cNvSpPr/>
          <p:nvPr/>
        </p:nvSpPr>
        <p:spPr>
          <a:xfrm>
            <a:off x="3406140" y="3710940"/>
            <a:ext cx="1188720" cy="329643"/>
          </a:xfrm>
          <a:custGeom>
            <a:avLst/>
            <a:gdLst>
              <a:gd name="connsiteX0" fmla="*/ 1188720 w 1188720"/>
              <a:gd name="connsiteY0" fmla="*/ 0 h 329643"/>
              <a:gd name="connsiteX1" fmla="*/ 784860 w 1188720"/>
              <a:gd name="connsiteY1" fmla="*/ 289560 h 329643"/>
              <a:gd name="connsiteX2" fmla="*/ 0 w 1188720"/>
              <a:gd name="connsiteY2" fmla="*/ 320040 h 329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8720" h="329643">
                <a:moveTo>
                  <a:pt x="1188720" y="0"/>
                </a:moveTo>
                <a:cubicBezTo>
                  <a:pt x="1085850" y="118110"/>
                  <a:pt x="982980" y="236220"/>
                  <a:pt x="784860" y="289560"/>
                </a:cubicBezTo>
                <a:cubicBezTo>
                  <a:pt x="586740" y="342900"/>
                  <a:pt x="293370" y="331470"/>
                  <a:pt x="0" y="32004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C60F16-82E5-42B6-86FE-D3E68CC068FB}"/>
              </a:ext>
            </a:extLst>
          </p:cNvPr>
          <p:cNvSpPr txBox="1"/>
          <p:nvPr/>
        </p:nvSpPr>
        <p:spPr>
          <a:xfrm>
            <a:off x="4110595" y="3334384"/>
            <a:ext cx="9685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Decode this spot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24498C7-FA14-4FCD-90ED-3E3E534D4DDE}"/>
              </a:ext>
            </a:extLst>
          </p:cNvPr>
          <p:cNvSpPr/>
          <p:nvPr/>
        </p:nvSpPr>
        <p:spPr>
          <a:xfrm>
            <a:off x="4904363" y="4603973"/>
            <a:ext cx="279641" cy="36528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94D6265-3F25-4625-BA0E-3684ACBD93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822" y="4509743"/>
            <a:ext cx="490741" cy="592427"/>
          </a:xfrm>
          <a:prstGeom prst="rect">
            <a:avLst/>
          </a:prstGeom>
        </p:spPr>
      </p:pic>
      <p:cxnSp>
        <p:nvCxnSpPr>
          <p:cNvPr id="1043" name="Connector: Curved 1042">
            <a:extLst>
              <a:ext uri="{FF2B5EF4-FFF2-40B4-BE49-F238E27FC236}">
                <a16:creationId xmlns:a16="http://schemas.microsoft.com/office/drawing/2014/main" id="{83D4011D-598C-4B2A-946D-ECB3AF4978FF}"/>
              </a:ext>
            </a:extLst>
          </p:cNvPr>
          <p:cNvCxnSpPr>
            <a:cxnSpLocks/>
            <a:stCxn id="1037" idx="5"/>
          </p:cNvCxnSpPr>
          <p:nvPr/>
        </p:nvCxnSpPr>
        <p:spPr>
          <a:xfrm rot="16200000" flipH="1">
            <a:off x="3705333" y="3690093"/>
            <a:ext cx="688800" cy="1501734"/>
          </a:xfrm>
          <a:prstGeom prst="curved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7E33539-00CB-425C-B534-AC8BA37074EB}"/>
              </a:ext>
            </a:extLst>
          </p:cNvPr>
          <p:cNvSpPr txBox="1"/>
          <p:nvPr/>
        </p:nvSpPr>
        <p:spPr>
          <a:xfrm>
            <a:off x="4653971" y="4923168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You</a:t>
            </a:r>
          </a:p>
          <a:p>
            <a:pPr algn="ctr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With Glasses</a:t>
            </a:r>
          </a:p>
        </p:txBody>
      </p:sp>
    </p:spTree>
    <p:extLst>
      <p:ext uri="{BB962C8B-B14F-4D97-AF65-F5344CB8AC3E}">
        <p14:creationId xmlns:p14="http://schemas.microsoft.com/office/powerpoint/2010/main" val="177674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81481E-6 L -0.00743 0.10625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" y="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5" grpId="0"/>
      <p:bldP spid="19" grpId="0"/>
      <p:bldP spid="20" grpId="0" animBg="1"/>
      <p:bldP spid="21" grpId="0" animBg="1"/>
      <p:bldP spid="27" grpId="0"/>
      <p:bldP spid="25" grpId="0" animBg="1"/>
      <p:bldP spid="28" grpId="0"/>
      <p:bldP spid="1024" grpId="0" animBg="1"/>
      <p:bldP spid="35" grpId="0" animBg="1"/>
      <p:bldP spid="36" grpId="0"/>
      <p:bldP spid="1027" grpId="0" animBg="1"/>
      <p:bldP spid="1037" grpId="0" animBg="1"/>
      <p:bldP spid="1038" grpId="0" animBg="1"/>
      <p:bldP spid="51" grpId="0"/>
      <p:bldP spid="52" grpId="0" animBg="1"/>
      <p:bldP spid="6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BC80A-671A-4933-BE57-E8B570B9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Translation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6FBB7C-9563-4E9D-B880-ADFAB75B4AFB}"/>
              </a:ext>
            </a:extLst>
          </p:cNvPr>
          <p:cNvSpPr/>
          <p:nvPr/>
        </p:nvSpPr>
        <p:spPr>
          <a:xfrm>
            <a:off x="3671395" y="6535023"/>
            <a:ext cx="3681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https://arxiv.org/pdf/1609.08144.pdf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BCF44F-218F-4E74-8DDB-6B605AA8BCA0}"/>
              </a:ext>
            </a:extLst>
          </p:cNvPr>
          <p:cNvSpPr/>
          <p:nvPr/>
        </p:nvSpPr>
        <p:spPr>
          <a:xfrm>
            <a:off x="6202680" y="3429000"/>
            <a:ext cx="1150620" cy="2819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48806F-8D25-4BF7-9160-E5ACBC18D6A0}"/>
              </a:ext>
            </a:extLst>
          </p:cNvPr>
          <p:cNvSpPr txBox="1"/>
          <p:nvPr/>
        </p:nvSpPr>
        <p:spPr>
          <a:xfrm>
            <a:off x="9471660" y="530691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3589303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94D1-FD65-43E5-B182-175F846B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18800" cy="1325563"/>
          </a:xfrm>
        </p:spPr>
        <p:txBody>
          <a:bodyPr/>
          <a:lstStyle/>
          <a:p>
            <a:r>
              <a:rPr lang="en-US" dirty="0"/>
              <a:t>Neural Network Architectures/Concepts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23201-6C59-4AC8-9370-16A82B0072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Fully connected layers</a:t>
            </a:r>
          </a:p>
          <a:p>
            <a:endParaRPr lang="en-US" dirty="0"/>
          </a:p>
          <a:p>
            <a:r>
              <a:rPr lang="en-US" dirty="0"/>
              <a:t>Convolutional Layers</a:t>
            </a:r>
          </a:p>
          <a:p>
            <a:endParaRPr lang="en-US" dirty="0"/>
          </a:p>
          <a:p>
            <a:r>
              <a:rPr lang="en-US" dirty="0" err="1"/>
              <a:t>MaxPooling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Activation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Softmax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C1528-312F-4FAF-A0BC-32DDA5C47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91200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Recurrent Networks (LSTM &amp; attention)</a:t>
            </a:r>
          </a:p>
          <a:p>
            <a:endParaRPr lang="en-US" dirty="0"/>
          </a:p>
          <a:p>
            <a:r>
              <a:rPr lang="en-US" dirty="0"/>
              <a:t>Embeddings</a:t>
            </a:r>
          </a:p>
          <a:p>
            <a:endParaRPr lang="en-US" dirty="0"/>
          </a:p>
          <a:p>
            <a:r>
              <a:rPr lang="en-US" dirty="0"/>
              <a:t>Residual Networks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Batch Normalization</a:t>
            </a:r>
          </a:p>
          <a:p>
            <a:endParaRPr lang="en-US" dirty="0"/>
          </a:p>
          <a:p>
            <a:r>
              <a:rPr lang="en-US" dirty="0"/>
              <a:t>Dropout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33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4843-D7CC-40E1-9C4A-ECE5A8AB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BFD95-36D7-4DF3-94AD-A53928380C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right network architecture is key to success with neural networks</a:t>
            </a:r>
          </a:p>
          <a:p>
            <a:endParaRPr lang="en-US" dirty="0"/>
          </a:p>
          <a:p>
            <a:r>
              <a:rPr lang="en-US" dirty="0"/>
              <a:t>Architecture engineering takes the place of feature engineering</a:t>
            </a:r>
          </a:p>
          <a:p>
            <a:endParaRPr lang="en-US" dirty="0"/>
          </a:p>
          <a:p>
            <a:r>
              <a:rPr lang="en-US" dirty="0"/>
              <a:t>Not easy – and things are changing rapidly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B1229-BE29-40F5-98DA-50099C85B3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But if you:</a:t>
            </a:r>
          </a:p>
          <a:p>
            <a:pPr lvl="1"/>
            <a:r>
              <a:rPr lang="en-US" dirty="0"/>
              <a:t>Are in a domain with existing architectures</a:t>
            </a:r>
          </a:p>
          <a:p>
            <a:pPr lvl="1"/>
            <a:r>
              <a:rPr lang="en-US" dirty="0"/>
              <a:t>Have a lot of data</a:t>
            </a:r>
          </a:p>
          <a:p>
            <a:pPr lvl="1"/>
            <a:r>
              <a:rPr lang="en-US" dirty="0"/>
              <a:t>Have GPUs for training</a:t>
            </a:r>
          </a:p>
          <a:p>
            <a:pPr lvl="1"/>
            <a:r>
              <a:rPr lang="en-US" dirty="0"/>
              <a:t>Need to chase the best possible accuracies</a:t>
            </a:r>
          </a:p>
          <a:p>
            <a:pPr lvl="1"/>
            <a:endParaRPr lang="en-US" dirty="0"/>
          </a:p>
          <a:p>
            <a:r>
              <a:rPr lang="en-US" dirty="0"/>
              <a:t>Try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48002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401E-A446-4AAA-95BF-DDBE0BA6E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Architectures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264F5-BB54-4AA6-A4C4-B38177C07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D76B1-5AB0-4E7F-BB1B-F8D101215C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Encourage the network to capture important features of your domain</a:t>
            </a:r>
          </a:p>
          <a:p>
            <a:endParaRPr lang="en-US" dirty="0"/>
          </a:p>
          <a:p>
            <a:r>
              <a:rPr lang="en-US" dirty="0"/>
              <a:t>Control complexity and avoid problems at training time</a:t>
            </a:r>
          </a:p>
          <a:p>
            <a:endParaRPr lang="en-US" dirty="0"/>
          </a:p>
          <a:p>
            <a:r>
              <a:rPr lang="en-US" dirty="0"/>
              <a:t>Standard reusable structure, like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99687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7F5A6-F3E7-4F21-BEB8-EF9F17EEA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21B750C-4C4B-480B-A7A6-DAE14EDF89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8532478"/>
                  </p:ext>
                </p:extLst>
              </p:nvPr>
            </p:nvGraphicFramePr>
            <p:xfrm>
              <a:off x="1257540" y="1965452"/>
              <a:ext cx="1339850" cy="4079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9925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245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82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1671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464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30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9801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41448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26583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21B750C-4C4B-480B-A7A6-DAE14EDF89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8532478"/>
                  </p:ext>
                </p:extLst>
              </p:nvPr>
            </p:nvGraphicFramePr>
            <p:xfrm>
              <a:off x="1257540" y="1965452"/>
              <a:ext cx="1339850" cy="4079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9925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8197" r="-100901" b="-10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108197" r="-100901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208197" r="-100901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308197" r="-100901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245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408197" r="-100901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82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516667" r="-100901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1671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606557" r="-10090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464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706557" r="-10090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30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806557" r="-10090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9801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906557" r="-10090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41448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1006557" r="-10090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26583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2DF78C1-097E-4662-983C-4029835D7EF0}"/>
              </a:ext>
            </a:extLst>
          </p:cNvPr>
          <p:cNvSpPr/>
          <p:nvPr/>
        </p:nvSpPr>
        <p:spPr>
          <a:xfrm>
            <a:off x="4503393" y="3665271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3B3A70-F78D-41E4-A2F8-E9B03147BE4D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2595986" y="2075486"/>
            <a:ext cx="1907407" cy="18574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E297C63-23F4-435F-8AE7-0DA9A61EFF06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2606548" y="2534912"/>
            <a:ext cx="1896845" cy="13979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C2613753-0C9D-497D-BF3A-900212DE88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2565551"/>
                  </p:ext>
                </p:extLst>
              </p:nvPr>
            </p:nvGraphicFramePr>
            <p:xfrm>
              <a:off x="6509929" y="2136468"/>
              <a:ext cx="1339850" cy="370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9925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245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82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1671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464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-0.06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30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9801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41448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C2613753-0C9D-497D-BF3A-900212DE88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2565551"/>
                  </p:ext>
                </p:extLst>
              </p:nvPr>
            </p:nvGraphicFramePr>
            <p:xfrm>
              <a:off x="6509929" y="2136468"/>
              <a:ext cx="1339850" cy="370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9925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1" t="-8197" r="-100901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1" t="-108197" r="-100901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1" t="-208197" r="-100901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1" t="-308197" r="-100901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245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1" t="-408197" r="-100901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82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1" t="-516667" r="-100901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1671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1" t="-606557" r="-10090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464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1" t="-706557" r="-10090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-0.06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30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1" t="-806557" r="-10090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9801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1" t="-906557" r="-10090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41448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FA511D75-0C6B-462A-8D98-4408B01349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6542534"/>
                  </p:ext>
                </p:extLst>
              </p:nvPr>
            </p:nvGraphicFramePr>
            <p:xfrm>
              <a:off x="4090268" y="2277195"/>
              <a:ext cx="1003998" cy="9763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1999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501999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-1.0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67608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FA511D75-0C6B-462A-8D98-4408B01349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6542534"/>
                  </p:ext>
                </p:extLst>
              </p:nvPr>
            </p:nvGraphicFramePr>
            <p:xfrm>
              <a:off x="4090268" y="2277195"/>
              <a:ext cx="1003998" cy="9763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1999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501999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05" t="-1852" r="-102410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05" t="-103774" r="-102410" b="-1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-1.0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05" t="-200000" r="-102410" b="-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67608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C5FE0E-0323-4CC4-ACC6-B30956C0FBCE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5016349" y="2288868"/>
            <a:ext cx="1492878" cy="16440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F30F0DC-78F4-48B7-A310-B98174C450D5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2606548" y="2588588"/>
            <a:ext cx="1896845" cy="13443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B6E2450-C091-495B-855F-E1CC5A1714AB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2606548" y="2901580"/>
            <a:ext cx="1896845" cy="10313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1760D73-B1D7-424C-8CDC-5CAC7D81B9C3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5016349" y="2713574"/>
            <a:ext cx="1492878" cy="12193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802589-31D9-4DAF-8CA4-66869D643482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2596689" y="2943674"/>
            <a:ext cx="1906704" cy="9892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9B62DA2-99C5-41C0-8FE0-54E9DA74625A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2594583" y="3234327"/>
            <a:ext cx="1908810" cy="6985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CD97082-6B20-4948-92C1-7BBB6FE9A16F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5016349" y="3023411"/>
            <a:ext cx="1492878" cy="90948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4750217-F3C8-4E1C-ABDC-9581F6A499CF}"/>
              </a:ext>
            </a:extLst>
          </p:cNvPr>
          <p:cNvSpPr/>
          <p:nvPr/>
        </p:nvSpPr>
        <p:spPr>
          <a:xfrm>
            <a:off x="7272831" y="2534912"/>
            <a:ext cx="442452" cy="300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21C5AE2-4ACA-4272-B5AF-612CEE437D48}"/>
              </a:ext>
            </a:extLst>
          </p:cNvPr>
          <p:cNvSpPr/>
          <p:nvPr/>
        </p:nvSpPr>
        <p:spPr>
          <a:xfrm>
            <a:off x="7266841" y="2933356"/>
            <a:ext cx="442452" cy="300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7A32F3D-9D8B-4A0E-BF0B-C6761CCE5EAC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2596689" y="3287024"/>
            <a:ext cx="1906704" cy="6458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977343C-7080-44F9-88B8-79AC30C60DF9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2594583" y="3577677"/>
            <a:ext cx="1908810" cy="3552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3DCD21D-8B73-4C72-8C8C-E59025806996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5016349" y="3366761"/>
            <a:ext cx="1492878" cy="5661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9259F63-6E85-4DFF-867E-26793472B706}"/>
              </a:ext>
            </a:extLst>
          </p:cNvPr>
          <p:cNvSpPr/>
          <p:nvPr/>
        </p:nvSpPr>
        <p:spPr>
          <a:xfrm>
            <a:off x="7266841" y="3276706"/>
            <a:ext cx="442452" cy="300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E362ED4-D529-4336-8034-006A6D7069A9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594583" y="3932900"/>
            <a:ext cx="1908810" cy="15665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8BA8B85-71C9-42E9-B758-C205DE7B74C3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3967798" y="3932900"/>
            <a:ext cx="535595" cy="15219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C09BF9B-5BDD-40E9-8C37-FAEDFD8B1827}"/>
              </a:ext>
            </a:extLst>
          </p:cNvPr>
          <p:cNvCxnSpPr>
            <a:cxnSpLocks/>
            <a:endCxn id="6" idx="6"/>
          </p:cNvCxnSpPr>
          <p:nvPr/>
        </p:nvCxnSpPr>
        <p:spPr>
          <a:xfrm flipH="1" flipV="1">
            <a:off x="5016349" y="3932900"/>
            <a:ext cx="1492878" cy="17417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08143A67-1B02-480C-9B1D-38FF30957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636361"/>
              </p:ext>
            </p:extLst>
          </p:nvPr>
        </p:nvGraphicFramePr>
        <p:xfrm>
          <a:off x="3083540" y="5488891"/>
          <a:ext cx="1029918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959">
                  <a:extLst>
                    <a:ext uri="{9D8B030D-6E8A-4147-A177-3AD203B41FA5}">
                      <a16:colId xmlns:a16="http://schemas.microsoft.com/office/drawing/2014/main" val="3168815392"/>
                    </a:ext>
                  </a:extLst>
                </a:gridCol>
                <a:gridCol w="514959">
                  <a:extLst>
                    <a:ext uri="{9D8B030D-6E8A-4147-A177-3AD203B41FA5}">
                      <a16:colId xmlns:a16="http://schemas.microsoft.com/office/drawing/2014/main" val="1364819684"/>
                    </a:ext>
                  </a:extLst>
                </a:gridCol>
              </a:tblGrid>
              <a:tr h="239004">
                <a:tc>
                  <a:txBody>
                    <a:bodyPr/>
                    <a:lstStyle/>
                    <a:p>
                      <a:r>
                        <a:rPr lang="en-US" sz="1600" dirty="0"/>
                        <a:t>Pad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08441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FC193176-4AAD-42AD-A5CB-BB133B5F4E23}"/>
              </a:ext>
            </a:extLst>
          </p:cNvPr>
          <p:cNvSpPr/>
          <p:nvPr/>
        </p:nvSpPr>
        <p:spPr>
          <a:xfrm>
            <a:off x="7266841" y="3638620"/>
            <a:ext cx="442452" cy="300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F05696D-2F63-433C-A8F3-888A889E02CE}"/>
              </a:ext>
            </a:extLst>
          </p:cNvPr>
          <p:cNvSpPr/>
          <p:nvPr/>
        </p:nvSpPr>
        <p:spPr>
          <a:xfrm>
            <a:off x="7266841" y="4029913"/>
            <a:ext cx="442452" cy="300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CF9C73D-1B76-4197-A460-1D5EE02DD7EC}"/>
              </a:ext>
            </a:extLst>
          </p:cNvPr>
          <p:cNvSpPr/>
          <p:nvPr/>
        </p:nvSpPr>
        <p:spPr>
          <a:xfrm>
            <a:off x="7266841" y="4383749"/>
            <a:ext cx="442452" cy="300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BEC2366-2F31-4371-ADFA-25188A2FBFFF}"/>
              </a:ext>
            </a:extLst>
          </p:cNvPr>
          <p:cNvSpPr/>
          <p:nvPr/>
        </p:nvSpPr>
        <p:spPr>
          <a:xfrm>
            <a:off x="7266840" y="4764326"/>
            <a:ext cx="506051" cy="300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1CF8584-691D-4445-949F-5714C32976C6}"/>
              </a:ext>
            </a:extLst>
          </p:cNvPr>
          <p:cNvSpPr/>
          <p:nvPr/>
        </p:nvSpPr>
        <p:spPr>
          <a:xfrm>
            <a:off x="7266840" y="5135772"/>
            <a:ext cx="442452" cy="300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1D8A4DE-08E1-450A-B61D-8E497581E4D0}"/>
              </a:ext>
            </a:extLst>
          </p:cNvPr>
          <p:cNvSpPr/>
          <p:nvPr/>
        </p:nvSpPr>
        <p:spPr>
          <a:xfrm>
            <a:off x="7266840" y="5506120"/>
            <a:ext cx="442452" cy="300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3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1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A82F0F80-1B1F-4459-80AD-16BC624F662B}"/>
              </a:ext>
            </a:extLst>
          </p:cNvPr>
          <p:cNvSpPr/>
          <p:nvPr/>
        </p:nvSpPr>
        <p:spPr>
          <a:xfrm>
            <a:off x="1622042" y="2191006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61DDE7-2610-4656-A688-68EED85D6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Convolutional Filters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DD45B6-BD4D-4D97-B805-A80354506BDA}"/>
              </a:ext>
            </a:extLst>
          </p:cNvPr>
          <p:cNvCxnSpPr/>
          <p:nvPr/>
        </p:nvCxnSpPr>
        <p:spPr>
          <a:xfrm flipV="1">
            <a:off x="3878580" y="2232660"/>
            <a:ext cx="0" cy="435102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B218F6-1D91-466A-9E42-2514F95FC643}"/>
              </a:ext>
            </a:extLst>
          </p:cNvPr>
          <p:cNvCxnSpPr/>
          <p:nvPr/>
        </p:nvCxnSpPr>
        <p:spPr>
          <a:xfrm flipV="1">
            <a:off x="7856220" y="2232660"/>
            <a:ext cx="0" cy="435102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3573723-7EB2-4014-8F2C-853CCDC0AD50}"/>
              </a:ext>
            </a:extLst>
          </p:cNvPr>
          <p:cNvSpPr txBox="1"/>
          <p:nvPr/>
        </p:nvSpPr>
        <p:spPr>
          <a:xfrm>
            <a:off x="1254490" y="639901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2C41D0-C058-4EDD-9BE4-EC7DA0CE812A}"/>
              </a:ext>
            </a:extLst>
          </p:cNvPr>
          <p:cNvSpPr txBox="1"/>
          <p:nvPr/>
        </p:nvSpPr>
        <p:spPr>
          <a:xfrm>
            <a:off x="5567410" y="639901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1148B6-ED1B-4AC7-A552-1D2B2C01EC0F}"/>
              </a:ext>
            </a:extLst>
          </p:cNvPr>
          <p:cNvSpPr txBox="1"/>
          <p:nvPr/>
        </p:nvSpPr>
        <p:spPr>
          <a:xfrm>
            <a:off x="9968563" y="639901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661991C9-833B-4257-8647-B6B4F5B454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0940670"/>
                  </p:ext>
                </p:extLst>
              </p:nvPr>
            </p:nvGraphicFramePr>
            <p:xfrm>
              <a:off x="418848" y="2066724"/>
              <a:ext cx="669925" cy="370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9925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245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82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1671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464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30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9801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41448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661991C9-833B-4257-8647-B6B4F5B454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0940670"/>
                  </p:ext>
                </p:extLst>
              </p:nvPr>
            </p:nvGraphicFramePr>
            <p:xfrm>
              <a:off x="418848" y="2066724"/>
              <a:ext cx="669925" cy="370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9925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3279" r="-1802" b="-9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103279" r="-1802" b="-8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203279" r="-1802" b="-7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303279" r="-1802" b="-6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245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403279" r="-1802" b="-5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82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511667" r="-1802" b="-4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1671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601639" r="-1802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4464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701639" r="-1802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830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801639" r="-1802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01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901639" r="-1802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1448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A0E5EFF-1268-48A7-B00B-A04ACE1D2350}"/>
              </a:ext>
            </a:extLst>
          </p:cNvPr>
          <p:cNvSpPr txBox="1"/>
          <p:nvPr/>
        </p:nvSpPr>
        <p:spPr>
          <a:xfrm>
            <a:off x="1616859" y="227061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1x2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0347EC-9CDB-4B0A-8F70-DFEA529B60B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1083777" y="2270611"/>
            <a:ext cx="533082" cy="1846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D24823D-1045-4BC7-8892-2D7DA0B7D8A2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093957" y="2455277"/>
            <a:ext cx="522902" cy="1596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45142C2F-1B93-4A9A-8EB9-B9412F7F1FBB}"/>
              </a:ext>
            </a:extLst>
          </p:cNvPr>
          <p:cNvSpPr/>
          <p:nvPr/>
        </p:nvSpPr>
        <p:spPr>
          <a:xfrm>
            <a:off x="1616859" y="3161371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A18153-44AB-431C-BD4D-6A67DB163AF1}"/>
              </a:ext>
            </a:extLst>
          </p:cNvPr>
          <p:cNvSpPr txBox="1"/>
          <p:nvPr/>
        </p:nvSpPr>
        <p:spPr>
          <a:xfrm>
            <a:off x="1611676" y="324097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1x3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184834-F948-4E19-9340-43CA444738E4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083684" y="3029236"/>
            <a:ext cx="527992" cy="39640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9CCDFA-E833-4B74-8644-5880595C027B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088773" y="3417693"/>
            <a:ext cx="522903" cy="79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0122D7-B887-4410-9411-A67DFD66B7B3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1091365" y="3429000"/>
            <a:ext cx="525494" cy="31282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BD20B61-8432-4794-9570-98E94DFD1DB4}"/>
              </a:ext>
            </a:extLst>
          </p:cNvPr>
          <p:cNvCxnSpPr>
            <a:cxnSpLocks/>
          </p:cNvCxnSpPr>
          <p:nvPr/>
        </p:nvCxnSpPr>
        <p:spPr>
          <a:xfrm flipH="1" flipV="1">
            <a:off x="1083636" y="4049073"/>
            <a:ext cx="527992" cy="39640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5DA90A-4DBA-413E-AC39-3E42D2DD48E5}"/>
              </a:ext>
            </a:extLst>
          </p:cNvPr>
          <p:cNvCxnSpPr>
            <a:cxnSpLocks/>
          </p:cNvCxnSpPr>
          <p:nvPr/>
        </p:nvCxnSpPr>
        <p:spPr>
          <a:xfrm flipH="1" flipV="1">
            <a:off x="1088726" y="4437531"/>
            <a:ext cx="522902" cy="79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93D6CCC-C2E7-426A-84B4-B11B088932A9}"/>
              </a:ext>
            </a:extLst>
          </p:cNvPr>
          <p:cNvCxnSpPr>
            <a:cxnSpLocks/>
          </p:cNvCxnSpPr>
          <p:nvPr/>
        </p:nvCxnSpPr>
        <p:spPr>
          <a:xfrm flipH="1">
            <a:off x="1091317" y="4448837"/>
            <a:ext cx="525494" cy="31282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98F5289-257B-41AB-944E-FED6982D37D3}"/>
              </a:ext>
            </a:extLst>
          </p:cNvPr>
          <p:cNvCxnSpPr>
            <a:cxnSpLocks/>
          </p:cNvCxnSpPr>
          <p:nvPr/>
        </p:nvCxnSpPr>
        <p:spPr>
          <a:xfrm flipH="1">
            <a:off x="1103855" y="4445479"/>
            <a:ext cx="507773" cy="7555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4308EA-4C8C-4106-9E0E-BE8119D3F737}"/>
              </a:ext>
            </a:extLst>
          </p:cNvPr>
          <p:cNvSpPr/>
          <p:nvPr/>
        </p:nvSpPr>
        <p:spPr>
          <a:xfrm>
            <a:off x="1616811" y="4181208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DC3E45-2EF4-491D-906E-353EBD66ED24}"/>
              </a:ext>
            </a:extLst>
          </p:cNvPr>
          <p:cNvSpPr txBox="1"/>
          <p:nvPr/>
        </p:nvSpPr>
        <p:spPr>
          <a:xfrm>
            <a:off x="1611628" y="426081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1x4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A81AA0D-B827-4E96-8059-6965961C52C4}"/>
              </a:ext>
            </a:extLst>
          </p:cNvPr>
          <p:cNvSpPr/>
          <p:nvPr/>
        </p:nvSpPr>
        <p:spPr>
          <a:xfrm>
            <a:off x="1586355" y="5247658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0EAF6D-F5D3-4450-AAAB-754F0E8FB665}"/>
              </a:ext>
            </a:extLst>
          </p:cNvPr>
          <p:cNvSpPr txBox="1"/>
          <p:nvPr/>
        </p:nvSpPr>
        <p:spPr>
          <a:xfrm>
            <a:off x="1581172" y="532726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1xN</a:t>
            </a:r>
          </a:p>
        </p:txBody>
      </p:sp>
      <p:pic>
        <p:nvPicPr>
          <p:cNvPr id="46" name="Picture 45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5D570D95-B050-447C-8CFD-8B4B11991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02" y="3463724"/>
            <a:ext cx="914400" cy="914400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4BFDE33B-C91C-4FBD-9B94-FDB78F0413D2}"/>
              </a:ext>
            </a:extLst>
          </p:cNvPr>
          <p:cNvSpPr/>
          <p:nvPr/>
        </p:nvSpPr>
        <p:spPr>
          <a:xfrm>
            <a:off x="5777136" y="2269465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27BD47-A966-4249-8A7E-30CA33F304A5}"/>
              </a:ext>
            </a:extLst>
          </p:cNvPr>
          <p:cNvSpPr txBox="1"/>
          <p:nvPr/>
        </p:nvSpPr>
        <p:spPr>
          <a:xfrm>
            <a:off x="5771953" y="234907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2x2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34E3308-CC2A-4746-B1A8-8ECD5871D558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4219217" y="2533736"/>
            <a:ext cx="1552736" cy="9500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7C6B3E2-4C26-4947-8AC7-A466A8FC84C5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4219217" y="2533736"/>
            <a:ext cx="1552736" cy="99289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CC2B9FF-C78F-43A7-84D7-1315AA0EA5BA}"/>
              </a:ext>
            </a:extLst>
          </p:cNvPr>
          <p:cNvSpPr/>
          <p:nvPr/>
        </p:nvSpPr>
        <p:spPr>
          <a:xfrm>
            <a:off x="4149202" y="3463255"/>
            <a:ext cx="91440" cy="914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E07349F-F29B-4902-90B9-58E9C89FFDAB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4158385" y="2533736"/>
            <a:ext cx="1613568" cy="9576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CFE4D65-590A-47D3-98DC-E407074FE3DC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4169569" y="2533736"/>
            <a:ext cx="1602384" cy="10024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FAD365A8-11E7-4BCB-AD0E-52A0C1DD4563}"/>
              </a:ext>
            </a:extLst>
          </p:cNvPr>
          <p:cNvSpPr/>
          <p:nvPr/>
        </p:nvSpPr>
        <p:spPr>
          <a:xfrm>
            <a:off x="5777088" y="3369495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58ECBBE-7C32-4430-A894-0556F69AC59D}"/>
              </a:ext>
            </a:extLst>
          </p:cNvPr>
          <p:cNvSpPr txBox="1"/>
          <p:nvPr/>
        </p:nvSpPr>
        <p:spPr>
          <a:xfrm>
            <a:off x="5771905" y="34491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3x3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C5B937C-B737-48CC-8A52-E56308DB2C27}"/>
              </a:ext>
            </a:extLst>
          </p:cNvPr>
          <p:cNvSpPr/>
          <p:nvPr/>
        </p:nvSpPr>
        <p:spPr>
          <a:xfrm>
            <a:off x="4755659" y="3566765"/>
            <a:ext cx="137160" cy="1371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9DBD6C1-DF11-48B6-BAD6-E8138CB5D221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4867275" y="3633766"/>
            <a:ext cx="904630" cy="422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7EEED03-11C2-4A94-ABC1-91A58CB30988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4862513" y="3633766"/>
            <a:ext cx="909392" cy="140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0594066-33C2-4DD9-9868-3F874AD38ABA}"/>
              </a:ext>
            </a:extLst>
          </p:cNvPr>
          <p:cNvCxnSpPr>
            <a:cxnSpLocks/>
            <a:stCxn id="65" idx="1"/>
          </p:cNvCxnSpPr>
          <p:nvPr/>
        </p:nvCxnSpPr>
        <p:spPr>
          <a:xfrm flipH="1" flipV="1">
            <a:off x="4824239" y="3606236"/>
            <a:ext cx="947666" cy="275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DB32D34-78E6-4EED-980E-4C59BD82FDD8}"/>
              </a:ext>
            </a:extLst>
          </p:cNvPr>
          <p:cNvCxnSpPr>
            <a:cxnSpLocks/>
            <a:stCxn id="65" idx="1"/>
          </p:cNvCxnSpPr>
          <p:nvPr/>
        </p:nvCxnSpPr>
        <p:spPr>
          <a:xfrm flipH="1" flipV="1">
            <a:off x="4864894" y="3597512"/>
            <a:ext cx="907011" cy="3625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D28C4E8-2684-4A1D-95A9-691B015BD670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4821385" y="3633766"/>
            <a:ext cx="950520" cy="30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8C7ECD2-6B5B-4C2F-9432-65F4AC3DF284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4821385" y="3633766"/>
            <a:ext cx="950520" cy="415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FBC9693-D95A-4736-B297-A12292FE23B8}"/>
              </a:ext>
            </a:extLst>
          </p:cNvPr>
          <p:cNvCxnSpPr>
            <a:cxnSpLocks/>
            <a:stCxn id="65" idx="1"/>
          </p:cNvCxnSpPr>
          <p:nvPr/>
        </p:nvCxnSpPr>
        <p:spPr>
          <a:xfrm flipH="1" flipV="1">
            <a:off x="4786315" y="3596756"/>
            <a:ext cx="985590" cy="370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EB08C9A-0382-4465-A201-9001C870C76D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4786317" y="3633766"/>
            <a:ext cx="985588" cy="70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3ECDD8D-DB26-4480-948A-389D8AA3298D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4786317" y="3633766"/>
            <a:ext cx="985588" cy="414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5DB90A37-A04D-43C3-8158-EFA94F2D874A}"/>
              </a:ext>
            </a:extLst>
          </p:cNvPr>
          <p:cNvSpPr/>
          <p:nvPr/>
        </p:nvSpPr>
        <p:spPr>
          <a:xfrm>
            <a:off x="5771905" y="4344283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12CDCA0-808F-4E12-91E3-7B69A8FEFDC0}"/>
              </a:ext>
            </a:extLst>
          </p:cNvPr>
          <p:cNvSpPr txBox="1"/>
          <p:nvPr/>
        </p:nvSpPr>
        <p:spPr>
          <a:xfrm>
            <a:off x="5766722" y="442388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2x3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6E9F2A6-64BE-4E1E-9CD0-4DE1C0D27DAE}"/>
              </a:ext>
            </a:extLst>
          </p:cNvPr>
          <p:cNvSpPr/>
          <p:nvPr/>
        </p:nvSpPr>
        <p:spPr>
          <a:xfrm>
            <a:off x="4750476" y="4541553"/>
            <a:ext cx="137160" cy="1371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C4AE1DE-6C7F-4858-92EB-CD43DBEBC088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4726052" y="4260813"/>
            <a:ext cx="1040670" cy="3477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386AB93-1FDC-4782-884F-336014990613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4736418" y="4187062"/>
            <a:ext cx="1030304" cy="4214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0F9135C-8936-410A-82D1-EF8AD79F1F6E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4755659" y="4229740"/>
            <a:ext cx="1011063" cy="3788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9D8657A-2B4F-4CEE-88E9-B0CA0BB68147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4755659" y="4180533"/>
            <a:ext cx="1011063" cy="4280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2799401-24D0-4B94-B6A9-B9950B3E0CCA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4782138" y="4272932"/>
            <a:ext cx="984584" cy="3356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2FD809A-42E7-40EE-BB19-6F3B9E4FA701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4731235" y="4229740"/>
            <a:ext cx="1035487" cy="3788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E430B72-F1FF-48BC-8705-AC4B70F331CB}"/>
              </a:ext>
            </a:extLst>
          </p:cNvPr>
          <p:cNvSpPr/>
          <p:nvPr/>
        </p:nvSpPr>
        <p:spPr>
          <a:xfrm>
            <a:off x="4690698" y="4152553"/>
            <a:ext cx="91440" cy="1371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9CC8842-0AC0-4267-BE0F-ECFEFA005116}"/>
              </a:ext>
            </a:extLst>
          </p:cNvPr>
          <p:cNvSpPr/>
          <p:nvPr/>
        </p:nvSpPr>
        <p:spPr>
          <a:xfrm>
            <a:off x="5777088" y="5253565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885D797-F3EE-4BDE-965B-AD54DE37290C}"/>
              </a:ext>
            </a:extLst>
          </p:cNvPr>
          <p:cNvSpPr txBox="1"/>
          <p:nvPr/>
        </p:nvSpPr>
        <p:spPr>
          <a:xfrm>
            <a:off x="5714755" y="53331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MxN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16" name="Content Placeholder 3">
            <a:extLst>
              <a:ext uri="{FF2B5EF4-FFF2-40B4-BE49-F238E27FC236}">
                <a16:creationId xmlns:a16="http://schemas.microsoft.com/office/drawing/2014/main" id="{569826BF-51A8-44B5-91BB-487C129EDD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287183"/>
              </p:ext>
            </p:extLst>
          </p:nvPr>
        </p:nvGraphicFramePr>
        <p:xfrm>
          <a:off x="8083035" y="2903068"/>
          <a:ext cx="136638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461">
                  <a:extLst>
                    <a:ext uri="{9D8B030D-6E8A-4147-A177-3AD203B41FA5}">
                      <a16:colId xmlns:a16="http://schemas.microsoft.com/office/drawing/2014/main" val="1638920107"/>
                    </a:ext>
                  </a:extLst>
                </a:gridCol>
                <a:gridCol w="455461">
                  <a:extLst>
                    <a:ext uri="{9D8B030D-6E8A-4147-A177-3AD203B41FA5}">
                      <a16:colId xmlns:a16="http://schemas.microsoft.com/office/drawing/2014/main" val="1121784291"/>
                    </a:ext>
                  </a:extLst>
                </a:gridCol>
                <a:gridCol w="455461">
                  <a:extLst>
                    <a:ext uri="{9D8B030D-6E8A-4147-A177-3AD203B41FA5}">
                      <a16:colId xmlns:a16="http://schemas.microsoft.com/office/drawing/2014/main" val="3285988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46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47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438213"/>
                  </a:ext>
                </a:extLst>
              </a:tr>
            </a:tbl>
          </a:graphicData>
        </a:graphic>
      </p:graphicFrame>
      <p:sp>
        <p:nvSpPr>
          <p:cNvPr id="117" name="TextBox 116">
            <a:extLst>
              <a:ext uri="{FF2B5EF4-FFF2-40B4-BE49-F238E27FC236}">
                <a16:creationId xmlns:a16="http://schemas.microsoft.com/office/drawing/2014/main" id="{4A7D47F5-5A83-4281-80CD-B47BC96CCFFB}"/>
              </a:ext>
            </a:extLst>
          </p:cNvPr>
          <p:cNvSpPr txBox="1"/>
          <p:nvPr/>
        </p:nvSpPr>
        <p:spPr>
          <a:xfrm>
            <a:off x="8083035" y="2533736"/>
            <a:ext cx="136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Red Channel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E2F1000-FAC2-4BF8-A880-B3118B385EA4}"/>
              </a:ext>
            </a:extLst>
          </p:cNvPr>
          <p:cNvSpPr/>
          <p:nvPr/>
        </p:nvSpPr>
        <p:spPr>
          <a:xfrm>
            <a:off x="8100665" y="2914628"/>
            <a:ext cx="885825" cy="71913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DA013A7-397D-4A9D-A283-362D21A67124}"/>
              </a:ext>
            </a:extLst>
          </p:cNvPr>
          <p:cNvGrpSpPr/>
          <p:nvPr/>
        </p:nvGrpSpPr>
        <p:grpSpPr>
          <a:xfrm>
            <a:off x="8379985" y="2862263"/>
            <a:ext cx="1581074" cy="1481852"/>
            <a:chOff x="6096002" y="4556502"/>
            <a:chExt cx="1581074" cy="1481852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25CDF35-A1AB-4B18-8D70-E01C3AE4939B}"/>
                </a:ext>
              </a:extLst>
            </p:cNvPr>
            <p:cNvSpPr/>
            <p:nvPr/>
          </p:nvSpPr>
          <p:spPr>
            <a:xfrm>
              <a:off x="6204718" y="4647156"/>
              <a:ext cx="1366383" cy="1391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20" name="Content Placeholder 3">
              <a:extLst>
                <a:ext uri="{FF2B5EF4-FFF2-40B4-BE49-F238E27FC236}">
                  <a16:creationId xmlns:a16="http://schemas.microsoft.com/office/drawing/2014/main" id="{AB3E7425-8163-4458-B837-35E604D7703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18123464"/>
                </p:ext>
              </p:extLst>
            </p:nvPr>
          </p:nvGraphicFramePr>
          <p:xfrm>
            <a:off x="6204718" y="4925834"/>
            <a:ext cx="1366383" cy="111252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455461">
                    <a:extLst>
                      <a:ext uri="{9D8B030D-6E8A-4147-A177-3AD203B41FA5}">
                        <a16:colId xmlns:a16="http://schemas.microsoft.com/office/drawing/2014/main" val="1638920107"/>
                      </a:ext>
                    </a:extLst>
                  </a:gridCol>
                  <a:gridCol w="455461">
                    <a:extLst>
                      <a:ext uri="{9D8B030D-6E8A-4147-A177-3AD203B41FA5}">
                        <a16:colId xmlns:a16="http://schemas.microsoft.com/office/drawing/2014/main" val="1121784291"/>
                      </a:ext>
                    </a:extLst>
                  </a:gridCol>
                  <a:gridCol w="455461">
                    <a:extLst>
                      <a:ext uri="{9D8B030D-6E8A-4147-A177-3AD203B41FA5}">
                        <a16:colId xmlns:a16="http://schemas.microsoft.com/office/drawing/2014/main" val="3285988701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255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54246853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255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866477426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255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255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4172438213"/>
                    </a:ext>
                  </a:extLst>
                </a:tr>
              </a:tbl>
            </a:graphicData>
          </a:graphic>
        </p:graphicFrame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6A1AE1F-9850-480C-9F77-723843F43D17}"/>
                </a:ext>
              </a:extLst>
            </p:cNvPr>
            <p:cNvSpPr txBox="1"/>
            <p:nvPr/>
          </p:nvSpPr>
          <p:spPr>
            <a:xfrm>
              <a:off x="6096002" y="4556502"/>
              <a:ext cx="1581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Green Channel</a:t>
              </a:r>
            </a:p>
          </p:txBody>
        </p:sp>
      </p:grp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BC4B884-E04D-4F6B-8B65-B49D29F8FFF4}"/>
              </a:ext>
            </a:extLst>
          </p:cNvPr>
          <p:cNvSpPr/>
          <p:nvPr/>
        </p:nvSpPr>
        <p:spPr>
          <a:xfrm>
            <a:off x="8500889" y="3241516"/>
            <a:ext cx="885825" cy="71913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DD79643-7E2B-44FA-AC54-9B0502F3773A}"/>
              </a:ext>
            </a:extLst>
          </p:cNvPr>
          <p:cNvGrpSpPr/>
          <p:nvPr/>
        </p:nvGrpSpPr>
        <p:grpSpPr>
          <a:xfrm>
            <a:off x="8787353" y="3219609"/>
            <a:ext cx="1475099" cy="1481852"/>
            <a:chOff x="6096002" y="4556502"/>
            <a:chExt cx="1475099" cy="1481852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74FF72D-F77F-4C03-A757-22445D6E0460}"/>
                </a:ext>
              </a:extLst>
            </p:cNvPr>
            <p:cNvSpPr/>
            <p:nvPr/>
          </p:nvSpPr>
          <p:spPr>
            <a:xfrm>
              <a:off x="6204718" y="4647156"/>
              <a:ext cx="1366383" cy="1391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24" name="Content Placeholder 3">
              <a:extLst>
                <a:ext uri="{FF2B5EF4-FFF2-40B4-BE49-F238E27FC236}">
                  <a16:creationId xmlns:a16="http://schemas.microsoft.com/office/drawing/2014/main" id="{45E68FDB-909E-4810-9FF9-85042FF7F69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16071361"/>
                </p:ext>
              </p:extLst>
            </p:nvPr>
          </p:nvGraphicFramePr>
          <p:xfrm>
            <a:off x="6204718" y="4925834"/>
            <a:ext cx="1366383" cy="111252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455461">
                    <a:extLst>
                      <a:ext uri="{9D8B030D-6E8A-4147-A177-3AD203B41FA5}">
                        <a16:colId xmlns:a16="http://schemas.microsoft.com/office/drawing/2014/main" val="1638920107"/>
                      </a:ext>
                    </a:extLst>
                  </a:gridCol>
                  <a:gridCol w="455461">
                    <a:extLst>
                      <a:ext uri="{9D8B030D-6E8A-4147-A177-3AD203B41FA5}">
                        <a16:colId xmlns:a16="http://schemas.microsoft.com/office/drawing/2014/main" val="1121784291"/>
                      </a:ext>
                    </a:extLst>
                  </a:gridCol>
                  <a:gridCol w="455461">
                    <a:extLst>
                      <a:ext uri="{9D8B030D-6E8A-4147-A177-3AD203B41FA5}">
                        <a16:colId xmlns:a16="http://schemas.microsoft.com/office/drawing/2014/main" val="3285988701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255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54246853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128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866477426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64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4172438213"/>
                    </a:ext>
                  </a:extLst>
                </a:tr>
              </a:tbl>
            </a:graphicData>
          </a:graphic>
        </p:graphicFrame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0447FBE-05CE-4591-A4DA-68FC3F3CCDAE}"/>
                </a:ext>
              </a:extLst>
            </p:cNvPr>
            <p:cNvSpPr txBox="1"/>
            <p:nvPr/>
          </p:nvSpPr>
          <p:spPr>
            <a:xfrm>
              <a:off x="6096002" y="4556502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Blue Channel</a:t>
              </a:r>
            </a:p>
          </p:txBody>
        </p:sp>
      </p:grpSp>
      <p:sp>
        <p:nvSpPr>
          <p:cNvPr id="126" name="Oval 125">
            <a:extLst>
              <a:ext uri="{FF2B5EF4-FFF2-40B4-BE49-F238E27FC236}">
                <a16:creationId xmlns:a16="http://schemas.microsoft.com/office/drawing/2014/main" id="{A18568BA-E9FF-4BB1-96A7-652017C14649}"/>
              </a:ext>
            </a:extLst>
          </p:cNvPr>
          <p:cNvSpPr/>
          <p:nvPr/>
        </p:nvSpPr>
        <p:spPr>
          <a:xfrm>
            <a:off x="10934156" y="2594634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F2E94FB-B6D5-4D6C-9594-AC1D0120F266}"/>
              </a:ext>
            </a:extLst>
          </p:cNvPr>
          <p:cNvSpPr txBox="1"/>
          <p:nvPr/>
        </p:nvSpPr>
        <p:spPr>
          <a:xfrm>
            <a:off x="10882697" y="2700975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2x2x3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340D1A8-5E98-4E90-B0B5-14D075F01524}"/>
              </a:ext>
            </a:extLst>
          </p:cNvPr>
          <p:cNvSpPr/>
          <p:nvPr/>
        </p:nvSpPr>
        <p:spPr>
          <a:xfrm>
            <a:off x="8910638" y="3600451"/>
            <a:ext cx="885825" cy="71913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6CF5DE4-5EDD-4D47-A977-3B86F32F0BB0}"/>
              </a:ext>
            </a:extLst>
          </p:cNvPr>
          <p:cNvCxnSpPr>
            <a:cxnSpLocks/>
            <a:stCxn id="127" idx="1"/>
          </p:cNvCxnSpPr>
          <p:nvPr/>
        </p:nvCxnSpPr>
        <p:spPr>
          <a:xfrm flipH="1">
            <a:off x="8379985" y="2854864"/>
            <a:ext cx="2502712" cy="2750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E651985-B61D-4173-8C22-3B3B723D47AA}"/>
              </a:ext>
            </a:extLst>
          </p:cNvPr>
          <p:cNvCxnSpPr>
            <a:cxnSpLocks/>
            <a:stCxn id="127" idx="1"/>
          </p:cNvCxnSpPr>
          <p:nvPr/>
        </p:nvCxnSpPr>
        <p:spPr>
          <a:xfrm flipH="1">
            <a:off x="8318501" y="2854864"/>
            <a:ext cx="2564196" cy="5707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F82B811-5373-44A0-A7C0-519797A23014}"/>
              </a:ext>
            </a:extLst>
          </p:cNvPr>
          <p:cNvCxnSpPr>
            <a:cxnSpLocks/>
            <a:stCxn id="127" idx="1"/>
          </p:cNvCxnSpPr>
          <p:nvPr/>
        </p:nvCxnSpPr>
        <p:spPr>
          <a:xfrm flipH="1">
            <a:off x="8699500" y="2854864"/>
            <a:ext cx="2183197" cy="30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292FCD4-33A0-4C69-A199-AC034C532AB2}"/>
              </a:ext>
            </a:extLst>
          </p:cNvPr>
          <p:cNvCxnSpPr>
            <a:cxnSpLocks/>
            <a:stCxn id="127" idx="1"/>
          </p:cNvCxnSpPr>
          <p:nvPr/>
        </p:nvCxnSpPr>
        <p:spPr>
          <a:xfrm flipH="1">
            <a:off x="8699500" y="2854864"/>
            <a:ext cx="2183197" cy="5942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4E817A4-3D9B-4C14-B23F-394F56E3F7A1}"/>
              </a:ext>
            </a:extLst>
          </p:cNvPr>
          <p:cNvCxnSpPr>
            <a:cxnSpLocks/>
            <a:stCxn id="127" idx="1"/>
          </p:cNvCxnSpPr>
          <p:nvPr/>
        </p:nvCxnSpPr>
        <p:spPr>
          <a:xfrm flipH="1">
            <a:off x="8699500" y="2854864"/>
            <a:ext cx="2183197" cy="6365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08B91D06-CDCF-450D-89F8-F7C57C0719D0}"/>
              </a:ext>
            </a:extLst>
          </p:cNvPr>
          <p:cNvCxnSpPr>
            <a:cxnSpLocks/>
            <a:stCxn id="127" idx="1"/>
          </p:cNvCxnSpPr>
          <p:nvPr/>
        </p:nvCxnSpPr>
        <p:spPr>
          <a:xfrm flipH="1">
            <a:off x="9137650" y="2854864"/>
            <a:ext cx="1745047" cy="5707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9F114A1-E86D-449C-B967-F1391CC13B46}"/>
              </a:ext>
            </a:extLst>
          </p:cNvPr>
          <p:cNvCxnSpPr>
            <a:cxnSpLocks/>
            <a:stCxn id="127" idx="1"/>
          </p:cNvCxnSpPr>
          <p:nvPr/>
        </p:nvCxnSpPr>
        <p:spPr>
          <a:xfrm flipH="1">
            <a:off x="8699500" y="2854864"/>
            <a:ext cx="2183197" cy="9635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1D82D57-D11B-4C0E-8085-4D89EB26A8AE}"/>
              </a:ext>
            </a:extLst>
          </p:cNvPr>
          <p:cNvCxnSpPr>
            <a:cxnSpLocks/>
            <a:stCxn id="127" idx="1"/>
          </p:cNvCxnSpPr>
          <p:nvPr/>
        </p:nvCxnSpPr>
        <p:spPr>
          <a:xfrm flipH="1">
            <a:off x="9137650" y="2854864"/>
            <a:ext cx="1745047" cy="8869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1228776-8D8C-461B-A5ED-B05568182483}"/>
              </a:ext>
            </a:extLst>
          </p:cNvPr>
          <p:cNvCxnSpPr>
            <a:cxnSpLocks/>
            <a:stCxn id="127" idx="1"/>
          </p:cNvCxnSpPr>
          <p:nvPr/>
        </p:nvCxnSpPr>
        <p:spPr>
          <a:xfrm flipH="1">
            <a:off x="9067800" y="2854864"/>
            <a:ext cx="1814897" cy="9943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16C6CCBD-94C2-4513-A7A4-99C7E921B361}"/>
              </a:ext>
            </a:extLst>
          </p:cNvPr>
          <p:cNvCxnSpPr>
            <a:cxnSpLocks/>
            <a:stCxn id="127" idx="1"/>
          </p:cNvCxnSpPr>
          <p:nvPr/>
        </p:nvCxnSpPr>
        <p:spPr>
          <a:xfrm flipH="1">
            <a:off x="9137650" y="2854864"/>
            <a:ext cx="1745047" cy="129768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AB210F2-9757-4BDE-90ED-57822D2DDE41}"/>
              </a:ext>
            </a:extLst>
          </p:cNvPr>
          <p:cNvCxnSpPr>
            <a:cxnSpLocks/>
            <a:stCxn id="127" idx="1"/>
          </p:cNvCxnSpPr>
          <p:nvPr/>
        </p:nvCxnSpPr>
        <p:spPr>
          <a:xfrm flipH="1">
            <a:off x="9550400" y="2854864"/>
            <a:ext cx="1332297" cy="129768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1BCE09E-5F7E-458D-8784-42F73D09E36C}"/>
              </a:ext>
            </a:extLst>
          </p:cNvPr>
          <p:cNvCxnSpPr>
            <a:cxnSpLocks/>
            <a:stCxn id="127" idx="1"/>
          </p:cNvCxnSpPr>
          <p:nvPr/>
        </p:nvCxnSpPr>
        <p:spPr>
          <a:xfrm flipH="1">
            <a:off x="9550400" y="2854864"/>
            <a:ext cx="1332297" cy="8869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EF74D74A-FF26-4362-B329-E0D4C164D105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6290044" y="2533736"/>
            <a:ext cx="4727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5CA2E38-B7ED-4503-9660-BF3F0A816116}"/>
              </a:ext>
            </a:extLst>
          </p:cNvPr>
          <p:cNvCxnSpPr>
            <a:cxnSpLocks/>
          </p:cNvCxnSpPr>
          <p:nvPr/>
        </p:nvCxnSpPr>
        <p:spPr>
          <a:xfrm>
            <a:off x="6290044" y="3647771"/>
            <a:ext cx="4727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0EBF7B2-D3E8-45FE-8053-BC2B647AC179}"/>
              </a:ext>
            </a:extLst>
          </p:cNvPr>
          <p:cNvCxnSpPr>
            <a:cxnSpLocks/>
          </p:cNvCxnSpPr>
          <p:nvPr/>
        </p:nvCxnSpPr>
        <p:spPr>
          <a:xfrm>
            <a:off x="6290044" y="4629841"/>
            <a:ext cx="4727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64CDCF1-DC5E-4BCA-B9FA-D9A5D9EB6AE1}"/>
              </a:ext>
            </a:extLst>
          </p:cNvPr>
          <p:cNvCxnSpPr>
            <a:cxnSpLocks/>
          </p:cNvCxnSpPr>
          <p:nvPr/>
        </p:nvCxnSpPr>
        <p:spPr>
          <a:xfrm>
            <a:off x="6284813" y="5562296"/>
            <a:ext cx="4727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5BEF4F30-0A0F-4E65-8323-A01DB4CC2AC1}"/>
              </a:ext>
            </a:extLst>
          </p:cNvPr>
          <p:cNvCxnSpPr>
            <a:cxnSpLocks/>
          </p:cNvCxnSpPr>
          <p:nvPr/>
        </p:nvCxnSpPr>
        <p:spPr>
          <a:xfrm>
            <a:off x="2129719" y="2445448"/>
            <a:ext cx="4727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1B8EEEC-5DDE-49B5-A60B-6F62AC3ADDCE}"/>
              </a:ext>
            </a:extLst>
          </p:cNvPr>
          <p:cNvCxnSpPr>
            <a:cxnSpLocks/>
          </p:cNvCxnSpPr>
          <p:nvPr/>
        </p:nvCxnSpPr>
        <p:spPr>
          <a:xfrm>
            <a:off x="2129719" y="3425642"/>
            <a:ext cx="4727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C1AFE923-D220-4FBD-9352-76DF21593927}"/>
              </a:ext>
            </a:extLst>
          </p:cNvPr>
          <p:cNvCxnSpPr>
            <a:cxnSpLocks/>
          </p:cNvCxnSpPr>
          <p:nvPr/>
        </p:nvCxnSpPr>
        <p:spPr>
          <a:xfrm>
            <a:off x="2129719" y="4445479"/>
            <a:ext cx="4727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5E61E3A0-EC1E-420F-A13E-9B58A6AED22C}"/>
              </a:ext>
            </a:extLst>
          </p:cNvPr>
          <p:cNvCxnSpPr>
            <a:cxnSpLocks/>
          </p:cNvCxnSpPr>
          <p:nvPr/>
        </p:nvCxnSpPr>
        <p:spPr>
          <a:xfrm>
            <a:off x="2099311" y="5514367"/>
            <a:ext cx="4727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25A93CF-E734-4E41-BDDB-10DAC6FC062C}"/>
              </a:ext>
            </a:extLst>
          </p:cNvPr>
          <p:cNvCxnSpPr>
            <a:cxnSpLocks/>
          </p:cNvCxnSpPr>
          <p:nvPr/>
        </p:nvCxnSpPr>
        <p:spPr>
          <a:xfrm>
            <a:off x="11447112" y="2854864"/>
            <a:ext cx="4727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>
            <a:extLst>
              <a:ext uri="{FF2B5EF4-FFF2-40B4-BE49-F238E27FC236}">
                <a16:creationId xmlns:a16="http://schemas.microsoft.com/office/drawing/2014/main" id="{036311CA-BF27-4007-97DB-FCB223CBD5A0}"/>
              </a:ext>
            </a:extLst>
          </p:cNvPr>
          <p:cNvSpPr/>
          <p:nvPr/>
        </p:nvSpPr>
        <p:spPr>
          <a:xfrm>
            <a:off x="10882697" y="5246738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2D2B10F-6F1D-4CAF-BB0E-5A8E295F4E42}"/>
              </a:ext>
            </a:extLst>
          </p:cNvPr>
          <p:cNvSpPr txBox="1"/>
          <p:nvPr/>
        </p:nvSpPr>
        <p:spPr>
          <a:xfrm>
            <a:off x="10834233" y="5393726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MxNxD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71C189BB-B0F7-46B0-BB84-A333215EA231}"/>
              </a:ext>
            </a:extLst>
          </p:cNvPr>
          <p:cNvCxnSpPr>
            <a:cxnSpLocks/>
          </p:cNvCxnSpPr>
          <p:nvPr/>
        </p:nvCxnSpPr>
        <p:spPr>
          <a:xfrm>
            <a:off x="11386712" y="5521194"/>
            <a:ext cx="47270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66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4" grpId="0" animBg="1"/>
      <p:bldP spid="25" grpId="0"/>
      <p:bldP spid="42" grpId="0" animBg="1"/>
      <p:bldP spid="43" grpId="0"/>
      <p:bldP spid="44" grpId="0" animBg="1"/>
      <p:bldP spid="45" grpId="0"/>
      <p:bldP spid="47" grpId="0" animBg="1"/>
      <p:bldP spid="48" grpId="0"/>
      <p:bldP spid="51" grpId="0" animBg="1"/>
      <p:bldP spid="64" grpId="0" animBg="1"/>
      <p:bldP spid="65" grpId="0"/>
      <p:bldP spid="66" grpId="0" animBg="1"/>
      <p:bldP spid="95" grpId="0" animBg="1"/>
      <p:bldP spid="96" grpId="0"/>
      <p:bldP spid="97" grpId="0" animBg="1"/>
      <p:bldP spid="107" grpId="0" animBg="1"/>
      <p:bldP spid="114" grpId="0" animBg="1"/>
      <p:bldP spid="115" grpId="0"/>
      <p:bldP spid="117" grpId="0"/>
      <p:bldP spid="131" grpId="0" animBg="1"/>
      <p:bldP spid="130" grpId="0" animBg="1"/>
      <p:bldP spid="126" grpId="0" animBg="1"/>
      <p:bldP spid="127" grpId="0"/>
      <p:bldP spid="129" grpId="0" animBg="1"/>
      <p:bldP spid="179" grpId="0" animBg="1"/>
      <p:bldP spid="1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8CDE7BE-382A-4570-A103-8F898CF5B9C4}"/>
              </a:ext>
            </a:extLst>
          </p:cNvPr>
          <p:cNvCxnSpPr>
            <a:cxnSpLocks/>
            <a:stCxn id="37" idx="6"/>
          </p:cNvCxnSpPr>
          <p:nvPr/>
        </p:nvCxnSpPr>
        <p:spPr>
          <a:xfrm flipV="1">
            <a:off x="4832351" y="4181137"/>
            <a:ext cx="3964176" cy="11416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DA3C5E0-1EDC-4F7D-8B24-0ED0030E1C0B}"/>
              </a:ext>
            </a:extLst>
          </p:cNvPr>
          <p:cNvCxnSpPr>
            <a:cxnSpLocks/>
            <a:stCxn id="34" idx="6"/>
          </p:cNvCxnSpPr>
          <p:nvPr/>
        </p:nvCxnSpPr>
        <p:spPr>
          <a:xfrm flipV="1">
            <a:off x="4805218" y="2350769"/>
            <a:ext cx="2554432" cy="10925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29490A9-31B1-4E3A-9693-1A9BA6238926}"/>
              </a:ext>
            </a:extLst>
          </p:cNvPr>
          <p:cNvCxnSpPr>
            <a:cxnSpLocks/>
            <a:stCxn id="37" idx="2"/>
          </p:cNvCxnSpPr>
          <p:nvPr/>
        </p:nvCxnSpPr>
        <p:spPr>
          <a:xfrm flipH="1" flipV="1">
            <a:off x="1758698" y="2066724"/>
            <a:ext cx="2560697" cy="32560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41877A2-569F-4F27-AC58-AA65C5E5E107}"/>
              </a:ext>
            </a:extLst>
          </p:cNvPr>
          <p:cNvCxnSpPr>
            <a:cxnSpLocks/>
            <a:stCxn id="34" idx="2"/>
          </p:cNvCxnSpPr>
          <p:nvPr/>
        </p:nvCxnSpPr>
        <p:spPr>
          <a:xfrm flipH="1" flipV="1">
            <a:off x="1758698" y="2066724"/>
            <a:ext cx="2533564" cy="1376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292BFA5-0555-4114-9A67-6DF989530D33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758699" y="2334353"/>
            <a:ext cx="2560696" cy="38116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4A7F5A6-F3E7-4F21-BEB8-EF9F17EE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970"/>
            <a:ext cx="10515600" cy="535258"/>
          </a:xfrm>
        </p:spPr>
        <p:txBody>
          <a:bodyPr>
            <a:normAutofit fontScale="90000"/>
          </a:bodyPr>
          <a:lstStyle/>
          <a:p>
            <a:r>
              <a:rPr lang="en-US" dirty="0"/>
              <a:t>Convolutional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21B750C-4C4B-480B-A7A6-DAE14EDF894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18848" y="2066724"/>
              <a:ext cx="1339850" cy="4079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9925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245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82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1671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464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30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9801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41448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26583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21B750C-4C4B-480B-A7A6-DAE14EDF894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18848" y="2066724"/>
              <a:ext cx="1339850" cy="4079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9925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8197" r="-100901" b="-10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108197" r="-100901" b="-9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208197" r="-100901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308197" r="-100901" b="-7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245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408197" r="-100901" b="-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82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516667" r="-100901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1671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606557" r="-100901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464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706557" r="-100901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30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806557" r="-100901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9801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906557" r="-10090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41448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1006557" r="-10090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26583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2DF78C1-097E-4662-983C-4029835D7EF0}"/>
              </a:ext>
            </a:extLst>
          </p:cNvPr>
          <p:cNvSpPr/>
          <p:nvPr/>
        </p:nvSpPr>
        <p:spPr>
          <a:xfrm>
            <a:off x="4319395" y="2066724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C2613753-0C9D-497D-BF3A-900212DE88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2212769"/>
                  </p:ext>
                </p:extLst>
              </p:nvPr>
            </p:nvGraphicFramePr>
            <p:xfrm>
              <a:off x="6647983" y="1241811"/>
              <a:ext cx="452412" cy="2133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2412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</a:tblGrid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1.1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1.2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1.3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1.4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24502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1.5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82407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1.6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167155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1.7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446495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1.8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83013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1.9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01061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1.10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1448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C2613753-0C9D-497D-BF3A-900212DE88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2212769"/>
                  </p:ext>
                </p:extLst>
              </p:nvPr>
            </p:nvGraphicFramePr>
            <p:xfrm>
              <a:off x="6647983" y="1241811"/>
              <a:ext cx="452412" cy="2133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2412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33" t="-2857" r="-2667" b="-9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33" t="-102857" r="-2667" b="-8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33" t="-202857" r="-2667" b="-7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33" t="-302857" r="-2667" b="-6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24502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33" t="-391667" r="-2667" b="-4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8240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33" t="-505714" r="-2667" b="-4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167155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33" t="-605714" r="-2667" b="-3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446495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33" t="-705714" r="-2667" b="-2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83013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33" t="-805714" r="-2667" b="-1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01061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33" t="-905714" r="-2667" b="-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1448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FA511D75-0C6B-462A-8D98-4408B01349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377535"/>
                  </p:ext>
                </p:extLst>
              </p:nvPr>
            </p:nvGraphicFramePr>
            <p:xfrm>
              <a:off x="3981488" y="1521715"/>
              <a:ext cx="310774" cy="71398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0774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</a:tblGrid>
                  <a:tr h="2379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1.0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2379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1.1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2379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1.2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67608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FA511D75-0C6B-462A-8D98-4408B01349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377535"/>
                  </p:ext>
                </p:extLst>
              </p:nvPr>
            </p:nvGraphicFramePr>
            <p:xfrm>
              <a:off x="3981488" y="1521715"/>
              <a:ext cx="310774" cy="71398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0774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</a:tblGrid>
                  <a:tr h="2379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23" t="-2564" r="-3846" b="-2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2379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23" t="-100000" r="-3846" b="-10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2379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23" t="-205128" r="-3846" b="-5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7608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BE65F889-2996-4C6D-8BAE-03E6058E3C26}"/>
              </a:ext>
            </a:extLst>
          </p:cNvPr>
          <p:cNvSpPr/>
          <p:nvPr/>
        </p:nvSpPr>
        <p:spPr>
          <a:xfrm>
            <a:off x="4292262" y="3175682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EABB0EF8-0DEE-4CCC-B40D-3A8EDBDBE3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9637266"/>
                  </p:ext>
                </p:extLst>
              </p:nvPr>
            </p:nvGraphicFramePr>
            <p:xfrm>
              <a:off x="7359650" y="2350769"/>
              <a:ext cx="452412" cy="2133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2412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</a:tblGrid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2.1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2.2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2.3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2.4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24502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2.5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82407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2.6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167155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2.7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446495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2.8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83013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2.9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01061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2.10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1448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EABB0EF8-0DEE-4CCC-B40D-3A8EDBDBE3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9637266"/>
                  </p:ext>
                </p:extLst>
              </p:nvPr>
            </p:nvGraphicFramePr>
            <p:xfrm>
              <a:off x="7359650" y="2350769"/>
              <a:ext cx="452412" cy="2133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2412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333" t="-2857" r="-2667" b="-9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333" t="-102857" r="-2667" b="-8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333" t="-202857" r="-2667" b="-7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333" t="-302857" r="-2667" b="-6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24502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333" t="-391667" r="-2667" b="-4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8240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333" t="-505714" r="-2667" b="-4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167155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333" t="-605714" r="-2667" b="-3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446495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333" t="-705714" r="-2667" b="-2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83013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333" t="-805714" r="-2667" b="-1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01061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333" t="-905714" r="-2667" b="-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1448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le 35">
                <a:extLst>
                  <a:ext uri="{FF2B5EF4-FFF2-40B4-BE49-F238E27FC236}">
                    <a16:creationId xmlns:a16="http://schemas.microsoft.com/office/drawing/2014/main" id="{56C3A0A5-9008-49DA-AE7C-8CD8459F8C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7717341"/>
                  </p:ext>
                </p:extLst>
              </p:nvPr>
            </p:nvGraphicFramePr>
            <p:xfrm>
              <a:off x="3954355" y="2630673"/>
              <a:ext cx="310774" cy="71398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0774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</a:tblGrid>
                  <a:tr h="2379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2.0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2379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2.1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2379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2.2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7608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le 35">
                <a:extLst>
                  <a:ext uri="{FF2B5EF4-FFF2-40B4-BE49-F238E27FC236}">
                    <a16:creationId xmlns:a16="http://schemas.microsoft.com/office/drawing/2014/main" id="{56C3A0A5-9008-49DA-AE7C-8CD8459F8C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7717341"/>
                  </p:ext>
                </p:extLst>
              </p:nvPr>
            </p:nvGraphicFramePr>
            <p:xfrm>
              <a:off x="3954355" y="2630673"/>
              <a:ext cx="310774" cy="71398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0774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</a:tblGrid>
                  <a:tr h="2379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923" t="-2564" r="-3846" b="-2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2379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923" t="-100000" r="-3846" b="-10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2379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923" t="-205128" r="-3846" b="-5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7608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BF5B1277-3F08-488B-9F2C-57F4E578925B}"/>
              </a:ext>
            </a:extLst>
          </p:cNvPr>
          <p:cNvSpPr/>
          <p:nvPr/>
        </p:nvSpPr>
        <p:spPr>
          <a:xfrm>
            <a:off x="4319395" y="5055120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FCDA3284-0DEC-4521-B418-D142AB0E92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3000275"/>
                  </p:ext>
                </p:extLst>
              </p:nvPr>
            </p:nvGraphicFramePr>
            <p:xfrm>
              <a:off x="8796527" y="4181137"/>
              <a:ext cx="452412" cy="2133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2412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</a:tblGrid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.1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.2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.3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.4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24502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82407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.6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167155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.7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46495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.8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3013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.9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9801061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.10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41448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FCDA3284-0DEC-4521-B418-D142AB0E92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3000275"/>
                  </p:ext>
                </p:extLst>
              </p:nvPr>
            </p:nvGraphicFramePr>
            <p:xfrm>
              <a:off x="8796527" y="4181137"/>
              <a:ext cx="452412" cy="2133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2412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316" t="-2857" r="-2632" b="-9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316" t="-102857" r="-2632" b="-8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316" t="-202857" r="-2632" b="-7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316" t="-302857" r="-2632" b="-6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24502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316" t="-391667" r="-2632" b="-4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8240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316" t="-505714" r="-2632" b="-4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167155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316" t="-605714" r="-2632" b="-3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446495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316" t="-705714" r="-2632" b="-2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83013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316" t="-805714" r="-2632" b="-1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01061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316" t="-905714" r="-2632" b="-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1448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Table 38">
                <a:extLst>
                  <a:ext uri="{FF2B5EF4-FFF2-40B4-BE49-F238E27FC236}">
                    <a16:creationId xmlns:a16="http://schemas.microsoft.com/office/drawing/2014/main" id="{D2138489-31A4-4541-81A7-38888B90E2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4371562"/>
                  </p:ext>
                </p:extLst>
              </p:nvPr>
            </p:nvGraphicFramePr>
            <p:xfrm>
              <a:off x="3981488" y="4510111"/>
              <a:ext cx="310774" cy="71398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0774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</a:tblGrid>
                  <a:tr h="2379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.0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2379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.1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23799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.2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7608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Table 38">
                <a:extLst>
                  <a:ext uri="{FF2B5EF4-FFF2-40B4-BE49-F238E27FC236}">
                    <a16:creationId xmlns:a16="http://schemas.microsoft.com/office/drawing/2014/main" id="{D2138489-31A4-4541-81A7-38888B90E2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4371562"/>
                  </p:ext>
                </p:extLst>
              </p:nvPr>
            </p:nvGraphicFramePr>
            <p:xfrm>
              <a:off x="3981488" y="4510111"/>
              <a:ext cx="310774" cy="71398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0774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</a:tblGrid>
                  <a:tr h="2379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923" t="-2564" r="-3846" b="-2102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2379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923" t="-100000" r="-3846" b="-1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2379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923" t="-205128" r="-3846" b="-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7608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782467C-944A-4D06-B1A6-5DD031B8026E}"/>
              </a:ext>
            </a:extLst>
          </p:cNvPr>
          <p:cNvSpPr txBox="1"/>
          <p:nvPr/>
        </p:nvSpPr>
        <p:spPr>
          <a:xfrm>
            <a:off x="4080286" y="6288112"/>
            <a:ext cx="75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DB4D00-487B-4257-8EA5-14E6AFB5F2A3}"/>
              </a:ext>
            </a:extLst>
          </p:cNvPr>
          <p:cNvSpPr txBox="1"/>
          <p:nvPr/>
        </p:nvSpPr>
        <p:spPr>
          <a:xfrm>
            <a:off x="4404191" y="401369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3A01DF-017F-46AF-970F-7DCEE0CB82BE}"/>
              </a:ext>
            </a:extLst>
          </p:cNvPr>
          <p:cNvSpPr txBox="1"/>
          <p:nvPr/>
        </p:nvSpPr>
        <p:spPr>
          <a:xfrm>
            <a:off x="8132612" y="411503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2F5805-6CAA-4841-9B8C-03842094081E}"/>
              </a:ext>
            </a:extLst>
          </p:cNvPr>
          <p:cNvSpPr txBox="1"/>
          <p:nvPr/>
        </p:nvSpPr>
        <p:spPr>
          <a:xfrm>
            <a:off x="712740" y="628811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89F33C-14D1-41DA-B4FF-84D445608DDA}"/>
              </a:ext>
            </a:extLst>
          </p:cNvPr>
          <p:cNvSpPr txBox="1"/>
          <p:nvPr/>
        </p:nvSpPr>
        <p:spPr>
          <a:xfrm>
            <a:off x="7279432" y="6288112"/>
            <a:ext cx="1217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Activations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455DDF-B37A-4DDB-A651-A1670474AB59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1758698" y="2066724"/>
            <a:ext cx="2560697" cy="2676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CB1470B-9969-44BD-8BF6-C99241DBDB4C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1758698" y="3443311"/>
            <a:ext cx="2533564" cy="270265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AEF8184-E7C8-4ACE-8038-1B675326CF6C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1758698" y="5322749"/>
            <a:ext cx="2560697" cy="8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A8F753B-F782-4B61-9425-DC63F69F1B12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4832351" y="2334353"/>
            <a:ext cx="1815632" cy="10410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86A14E0-08E0-45EB-8A2F-16EC7C9FFE64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4832351" y="1241811"/>
            <a:ext cx="1815632" cy="10925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8B6A63D-158E-4DE6-AA42-557018C35E60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4805218" y="3443311"/>
            <a:ext cx="2554432" cy="10410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DD525B7-4DD9-44F0-BC34-7DD58F3BFC12}"/>
              </a:ext>
            </a:extLst>
          </p:cNvPr>
          <p:cNvCxnSpPr>
            <a:cxnSpLocks/>
            <a:stCxn id="37" idx="6"/>
          </p:cNvCxnSpPr>
          <p:nvPr/>
        </p:nvCxnSpPr>
        <p:spPr>
          <a:xfrm>
            <a:off x="4832351" y="5322749"/>
            <a:ext cx="3964176" cy="9919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8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43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D00CFC-8384-4604-90D7-29E73A018D11}"/>
              </a:ext>
            </a:extLst>
          </p:cNvPr>
          <p:cNvCxnSpPr>
            <a:cxnSpLocks/>
          </p:cNvCxnSpPr>
          <p:nvPr/>
        </p:nvCxnSpPr>
        <p:spPr>
          <a:xfrm flipH="1">
            <a:off x="2881159" y="4183304"/>
            <a:ext cx="3994985" cy="11557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CA1DD8B-583A-45EC-9199-6E80EA0FDCDE}"/>
              </a:ext>
            </a:extLst>
          </p:cNvPr>
          <p:cNvCxnSpPr>
            <a:cxnSpLocks/>
          </p:cNvCxnSpPr>
          <p:nvPr/>
        </p:nvCxnSpPr>
        <p:spPr>
          <a:xfrm flipH="1">
            <a:off x="2831882" y="2386396"/>
            <a:ext cx="2594682" cy="1047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12595C0-A069-418F-B64D-379FEBD0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744"/>
          </a:xfrm>
        </p:spPr>
        <p:txBody>
          <a:bodyPr>
            <a:normAutofit fontScale="90000"/>
          </a:bodyPr>
          <a:lstStyle/>
          <a:p>
            <a:r>
              <a:rPr lang="en-US" dirty="0"/>
              <a:t>Some Intuition about Convolutions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413F8-1EC4-4D30-AB78-6F40E6E77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46720" y="1825625"/>
            <a:ext cx="330708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Each filter initialized with random weights</a:t>
            </a:r>
          </a:p>
          <a:p>
            <a:endParaRPr lang="en-US" sz="1800" dirty="0"/>
          </a:p>
          <a:p>
            <a:r>
              <a:rPr lang="en-US" sz="1800" dirty="0"/>
              <a:t>Through training will learn to represent properties important to task</a:t>
            </a:r>
          </a:p>
          <a:p>
            <a:endParaRPr lang="en-US" sz="1800" dirty="0"/>
          </a:p>
          <a:p>
            <a:r>
              <a:rPr lang="en-US" sz="1800" dirty="0"/>
              <a:t>Response will be high where property exists in input</a:t>
            </a:r>
          </a:p>
          <a:p>
            <a:endParaRPr lang="en-US" sz="1800" dirty="0"/>
          </a:p>
          <a:p>
            <a:r>
              <a:rPr lang="en-US" sz="1800" dirty="0"/>
              <a:t>Although filters might not have clear simple semantics like these examples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07C653-8603-4E83-B3B0-6AC00188D7F0}"/>
              </a:ext>
            </a:extLst>
          </p:cNvPr>
          <p:cNvSpPr/>
          <p:nvPr/>
        </p:nvSpPr>
        <p:spPr>
          <a:xfrm>
            <a:off x="2378262" y="2109495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5DA8B8C-F2C1-492D-BC7D-5AC486FA38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1947013"/>
                  </p:ext>
                </p:extLst>
              </p:nvPr>
            </p:nvGraphicFramePr>
            <p:xfrm>
              <a:off x="4706850" y="1284582"/>
              <a:ext cx="452412" cy="2133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2412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</a:tblGrid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88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24502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.93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82407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.72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167155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.31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446495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0.12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83013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.05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01061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.01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1448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5DA8B8C-F2C1-492D-BC7D-5AC486FA38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1947013"/>
                  </p:ext>
                </p:extLst>
              </p:nvPr>
            </p:nvGraphicFramePr>
            <p:xfrm>
              <a:off x="4706850" y="1284582"/>
              <a:ext cx="452412" cy="2133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2412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33" t="-2857" r="-2667" b="-9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33" t="-102857" r="-2667" b="-8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33" t="-202857" r="-2667" b="-7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33" t="-302857" r="-2667" b="-6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24502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33" t="-391667" r="-2667" b="-4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8240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33" t="-505714" r="-2667" b="-4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167155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33" t="-605714" r="-2667" b="-3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446495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33" t="-705714" r="-2667" b="-2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83013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33" t="-805714" r="-2667" b="-1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01061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33" t="-905714" r="-2667" b="-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1448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BF66ABC4-6402-4B6E-96D3-2C206B5A8FD3}"/>
              </a:ext>
            </a:extLst>
          </p:cNvPr>
          <p:cNvSpPr/>
          <p:nvPr/>
        </p:nvSpPr>
        <p:spPr>
          <a:xfrm>
            <a:off x="2351129" y="3218453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F4CDE1-FC64-4463-9DD7-CF5B178556AB}"/>
              </a:ext>
            </a:extLst>
          </p:cNvPr>
          <p:cNvSpPr/>
          <p:nvPr/>
        </p:nvSpPr>
        <p:spPr>
          <a:xfrm>
            <a:off x="2378262" y="5097891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090F7B-5EFA-4A57-95EB-258D0BC35D48}"/>
              </a:ext>
            </a:extLst>
          </p:cNvPr>
          <p:cNvSpPr txBox="1"/>
          <p:nvPr/>
        </p:nvSpPr>
        <p:spPr>
          <a:xfrm>
            <a:off x="2463058" y="40564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76C76B-758E-4BB0-8FD5-67594AA582E5}"/>
              </a:ext>
            </a:extLst>
          </p:cNvPr>
          <p:cNvSpPr txBox="1"/>
          <p:nvPr/>
        </p:nvSpPr>
        <p:spPr>
          <a:xfrm>
            <a:off x="6191479" y="41578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9FE8BB-C1CA-410B-8D99-F34C55592B33}"/>
              </a:ext>
            </a:extLst>
          </p:cNvPr>
          <p:cNvSpPr txBox="1"/>
          <p:nvPr/>
        </p:nvSpPr>
        <p:spPr>
          <a:xfrm>
            <a:off x="2152078" y="2134059"/>
            <a:ext cx="944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Eye</a:t>
            </a:r>
            <a:br>
              <a:rPr lang="en-US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Corner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4F6E09-A756-4D44-B818-22291BF05004}"/>
              </a:ext>
            </a:extLst>
          </p:cNvPr>
          <p:cNvSpPr txBox="1"/>
          <p:nvPr/>
        </p:nvSpPr>
        <p:spPr>
          <a:xfrm>
            <a:off x="2135167" y="3221620"/>
            <a:ext cx="9448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Bridge</a:t>
            </a:r>
            <a:br>
              <a:rPr lang="en-US" sz="9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of</a:t>
            </a:r>
          </a:p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Glasses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086420-9826-4B26-8955-6F9CEE600287}"/>
              </a:ext>
            </a:extLst>
          </p:cNvPr>
          <p:cNvSpPr txBox="1"/>
          <p:nvPr/>
        </p:nvSpPr>
        <p:spPr>
          <a:xfrm>
            <a:off x="2173562" y="5250104"/>
            <a:ext cx="9448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Eyebrow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573A2D6F-D722-465F-B0A2-CA21526C54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7901281"/>
                  </p:ext>
                </p:extLst>
              </p:nvPr>
            </p:nvGraphicFramePr>
            <p:xfrm>
              <a:off x="5426565" y="2393540"/>
              <a:ext cx="452412" cy="2133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2412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</a:tblGrid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03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55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35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24502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.22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82407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.12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167155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.21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446495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0.04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83013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.02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01061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.03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1448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573A2D6F-D722-465F-B0A2-CA21526C54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7901281"/>
                  </p:ext>
                </p:extLst>
              </p:nvPr>
            </p:nvGraphicFramePr>
            <p:xfrm>
              <a:off x="5426565" y="2393540"/>
              <a:ext cx="452412" cy="2133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2412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33" t="-2857" r="-2667" b="-9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33" t="-102857" r="-2667" b="-8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33" t="-202857" r="-2667" b="-7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33" t="-302857" r="-2667" b="-6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24502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33" t="-391667" r="-2667" b="-4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8240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33" t="-505714" r="-2667" b="-4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167155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33" t="-605714" r="-2667" b="-3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446495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33" t="-705714" r="-2667" b="-2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83013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33" t="-805714" r="-2667" b="-1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01061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33" t="-905714" r="-2667" b="-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1448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EC565C1E-3614-4237-9954-B98D6A102D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4284353"/>
                  </p:ext>
                </p:extLst>
              </p:nvPr>
            </p:nvGraphicFramePr>
            <p:xfrm>
              <a:off x="6847345" y="4183304"/>
              <a:ext cx="452412" cy="2133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2412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</a:tblGrid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0.81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91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88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24502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.03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82407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.02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167155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.07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46495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0.02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3013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.01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9801061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.01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41448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EC565C1E-3614-4237-9954-B98D6A102D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4284353"/>
                  </p:ext>
                </p:extLst>
              </p:nvPr>
            </p:nvGraphicFramePr>
            <p:xfrm>
              <a:off x="6847345" y="4183304"/>
              <a:ext cx="452412" cy="2133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2412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33" t="-2857" r="-2667" b="-9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33" t="-102857" r="-2667" b="-8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33" t="-202857" r="-2667" b="-7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33" t="-302857" r="-2667" b="-6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24502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33" t="-391667" r="-2667" b="-4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8240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33" t="-505714" r="-2667" b="-4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167155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33" t="-605714" r="-2667" b="-3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446495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33" t="-705714" r="-2667" b="-2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83013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33" t="-805714" r="-2667" b="-1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01061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33" t="-905714" r="-2667" b="-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1448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6D92BBDE-2708-45A6-9FFA-B84C1BD4D624}"/>
              </a:ext>
            </a:extLst>
          </p:cNvPr>
          <p:cNvSpPr/>
          <p:nvPr/>
        </p:nvSpPr>
        <p:spPr>
          <a:xfrm>
            <a:off x="4508425" y="1787751"/>
            <a:ext cx="849261" cy="85700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C6B9E5-60AE-4F6E-831C-FFDBE79CAD52}"/>
              </a:ext>
            </a:extLst>
          </p:cNvPr>
          <p:cNvSpPr/>
          <p:nvPr/>
        </p:nvSpPr>
        <p:spPr>
          <a:xfrm>
            <a:off x="5228140" y="2561180"/>
            <a:ext cx="849261" cy="85700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A0F152A-8BAC-4B0E-8577-2D3B2E5FAF5B}"/>
              </a:ext>
            </a:extLst>
          </p:cNvPr>
          <p:cNvSpPr/>
          <p:nvPr/>
        </p:nvSpPr>
        <p:spPr>
          <a:xfrm>
            <a:off x="6648920" y="4255087"/>
            <a:ext cx="849261" cy="85700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EFF022B-1B39-41D2-AF85-50D593301855}"/>
              </a:ext>
            </a:extLst>
          </p:cNvPr>
          <p:cNvCxnSpPr>
            <a:cxnSpLocks/>
          </p:cNvCxnSpPr>
          <p:nvPr/>
        </p:nvCxnSpPr>
        <p:spPr>
          <a:xfrm flipH="1">
            <a:off x="2891218" y="1284582"/>
            <a:ext cx="1815632" cy="107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6921D3-ADC6-4EB6-9C53-2F726938B274}"/>
              </a:ext>
            </a:extLst>
          </p:cNvPr>
          <p:cNvCxnSpPr>
            <a:cxnSpLocks/>
          </p:cNvCxnSpPr>
          <p:nvPr/>
        </p:nvCxnSpPr>
        <p:spPr>
          <a:xfrm flipH="1" flipV="1">
            <a:off x="2891218" y="2393540"/>
            <a:ext cx="1815632" cy="10246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EE77E8-D9CE-43EC-A684-EFBDE5316C2A}"/>
              </a:ext>
            </a:extLst>
          </p:cNvPr>
          <p:cNvCxnSpPr>
            <a:cxnSpLocks/>
          </p:cNvCxnSpPr>
          <p:nvPr/>
        </p:nvCxnSpPr>
        <p:spPr>
          <a:xfrm flipH="1" flipV="1">
            <a:off x="2864086" y="3446531"/>
            <a:ext cx="2562479" cy="108060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1E1F2AE-6E03-401D-BD72-1B2294B979E8}"/>
              </a:ext>
            </a:extLst>
          </p:cNvPr>
          <p:cNvCxnSpPr>
            <a:cxnSpLocks/>
          </p:cNvCxnSpPr>
          <p:nvPr/>
        </p:nvCxnSpPr>
        <p:spPr>
          <a:xfrm flipH="1" flipV="1">
            <a:off x="2902291" y="5372130"/>
            <a:ext cx="3945054" cy="9447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985F991-50BC-4B9A-8427-70FC8688BA9B}"/>
              </a:ext>
            </a:extLst>
          </p:cNvPr>
          <p:cNvCxnSpPr>
            <a:cxnSpLocks/>
          </p:cNvCxnSpPr>
          <p:nvPr/>
        </p:nvCxnSpPr>
        <p:spPr>
          <a:xfrm flipH="1">
            <a:off x="1486890" y="2410961"/>
            <a:ext cx="890583" cy="36299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3E0D847-59B2-40B1-B1B4-CAAA94BFF341}"/>
              </a:ext>
            </a:extLst>
          </p:cNvPr>
          <p:cNvCxnSpPr>
            <a:cxnSpLocks/>
          </p:cNvCxnSpPr>
          <p:nvPr/>
        </p:nvCxnSpPr>
        <p:spPr>
          <a:xfrm flipH="1" flipV="1">
            <a:off x="1495014" y="1957282"/>
            <a:ext cx="883249" cy="4291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300F1285-7508-4387-9E56-8C86EC9058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0708546"/>
                  </p:ext>
                </p:extLst>
              </p:nvPr>
            </p:nvGraphicFramePr>
            <p:xfrm>
              <a:off x="155164" y="1961674"/>
              <a:ext cx="1339850" cy="4079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9925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245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82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1671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464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30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9801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41448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26583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300F1285-7508-4387-9E56-8C86EC9058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0708546"/>
                  </p:ext>
                </p:extLst>
              </p:nvPr>
            </p:nvGraphicFramePr>
            <p:xfrm>
              <a:off x="155164" y="1961674"/>
              <a:ext cx="1339850" cy="4079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9925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01" t="-8197" r="-100901" b="-10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01" t="-108197" r="-100901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01" t="-208197" r="-100901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01" t="-308197" r="-100901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245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01" t="-408197" r="-100901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82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01" t="-516667" r="-100901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1671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01" t="-606557" r="-10090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464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01" t="-706557" r="-10090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30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01" t="-806557" r="-10090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9801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01" t="-906557" r="-10090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41448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01" t="-1006557" r="-10090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265832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F5534FC-4A62-4D55-BA5A-ADAA55DBFE33}"/>
              </a:ext>
            </a:extLst>
          </p:cNvPr>
          <p:cNvCxnSpPr>
            <a:cxnSpLocks/>
          </p:cNvCxnSpPr>
          <p:nvPr/>
        </p:nvCxnSpPr>
        <p:spPr>
          <a:xfrm flipH="1">
            <a:off x="1494225" y="3486082"/>
            <a:ext cx="846291" cy="25548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A51C659-83F2-469F-9DAD-29DF1072EBAC}"/>
              </a:ext>
            </a:extLst>
          </p:cNvPr>
          <p:cNvCxnSpPr>
            <a:cxnSpLocks/>
          </p:cNvCxnSpPr>
          <p:nvPr/>
        </p:nvCxnSpPr>
        <p:spPr>
          <a:xfrm flipH="1" flipV="1">
            <a:off x="1506087" y="1957282"/>
            <a:ext cx="852979" cy="1528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18C8FBD-153C-4064-AB6A-7DBFB3F32E1E}"/>
              </a:ext>
            </a:extLst>
          </p:cNvPr>
          <p:cNvCxnSpPr>
            <a:cxnSpLocks/>
          </p:cNvCxnSpPr>
          <p:nvPr/>
        </p:nvCxnSpPr>
        <p:spPr>
          <a:xfrm flipH="1">
            <a:off x="1502349" y="5396694"/>
            <a:ext cx="864840" cy="628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7C812CA-2814-4752-A859-A13A67C56CE3}"/>
              </a:ext>
            </a:extLst>
          </p:cNvPr>
          <p:cNvCxnSpPr>
            <a:cxnSpLocks/>
          </p:cNvCxnSpPr>
          <p:nvPr/>
        </p:nvCxnSpPr>
        <p:spPr>
          <a:xfrm flipH="1" flipV="1">
            <a:off x="1483153" y="1957282"/>
            <a:ext cx="895108" cy="33817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29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D00CFC-8384-4604-90D7-29E73A018D11}"/>
              </a:ext>
            </a:extLst>
          </p:cNvPr>
          <p:cNvCxnSpPr>
            <a:cxnSpLocks/>
          </p:cNvCxnSpPr>
          <p:nvPr/>
        </p:nvCxnSpPr>
        <p:spPr>
          <a:xfrm flipH="1">
            <a:off x="835964" y="4241446"/>
            <a:ext cx="3233866" cy="7976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CA1DD8B-583A-45EC-9199-6E80EA0FDCDE}"/>
              </a:ext>
            </a:extLst>
          </p:cNvPr>
          <p:cNvCxnSpPr>
            <a:cxnSpLocks/>
          </p:cNvCxnSpPr>
          <p:nvPr/>
        </p:nvCxnSpPr>
        <p:spPr>
          <a:xfrm flipH="1">
            <a:off x="806437" y="2858344"/>
            <a:ext cx="2594682" cy="1047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12595C0-A069-418F-B64D-379FEBD0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744"/>
          </a:xfrm>
        </p:spPr>
        <p:txBody>
          <a:bodyPr>
            <a:normAutofit fontScale="90000"/>
          </a:bodyPr>
          <a:lstStyle/>
          <a:p>
            <a:r>
              <a:rPr lang="en-US" dirty="0"/>
              <a:t>Some Intuition about Layers of Convolutions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413F8-1EC4-4D30-AB78-6F40E6E77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54217" y="1742810"/>
            <a:ext cx="330708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Second layer looks for responses across filters</a:t>
            </a:r>
          </a:p>
          <a:p>
            <a:endParaRPr lang="en-US" sz="1800" dirty="0"/>
          </a:p>
          <a:p>
            <a:r>
              <a:rPr lang="en-US" sz="1800" dirty="0"/>
              <a:t>Composites create richer structures/concepts</a:t>
            </a:r>
          </a:p>
          <a:p>
            <a:endParaRPr lang="en-US" sz="1800" dirty="0"/>
          </a:p>
          <a:p>
            <a:r>
              <a:rPr lang="en-US" sz="1800" dirty="0"/>
              <a:t>Concepts may not be so clear as in the example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07C653-8603-4E83-B3B0-6AC00188D7F0}"/>
              </a:ext>
            </a:extLst>
          </p:cNvPr>
          <p:cNvSpPr/>
          <p:nvPr/>
        </p:nvSpPr>
        <p:spPr>
          <a:xfrm>
            <a:off x="356887" y="2599195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5DA8B8C-F2C1-492D-BC7D-5AC486FA38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4960781"/>
                  </p:ext>
                </p:extLst>
              </p:nvPr>
            </p:nvGraphicFramePr>
            <p:xfrm>
              <a:off x="2681405" y="1756530"/>
              <a:ext cx="452412" cy="2133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2412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</a:tblGrid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88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24502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.93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82407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.72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167155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.31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446495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0.12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83013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.05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01061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.01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1448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5DA8B8C-F2C1-492D-BC7D-5AC486FA38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4960781"/>
                  </p:ext>
                </p:extLst>
              </p:nvPr>
            </p:nvGraphicFramePr>
            <p:xfrm>
              <a:off x="2681405" y="1756530"/>
              <a:ext cx="452412" cy="2133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2412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16" t="-2857" r="-2632" b="-9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16" t="-102857" r="-2632" b="-8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16" t="-202857" r="-2632" b="-7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16" t="-302857" r="-2632" b="-6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24502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16" t="-391667" r="-2632" b="-4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8240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16" t="-505714" r="-2632" b="-4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167155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16" t="-605714" r="-2632" b="-3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446495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16" t="-705714" r="-2632" b="-2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83013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16" t="-805714" r="-2632" b="-1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01061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16" t="-905714" r="-2632" b="-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1448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BF66ABC4-6402-4B6E-96D3-2C206B5A8FD3}"/>
              </a:ext>
            </a:extLst>
          </p:cNvPr>
          <p:cNvSpPr/>
          <p:nvPr/>
        </p:nvSpPr>
        <p:spPr>
          <a:xfrm>
            <a:off x="329754" y="3708153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F4CDE1-FC64-4463-9DD7-CF5B178556AB}"/>
              </a:ext>
            </a:extLst>
          </p:cNvPr>
          <p:cNvSpPr/>
          <p:nvPr/>
        </p:nvSpPr>
        <p:spPr>
          <a:xfrm>
            <a:off x="332054" y="4796018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9FE8BB-C1CA-410B-8D99-F34C55592B33}"/>
              </a:ext>
            </a:extLst>
          </p:cNvPr>
          <p:cNvSpPr txBox="1"/>
          <p:nvPr/>
        </p:nvSpPr>
        <p:spPr>
          <a:xfrm>
            <a:off x="130703" y="2623759"/>
            <a:ext cx="944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Eye</a:t>
            </a:r>
            <a:br>
              <a:rPr lang="en-US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Corner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4F6E09-A756-4D44-B818-22291BF05004}"/>
              </a:ext>
            </a:extLst>
          </p:cNvPr>
          <p:cNvSpPr txBox="1"/>
          <p:nvPr/>
        </p:nvSpPr>
        <p:spPr>
          <a:xfrm>
            <a:off x="113792" y="3711320"/>
            <a:ext cx="9448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Bridge</a:t>
            </a:r>
            <a:br>
              <a:rPr lang="en-US" sz="9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of</a:t>
            </a:r>
          </a:p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Glasses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086420-9826-4B26-8955-6F9CEE600287}"/>
              </a:ext>
            </a:extLst>
          </p:cNvPr>
          <p:cNvSpPr txBox="1"/>
          <p:nvPr/>
        </p:nvSpPr>
        <p:spPr>
          <a:xfrm>
            <a:off x="127354" y="4948231"/>
            <a:ext cx="9448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Eyebrow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573A2D6F-D722-465F-B0A2-CA21526C54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2237253"/>
                  </p:ext>
                </p:extLst>
              </p:nvPr>
            </p:nvGraphicFramePr>
            <p:xfrm>
              <a:off x="3401120" y="2865488"/>
              <a:ext cx="452412" cy="2133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2412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</a:tblGrid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03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55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35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24502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.22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82407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.12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167155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.21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446495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0.04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83013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.02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01061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.03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1448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573A2D6F-D722-465F-B0A2-CA21526C54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2237253"/>
                  </p:ext>
                </p:extLst>
              </p:nvPr>
            </p:nvGraphicFramePr>
            <p:xfrm>
              <a:off x="3401120" y="2865488"/>
              <a:ext cx="452412" cy="2133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2412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16" t="-2857" r="-2632" b="-9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16" t="-102857" r="-2632" b="-8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16" t="-202857" r="-2632" b="-7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16" t="-302857" r="-2632" b="-6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24502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16" t="-391667" r="-2632" b="-4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8240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16" t="-505714" r="-2632" b="-4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167155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16" t="-605714" r="-2632" b="-3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446495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16" t="-705714" r="-2632" b="-2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83013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16" t="-805714" r="-2632" b="-1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01061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16" t="-905714" r="-2632" b="-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1448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EC565C1E-3614-4237-9954-B98D6A102D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4020544"/>
                  </p:ext>
                </p:extLst>
              </p:nvPr>
            </p:nvGraphicFramePr>
            <p:xfrm>
              <a:off x="4131235" y="4219151"/>
              <a:ext cx="452412" cy="2133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2412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</a:tblGrid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0.81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91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88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24502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.03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82407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.02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167155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.07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46495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0.02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30134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.01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9801061"/>
                      </a:ext>
                    </a:extLst>
                  </a:tr>
                  <a:tr h="1960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.01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41448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EC565C1E-3614-4237-9954-B98D6A102D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4020544"/>
                  </p:ext>
                </p:extLst>
              </p:nvPr>
            </p:nvGraphicFramePr>
            <p:xfrm>
              <a:off x="4131235" y="4219151"/>
              <a:ext cx="452412" cy="2133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2412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33" t="-2857" r="-2667" b="-9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33" t="-102857" r="-2667" b="-8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33" t="-202857" r="-2667" b="-7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33" t="-302857" r="-2667" b="-6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924502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33" t="-391667" r="-2667" b="-4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8240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33" t="-505714" r="-2667" b="-4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167155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33" t="-605714" r="-2667" b="-3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446495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33" t="-705714" r="-2667" b="-2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83013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33" t="-805714" r="-2667" b="-1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801061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33" t="-905714" r="-2667" b="-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14489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EFF022B-1B39-41D2-AF85-50D593301855}"/>
              </a:ext>
            </a:extLst>
          </p:cNvPr>
          <p:cNvCxnSpPr>
            <a:cxnSpLocks/>
          </p:cNvCxnSpPr>
          <p:nvPr/>
        </p:nvCxnSpPr>
        <p:spPr>
          <a:xfrm flipH="1">
            <a:off x="865773" y="1756530"/>
            <a:ext cx="1815632" cy="107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6921D3-ADC6-4EB6-9C53-2F726938B274}"/>
              </a:ext>
            </a:extLst>
          </p:cNvPr>
          <p:cNvCxnSpPr>
            <a:cxnSpLocks/>
          </p:cNvCxnSpPr>
          <p:nvPr/>
        </p:nvCxnSpPr>
        <p:spPr>
          <a:xfrm flipH="1" flipV="1">
            <a:off x="865773" y="2865488"/>
            <a:ext cx="1815632" cy="10246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EE77E8-D9CE-43EC-A684-EFBDE5316C2A}"/>
              </a:ext>
            </a:extLst>
          </p:cNvPr>
          <p:cNvCxnSpPr>
            <a:cxnSpLocks/>
          </p:cNvCxnSpPr>
          <p:nvPr/>
        </p:nvCxnSpPr>
        <p:spPr>
          <a:xfrm flipH="1" flipV="1">
            <a:off x="838641" y="3918479"/>
            <a:ext cx="2562479" cy="108060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1E1F2AE-6E03-401D-BD72-1B2294B979E8}"/>
              </a:ext>
            </a:extLst>
          </p:cNvPr>
          <p:cNvCxnSpPr>
            <a:cxnSpLocks/>
          </p:cNvCxnSpPr>
          <p:nvPr/>
        </p:nvCxnSpPr>
        <p:spPr>
          <a:xfrm flipH="1" flipV="1">
            <a:off x="806438" y="5039072"/>
            <a:ext cx="3263392" cy="12961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190F08DA-A1ED-4304-B7FD-D2E452785E80}"/>
              </a:ext>
            </a:extLst>
          </p:cNvPr>
          <p:cNvSpPr/>
          <p:nvPr/>
        </p:nvSpPr>
        <p:spPr>
          <a:xfrm>
            <a:off x="5831434" y="2566151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655C9A-02F4-4809-B506-AD2A5190665B}"/>
              </a:ext>
            </a:extLst>
          </p:cNvPr>
          <p:cNvSpPr txBox="1"/>
          <p:nvPr/>
        </p:nvSpPr>
        <p:spPr>
          <a:xfrm>
            <a:off x="5623560" y="2555709"/>
            <a:ext cx="9448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Right</a:t>
            </a:r>
          </a:p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Eye</a:t>
            </a:r>
            <a:br>
              <a:rPr lang="en-US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Structure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DCED26-59E2-46A5-9F28-60637F4A4199}"/>
              </a:ext>
            </a:extLst>
          </p:cNvPr>
          <p:cNvCxnSpPr>
            <a:cxnSpLocks/>
          </p:cNvCxnSpPr>
          <p:nvPr/>
        </p:nvCxnSpPr>
        <p:spPr>
          <a:xfrm flipH="1" flipV="1">
            <a:off x="3136491" y="1858297"/>
            <a:ext cx="2694943" cy="10000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F0652AF-B8C6-4610-9521-29E3BC29D378}"/>
              </a:ext>
            </a:extLst>
          </p:cNvPr>
          <p:cNvCxnSpPr>
            <a:cxnSpLocks/>
          </p:cNvCxnSpPr>
          <p:nvPr/>
        </p:nvCxnSpPr>
        <p:spPr>
          <a:xfrm flipH="1" flipV="1">
            <a:off x="3146323" y="2074606"/>
            <a:ext cx="2685112" cy="7837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66F6336-6679-45C3-A27F-72562DF3249A}"/>
              </a:ext>
            </a:extLst>
          </p:cNvPr>
          <p:cNvCxnSpPr>
            <a:cxnSpLocks/>
          </p:cNvCxnSpPr>
          <p:nvPr/>
        </p:nvCxnSpPr>
        <p:spPr>
          <a:xfrm flipH="1" flipV="1">
            <a:off x="3126658" y="2310581"/>
            <a:ext cx="2704777" cy="5549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D962882-FE17-4CDC-97D6-A18239A74DDD}"/>
              </a:ext>
            </a:extLst>
          </p:cNvPr>
          <p:cNvCxnSpPr>
            <a:cxnSpLocks/>
          </p:cNvCxnSpPr>
          <p:nvPr/>
        </p:nvCxnSpPr>
        <p:spPr>
          <a:xfrm flipH="1">
            <a:off x="3854245" y="2858344"/>
            <a:ext cx="1977189" cy="101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FFC6ADD-3658-4599-A1D5-27EE17F86558}"/>
              </a:ext>
            </a:extLst>
          </p:cNvPr>
          <p:cNvCxnSpPr>
            <a:cxnSpLocks/>
          </p:cNvCxnSpPr>
          <p:nvPr/>
        </p:nvCxnSpPr>
        <p:spPr>
          <a:xfrm flipH="1">
            <a:off x="3853533" y="2857500"/>
            <a:ext cx="1985292" cy="3333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A2AD6A6-AF76-43B7-BDE8-E2547741E6CA}"/>
              </a:ext>
            </a:extLst>
          </p:cNvPr>
          <p:cNvCxnSpPr>
            <a:cxnSpLocks/>
          </p:cNvCxnSpPr>
          <p:nvPr/>
        </p:nvCxnSpPr>
        <p:spPr>
          <a:xfrm flipH="1">
            <a:off x="3853533" y="2852738"/>
            <a:ext cx="1985292" cy="576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9255B35-884F-4742-A528-7C2A9C8E8DB3}"/>
              </a:ext>
            </a:extLst>
          </p:cNvPr>
          <p:cNvCxnSpPr>
            <a:cxnSpLocks/>
          </p:cNvCxnSpPr>
          <p:nvPr/>
        </p:nvCxnSpPr>
        <p:spPr>
          <a:xfrm flipH="1">
            <a:off x="4583647" y="2857500"/>
            <a:ext cx="1245653" cy="14668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0B3C64D-F46C-4AEE-BEE5-C526D4E85FEA}"/>
              </a:ext>
            </a:extLst>
          </p:cNvPr>
          <p:cNvCxnSpPr>
            <a:cxnSpLocks/>
          </p:cNvCxnSpPr>
          <p:nvPr/>
        </p:nvCxnSpPr>
        <p:spPr>
          <a:xfrm flipH="1">
            <a:off x="4583647" y="2871788"/>
            <a:ext cx="1245653" cy="16859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C9E3AA8-D494-47D8-9E1A-D3799B19EE3F}"/>
              </a:ext>
            </a:extLst>
          </p:cNvPr>
          <p:cNvCxnSpPr>
            <a:cxnSpLocks/>
          </p:cNvCxnSpPr>
          <p:nvPr/>
        </p:nvCxnSpPr>
        <p:spPr>
          <a:xfrm flipH="1">
            <a:off x="4583647" y="2881313"/>
            <a:ext cx="1245653" cy="19147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323BD2E-4473-4565-9EE7-26AE9BC90848}"/>
              </a:ext>
            </a:extLst>
          </p:cNvPr>
          <p:cNvSpPr txBox="1"/>
          <p:nvPr/>
        </p:nvSpPr>
        <p:spPr>
          <a:xfrm>
            <a:off x="-61499" y="5703908"/>
            <a:ext cx="1349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First Convolutional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Layer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646146-F9E5-47C2-81D2-E8D0835B5FCA}"/>
              </a:ext>
            </a:extLst>
          </p:cNvPr>
          <p:cNvSpPr txBox="1"/>
          <p:nvPr/>
        </p:nvSpPr>
        <p:spPr>
          <a:xfrm>
            <a:off x="5309114" y="5703908"/>
            <a:ext cx="1537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Second Convolutional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Layer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E3B0D23-CC75-487B-BA50-1F43048C3035}"/>
              </a:ext>
            </a:extLst>
          </p:cNvPr>
          <p:cNvSpPr/>
          <p:nvPr/>
        </p:nvSpPr>
        <p:spPr>
          <a:xfrm>
            <a:off x="5797354" y="3527203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1C47D6B-C7F5-45DB-A819-1C40BB2FBA54}"/>
              </a:ext>
            </a:extLst>
          </p:cNvPr>
          <p:cNvSpPr txBox="1"/>
          <p:nvPr/>
        </p:nvSpPr>
        <p:spPr>
          <a:xfrm>
            <a:off x="5605749" y="3498601"/>
            <a:ext cx="9448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Wrong</a:t>
            </a:r>
          </a:p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Eye</a:t>
            </a:r>
            <a:br>
              <a:rPr lang="en-US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Structure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EAAEFBF-DC9A-4E87-98BC-435116128646}"/>
              </a:ext>
            </a:extLst>
          </p:cNvPr>
          <p:cNvSpPr/>
          <p:nvPr/>
        </p:nvSpPr>
        <p:spPr>
          <a:xfrm>
            <a:off x="5815165" y="4463602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469F86A-F6FE-46AC-AF2D-C82C0B10DA1B}"/>
              </a:ext>
            </a:extLst>
          </p:cNvPr>
          <p:cNvSpPr txBox="1"/>
          <p:nvPr/>
        </p:nvSpPr>
        <p:spPr>
          <a:xfrm>
            <a:off x="5623560" y="4435000"/>
            <a:ext cx="9448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Young</a:t>
            </a:r>
          </a:p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Eye</a:t>
            </a:r>
            <a:br>
              <a:rPr lang="en-US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36140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52C16E4-C556-47AC-8E28-D3BADDA6AB4D}"/>
              </a:ext>
            </a:extLst>
          </p:cNvPr>
          <p:cNvSpPr/>
          <p:nvPr/>
        </p:nvSpPr>
        <p:spPr>
          <a:xfrm>
            <a:off x="3556923" y="2293631"/>
            <a:ext cx="957667" cy="3285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7F5A6-F3E7-4F21-BEB8-EF9F17EE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4" y="315965"/>
            <a:ext cx="7708490" cy="819312"/>
          </a:xfrm>
        </p:spPr>
        <p:txBody>
          <a:bodyPr>
            <a:normAutofit fontScale="90000"/>
          </a:bodyPr>
          <a:lstStyle/>
          <a:p>
            <a:r>
              <a:rPr lang="en-US" dirty="0"/>
              <a:t>Backprop with Convolutional 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21B750C-4C4B-480B-A7A6-DAE14EDF89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4703811"/>
                  </p:ext>
                </p:extLst>
              </p:nvPr>
            </p:nvGraphicFramePr>
            <p:xfrm>
              <a:off x="596830" y="3006221"/>
              <a:ext cx="133985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9925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245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26583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21B750C-4C4B-480B-A7A6-DAE14EDF89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4703811"/>
                  </p:ext>
                </p:extLst>
              </p:nvPr>
            </p:nvGraphicFramePr>
            <p:xfrm>
              <a:off x="596830" y="3006221"/>
              <a:ext cx="133985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9925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8197" r="-100901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108197" r="-100901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208197" r="-100901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308197" r="-10090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245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408197" r="-10090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26583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2DF78C1-097E-4662-983C-4029835D7EF0}"/>
              </a:ext>
            </a:extLst>
          </p:cNvPr>
          <p:cNvSpPr/>
          <p:nvPr/>
        </p:nvSpPr>
        <p:spPr>
          <a:xfrm>
            <a:off x="3753698" y="2460160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FA511D75-0C6B-462A-8D98-4408B01349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958968"/>
                  </p:ext>
                </p:extLst>
              </p:nvPr>
            </p:nvGraphicFramePr>
            <p:xfrm>
              <a:off x="2470195" y="1254539"/>
              <a:ext cx="1003998" cy="9763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1999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501999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-1.0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67608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FA511D75-0C6B-462A-8D98-4408B01349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958968"/>
                  </p:ext>
                </p:extLst>
              </p:nvPr>
            </p:nvGraphicFramePr>
            <p:xfrm>
              <a:off x="2470195" y="1254539"/>
              <a:ext cx="1003998" cy="9763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1999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501999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5" t="-1852" r="-101205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5" t="-103774" r="-101205" b="-1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-1.0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5" t="-200000" r="-101205" b="-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67608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29C18CE3-EF1C-4CBA-BC29-7896483E091E}"/>
              </a:ext>
            </a:extLst>
          </p:cNvPr>
          <p:cNvSpPr/>
          <p:nvPr/>
        </p:nvSpPr>
        <p:spPr>
          <a:xfrm>
            <a:off x="7626470" y="3713200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6843BBD-5AFF-47B9-9E29-7A4CB0C3CD4A}"/>
              </a:ext>
            </a:extLst>
          </p:cNvPr>
          <p:cNvCxnSpPr>
            <a:cxnSpLocks/>
            <a:endCxn id="36" idx="6"/>
          </p:cNvCxnSpPr>
          <p:nvPr/>
        </p:nvCxnSpPr>
        <p:spPr>
          <a:xfrm flipH="1">
            <a:off x="8139426" y="3980829"/>
            <a:ext cx="5157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69EB88-BF57-46CD-9E04-EB5E0550936F}"/>
                  </a:ext>
                </a:extLst>
              </p:cNvPr>
              <p:cNvSpPr txBox="1"/>
              <p:nvPr/>
            </p:nvSpPr>
            <p:spPr>
              <a:xfrm>
                <a:off x="7660038" y="3775703"/>
                <a:ext cx="466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69EB88-BF57-46CD-9E04-EB5E05509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038" y="3775703"/>
                <a:ext cx="4669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3EA94FFA-281F-4808-B10F-62AB569964A7}"/>
              </a:ext>
            </a:extLst>
          </p:cNvPr>
          <p:cNvSpPr txBox="1"/>
          <p:nvPr/>
        </p:nvSpPr>
        <p:spPr>
          <a:xfrm>
            <a:off x="8766659" y="347142"/>
            <a:ext cx="33332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Forward Propagation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Back Propagation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Update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3C23742-E974-48CA-8548-204220B5F239}"/>
              </a:ext>
            </a:extLst>
          </p:cNvPr>
          <p:cNvSpPr/>
          <p:nvPr/>
        </p:nvSpPr>
        <p:spPr>
          <a:xfrm>
            <a:off x="3753698" y="3240445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911130A-EB45-4D3E-A883-ED860F6C8D98}"/>
              </a:ext>
            </a:extLst>
          </p:cNvPr>
          <p:cNvSpPr/>
          <p:nvPr/>
        </p:nvSpPr>
        <p:spPr>
          <a:xfrm>
            <a:off x="3753698" y="4020730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041A6BD-F295-4602-A634-3E3524B6347D}"/>
              </a:ext>
            </a:extLst>
          </p:cNvPr>
          <p:cNvSpPr/>
          <p:nvPr/>
        </p:nvSpPr>
        <p:spPr>
          <a:xfrm>
            <a:off x="3745890" y="4801015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88C731-0122-40FB-B795-58A23FA3D5B7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936680" y="2727789"/>
            <a:ext cx="1817018" cy="4135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121440B-2F46-4BA3-B530-7E58505074A8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936680" y="2727789"/>
            <a:ext cx="1817018" cy="7789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515282A-C35E-495D-9D1B-55DCE3BB553B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1936680" y="3508074"/>
            <a:ext cx="1817018" cy="1400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5927676-5523-4F0C-81C7-4BD98E73C1A4}"/>
              </a:ext>
            </a:extLst>
          </p:cNvPr>
          <p:cNvCxnSpPr>
            <a:cxnSpLocks/>
            <a:stCxn id="44" idx="2"/>
            <a:endCxn id="5" idx="3"/>
          </p:cNvCxnSpPr>
          <p:nvPr/>
        </p:nvCxnSpPr>
        <p:spPr>
          <a:xfrm flipH="1">
            <a:off x="1936680" y="3508074"/>
            <a:ext cx="1817018" cy="4252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FF34ACF-5327-4DFF-87EA-9F2747278E10}"/>
              </a:ext>
            </a:extLst>
          </p:cNvPr>
          <p:cNvCxnSpPr>
            <a:cxnSpLocks/>
            <a:stCxn id="45" idx="2"/>
            <a:endCxn id="5" idx="3"/>
          </p:cNvCxnSpPr>
          <p:nvPr/>
        </p:nvCxnSpPr>
        <p:spPr>
          <a:xfrm flipH="1" flipV="1">
            <a:off x="1936680" y="3933321"/>
            <a:ext cx="1817018" cy="3550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347923E-2B79-4ECC-8D41-A20D6D5D1736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1945838" y="4288359"/>
            <a:ext cx="18078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725307E-6411-4E9C-B5BE-05749629B328}"/>
              </a:ext>
            </a:extLst>
          </p:cNvPr>
          <p:cNvCxnSpPr>
            <a:cxnSpLocks/>
            <a:stCxn id="52" idx="2"/>
          </p:cNvCxnSpPr>
          <p:nvPr/>
        </p:nvCxnSpPr>
        <p:spPr>
          <a:xfrm flipH="1" flipV="1">
            <a:off x="1944488" y="4296867"/>
            <a:ext cx="1801402" cy="7717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1AEBBE82-27EC-44B7-A79A-2B09384CC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685749"/>
              </p:ext>
            </p:extLst>
          </p:nvPr>
        </p:nvGraphicFramePr>
        <p:xfrm>
          <a:off x="751796" y="5705200"/>
          <a:ext cx="1029918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959">
                  <a:extLst>
                    <a:ext uri="{9D8B030D-6E8A-4147-A177-3AD203B41FA5}">
                      <a16:colId xmlns:a16="http://schemas.microsoft.com/office/drawing/2014/main" val="3168815392"/>
                    </a:ext>
                  </a:extLst>
                </a:gridCol>
                <a:gridCol w="514959">
                  <a:extLst>
                    <a:ext uri="{9D8B030D-6E8A-4147-A177-3AD203B41FA5}">
                      <a16:colId xmlns:a16="http://schemas.microsoft.com/office/drawing/2014/main" val="1364819684"/>
                    </a:ext>
                  </a:extLst>
                </a:gridCol>
              </a:tblGrid>
              <a:tr h="239004">
                <a:tc>
                  <a:txBody>
                    <a:bodyPr/>
                    <a:lstStyle/>
                    <a:p>
                      <a:r>
                        <a:rPr lang="en-US" sz="1600" dirty="0"/>
                        <a:t>Pad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08441"/>
                  </a:ext>
                </a:extLst>
              </a:tr>
            </a:tbl>
          </a:graphicData>
        </a:graphic>
      </p:graphicFrame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4FE5427-7997-437D-B40E-CAAF66672CBE}"/>
              </a:ext>
            </a:extLst>
          </p:cNvPr>
          <p:cNvCxnSpPr>
            <a:cxnSpLocks/>
            <a:stCxn id="52" idx="2"/>
            <a:endCxn id="61" idx="3"/>
          </p:cNvCxnSpPr>
          <p:nvPr/>
        </p:nvCxnSpPr>
        <p:spPr>
          <a:xfrm flipH="1">
            <a:off x="1781714" y="5068644"/>
            <a:ext cx="1964176" cy="8041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840A3A8-A7C7-4F12-9B71-6A7887643FD2}"/>
              </a:ext>
            </a:extLst>
          </p:cNvPr>
          <p:cNvCxnSpPr>
            <a:cxnSpLocks/>
            <a:stCxn id="36" idx="2"/>
            <a:endCxn id="52" idx="6"/>
          </p:cNvCxnSpPr>
          <p:nvPr/>
        </p:nvCxnSpPr>
        <p:spPr>
          <a:xfrm flipH="1">
            <a:off x="4258846" y="3980829"/>
            <a:ext cx="3367624" cy="10878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E43A77D-99CD-415F-B873-3A97B6665F78}"/>
              </a:ext>
            </a:extLst>
          </p:cNvPr>
          <p:cNvCxnSpPr>
            <a:cxnSpLocks/>
            <a:stCxn id="36" idx="2"/>
            <a:endCxn id="45" idx="6"/>
          </p:cNvCxnSpPr>
          <p:nvPr/>
        </p:nvCxnSpPr>
        <p:spPr>
          <a:xfrm flipH="1">
            <a:off x="4266654" y="3980829"/>
            <a:ext cx="3359816" cy="3075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EDCC470-9198-4C3C-96E8-9D7999206EE7}"/>
              </a:ext>
            </a:extLst>
          </p:cNvPr>
          <p:cNvCxnSpPr>
            <a:cxnSpLocks/>
            <a:stCxn id="36" idx="2"/>
            <a:endCxn id="44" idx="6"/>
          </p:cNvCxnSpPr>
          <p:nvPr/>
        </p:nvCxnSpPr>
        <p:spPr>
          <a:xfrm flipH="1" flipV="1">
            <a:off x="4266654" y="3508074"/>
            <a:ext cx="3359816" cy="4727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8EE0D30-6FE8-4C12-898D-11E908CBEF3F}"/>
              </a:ext>
            </a:extLst>
          </p:cNvPr>
          <p:cNvCxnSpPr>
            <a:cxnSpLocks/>
            <a:stCxn id="36" idx="2"/>
            <a:endCxn id="6" idx="6"/>
          </p:cNvCxnSpPr>
          <p:nvPr/>
        </p:nvCxnSpPr>
        <p:spPr>
          <a:xfrm flipH="1" flipV="1">
            <a:off x="4266654" y="2727789"/>
            <a:ext cx="3359816" cy="12530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FAF6AE8-2BB7-48A8-AEDA-F8275EE90ED6}"/>
              </a:ext>
            </a:extLst>
          </p:cNvPr>
          <p:cNvSpPr txBox="1"/>
          <p:nvPr/>
        </p:nvSpPr>
        <p:spPr>
          <a:xfrm>
            <a:off x="3538120" y="5501007"/>
            <a:ext cx="995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Unrolled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1x2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Filter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854FF10-56FA-43EC-A67F-2C60DF77C171}"/>
              </a:ext>
            </a:extLst>
          </p:cNvPr>
          <p:cNvSpPr txBox="1"/>
          <p:nvPr/>
        </p:nvSpPr>
        <p:spPr>
          <a:xfrm>
            <a:off x="1525063" y="1131972"/>
            <a:ext cx="945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Shared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C9EFADD-3A62-4C02-AFCA-41CE73C0D94A}"/>
                  </a:ext>
                </a:extLst>
              </p:cNvPr>
              <p:cNvSpPr txBox="1"/>
              <p:nvPr/>
            </p:nvSpPr>
            <p:spPr>
              <a:xfrm>
                <a:off x="3753698" y="2534358"/>
                <a:ext cx="58932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C9EFADD-3A62-4C02-AFCA-41CE73C0D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698" y="2534358"/>
                <a:ext cx="589329" cy="381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3BB4FE2-3768-46BF-BE34-CE402F92C00F}"/>
                  </a:ext>
                </a:extLst>
              </p:cNvPr>
              <p:cNvSpPr txBox="1"/>
              <p:nvPr/>
            </p:nvSpPr>
            <p:spPr>
              <a:xfrm>
                <a:off x="3741091" y="3315993"/>
                <a:ext cx="59465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3BB4FE2-3768-46BF-BE34-CE402F92C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091" y="3315993"/>
                <a:ext cx="594650" cy="381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96C9D61-25BC-460D-9EE4-0432823F09A1}"/>
                  </a:ext>
                </a:extLst>
              </p:cNvPr>
              <p:cNvSpPr txBox="1"/>
              <p:nvPr/>
            </p:nvSpPr>
            <p:spPr>
              <a:xfrm>
                <a:off x="3718975" y="4087082"/>
                <a:ext cx="59465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96C9D61-25BC-460D-9EE4-0432823F0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975" y="4087082"/>
                <a:ext cx="594650" cy="3815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DCE2EEC-4283-4260-AE83-4498AF5B399D}"/>
                  </a:ext>
                </a:extLst>
              </p:cNvPr>
              <p:cNvSpPr txBox="1"/>
              <p:nvPr/>
            </p:nvSpPr>
            <p:spPr>
              <a:xfrm>
                <a:off x="3718975" y="4867499"/>
                <a:ext cx="60471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DCE2EEC-4283-4260-AE83-4498AF5B3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975" y="4867499"/>
                <a:ext cx="604717" cy="390748"/>
              </a:xfrm>
              <a:prstGeom prst="rect">
                <a:avLst/>
              </a:prstGeom>
              <a:blipFill>
                <a:blip r:embed="rId8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D0FADBB-FE39-4A19-91CA-D25451164022}"/>
                  </a:ext>
                </a:extLst>
              </p:cNvPr>
              <p:cNvSpPr txBox="1"/>
              <p:nvPr/>
            </p:nvSpPr>
            <p:spPr>
              <a:xfrm>
                <a:off x="9299761" y="2679974"/>
                <a:ext cx="1711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𝑛𝑒𝑥𝑡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D0FADBB-FE39-4A19-91CA-D25451164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761" y="2679974"/>
                <a:ext cx="1711494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58C9BFD-6D7C-4C3D-90E4-B8F7D43D98E6}"/>
                  </a:ext>
                </a:extLst>
              </p:cNvPr>
              <p:cNvSpPr txBox="1"/>
              <p:nvPr/>
            </p:nvSpPr>
            <p:spPr>
              <a:xfrm>
                <a:off x="3718975" y="1541903"/>
                <a:ext cx="4865691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58C9BFD-6D7C-4C3D-90E4-B8F7D43D9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975" y="1541903"/>
                <a:ext cx="4865691" cy="390748"/>
              </a:xfrm>
              <a:prstGeom prst="rect">
                <a:avLst/>
              </a:prstGeom>
              <a:blipFill>
                <a:blip r:embed="rId10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C682ED5-9AB1-410F-8E56-79BD47A002ED}"/>
              </a:ext>
            </a:extLst>
          </p:cNvPr>
          <p:cNvCxnSpPr>
            <a:cxnSpLocks/>
          </p:cNvCxnSpPr>
          <p:nvPr/>
        </p:nvCxnSpPr>
        <p:spPr>
          <a:xfrm flipV="1">
            <a:off x="2748039" y="1919997"/>
            <a:ext cx="2136963" cy="10129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65FBCBB-9A90-4771-B9F6-70DA0A30666D}"/>
              </a:ext>
            </a:extLst>
          </p:cNvPr>
          <p:cNvCxnSpPr>
            <a:cxnSpLocks/>
          </p:cNvCxnSpPr>
          <p:nvPr/>
        </p:nvCxnSpPr>
        <p:spPr>
          <a:xfrm flipV="1">
            <a:off x="2958997" y="1913337"/>
            <a:ext cx="2916260" cy="1548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F24AF23-2AB0-485A-A423-326D2E05C495}"/>
              </a:ext>
            </a:extLst>
          </p:cNvPr>
          <p:cNvCxnSpPr>
            <a:cxnSpLocks/>
          </p:cNvCxnSpPr>
          <p:nvPr/>
        </p:nvCxnSpPr>
        <p:spPr>
          <a:xfrm flipV="1">
            <a:off x="2925429" y="1997744"/>
            <a:ext cx="3941063" cy="20753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425DBB3-6355-4A45-8BC6-8CF046911BC4}"/>
              </a:ext>
            </a:extLst>
          </p:cNvPr>
          <p:cNvCxnSpPr>
            <a:cxnSpLocks/>
          </p:cNvCxnSpPr>
          <p:nvPr/>
        </p:nvCxnSpPr>
        <p:spPr>
          <a:xfrm flipV="1">
            <a:off x="3002852" y="1957844"/>
            <a:ext cx="4880096" cy="27249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732BD25-3DCF-4EF4-B05F-EB22D6D65C9D}"/>
                  </a:ext>
                </a:extLst>
              </p:cNvPr>
              <p:cNvSpPr txBox="1"/>
              <p:nvPr/>
            </p:nvSpPr>
            <p:spPr>
              <a:xfrm>
                <a:off x="9285635" y="1254539"/>
                <a:ext cx="2697469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^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^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^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732BD25-3DCF-4EF4-B05F-EB22D6D65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635" y="1254539"/>
                <a:ext cx="2697469" cy="37555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D7271F4-9023-4DE9-A460-C664DC0D7460}"/>
                  </a:ext>
                </a:extLst>
              </p:cNvPr>
              <p:cNvSpPr txBox="1"/>
              <p:nvPr/>
            </p:nvSpPr>
            <p:spPr>
              <a:xfrm>
                <a:off x="9285635" y="1679107"/>
                <a:ext cx="2719911" cy="638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(1−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𝑂𝑢𝑡𝑝𝑢𝑡𝑠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D7271F4-9023-4DE9-A460-C664DC0D7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635" y="1679107"/>
                <a:ext cx="2719911" cy="638829"/>
              </a:xfrm>
              <a:prstGeom prst="rect">
                <a:avLst/>
              </a:prstGeom>
              <a:blipFill>
                <a:blip r:embed="rId12"/>
                <a:stretch>
                  <a:fillRect t="-111429" r="-17489" b="-15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AAD5FDF-062B-4DA3-942A-FA6C5B4648D0}"/>
                  </a:ext>
                </a:extLst>
              </p:cNvPr>
              <p:cNvSpPr/>
              <p:nvPr/>
            </p:nvSpPr>
            <p:spPr>
              <a:xfrm>
                <a:off x="8721472" y="3761062"/>
                <a:ext cx="4996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^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AAD5FDF-062B-4DA3-942A-FA6C5B4648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472" y="3761062"/>
                <a:ext cx="499624" cy="369332"/>
              </a:xfrm>
              <a:prstGeom prst="rect">
                <a:avLst/>
              </a:prstGeom>
              <a:blipFill>
                <a:blip r:embed="rId1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>
            <a:extLst>
              <a:ext uri="{FF2B5EF4-FFF2-40B4-BE49-F238E27FC236}">
                <a16:creationId xmlns:a16="http://schemas.microsoft.com/office/drawing/2014/main" id="{6C0CA3E9-B803-411D-A785-B274E909D813}"/>
              </a:ext>
            </a:extLst>
          </p:cNvPr>
          <p:cNvSpPr/>
          <p:nvPr/>
        </p:nvSpPr>
        <p:spPr>
          <a:xfrm>
            <a:off x="4451041" y="1571314"/>
            <a:ext cx="819049" cy="300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2A09512-FFBC-40F5-8B60-B13D228B7D40}"/>
              </a:ext>
            </a:extLst>
          </p:cNvPr>
          <p:cNvSpPr/>
          <p:nvPr/>
        </p:nvSpPr>
        <p:spPr>
          <a:xfrm>
            <a:off x="5270090" y="1605807"/>
            <a:ext cx="1095505" cy="300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F30F5EB-7672-4BB8-B359-E63186E4C54A}"/>
              </a:ext>
            </a:extLst>
          </p:cNvPr>
          <p:cNvSpPr/>
          <p:nvPr/>
        </p:nvSpPr>
        <p:spPr>
          <a:xfrm>
            <a:off x="6352108" y="1586791"/>
            <a:ext cx="1004722" cy="300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DDF54AB-2063-4863-A34C-8202ABA59A1F}"/>
              </a:ext>
            </a:extLst>
          </p:cNvPr>
          <p:cNvSpPr/>
          <p:nvPr/>
        </p:nvSpPr>
        <p:spPr>
          <a:xfrm>
            <a:off x="7356830" y="1595943"/>
            <a:ext cx="1095505" cy="300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3BAFE205-7F11-41DF-A8CB-8E64D36FACA7}"/>
                  </a:ext>
                </a:extLst>
              </p:cNvPr>
              <p:cNvSpPr txBox="1"/>
              <p:nvPr/>
            </p:nvSpPr>
            <p:spPr>
              <a:xfrm>
                <a:off x="3718974" y="1193206"/>
                <a:ext cx="3828549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3BAFE205-7F11-41DF-A8CB-8E64D36FA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974" y="1193206"/>
                <a:ext cx="3828549" cy="390748"/>
              </a:xfrm>
              <a:prstGeom prst="rect">
                <a:avLst/>
              </a:prstGeom>
              <a:blipFill>
                <a:blip r:embed="rId1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8DBB8F8-EDCA-4141-8FA4-3331923AA67E}"/>
                  </a:ext>
                </a:extLst>
              </p:cNvPr>
              <p:cNvSpPr txBox="1"/>
              <p:nvPr/>
            </p:nvSpPr>
            <p:spPr>
              <a:xfrm>
                <a:off x="3718975" y="1940082"/>
                <a:ext cx="377026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3 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8DBB8F8-EDCA-4141-8FA4-3331923AA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975" y="1940082"/>
                <a:ext cx="3770263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632764FF-4CE0-492F-A7B2-634865ECB5CF}"/>
              </a:ext>
            </a:extLst>
          </p:cNvPr>
          <p:cNvSpPr txBox="1"/>
          <p:nvPr/>
        </p:nvSpPr>
        <p:spPr>
          <a:xfrm>
            <a:off x="3294834" y="6548123"/>
            <a:ext cx="1415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Convolutional Layer</a:t>
            </a:r>
          </a:p>
        </p:txBody>
      </p:sp>
    </p:spTree>
    <p:extLst>
      <p:ext uri="{BB962C8B-B14F-4D97-AF65-F5344CB8AC3E}">
        <p14:creationId xmlns:p14="http://schemas.microsoft.com/office/powerpoint/2010/main" val="87393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39" grpId="0"/>
      <p:bldP spid="44" grpId="0" animBg="1"/>
      <p:bldP spid="45" grpId="0" animBg="1"/>
      <p:bldP spid="52" grpId="0" animBg="1"/>
      <p:bldP spid="72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102" grpId="0"/>
      <p:bldP spid="103" grpId="0"/>
      <p:bldP spid="104" grpId="0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/>
      <p:bldP spid="1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2531</TotalTime>
  <Words>1341</Words>
  <Application>Microsoft Office PowerPoint</Application>
  <PresentationFormat>Widescreen</PresentationFormat>
  <Paragraphs>669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Neural Network Architectures</vt:lpstr>
      <vt:lpstr>Neural Network Architectures/Concepts</vt:lpstr>
      <vt:lpstr>Neural Network Architectures</vt:lpstr>
      <vt:lpstr>Convolutional Layer</vt:lpstr>
      <vt:lpstr>Types of Convolutional Filters</vt:lpstr>
      <vt:lpstr>Convolutional Layer</vt:lpstr>
      <vt:lpstr>Some Intuition about Convolutions</vt:lpstr>
      <vt:lpstr>Some Intuition about Layers of Convolutions</vt:lpstr>
      <vt:lpstr>Backprop with Convolutional Layers</vt:lpstr>
      <vt:lpstr>Pooling (Sampling)</vt:lpstr>
      <vt:lpstr>Backprop with Max Pooling</vt:lpstr>
      <vt:lpstr>Softmax</vt:lpstr>
      <vt:lpstr>LeNet-5</vt:lpstr>
      <vt:lpstr>Activation (ReLU)</vt:lpstr>
      <vt:lpstr>Dropout</vt:lpstr>
      <vt:lpstr>Alex Net</vt:lpstr>
      <vt:lpstr>ResNet</vt:lpstr>
      <vt:lpstr>Autoencoders</vt:lpstr>
      <vt:lpstr>Autoencoders</vt:lpstr>
      <vt:lpstr>Variational Autoencoders (and GANs)</vt:lpstr>
      <vt:lpstr>Machine Translation</vt:lpstr>
      <vt:lpstr>Neural Network Architectures/Concepts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Architectures</dc:title>
  <dc:creator>Geoff Hulten</dc:creator>
  <cp:lastModifiedBy>Geoff Hulten</cp:lastModifiedBy>
  <cp:revision>98</cp:revision>
  <dcterms:created xsi:type="dcterms:W3CDTF">2018-11-03T17:35:12Z</dcterms:created>
  <dcterms:modified xsi:type="dcterms:W3CDTF">2018-12-02T00:06:08Z</dcterms:modified>
</cp:coreProperties>
</file>