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6B64D-5FF0-4E10-8EC4-9DC3862CA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33642-A5D1-4597-9778-828E98E0D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5560-59B6-449B-9333-F3FD68041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99941-0A23-425B-AB66-4D4D449E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2B55-5A4F-46EB-AF18-18B40915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77EE-B744-4140-89BF-16FA0110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E49E2-F8D6-4529-9B0A-9445CED84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0C1C8-46A8-43E0-85B1-8B8F36AE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96B6-CCC1-458C-9AE5-ABF4946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22229-8709-4C28-8E2E-EDF8C9EE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55629-44AD-496F-ACA9-0BCD38B06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DFB4A-0478-44CF-8134-7636B69F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CE98-D255-4EDE-AA91-5365C81A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1CC1-CBC9-4EEE-BF8E-37E8CE7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CBDD-4AF5-4324-AA85-9E868CB5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1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005E-2C08-4527-B242-523F30CF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9CDB-9EAE-49C9-9074-60DC24644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FCA8-E269-4477-97D0-96FE8BE7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B0FA-29BB-453A-A141-3B10382D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B71E0-A67F-4940-B9DF-01B5508F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DC0C-DF49-4780-BF3F-99DBC7C8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21129-C604-416A-9DFC-689644A8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E53CA-7671-4B40-9381-31DEBBD83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17ED7-9DF0-422F-AC22-CFA365AC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7ABB-D266-49E9-B00C-26FAC1F7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64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99DA-6174-405A-BDBB-FAA2D914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3CE0-536B-4812-8540-B4952782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CD051-3ADF-4B7A-BE45-979A383F2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FB0D-6F9C-4482-B82C-B1D725C8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BDAFF-E9D4-4ECF-8749-EE4489A1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36CC0-371E-4060-A9CB-792E5F19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5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6F09-963D-4C6C-8F17-1D69A1BE7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AFD0D-F82A-4629-A9ED-5CB65251D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C1BA-2F6F-415C-8657-1D73970B1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C1C3C-1EFF-4DF6-A9F6-818ACD2624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B7450-1194-4357-A411-579A2E81D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ACAFC-6CF7-4CAE-850E-C3656CD1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83D6B-2F2C-4D62-82EF-DB09DB50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2BA112-813D-449E-B1FB-511A0F19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1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F3CF-B656-4937-A1C8-8C98D4A3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6008B-5A5B-4697-B7E6-12673C51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1FCB0-29C6-4C6A-9C46-C6E2567B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537-0569-4C76-879A-A50F5CEE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20EEF-1217-4AA9-A68F-45A194D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9DC9F-358C-4E62-88CD-6D6450A3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D59CE-9039-4757-8B08-5C8EF716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1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90A0-2472-432F-BD59-7CD6CAEB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2CFC4-7C14-4E2A-8E8A-8DFB6A344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EA865-13C8-409B-A7BA-C83BD94C0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08D36-6F9F-40DE-B844-5EE39AC8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02F74-7591-4E56-9B8F-6A6E6612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7B60D-80E5-40EC-B06A-37E4E90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EE45-5CAB-4F4B-90EC-B49FEFAB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68049-F064-4C0E-9A38-259CF00C0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7A00D-C75C-43E7-93B6-451BE943D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2D19E-1950-4443-B14D-0ED38083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A201-FC57-4661-A9AE-62445F7D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37FC4-D85D-4327-A617-C042EAE4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133D9D-3AC5-44EC-A16A-40F50F35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74C85-C390-494D-80B6-FEC84E20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94B1-3239-4B33-8885-1D613623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B43DD-6BAF-4635-A352-F1C07D9632B7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CACE0-78BB-42FA-860E-17D3B7114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3A092-3919-4FFA-AAE3-113B535B5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2BE0-3752-4072-9AA0-A4824293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1CCC-7740-4C76-8D09-463DF35383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Orchestrating Intelligent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59E6F-71CD-4188-A95C-CCAC358F6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Geoff Hulten</a:t>
            </a:r>
          </a:p>
        </p:txBody>
      </p:sp>
    </p:spTree>
    <p:extLst>
      <p:ext uri="{BB962C8B-B14F-4D97-AF65-F5344CB8AC3E}">
        <p14:creationId xmlns:p14="http://schemas.microsoft.com/office/powerpoint/2010/main" val="395000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78381-7C62-488D-803B-FDA22E2D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Intelligence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E5A68-8A15-4DFE-83F5-878C47E96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F3037-36C2-46A2-91DF-27317D9735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Mitigate Critical Mistakes</a:t>
            </a:r>
          </a:p>
          <a:p>
            <a:endParaRPr lang="en-US" dirty="0"/>
          </a:p>
          <a:p>
            <a:r>
              <a:rPr lang="en-US" dirty="0"/>
              <a:t>Implement Guardrails</a:t>
            </a:r>
          </a:p>
          <a:p>
            <a:endParaRPr lang="en-US" dirty="0"/>
          </a:p>
          <a:p>
            <a:r>
              <a:rPr lang="en-US" dirty="0"/>
              <a:t>Lock in Good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BE807-606E-467D-B183-A4DBB7617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63E378-C1F7-481C-900E-23BF4A636B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 hoc</a:t>
            </a:r>
          </a:p>
          <a:p>
            <a:pPr lvl="1"/>
            <a:r>
              <a:rPr lang="en-US" dirty="0"/>
              <a:t>Hack the learning process/models</a:t>
            </a:r>
          </a:p>
          <a:p>
            <a:r>
              <a:rPr lang="en-US" dirty="0"/>
              <a:t>Intelligence Feed</a:t>
            </a:r>
          </a:p>
          <a:p>
            <a:pPr lvl="1"/>
            <a:r>
              <a:rPr lang="en-US" dirty="0"/>
              <a:t>High priority intelligence in code</a:t>
            </a:r>
          </a:p>
          <a:p>
            <a:r>
              <a:rPr lang="en-US" dirty="0"/>
              <a:t>Tool Based</a:t>
            </a:r>
          </a:p>
          <a:p>
            <a:pPr lvl="1"/>
            <a:r>
              <a:rPr lang="en-US" dirty="0"/>
              <a:t>Identify context to override</a:t>
            </a:r>
          </a:p>
          <a:p>
            <a:pPr lvl="1"/>
            <a:r>
              <a:rPr lang="en-US" dirty="0"/>
              <a:t>Stats on it</a:t>
            </a:r>
          </a:p>
          <a:p>
            <a:pPr lvl="1"/>
            <a:r>
              <a:rPr lang="en-US" dirty="0"/>
              <a:t>Tracking over time</a:t>
            </a:r>
          </a:p>
          <a:p>
            <a:pPr lvl="1"/>
            <a:r>
              <a:rPr lang="en-US" dirty="0"/>
              <a:t>Managing lifecycle</a:t>
            </a:r>
          </a:p>
          <a:p>
            <a:r>
              <a:rPr lang="en-US" dirty="0"/>
              <a:t>Support Tier</a:t>
            </a:r>
          </a:p>
        </p:txBody>
      </p:sp>
    </p:spTree>
    <p:extLst>
      <p:ext uri="{BB962C8B-B14F-4D97-AF65-F5344CB8AC3E}">
        <p14:creationId xmlns:p14="http://schemas.microsoft.com/office/powerpoint/2010/main" val="67859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305C-6035-4474-AB3A-A3B716AF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Intelligence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4761FF-19AB-46ED-AB14-F5CAFC0296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Intelligence Management</a:t>
            </a:r>
          </a:p>
          <a:p>
            <a:pPr lvl="1"/>
            <a:r>
              <a:rPr lang="en-US" dirty="0"/>
              <a:t>How rapidly updated</a:t>
            </a:r>
          </a:p>
          <a:p>
            <a:pPr lvl="1"/>
            <a:r>
              <a:rPr lang="en-US" dirty="0"/>
              <a:t>Where lives</a:t>
            </a:r>
          </a:p>
          <a:p>
            <a:pPr lvl="1"/>
            <a:r>
              <a:rPr lang="en-US" dirty="0"/>
              <a:t>How Combined</a:t>
            </a:r>
          </a:p>
          <a:p>
            <a:pPr lvl="1"/>
            <a:endParaRPr lang="en-US" dirty="0"/>
          </a:p>
          <a:p>
            <a:r>
              <a:rPr lang="en-US" dirty="0"/>
              <a:t>Automated Training</a:t>
            </a:r>
          </a:p>
          <a:p>
            <a:pPr lvl="1"/>
            <a:r>
              <a:rPr lang="en-US" dirty="0"/>
              <a:t>Data to use</a:t>
            </a:r>
          </a:p>
          <a:p>
            <a:pPr lvl="1"/>
            <a:r>
              <a:rPr lang="en-US" dirty="0"/>
              <a:t>Frequency of training</a:t>
            </a:r>
          </a:p>
          <a:p>
            <a:pPr lvl="1"/>
            <a:r>
              <a:rPr lang="en-US" dirty="0"/>
              <a:t>Training parameters</a:t>
            </a:r>
          </a:p>
          <a:p>
            <a:pPr lvl="1"/>
            <a:r>
              <a:rPr lang="en-US" dirty="0"/>
              <a:t>Modeling resources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1013EF-A1BE-4017-BD67-BC1B121FE5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New Models/Features</a:t>
            </a:r>
          </a:p>
          <a:p>
            <a:pPr lvl="1"/>
            <a:r>
              <a:rPr lang="en-US" dirty="0"/>
              <a:t>Intelligence creation environment</a:t>
            </a:r>
          </a:p>
          <a:p>
            <a:pPr lvl="1"/>
            <a:r>
              <a:rPr lang="en-US" dirty="0"/>
              <a:t>Support for updating features</a:t>
            </a:r>
          </a:p>
          <a:p>
            <a:pPr lvl="1"/>
            <a:r>
              <a:rPr lang="en-US" dirty="0"/>
              <a:t>Adding new models</a:t>
            </a:r>
          </a:p>
          <a:p>
            <a:pPr lvl="1"/>
            <a:endParaRPr lang="en-US" dirty="0"/>
          </a:p>
          <a:p>
            <a:r>
              <a:rPr lang="en-US" dirty="0"/>
              <a:t>Telemetry Systems</a:t>
            </a:r>
          </a:p>
          <a:p>
            <a:pPr lvl="1"/>
            <a:r>
              <a:rPr lang="en-US" dirty="0"/>
              <a:t>Gather new training data</a:t>
            </a:r>
          </a:p>
          <a:p>
            <a:pPr lvl="1"/>
            <a:r>
              <a:rPr lang="en-US" dirty="0"/>
              <a:t>Sampling rate</a:t>
            </a:r>
          </a:p>
          <a:p>
            <a:pPr lvl="1"/>
            <a:r>
              <a:rPr lang="en-US" dirty="0"/>
              <a:t>Summarization / Retention</a:t>
            </a:r>
          </a:p>
        </p:txBody>
      </p:sp>
    </p:spTree>
    <p:extLst>
      <p:ext uri="{BB962C8B-B14F-4D97-AF65-F5344CB8AC3E}">
        <p14:creationId xmlns:p14="http://schemas.microsoft.com/office/powerpoint/2010/main" val="308943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B4A1-0734-4590-9295-EFE9D670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CBFCD-A015-44F5-96E0-845542BE8F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Machine Learning system live over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reasons they will need to change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People who built the system aren’t always best to run 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1FEB2-268E-437C-86A4-2175488A44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Successful Orchestration</a:t>
            </a:r>
          </a:p>
          <a:p>
            <a:pPr lvl="1"/>
            <a:r>
              <a:rPr lang="en-US" dirty="0"/>
              <a:t>Achieve Objectives over Time</a:t>
            </a:r>
          </a:p>
          <a:p>
            <a:pPr lvl="1"/>
            <a:r>
              <a:rPr lang="en-US" dirty="0"/>
              <a:t>Balance: Experience, Intelligence, &amp; Objective</a:t>
            </a:r>
          </a:p>
          <a:p>
            <a:pPr lvl="1"/>
            <a:r>
              <a:rPr lang="en-US" dirty="0"/>
              <a:t>Mitigate Mistakes Effectively</a:t>
            </a:r>
          </a:p>
          <a:p>
            <a:pPr lvl="1"/>
            <a:r>
              <a:rPr lang="en-US" dirty="0"/>
              <a:t>Scale Efficiently</a:t>
            </a:r>
          </a:p>
          <a:p>
            <a:pPr lvl="1"/>
            <a:r>
              <a:rPr lang="en-US" dirty="0"/>
              <a:t>Degrade Slowly</a:t>
            </a:r>
          </a:p>
          <a:p>
            <a:pPr lvl="1"/>
            <a:endParaRPr lang="en-US" dirty="0"/>
          </a:p>
          <a:p>
            <a:r>
              <a:rPr lang="en-US" dirty="0"/>
              <a:t>Tools for Orchestration</a:t>
            </a:r>
          </a:p>
          <a:p>
            <a:pPr lvl="1"/>
            <a:r>
              <a:rPr lang="en-US" dirty="0"/>
              <a:t>Monitoring Success Criteria</a:t>
            </a:r>
          </a:p>
          <a:p>
            <a:pPr lvl="1"/>
            <a:r>
              <a:rPr lang="en-US" dirty="0"/>
              <a:t>Inspecting Interactions</a:t>
            </a:r>
          </a:p>
          <a:p>
            <a:pPr lvl="1"/>
            <a:r>
              <a:rPr lang="en-US" dirty="0"/>
              <a:t>Balancing the Experience</a:t>
            </a:r>
          </a:p>
          <a:p>
            <a:pPr lvl="1"/>
            <a:r>
              <a:rPr lang="en-US" dirty="0"/>
              <a:t>Overriding the Intelligence</a:t>
            </a:r>
          </a:p>
          <a:p>
            <a:pPr lvl="1"/>
            <a:r>
              <a:rPr lang="en-US" dirty="0"/>
              <a:t>Creating new Intelligence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4A09B5D-B592-43F4-88FF-C102FE4E41F6}"/>
              </a:ext>
            </a:extLst>
          </p:cNvPr>
          <p:cNvSpPr/>
          <p:nvPr/>
        </p:nvSpPr>
        <p:spPr>
          <a:xfrm>
            <a:off x="4420256" y="1191025"/>
            <a:ext cx="3351487" cy="15496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2F3FD-C8BE-443D-BF37-4C36377CA4EE}"/>
              </a:ext>
            </a:extLst>
          </p:cNvPr>
          <p:cNvSpPr/>
          <p:nvPr/>
        </p:nvSpPr>
        <p:spPr>
          <a:xfrm>
            <a:off x="9028632" y="2212767"/>
            <a:ext cx="2019651" cy="2928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39DAA-114F-4B55-8060-A4E669C152EB}"/>
              </a:ext>
            </a:extLst>
          </p:cNvPr>
          <p:cNvSpPr/>
          <p:nvPr/>
        </p:nvSpPr>
        <p:spPr>
          <a:xfrm>
            <a:off x="1136603" y="2230070"/>
            <a:ext cx="2394019" cy="2911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761893-F6F2-47D1-A6F5-D8B7BDA9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54867"/>
          </a:xfrm>
        </p:spPr>
        <p:txBody>
          <a:bodyPr>
            <a:normAutofit fontScale="90000"/>
          </a:bodyPr>
          <a:lstStyle/>
          <a:p>
            <a:r>
              <a:rPr lang="en-US" dirty="0"/>
              <a:t>Refresher: an Intelligent System Implementation</a:t>
            </a:r>
          </a:p>
        </p:txBody>
      </p:sp>
      <p:pic>
        <p:nvPicPr>
          <p:cNvPr id="7" name="Picture 2" descr="https://attachment.outlook.live.net/owa/ghulten@outlook.com/service.svc/s/GetAttachmentThumbnail?id=AQMkADAwATY3ZmYAZS04ZWZiLTg1NzQtMDACLTAwCgBGAAADQyyZsbn%2FZEyk9Wpp5kh8fQcAid80n34XLk%2BVe2x5BlpVdgAAAgEMAAAAid80n34XLk%2BVe2x5BlpVdgABY6%2FVqAAAAAESABAAKN5kVMnKd06ODchaT2nCaw%3D%3D&amp;thumbnailType=2&amp;owa=outlook.live.com&amp;scriptVer=20180413.01&amp;isc=1&amp;X-OWA-CANARY=xTZn8FKioEmKV7N8poEhAEAdppsGqNUYX8aHHH7dveMrBixsrDrVBgOkK92j-cP4b1rH1IFqI6I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zA0OTQsIm5iZiI6MTUyNDM2OTg5NH0.G604ksqBp5IcAT1qFUgCeoZQHLY_6AiGkg0bwJUpPLC6iGHwz4Qt4zIXpeR3lXujEFH38O2M3109DNzca7Wai-nANbRNd_94qa3D0DNvBNDkYbyzRzDxXadrx2IphmD7smoJ_ZbrhtunDBABqybmU1zTv4FD1mgMVt8D79drT3fEtM78VgsFoFT9bdRclVSNTYLI7_MN1CWhpqFonu4yBM7TEW97L4ILjkwxdj9-p7IbDyXtCxoqfz_MDMVS4kgkFwmw__VZAdgpRYqGw_sREO3jlhWYkx_qQqnA41xsVJU1USG8B0cKumIBk_4fZCMYr-SKgI44CUGmDfssb6OjRg&amp;animation=true">
            <a:extLst>
              <a:ext uri="{FF2B5EF4-FFF2-40B4-BE49-F238E27FC236}">
                <a16:creationId xmlns:a16="http://schemas.microsoft.com/office/drawing/2014/main" id="{7637014E-2471-4AFE-A9D3-3A9581E7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47" y="2470553"/>
            <a:ext cx="816820" cy="108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attachment.outlook.live.net/owa/ghulten@outlook.com/service.svc/s/GetAttachmentThumbnail?id=AQMkADAwATY3ZmYAZS04ZWZiLTg1NzQtMDACLTAwCgBGAAADQyyZsbn%2FZEyk9Wpp5kh8fQcAid80n34XLk%2BVe2x5BlpVdgAAAgEMAAAAid80n34XLk%2BVe2x5BlpVdgABY6%2FVkwAAAAESABAAWwO%2BXVl4YU6GMxNZn8al7w%3D%3D&amp;thumbnailType=2&amp;owa=outlook.live.com&amp;scriptVer=20180413.03.01&amp;isc=1&amp;X-OWA-CANARY=QsBH9BTnTkappOra0Dpva5AdJv_ap9UYgg4_bHXzV-mEHgQ5IZiuIH1cOcLO7QJ5K5VyhGVaM68.&amp;token=eyJ0eXAiOiJKV1QiLCJhbGciOiJSUzI1NiIsIng1dCI6IkJnRDU5blJpQnpmbk5BVGloOFJhZ1l5M3pyZyJ9.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.SaM6u4nk_kcCYlBP-ilBaYpZNf0WUPy5OuAQSKeiJWbIuUsnuOJTz9T11tL0FdOce9uH2Vn5T0INfUn3pm4S5azbegbF7SCPdlWj-513HoO5q1AtSwm-VR6pWy0ibC8BgamBTBgyUqxEGqg2C6NrVFH838MDYRoktrAbeUgvdDqSXWB5W0ChH1y6vSemaMpSL0lKFkOVdkq40WFCdqCx3z5D4FGzjJxM4HnZt9ey0nP5DJJFK1EvjL7myqx3q4SA1cOa2TKF8f5YB0AUSWTV-O05kK9dlD0oQeXqZNKhaigrQhpiX_an9VyLvt3lI6zC9x77AyaQ1glCrEMMrf1-9w&amp;animation=true">
            <a:extLst>
              <a:ext uri="{FF2B5EF4-FFF2-40B4-BE49-F238E27FC236}">
                <a16:creationId xmlns:a16="http://schemas.microsoft.com/office/drawing/2014/main" id="{B0EF63A2-CC53-4BF5-8F2C-5A198E2F4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80" t="25207" r="38178" b="42478"/>
          <a:stretch/>
        </p:blipFill>
        <p:spPr bwMode="auto">
          <a:xfrm>
            <a:off x="1817426" y="2512368"/>
            <a:ext cx="645515" cy="91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EB113F-FEBC-4980-9975-794CD1AB875D}"/>
              </a:ext>
            </a:extLst>
          </p:cNvPr>
          <p:cNvSpPr txBox="1"/>
          <p:nvPr/>
        </p:nvSpPr>
        <p:spPr>
          <a:xfrm>
            <a:off x="1051493" y="2004209"/>
            <a:ext cx="2305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Creation Environment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7458EA-7077-48E5-8110-D201475FA854}"/>
              </a:ext>
            </a:extLst>
          </p:cNvPr>
          <p:cNvSpPr txBox="1"/>
          <p:nvPr/>
        </p:nvSpPr>
        <p:spPr>
          <a:xfrm>
            <a:off x="8982083" y="1999820"/>
            <a:ext cx="1504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Runtime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4B6DFFD-A3C3-410F-934B-259B35D05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99849" y="1525004"/>
            <a:ext cx="646331" cy="6463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9613EDA-E17F-49E8-93F7-0404D2561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15254" y="3015099"/>
            <a:ext cx="249546" cy="249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00232-9885-4326-8719-5B919D45F996}"/>
              </a:ext>
            </a:extLst>
          </p:cNvPr>
          <p:cNvSpPr txBox="1"/>
          <p:nvPr/>
        </p:nvSpPr>
        <p:spPr>
          <a:xfrm>
            <a:off x="9145542" y="3616353"/>
            <a:ext cx="178582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Program State -&gt;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Execute Feature Code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Execute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Interpret Model Output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Control User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Update: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Code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578962-1EFC-4D2E-A491-DA412FE5F8EF}"/>
              </a:ext>
            </a:extLst>
          </p:cNvPr>
          <p:cNvSpPr/>
          <p:nvPr/>
        </p:nvSpPr>
        <p:spPr>
          <a:xfrm>
            <a:off x="4420256" y="5591478"/>
            <a:ext cx="3351487" cy="1076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73EA4F-6184-40F4-8501-F9A00BC54972}"/>
              </a:ext>
            </a:extLst>
          </p:cNvPr>
          <p:cNvSpPr txBox="1"/>
          <p:nvPr/>
        </p:nvSpPr>
        <p:spPr>
          <a:xfrm>
            <a:off x="4335146" y="5314479"/>
            <a:ext cx="808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Telemetry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490D7-A6A2-45ED-A1D5-F31BAA1B331A}"/>
              </a:ext>
            </a:extLst>
          </p:cNvPr>
          <p:cNvSpPr txBox="1"/>
          <p:nvPr/>
        </p:nvSpPr>
        <p:spPr>
          <a:xfrm>
            <a:off x="4335146" y="2938515"/>
            <a:ext cx="1797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Orchestration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65D5D1-F6BA-4C3A-A7CD-FDC557A6C2DD}"/>
              </a:ext>
            </a:extLst>
          </p:cNvPr>
          <p:cNvSpPr txBox="1"/>
          <p:nvPr/>
        </p:nvSpPr>
        <p:spPr>
          <a:xfrm>
            <a:off x="5812684" y="1432925"/>
            <a:ext cx="19590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Verify new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Control rollouts: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Keep in sync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Clients/services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Support online evaluation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193C3DC-424F-40DA-AF21-3325D96EDF7A}"/>
              </a:ext>
            </a:extLst>
          </p:cNvPr>
          <p:cNvSpPr txBox="1"/>
          <p:nvPr/>
        </p:nvSpPr>
        <p:spPr>
          <a:xfrm>
            <a:off x="1377538" y="3717026"/>
            <a:ext cx="178582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Telemetry -&gt; Context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Feature code in sync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Computation &amp;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All the training stuff…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A15C57-B924-4B48-B943-B3AB02901150}"/>
              </a:ext>
            </a:extLst>
          </p:cNvPr>
          <p:cNvSpPr txBox="1"/>
          <p:nvPr/>
        </p:nvSpPr>
        <p:spPr>
          <a:xfrm>
            <a:off x="5812684" y="5663053"/>
            <a:ext cx="2044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Verifying outcomes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Training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Selecting what to observe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Sampling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Summarizing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12CC0C-8A18-4F8D-A823-55CD97881DA1}"/>
              </a:ext>
            </a:extLst>
          </p:cNvPr>
          <p:cNvSpPr/>
          <p:nvPr/>
        </p:nvSpPr>
        <p:spPr>
          <a:xfrm>
            <a:off x="4420256" y="3179419"/>
            <a:ext cx="3351487" cy="1798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756DD2-5F96-4271-9535-EE9647CF6F19}"/>
              </a:ext>
            </a:extLst>
          </p:cNvPr>
          <p:cNvSpPr txBox="1"/>
          <p:nvPr/>
        </p:nvSpPr>
        <p:spPr>
          <a:xfrm>
            <a:off x="5637664" y="3576299"/>
            <a:ext cx="2152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Achieve Objectives Over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Balance: Experience, Intelligence, &amp; Objective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Mitigate Mistakes Effectively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Scale Efficiently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Degrade Slowly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9C25633-3009-4651-9B56-BBEB5DE4A4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862" y="5724216"/>
            <a:ext cx="821216" cy="87435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1B0E68F-373E-4FB5-9059-0950C0848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18" y="3717026"/>
            <a:ext cx="1167357" cy="6413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7C0E4434-D45B-45CA-8357-B3D7333219FD}"/>
              </a:ext>
            </a:extLst>
          </p:cNvPr>
          <p:cNvSpPr txBox="1"/>
          <p:nvPr/>
        </p:nvSpPr>
        <p:spPr>
          <a:xfrm>
            <a:off x="4318589" y="958100"/>
            <a:ext cx="177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Intelligence Management</a:t>
            </a:r>
          </a:p>
        </p:txBody>
      </p:sp>
    </p:spTree>
    <p:extLst>
      <p:ext uri="{BB962C8B-B14F-4D97-AF65-F5344CB8AC3E}">
        <p14:creationId xmlns:p14="http://schemas.microsoft.com/office/powerpoint/2010/main" val="29567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33DA-AE6C-43AA-AD0B-519EBFBC0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Orchestration is Needed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6C0D9-EBB9-41BE-B678-7ABEFC788A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Types of Intelligent Systems</a:t>
            </a:r>
          </a:p>
          <a:p>
            <a:endParaRPr lang="en-US" dirty="0"/>
          </a:p>
          <a:p>
            <a:r>
              <a:rPr lang="en-US" dirty="0"/>
              <a:t>Objective Changes</a:t>
            </a:r>
          </a:p>
          <a:p>
            <a:pPr lvl="1"/>
            <a:r>
              <a:rPr lang="en-US" dirty="0"/>
              <a:t>Understand Problem Better</a:t>
            </a:r>
          </a:p>
          <a:p>
            <a:pPr lvl="1"/>
            <a:r>
              <a:rPr lang="en-US" dirty="0"/>
              <a:t>Decide Problem Too Hard</a:t>
            </a:r>
          </a:p>
          <a:p>
            <a:pPr lvl="1"/>
            <a:r>
              <a:rPr lang="en-US" dirty="0"/>
              <a:t>Solved Previous Objective</a:t>
            </a:r>
          </a:p>
          <a:p>
            <a:endParaRPr lang="en-US" dirty="0"/>
          </a:p>
          <a:p>
            <a:r>
              <a:rPr lang="en-US" dirty="0"/>
              <a:t>Users Change</a:t>
            </a:r>
          </a:p>
          <a:p>
            <a:pPr lvl="1"/>
            <a:r>
              <a:rPr lang="en-US" dirty="0"/>
              <a:t>New Users Come</a:t>
            </a:r>
          </a:p>
          <a:p>
            <a:pPr lvl="1"/>
            <a:r>
              <a:rPr lang="en-US" dirty="0"/>
              <a:t>Usage Pattern Changes</a:t>
            </a:r>
          </a:p>
          <a:p>
            <a:pPr lvl="1"/>
            <a:r>
              <a:rPr lang="en-US" dirty="0"/>
              <a:t>Users Adapt to Experience</a:t>
            </a:r>
          </a:p>
          <a:p>
            <a:pPr lvl="1"/>
            <a:r>
              <a:rPr lang="en-US" dirty="0"/>
              <a:t>Users Leave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2E95A3-7E2A-4F92-81A1-48F8E8794E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Intelligence Changes</a:t>
            </a:r>
          </a:p>
          <a:p>
            <a:pPr lvl="1"/>
            <a:r>
              <a:rPr lang="en-US" dirty="0"/>
              <a:t>More Data -&gt; Better Models</a:t>
            </a:r>
          </a:p>
          <a:p>
            <a:pPr lvl="1"/>
            <a:r>
              <a:rPr lang="en-US" dirty="0"/>
              <a:t>More Accurate Modeling</a:t>
            </a:r>
          </a:p>
          <a:p>
            <a:pPr lvl="1"/>
            <a:r>
              <a:rPr lang="en-US" dirty="0"/>
              <a:t>Less Accurate Modeling</a:t>
            </a:r>
          </a:p>
          <a:p>
            <a:endParaRPr lang="en-US" dirty="0"/>
          </a:p>
          <a:p>
            <a:r>
              <a:rPr lang="en-US" dirty="0"/>
              <a:t>Costs Change</a:t>
            </a:r>
          </a:p>
          <a:p>
            <a:pPr lvl="1"/>
            <a:r>
              <a:rPr lang="en-US" dirty="0"/>
              <a:t>Telemetry Costs</a:t>
            </a:r>
          </a:p>
          <a:p>
            <a:pPr lvl="1"/>
            <a:r>
              <a:rPr lang="en-US" dirty="0"/>
              <a:t>Mistake Costs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Abuse</a:t>
            </a:r>
          </a:p>
        </p:txBody>
      </p:sp>
    </p:spTree>
    <p:extLst>
      <p:ext uri="{BB962C8B-B14F-4D97-AF65-F5344CB8AC3E}">
        <p14:creationId xmlns:p14="http://schemas.microsoft.com/office/powerpoint/2010/main" val="82443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BADE-651F-4085-BB43-14A12EF7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Team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31B1-412E-423D-8CB9-8878B83E1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Domain experts in the business of the system</a:t>
            </a:r>
          </a:p>
          <a:p>
            <a:endParaRPr lang="en-US" dirty="0"/>
          </a:p>
          <a:p>
            <a:r>
              <a:rPr lang="en-US" dirty="0"/>
              <a:t>Understand users experience</a:t>
            </a:r>
          </a:p>
          <a:p>
            <a:endParaRPr lang="en-US" dirty="0"/>
          </a:p>
          <a:p>
            <a:r>
              <a:rPr lang="en-US" dirty="0"/>
              <a:t>Understand the implementation</a:t>
            </a:r>
          </a:p>
          <a:p>
            <a:endParaRPr lang="en-US" dirty="0"/>
          </a:p>
          <a:p>
            <a:r>
              <a:rPr lang="en-US" dirty="0"/>
              <a:t>Can ask questions of data</a:t>
            </a:r>
          </a:p>
          <a:p>
            <a:endParaRPr lang="en-US" dirty="0"/>
          </a:p>
          <a:p>
            <a:r>
              <a:rPr lang="en-US" dirty="0"/>
              <a:t>Applied Machine Learning</a:t>
            </a:r>
          </a:p>
          <a:p>
            <a:endParaRPr lang="en-US" dirty="0"/>
          </a:p>
          <a:p>
            <a:r>
              <a:rPr lang="en-US" dirty="0"/>
              <a:t>Desire for Operational Excellence</a:t>
            </a:r>
          </a:p>
        </p:txBody>
      </p:sp>
    </p:spTree>
    <p:extLst>
      <p:ext uri="{BB962C8B-B14F-4D97-AF65-F5344CB8AC3E}">
        <p14:creationId xmlns:p14="http://schemas.microsoft.com/office/powerpoint/2010/main" val="342099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EBB21E-C622-48CC-8495-C826FC2F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8D7C14-E24A-4EF2-8D2B-50F9BA122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8083" y="3571407"/>
            <a:ext cx="5157787" cy="36845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Find the worst thing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401373-6D8C-4663-9FAF-527CC6315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3552" y="1690688"/>
            <a:ext cx="5183188" cy="823912"/>
          </a:xfrm>
        </p:spPr>
        <p:txBody>
          <a:bodyPr/>
          <a:lstStyle/>
          <a:p>
            <a:r>
              <a:rPr lang="en-US" dirty="0"/>
              <a:t>Sources of Mistakes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335410-FC13-40B6-B59B-F74DF63F7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3552" y="2514600"/>
            <a:ext cx="5632554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 Outage</a:t>
            </a:r>
          </a:p>
          <a:p>
            <a:pPr lvl="1"/>
            <a:r>
              <a:rPr lang="en-US" dirty="0"/>
              <a:t>Something unrelated to the models</a:t>
            </a:r>
          </a:p>
          <a:p>
            <a:r>
              <a:rPr lang="en-US" dirty="0"/>
              <a:t>Model Outage</a:t>
            </a:r>
          </a:p>
          <a:p>
            <a:pPr lvl="1"/>
            <a:r>
              <a:rPr lang="en-US" dirty="0"/>
              <a:t>Corruption or things get out of sync</a:t>
            </a:r>
          </a:p>
          <a:p>
            <a:r>
              <a:rPr lang="en-US" dirty="0"/>
              <a:t>Model Mistakes</a:t>
            </a:r>
          </a:p>
          <a:p>
            <a:pPr lvl="1"/>
            <a:r>
              <a:rPr lang="en-US" dirty="0"/>
              <a:t>Standard errors FPs/FNs</a:t>
            </a:r>
          </a:p>
          <a:p>
            <a:r>
              <a:rPr lang="en-US" dirty="0"/>
              <a:t>Model Degradation</a:t>
            </a:r>
          </a:p>
          <a:p>
            <a:pPr lvl="1"/>
            <a:r>
              <a:rPr lang="en-US" dirty="0"/>
              <a:t>Errors that develop slowly as things change</a:t>
            </a:r>
          </a:p>
        </p:txBody>
      </p:sp>
    </p:spTree>
    <p:extLst>
      <p:ext uri="{BB962C8B-B14F-4D97-AF65-F5344CB8AC3E}">
        <p14:creationId xmlns:p14="http://schemas.microsoft.com/office/powerpoint/2010/main" val="38557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7B19-A0AF-4DE9-AC53-255A07B41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Orchestration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51F14-DF87-4C7A-B395-C4B8CCC5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Monitoring Success Criteria</a:t>
            </a:r>
          </a:p>
          <a:p>
            <a:endParaRPr lang="en-US" dirty="0"/>
          </a:p>
          <a:p>
            <a:r>
              <a:rPr lang="en-US" dirty="0"/>
              <a:t>Inspecting Interactions</a:t>
            </a:r>
          </a:p>
          <a:p>
            <a:endParaRPr lang="en-US" dirty="0"/>
          </a:p>
          <a:p>
            <a:r>
              <a:rPr lang="en-US" dirty="0"/>
              <a:t>Balancing the Experience</a:t>
            </a:r>
          </a:p>
          <a:p>
            <a:endParaRPr lang="en-US" dirty="0"/>
          </a:p>
          <a:p>
            <a:r>
              <a:rPr lang="en-US" dirty="0"/>
              <a:t>Overriding the Intelligence</a:t>
            </a:r>
          </a:p>
          <a:p>
            <a:endParaRPr lang="en-US" dirty="0"/>
          </a:p>
          <a:p>
            <a:r>
              <a:rPr lang="en-US" dirty="0"/>
              <a:t>Creating new Intelligence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972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3E5EAE-2193-408B-A2CB-3613EE95D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Success Criteria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0B8078-F35E-43F6-92DE-CD9A8A446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F02DE9-D342-4112-B4AD-C96C4D6CE4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Business Objectives</a:t>
            </a:r>
          </a:p>
          <a:p>
            <a:endParaRPr lang="en-US" dirty="0"/>
          </a:p>
          <a:p>
            <a:r>
              <a:rPr lang="en-US" dirty="0"/>
              <a:t>Leading Indicators</a:t>
            </a:r>
          </a:p>
          <a:p>
            <a:endParaRPr lang="en-US" dirty="0"/>
          </a:p>
          <a:p>
            <a:r>
              <a:rPr lang="en-US" dirty="0"/>
              <a:t>User Outcomes</a:t>
            </a:r>
          </a:p>
          <a:p>
            <a:endParaRPr lang="en-US" dirty="0"/>
          </a:p>
          <a:p>
            <a:r>
              <a:rPr lang="en-US" dirty="0"/>
              <a:t>Model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D5CB59B-15A7-4440-ADF5-2D112C670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16B1FB-7143-4C99-82B8-371C979E17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 hoc</a:t>
            </a:r>
          </a:p>
          <a:p>
            <a:pPr lvl="1"/>
            <a:r>
              <a:rPr lang="en-US" dirty="0"/>
              <a:t>Write scripts to query logs</a:t>
            </a:r>
          </a:p>
          <a:p>
            <a:r>
              <a:rPr lang="en-US" dirty="0"/>
              <a:t>Tool-Based</a:t>
            </a:r>
          </a:p>
          <a:p>
            <a:pPr lvl="1"/>
            <a:r>
              <a:rPr lang="en-US" dirty="0"/>
              <a:t>Accessible to non-data scientists</a:t>
            </a:r>
          </a:p>
          <a:p>
            <a:r>
              <a:rPr lang="en-US" dirty="0"/>
              <a:t>Automated</a:t>
            </a:r>
          </a:p>
          <a:p>
            <a:pPr lvl="1"/>
            <a:r>
              <a:rPr lang="en-US" dirty="0"/>
              <a:t>Dashboard updated regularly</a:t>
            </a:r>
          </a:p>
          <a:p>
            <a:r>
              <a:rPr lang="en-US" dirty="0"/>
              <a:t>Alert-Based</a:t>
            </a:r>
          </a:p>
          <a:p>
            <a:pPr lvl="1"/>
            <a:r>
              <a:rPr lang="en-US" dirty="0"/>
              <a:t>Flag on major change – rapid or sustained</a:t>
            </a:r>
          </a:p>
          <a:p>
            <a:r>
              <a:rPr lang="en-US" dirty="0"/>
              <a:t>Population Tracking</a:t>
            </a:r>
          </a:p>
          <a:p>
            <a:pPr lvl="1"/>
            <a:r>
              <a:rPr lang="en-US" dirty="0"/>
              <a:t>Slice and dice by user segments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0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8AC9-2B0D-4882-8043-5AF7C214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Inspecting Interactions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D6422-40F1-4087-8A3F-A0D8147DC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DDD46-EF5B-4063-A81C-A3EC4F3B10C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specific events</a:t>
            </a:r>
          </a:p>
          <a:p>
            <a:endParaRPr lang="en-US" dirty="0"/>
          </a:p>
          <a:p>
            <a:r>
              <a:rPr lang="en-US" dirty="0"/>
              <a:t>Observe the:</a:t>
            </a:r>
          </a:p>
          <a:p>
            <a:pPr lvl="1"/>
            <a:r>
              <a:rPr lang="en-US" dirty="0"/>
              <a:t>Context -&gt; features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‘Live’ model outputs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Resulting experience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Outcome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A4647-C533-41EE-A0C8-FBC8B5701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95DEF-1373-4D82-AE5C-4C58376D62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 hoc</a:t>
            </a:r>
          </a:p>
          <a:p>
            <a:pPr lvl="1"/>
            <a:r>
              <a:rPr lang="en-US" dirty="0"/>
              <a:t>Query &amp; join across multiple logs</a:t>
            </a:r>
          </a:p>
          <a:p>
            <a:pPr lvl="1"/>
            <a:r>
              <a:rPr lang="en-US" dirty="0"/>
              <a:t>Interpret numeric data as experience</a:t>
            </a:r>
          </a:p>
          <a:p>
            <a:r>
              <a:rPr lang="en-US" dirty="0"/>
              <a:t>Tool</a:t>
            </a:r>
          </a:p>
          <a:p>
            <a:pPr lvl="1"/>
            <a:r>
              <a:rPr lang="en-US" dirty="0"/>
              <a:t>Non-data scientists query for interactions &amp; see all relevant data</a:t>
            </a:r>
          </a:p>
          <a:p>
            <a:r>
              <a:rPr lang="en-US" dirty="0"/>
              <a:t>Browser</a:t>
            </a:r>
          </a:p>
          <a:p>
            <a:pPr lvl="1"/>
            <a:r>
              <a:rPr lang="en-US" dirty="0"/>
              <a:t>Find interactions and visualize experience / outcomes</a:t>
            </a:r>
          </a:p>
          <a:p>
            <a:r>
              <a:rPr lang="en-US" dirty="0"/>
              <a:t>Live Interaction Inspection</a:t>
            </a:r>
          </a:p>
          <a:p>
            <a:pPr lvl="1"/>
            <a:r>
              <a:rPr lang="en-US" dirty="0"/>
              <a:t>Inject queries to users in context</a:t>
            </a:r>
          </a:p>
        </p:txBody>
      </p:sp>
    </p:spTree>
    <p:extLst>
      <p:ext uri="{BB962C8B-B14F-4D97-AF65-F5344CB8AC3E}">
        <p14:creationId xmlns:p14="http://schemas.microsoft.com/office/powerpoint/2010/main" val="3319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2AA4-2C34-4FB1-80A6-128A14F9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Experience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23BF-2A61-4EA0-8A96-548A74DF0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80DF2-B855-456F-8B87-C37B6ED0CC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Connect intelligence to experience</a:t>
            </a:r>
          </a:p>
          <a:p>
            <a:endParaRPr lang="en-US" dirty="0"/>
          </a:p>
          <a:p>
            <a:r>
              <a:rPr lang="en-US" dirty="0"/>
              <a:t>Frequency</a:t>
            </a:r>
          </a:p>
          <a:p>
            <a:endParaRPr lang="en-US" dirty="0"/>
          </a:p>
          <a:p>
            <a:r>
              <a:rPr lang="en-US" dirty="0"/>
              <a:t>Forcefulness</a:t>
            </a:r>
          </a:p>
          <a:p>
            <a:endParaRPr lang="en-US" dirty="0"/>
          </a:p>
          <a:p>
            <a:r>
              <a:rPr lang="en-US" dirty="0"/>
              <a:t>Actions Taken</a:t>
            </a:r>
          </a:p>
          <a:p>
            <a:pPr lvl="1"/>
            <a:r>
              <a:rPr lang="en-US" dirty="0"/>
              <a:t>Value</a:t>
            </a:r>
          </a:p>
          <a:p>
            <a:pPr lvl="1"/>
            <a:r>
              <a:rPr lang="en-US" dirty="0"/>
              <a:t>Mistakes</a:t>
            </a:r>
          </a:p>
          <a:p>
            <a:pPr lvl="1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4836D-A290-4E68-BD85-D236020B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26BF7-375C-46B2-89BB-3DB89AC4C22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Ad hoc</a:t>
            </a:r>
          </a:p>
          <a:p>
            <a:pPr lvl="1"/>
            <a:r>
              <a:rPr lang="en-US" dirty="0"/>
              <a:t>Implement and deploy code</a:t>
            </a:r>
          </a:p>
          <a:p>
            <a:r>
              <a:rPr lang="en-US" dirty="0"/>
              <a:t>Parameter Updates</a:t>
            </a:r>
          </a:p>
          <a:p>
            <a:pPr lvl="1"/>
            <a:r>
              <a:rPr lang="en-US" dirty="0"/>
              <a:t>Thresholds</a:t>
            </a:r>
          </a:p>
          <a:p>
            <a:pPr lvl="1"/>
            <a:r>
              <a:rPr lang="en-US" dirty="0"/>
              <a:t>Frequencies</a:t>
            </a:r>
          </a:p>
          <a:p>
            <a:pPr lvl="1"/>
            <a:r>
              <a:rPr lang="en-US" dirty="0"/>
              <a:t>Colors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Experience Alternatives</a:t>
            </a:r>
          </a:p>
          <a:p>
            <a:pPr lvl="1"/>
            <a:r>
              <a:rPr lang="en-US" dirty="0"/>
              <a:t>Swap between experiences dynamically</a:t>
            </a:r>
          </a:p>
          <a:p>
            <a:r>
              <a:rPr lang="en-US" dirty="0"/>
              <a:t>Dynamic Experience Updates</a:t>
            </a:r>
          </a:p>
          <a:p>
            <a:pPr lvl="1"/>
            <a:r>
              <a:rPr lang="en-US" dirty="0"/>
              <a:t>Experience in data (similar to model)</a:t>
            </a:r>
          </a:p>
        </p:txBody>
      </p:sp>
    </p:spTree>
    <p:extLst>
      <p:ext uri="{BB962C8B-B14F-4D97-AF65-F5344CB8AC3E}">
        <p14:creationId xmlns:p14="http://schemas.microsoft.com/office/powerpoint/2010/main" val="55301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549</Words>
  <Application>Microsoft Office PowerPoint</Application>
  <PresentationFormat>Widescreen</PresentationFormat>
  <Paragraphs>218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Orchestrating Intelligent Systems</vt:lpstr>
      <vt:lpstr>Refresher: an Intelligent System Implementation</vt:lpstr>
      <vt:lpstr>Why Orchestration is Needed</vt:lpstr>
      <vt:lpstr>Orchestration Team Needs</vt:lpstr>
      <vt:lpstr>Mistakes</vt:lpstr>
      <vt:lpstr>Tools for Orchestration</vt:lpstr>
      <vt:lpstr>Monitoring Success Criteria</vt:lpstr>
      <vt:lpstr>Inspecting Interactions</vt:lpstr>
      <vt:lpstr>Balancing Experience</vt:lpstr>
      <vt:lpstr>Overriding Intelligence</vt:lpstr>
      <vt:lpstr>Creating New Intelligence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Orchestrating Intelligent Systems</dc:title>
  <dc:creator>Geoff Hulten</dc:creator>
  <cp:lastModifiedBy>Geoff Hulten</cp:lastModifiedBy>
  <cp:revision>20</cp:revision>
  <dcterms:created xsi:type="dcterms:W3CDTF">2018-11-24T19:04:52Z</dcterms:created>
  <dcterms:modified xsi:type="dcterms:W3CDTF">2018-11-26T22:50:25Z</dcterms:modified>
</cp:coreProperties>
</file>