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2" r:id="rId3"/>
    <p:sldId id="270" r:id="rId4"/>
    <p:sldId id="259" r:id="rId5"/>
    <p:sldId id="258" r:id="rId6"/>
    <p:sldId id="260" r:id="rId7"/>
    <p:sldId id="278" r:id="rId8"/>
    <p:sldId id="261" r:id="rId9"/>
    <p:sldId id="279" r:id="rId10"/>
    <p:sldId id="262" r:id="rId11"/>
    <p:sldId id="264" r:id="rId12"/>
    <p:sldId id="280" r:id="rId13"/>
    <p:sldId id="281" r:id="rId14"/>
    <p:sldId id="282" r:id="rId15"/>
    <p:sldId id="283" r:id="rId16"/>
    <p:sldId id="265" r:id="rId17"/>
    <p:sldId id="298" r:id="rId18"/>
    <p:sldId id="267" r:id="rId19"/>
    <p:sldId id="268" r:id="rId20"/>
    <p:sldId id="299" r:id="rId21"/>
    <p:sldId id="300" r:id="rId22"/>
    <p:sldId id="294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263" r:id="rId31"/>
    <p:sldId id="308" r:id="rId32"/>
    <p:sldId id="309" r:id="rId33"/>
    <p:sldId id="257" r:id="rId34"/>
    <p:sldId id="310" r:id="rId35"/>
    <p:sldId id="276" r:id="rId36"/>
    <p:sldId id="27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rojects\Teaching\CSEP546\Lectures\DataFor%20Figures\Bias%20Vari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v>Positive</c:v>
          </c:tx>
          <c:spPr>
            <a:ln w="25400">
              <a:noFill/>
            </a:ln>
          </c:spPr>
          <c:marker>
            <c:symbol val="none"/>
          </c:marker>
          <c:xVal>
            <c:numRef>
              <c:f>'Bias Variance'!$C$27:$C$41</c:f>
              <c:numCache>
                <c:formatCode>General</c:formatCode>
                <c:ptCount val="15"/>
                <c:pt idx="1">
                  <c:v>9.4024734951023592E-2</c:v>
                </c:pt>
                <c:pt idx="2">
                  <c:v>0.10940147466882744</c:v>
                </c:pt>
                <c:pt idx="3">
                  <c:v>0.16039886932043856</c:v>
                </c:pt>
                <c:pt idx="4">
                  <c:v>0.2</c:v>
                </c:pt>
                <c:pt idx="5">
                  <c:v>0.23036111976262996</c:v>
                </c:pt>
                <c:pt idx="6">
                  <c:v>0.3</c:v>
                </c:pt>
                <c:pt idx="7">
                  <c:v>0.32118654885500209</c:v>
                </c:pt>
                <c:pt idx="8">
                  <c:v>0.41745217818674485</c:v>
                </c:pt>
                <c:pt idx="9">
                  <c:v>0.50929255184210453</c:v>
                </c:pt>
                <c:pt idx="10">
                  <c:v>0.56147786909099873</c:v>
                </c:pt>
                <c:pt idx="11">
                  <c:v>0.56722433432581443</c:v>
                </c:pt>
                <c:pt idx="12">
                  <c:v>0.63701258459194099</c:v>
                </c:pt>
                <c:pt idx="13">
                  <c:v>0.76</c:v>
                </c:pt>
                <c:pt idx="14">
                  <c:v>0.95</c:v>
                </c:pt>
              </c:numCache>
            </c:numRef>
          </c:xVal>
          <c:yVal>
            <c:numRef>
              <c:f>'Bias Variance'!$D$27:$D$41</c:f>
              <c:numCache>
                <c:formatCode>General</c:formatCode>
                <c:ptCount val="15"/>
                <c:pt idx="1">
                  <c:v>0.31</c:v>
                </c:pt>
                <c:pt idx="2">
                  <c:v>0.5</c:v>
                </c:pt>
                <c:pt idx="3">
                  <c:v>0.9</c:v>
                </c:pt>
                <c:pt idx="4">
                  <c:v>0.15</c:v>
                </c:pt>
                <c:pt idx="5">
                  <c:v>0.93345179150198343</c:v>
                </c:pt>
                <c:pt idx="6">
                  <c:v>0.3</c:v>
                </c:pt>
                <c:pt idx="7">
                  <c:v>0.91293693224213979</c:v>
                </c:pt>
                <c:pt idx="8">
                  <c:v>0.75</c:v>
                </c:pt>
                <c:pt idx="9">
                  <c:v>0.5433951146674556</c:v>
                </c:pt>
                <c:pt idx="10">
                  <c:v>0.97438543245872189</c:v>
                </c:pt>
                <c:pt idx="11">
                  <c:v>0.8</c:v>
                </c:pt>
                <c:pt idx="12">
                  <c:v>0.75394788013790537</c:v>
                </c:pt>
                <c:pt idx="13">
                  <c:v>0.98</c:v>
                </c:pt>
                <c:pt idx="14">
                  <c:v>0.95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FC-40AE-8CA3-535FCFAA1C76}"/>
            </c:ext>
          </c:extLst>
        </c:ser>
        <c:ser>
          <c:idx val="4"/>
          <c:order val="1"/>
          <c:tx>
            <c:v>Negative</c:v>
          </c:tx>
          <c:spPr>
            <a:ln w="25400">
              <a:noFill/>
            </a:ln>
          </c:spPr>
          <c:marker>
            <c:symbol val="none"/>
          </c:marker>
          <c:xVal>
            <c:numRef>
              <c:f>'Bias Variance'!$F$27:$F$46</c:f>
              <c:numCache>
                <c:formatCode>General</c:formatCode>
                <c:ptCount val="20"/>
                <c:pt idx="0">
                  <c:v>0.02</c:v>
                </c:pt>
                <c:pt idx="1">
                  <c:v>6.1088979010002653E-2</c:v>
                </c:pt>
                <c:pt idx="2">
                  <c:v>0.14000000000000001</c:v>
                </c:pt>
                <c:pt idx="3">
                  <c:v>0.4</c:v>
                </c:pt>
                <c:pt idx="4">
                  <c:v>0.5</c:v>
                </c:pt>
                <c:pt idx="5">
                  <c:v>0.55000000000000004</c:v>
                </c:pt>
                <c:pt idx="8">
                  <c:v>0.7</c:v>
                </c:pt>
                <c:pt idx="10">
                  <c:v>0.7956757170046207</c:v>
                </c:pt>
                <c:pt idx="11">
                  <c:v>0.8</c:v>
                </c:pt>
                <c:pt idx="12">
                  <c:v>0.8</c:v>
                </c:pt>
                <c:pt idx="13">
                  <c:v>0.81791376168519159</c:v>
                </c:pt>
                <c:pt idx="17">
                  <c:v>0.9</c:v>
                </c:pt>
                <c:pt idx="19">
                  <c:v>0.97115856009097035</c:v>
                </c:pt>
              </c:numCache>
            </c:numRef>
          </c:xVal>
          <c:yVal>
            <c:numRef>
              <c:f>'Bias Variance'!$G$27:$G$46</c:f>
              <c:numCache>
                <c:formatCode>General</c:formatCode>
                <c:ptCount val="20"/>
                <c:pt idx="0">
                  <c:v>0.35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0.17586603331870188</c:v>
                </c:pt>
                <c:pt idx="5">
                  <c:v>0.35328360822961957</c:v>
                </c:pt>
                <c:pt idx="8">
                  <c:v>0.55000000000000004</c:v>
                </c:pt>
                <c:pt idx="10">
                  <c:v>0.62494374854326495</c:v>
                </c:pt>
                <c:pt idx="11">
                  <c:v>0.3</c:v>
                </c:pt>
                <c:pt idx="12">
                  <c:v>0.83485376092137731</c:v>
                </c:pt>
                <c:pt idx="13">
                  <c:v>0.26232655994426723</c:v>
                </c:pt>
                <c:pt idx="17">
                  <c:v>0.73974330489921258</c:v>
                </c:pt>
                <c:pt idx="19">
                  <c:v>4.4999999999999998E-2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1FC-40AE-8CA3-535FCFAA1C76}"/>
            </c:ext>
          </c:extLst>
        </c:ser>
        <c:ser>
          <c:idx val="5"/>
          <c:order val="2"/>
          <c:tx>
            <c:v>Line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'Bias Variance'!$F$9:$F$19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'Bias Variance'!$G$9:$G$19</c:f>
              <c:numCache>
                <c:formatCode>General</c:formatCode>
                <c:ptCount val="11"/>
                <c:pt idx="0">
                  <c:v>0.3</c:v>
                </c:pt>
                <c:pt idx="1">
                  <c:v>0.32999999999999996</c:v>
                </c:pt>
                <c:pt idx="2">
                  <c:v>0.36</c:v>
                </c:pt>
                <c:pt idx="3">
                  <c:v>0.39</c:v>
                </c:pt>
                <c:pt idx="4">
                  <c:v>0.42</c:v>
                </c:pt>
                <c:pt idx="5">
                  <c:v>0.44999999999999996</c:v>
                </c:pt>
                <c:pt idx="6">
                  <c:v>0.48</c:v>
                </c:pt>
                <c:pt idx="7">
                  <c:v>0.51</c:v>
                </c:pt>
                <c:pt idx="8">
                  <c:v>0.54</c:v>
                </c:pt>
                <c:pt idx="9">
                  <c:v>0.57000000000000006</c:v>
                </c:pt>
                <c:pt idx="10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1FC-40AE-8CA3-535FCFAA1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7501264"/>
        <c:axId val="246739784"/>
      </c:scatterChart>
      <c:valAx>
        <c:axId val="3375012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6739784"/>
        <c:crosses val="autoZero"/>
        <c:crossBetween val="midCat"/>
        <c:majorUnit val="0.1"/>
      </c:valAx>
      <c:valAx>
        <c:axId val="24673978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501264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0-23T02:37:50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28543 8948 288 0,'7'-10'25'0,"0"-2"-25"0,-3 2 0 0,-1-6 0 16,-3 10 383-16,-3-3 71 0,-4-1 14 0,0 1 4 16,-7 6-387-16,-4-3-77 0,-7 2-8 0,-6-2-16 31,-1 6-44-31,-3 6-8 0,-1-2-3 0,-6 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A484-FA2C-4667-8373-2BDF6DDCCA9A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2DA0B-5496-42BC-9C7B-CBD614AB5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D66ED-36C4-4938-B5D0-72ABAC04F1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for listening. We covered Intelligent Systems, and why you might need one. Then we talked about closed-loop intelligence and the five factors to balance to keep an Intelligent System successful: the objective, experience, implementation, intelligence, and orchestration.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much more I wish I had time to share. And if you want more details you can check out my book on Building Intelligent Systems. You can also contact me at ghulten@intelligentsystem.io. I want to leave you with a checklist for approaching your own Intelligent System project, some of these we talked about today, and some we didn’t.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 think, most important is number 16 -- have fun. AI and machine learning are changing the world, and it’s an exciting time to be involved.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E31F2F-B8BD-490B-AB49-A42107F89E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680B-8312-408B-B7B5-DECDC3FD6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72F27-7A44-493B-AD7F-9E693BCC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9C64-7572-4A3B-90C4-AD16DE08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867A-DCD4-42EF-A696-471A7C22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634F-D1A9-4025-B3C9-126F796D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79EA-940F-474B-A654-C9D8574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A84EE-9B80-43BB-898B-526B96A6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B496-DC73-4C71-8240-F25B930A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813B-39BA-4577-943B-E24D428E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7D20-4205-4976-A36C-8566757B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58539-72CC-44DE-8944-84AEC79E9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84CE5-99C9-41E4-A211-52522934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6607-BF48-400B-B89C-163B5BC7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0EFB-E38F-4F30-B54A-7C1E2863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66852-329B-4223-9B91-45598AF8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9C21-C8EE-42CF-BB99-E4CBF8EC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8E47-E47B-44FF-804A-293084BAC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D134A-7B16-45DD-AA09-02636ED9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D99D-A542-4229-A927-A3E92EE0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C0E4-9177-49F0-A3A9-DF29E0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50A4-ADDB-41ED-97FD-FA9C9725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4643-B4FF-4D0A-A448-5FED8F544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EEBE-1979-470A-B6C2-03C6F67F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464B-E7E8-4C98-A0C7-AFED4163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18BC-F327-4AAD-8C3E-B79B74F4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C7EC-2572-4DF2-8173-14EA607D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1D9F-76A6-462D-B34B-28967C5E0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8FE04-29A0-4F5D-96EF-55C8A6F88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3A0A4-C4CA-41E5-9705-B38FE696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4C6B2-C282-4BC5-923D-1B97EC24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B48CF-D4A7-402B-A79E-879D65E4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FBDF-BAE5-4CDA-B72B-3B45C722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B99B7-AA2C-4D9F-9F29-E5A109D9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6A9FE-60F0-4ED6-A808-9F7FE9CDA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0A446-E8D0-4AD7-B806-52A5077D7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457E7-07A3-41A6-A1B7-75D57B339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113CA-E4E1-4B03-B581-5F36F654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EC764-581E-4C23-AC3C-E894944E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3D9D1-5AA4-4F99-8EA9-59109DF0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0297-C0C3-426F-BC9F-E07391A4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C065A-C7B2-44E2-BC47-8FC56CC2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6817A-27D3-4C47-A81F-C4DB5089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50FC3-E68F-47E0-BF02-F57D838F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1E307-9C3A-47B8-88C6-A4BB827F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FA4CE-D4BB-4FC7-9B27-FC643D54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96833-AAE1-4404-B3CD-4E7DC11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67F9-E575-4FD0-BC85-367CE31A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5836-BC1A-4CC1-A4D4-CE7904366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2BA5C-2428-4CEA-8BA8-758B72E9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3FBB0-BFE6-4CB6-A14B-3605DC22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8F7D-4889-4758-8C6D-03BAADCD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A6021-CC3A-4991-9933-7391EB7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1F47-8EE4-45B9-801D-1C287E93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F7305-7E2F-4BFF-AF0B-1F91F16DD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0E682-E2FF-4B38-A53F-EC9CB63EF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F75D-306F-4FD0-9C1E-BB4A4D50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9A33-EC94-464D-B10C-0391AB8C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431B1-646C-4B4F-A3AA-DCD42195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9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A9B4F-DF28-492D-B146-8CAA15FB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602A-EDA9-4278-9E8A-1A588427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34FB-3677-4579-BDF0-CDD255885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6A0A-04A1-4DCE-BB9C-C78361EE1A62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9E62-0364-4459-8D06-D8591F8FA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63F6-B2E8-4579-BCA5-7D8976AE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1E9C-DA6B-4472-B63B-28ADD7A9F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40.png"/><Relationship Id="rId2" Type="http://schemas.openxmlformats.org/officeDocument/2006/relationships/image" Target="../media/image200.png"/><Relationship Id="rId16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120.png"/><Relationship Id="rId5" Type="http://schemas.openxmlformats.org/officeDocument/2006/relationships/image" Target="../media/image230.png"/><Relationship Id="rId15" Type="http://schemas.openxmlformats.org/officeDocument/2006/relationships/image" Target="../media/image32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4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ghulten@hot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C437-8F51-406C-82FA-A80273253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Review of the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D0DDC-236F-477A-AF74-B5344CAB6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22517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8CAB-83B9-4A3B-97FA-B3B1BE5F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using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C0FA-0B6F-439A-9791-A230671E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5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IF: Model1 – Bound &gt; Model2 + Bound</a:t>
            </a:r>
            <a:endParaRPr lang="en-US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E5EBD0-FC95-4F1E-B98B-8A8E0B1741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768" y="2517934"/>
          <a:ext cx="4205961" cy="3793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987">
                  <a:extLst>
                    <a:ext uri="{9D8B030D-6E8A-4147-A177-3AD203B41FA5}">
                      <a16:colId xmlns:a16="http://schemas.microsoft.com/office/drawing/2014/main" val="1772856887"/>
                    </a:ext>
                  </a:extLst>
                </a:gridCol>
                <a:gridCol w="1401987">
                  <a:extLst>
                    <a:ext uri="{9D8B030D-6E8A-4147-A177-3AD203B41FA5}">
                      <a16:colId xmlns:a16="http://schemas.microsoft.com/office/drawing/2014/main" val="248375153"/>
                    </a:ext>
                  </a:extLst>
                </a:gridCol>
                <a:gridCol w="1401987">
                  <a:extLst>
                    <a:ext uri="{9D8B030D-6E8A-4147-A177-3AD203B41FA5}">
                      <a16:colId xmlns:a16="http://schemas.microsoft.com/office/drawing/2014/main" val="1874843533"/>
                    </a:ext>
                  </a:extLst>
                </a:gridCol>
              </a:tblGrid>
              <a:tr h="948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Model(89%) – Bound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Model(80%) + Bound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429415"/>
                  </a:ext>
                </a:extLst>
              </a:tr>
              <a:tr h="948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57030"/>
                  </a:ext>
                </a:extLst>
              </a:tr>
              <a:tr h="948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909903"/>
                  </a:ext>
                </a:extLst>
              </a:tr>
              <a:tr h="9484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5412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295505-0F27-49A5-BC0F-CDB374136106}"/>
              </a:ext>
            </a:extLst>
          </p:cNvPr>
          <p:cNvSpPr/>
          <p:nvPr/>
        </p:nvSpPr>
        <p:spPr>
          <a:xfrm>
            <a:off x="2204581" y="3529207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759E8-73E3-4D4E-A712-4780243255AA}"/>
              </a:ext>
            </a:extLst>
          </p:cNvPr>
          <p:cNvSpPr/>
          <p:nvPr/>
        </p:nvSpPr>
        <p:spPr>
          <a:xfrm>
            <a:off x="3570962" y="3529206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79F22-9349-42CC-8F5F-1F54D2DBC1D8}"/>
              </a:ext>
            </a:extLst>
          </p:cNvPr>
          <p:cNvSpPr/>
          <p:nvPr/>
        </p:nvSpPr>
        <p:spPr>
          <a:xfrm>
            <a:off x="2204581" y="4481469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CAF6B6-3A40-4A88-ABE7-2DDFA49BB6D2}"/>
              </a:ext>
            </a:extLst>
          </p:cNvPr>
          <p:cNvSpPr/>
          <p:nvPr/>
        </p:nvSpPr>
        <p:spPr>
          <a:xfrm>
            <a:off x="3570962" y="4481469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804-A18F-446B-AF68-69236BD5ED7A}"/>
              </a:ext>
            </a:extLst>
          </p:cNvPr>
          <p:cNvSpPr/>
          <p:nvPr/>
        </p:nvSpPr>
        <p:spPr>
          <a:xfrm>
            <a:off x="2218499" y="5427106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C06C3-6D77-4A21-861B-16BBFE5411D7}"/>
              </a:ext>
            </a:extLst>
          </p:cNvPr>
          <p:cNvSpPr/>
          <p:nvPr/>
        </p:nvSpPr>
        <p:spPr>
          <a:xfrm>
            <a:off x="3598798" y="5421528"/>
            <a:ext cx="1202498" cy="817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6EAC1-7F68-4FC5-91CB-64A184B0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86" y="2185134"/>
            <a:ext cx="3683084" cy="2213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ECF11-205F-40E6-8B05-E81FD1993DD3}"/>
              </a:ext>
            </a:extLst>
          </p:cNvPr>
          <p:cNvSpPr txBox="1"/>
          <p:nvPr/>
        </p:nvSpPr>
        <p:spPr>
          <a:xfrm>
            <a:off x="1573377" y="6341120"/>
            <a:ext cx="246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Confidence Interval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D9B7C3-D087-4C45-A76F-8477577F8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979" y="3292018"/>
            <a:ext cx="3683084" cy="2213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FEEC50-5152-4DEA-B8BD-ECE5856D2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672" y="4337942"/>
            <a:ext cx="3683084" cy="2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748E-1CF8-4C12-8A8C-9DF3DCB3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8478"/>
          </a:xfrm>
        </p:spPr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C1EA-2972-489D-BD93-7E122B30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66733"/>
            <a:ext cx="10515600" cy="4351338"/>
          </a:xfrm>
        </p:spPr>
        <p:txBody>
          <a:bodyPr/>
          <a:lstStyle/>
          <a:p>
            <a:r>
              <a:rPr lang="en-US" dirty="0"/>
              <a:t>Instead of dividing training data into two parts (train &amp; validation).</a:t>
            </a:r>
          </a:p>
          <a:p>
            <a:r>
              <a:rPr lang="en-US" dirty="0"/>
              <a:t>Divide it into K parts and loop over them</a:t>
            </a:r>
          </a:p>
          <a:p>
            <a:pPr lvl="1"/>
            <a:r>
              <a:rPr lang="en-US" dirty="0"/>
              <a:t>Hold out one part for validation, train on remaining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DF59F-CE17-4C0C-AE6C-4761C0D3EC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6133" y="2740275"/>
          <a:ext cx="595532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1065">
                  <a:extLst>
                    <a:ext uri="{9D8B030D-6E8A-4147-A177-3AD203B41FA5}">
                      <a16:colId xmlns:a16="http://schemas.microsoft.com/office/drawing/2014/main" val="3001054815"/>
                    </a:ext>
                  </a:extLst>
                </a:gridCol>
                <a:gridCol w="1191065">
                  <a:extLst>
                    <a:ext uri="{9D8B030D-6E8A-4147-A177-3AD203B41FA5}">
                      <a16:colId xmlns:a16="http://schemas.microsoft.com/office/drawing/2014/main" val="2344223426"/>
                    </a:ext>
                  </a:extLst>
                </a:gridCol>
                <a:gridCol w="1191065">
                  <a:extLst>
                    <a:ext uri="{9D8B030D-6E8A-4147-A177-3AD203B41FA5}">
                      <a16:colId xmlns:a16="http://schemas.microsoft.com/office/drawing/2014/main" val="2242648490"/>
                    </a:ext>
                  </a:extLst>
                </a:gridCol>
                <a:gridCol w="1191065">
                  <a:extLst>
                    <a:ext uri="{9D8B030D-6E8A-4147-A177-3AD203B41FA5}">
                      <a16:colId xmlns:a16="http://schemas.microsoft.com/office/drawing/2014/main" val="3061743977"/>
                    </a:ext>
                  </a:extLst>
                </a:gridCol>
                <a:gridCol w="1191065">
                  <a:extLst>
                    <a:ext uri="{9D8B030D-6E8A-4147-A177-3AD203B41FA5}">
                      <a16:colId xmlns:a16="http://schemas.microsoft.com/office/drawing/2014/main" val="3223209499"/>
                    </a:ext>
                  </a:extLst>
                </a:gridCol>
              </a:tblGrid>
              <a:tr h="28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67617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71223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69588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59357"/>
                  </a:ext>
                </a:extLst>
              </a:tr>
              <a:tr h="286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716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87A5D09-CE57-4EE5-BE46-9D8B7B015E0F}"/>
              </a:ext>
            </a:extLst>
          </p:cNvPr>
          <p:cNvSpPr txBox="1"/>
          <p:nvPr/>
        </p:nvSpPr>
        <p:spPr>
          <a:xfrm>
            <a:off x="2073007" y="266996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1E6DB1-7D46-448C-BE1C-96E0C86F37EB}"/>
              </a:ext>
            </a:extLst>
          </p:cNvPr>
          <p:cNvSpPr txBox="1"/>
          <p:nvPr/>
        </p:nvSpPr>
        <p:spPr>
          <a:xfrm>
            <a:off x="2067606" y="310960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DA83F-5F9A-449A-B94B-F1EBDA0D1FFE}"/>
              </a:ext>
            </a:extLst>
          </p:cNvPr>
          <p:cNvSpPr txBox="1"/>
          <p:nvPr/>
        </p:nvSpPr>
        <p:spPr>
          <a:xfrm>
            <a:off x="2070307" y="346770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463B6-ABFA-40EE-A709-07CF3A6EE72C}"/>
              </a:ext>
            </a:extLst>
          </p:cNvPr>
          <p:cNvSpPr txBox="1"/>
          <p:nvPr/>
        </p:nvSpPr>
        <p:spPr>
          <a:xfrm>
            <a:off x="2067605" y="383372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BAE60-DF53-4188-9C4B-C386DD11BE68}"/>
              </a:ext>
            </a:extLst>
          </p:cNvPr>
          <p:cNvSpPr txBox="1"/>
          <p:nvPr/>
        </p:nvSpPr>
        <p:spPr>
          <a:xfrm>
            <a:off x="2067604" y="42014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CFE07D-1B67-4EF5-A179-9E14857C3207}"/>
              </a:ext>
            </a:extLst>
          </p:cNvPr>
          <p:cNvSpPr/>
          <p:nvPr/>
        </p:nvSpPr>
        <p:spPr>
          <a:xfrm>
            <a:off x="3774383" y="4687409"/>
            <a:ext cx="1116037" cy="3618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Train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88D2F-68D4-4CAF-B766-793C83714AC6}"/>
              </a:ext>
            </a:extLst>
          </p:cNvPr>
          <p:cNvSpPr/>
          <p:nvPr/>
        </p:nvSpPr>
        <p:spPr>
          <a:xfrm>
            <a:off x="5807165" y="4687409"/>
            <a:ext cx="1116037" cy="361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Validate 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49DF663-D436-49B7-8EDA-4CCEB5A023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396" y="5655262"/>
                <a:ext cx="4302024" cy="901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𝐶𝑜𝑟𝑟𝑒𝑐𝑡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49DF663-D436-49B7-8EDA-4CCEB5A0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96" y="5655262"/>
                <a:ext cx="4302024" cy="901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FAED00B9-6617-4402-8AD0-2F8782B3AE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199" y="5647142"/>
                <a:ext cx="5181600" cy="90114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𝐴𝑐𝑐𝑢𝑟𝑎𝑐𝑦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𝐶𝑉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𝐴𝑐𝑐𝑢𝑟𝑎𝑐𝑦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𝐶𝑉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(1 −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𝐴𝑐𝑐𝑢𝑟𝑎𝑐𝑦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𝐶𝑉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Content Placeholder 5">
                <a:extLst>
                  <a:ext uri="{FF2B5EF4-FFF2-40B4-BE49-F238E27FC236}">
                    <a16:creationId xmlns:a16="http://schemas.microsoft.com/office/drawing/2014/main" id="{FAED00B9-6617-4402-8AD0-2F8782B3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5647142"/>
                <a:ext cx="5181600" cy="901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3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DEABF0-009F-435C-B844-3298C400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310" y="1408386"/>
            <a:ext cx="7163421" cy="4999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FC9B6F-BE2D-4C93-AA01-3A3AF003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Comparisons</a:t>
            </a:r>
          </a:p>
        </p:txBody>
      </p:sp>
    </p:spTree>
    <p:extLst>
      <p:ext uri="{BB962C8B-B14F-4D97-AF65-F5344CB8AC3E}">
        <p14:creationId xmlns:p14="http://schemas.microsoft.com/office/powerpoint/2010/main" val="13637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864FD1D-ADB3-4B68-814D-97335EF6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592" y="2247736"/>
            <a:ext cx="4767485" cy="4072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5049F-19C4-408A-9B51-5C918CBD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Recall Curves – PR Curves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C2BAC-BAD3-4F13-AD06-A09BFD70E28A}"/>
              </a:ext>
            </a:extLst>
          </p:cNvPr>
          <p:cNvSpPr txBox="1"/>
          <p:nvPr/>
        </p:nvSpPr>
        <p:spPr>
          <a:xfrm>
            <a:off x="956442" y="1690688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Classified Correctly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B580AD-B91A-49EC-8EBB-509FB6EC846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70088" y="1875354"/>
            <a:ext cx="465278" cy="44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6C313E-8ED4-44FB-BE65-B632F459C1F2}"/>
              </a:ext>
            </a:extLst>
          </p:cNvPr>
          <p:cNvSpPr txBox="1"/>
          <p:nvPr/>
        </p:nvSpPr>
        <p:spPr>
          <a:xfrm>
            <a:off x="1229710" y="3429000"/>
            <a:ext cx="205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Set of Mistakes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6FDE97-F15B-48EC-BC1A-371B209360F6}"/>
              </a:ext>
            </a:extLst>
          </p:cNvPr>
          <p:cNvCxnSpPr>
            <a:stCxn id="9" idx="3"/>
          </p:cNvCxnSpPr>
          <p:nvPr/>
        </p:nvCxnSpPr>
        <p:spPr>
          <a:xfrm flipV="1">
            <a:off x="3285337" y="3016252"/>
            <a:ext cx="1150029" cy="597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632E00-E291-4E7F-998B-7BEBB6B1B658}"/>
              </a:ext>
            </a:extLst>
          </p:cNvPr>
          <p:cNvSpPr txBox="1"/>
          <p:nvPr/>
        </p:nvSpPr>
        <p:spPr>
          <a:xfrm>
            <a:off x="6420899" y="1321356"/>
            <a:ext cx="411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Incremental Classifications More Accurate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DAAC6-F1A1-4B9D-BD37-AB955438FE0F}"/>
              </a:ext>
            </a:extLst>
          </p:cNvPr>
          <p:cNvCxnSpPr/>
          <p:nvPr/>
        </p:nvCxnSpPr>
        <p:spPr>
          <a:xfrm flipH="1">
            <a:off x="5990897" y="1690688"/>
            <a:ext cx="409903" cy="632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E30669-5CC6-422B-879A-B6306EA0A379}"/>
              </a:ext>
            </a:extLst>
          </p:cNvPr>
          <p:cNvSpPr txBox="1"/>
          <p:nvPr/>
        </p:nvSpPr>
        <p:spPr>
          <a:xfrm>
            <a:off x="8820022" y="2648607"/>
            <a:ext cx="2674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Classifications</a:t>
            </a:r>
          </a:p>
          <a:p>
            <a:pPr algn="ctr"/>
            <a:r>
              <a:rPr lang="en-US" dirty="0"/>
              <a:t>Less Accurate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93EBD2-646C-4266-85E4-B0DBF33E7D1E}"/>
              </a:ext>
            </a:extLst>
          </p:cNvPr>
          <p:cNvCxnSpPr>
            <a:stCxn id="15" idx="1"/>
          </p:cNvCxnSpPr>
          <p:nvPr/>
        </p:nvCxnSpPr>
        <p:spPr>
          <a:xfrm flipH="1">
            <a:off x="8008883" y="2971773"/>
            <a:ext cx="811139" cy="34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F847B2-E8B1-44BF-967C-70E4A7334215}"/>
              </a:ext>
            </a:extLst>
          </p:cNvPr>
          <p:cNvSpPr txBox="1"/>
          <p:nvPr/>
        </p:nvSpPr>
        <p:spPr>
          <a:xfrm>
            <a:off x="9154510" y="4803228"/>
            <a:ext cx="25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Classified as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3638EC-A416-4A7C-AACA-3D8C34711A93}"/>
              </a:ext>
            </a:extLst>
          </p:cNvPr>
          <p:cNvCxnSpPr>
            <a:stCxn id="18" idx="1"/>
          </p:cNvCxnSpPr>
          <p:nvPr/>
        </p:nvCxnSpPr>
        <p:spPr>
          <a:xfrm flipH="1">
            <a:off x="8414452" y="4987894"/>
            <a:ext cx="740058" cy="7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5D43-C8DC-47EE-926B-F62EDFA6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40D6-16FF-4F13-9012-F4BC3E0F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1" y="1825625"/>
            <a:ext cx="3951889" cy="4351338"/>
          </a:xfrm>
        </p:spPr>
        <p:txBody>
          <a:bodyPr/>
          <a:lstStyle/>
          <a:p>
            <a:r>
              <a:rPr lang="en-US" dirty="0"/>
              <a:t>Balance Mistakes for your Application</a:t>
            </a:r>
          </a:p>
          <a:p>
            <a:endParaRPr lang="en-US" dirty="0"/>
          </a:p>
          <a:p>
            <a:r>
              <a:rPr lang="en-US" dirty="0"/>
              <a:t>Spam needs low FP Rate</a:t>
            </a:r>
          </a:p>
          <a:p>
            <a:endParaRPr lang="en-US" dirty="0"/>
          </a:p>
          <a:p>
            <a:r>
              <a:rPr lang="en-US" dirty="0"/>
              <a:t>Use separate hold out data to find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39730-8879-4D0F-B452-9FC4534E3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04" y="1513030"/>
            <a:ext cx="6851496" cy="49798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35BD61-B1AA-4E9C-9B42-D3B154C5ABCC}"/>
              </a:ext>
            </a:extLst>
          </p:cNvPr>
          <p:cNvCxnSpPr/>
          <p:nvPr/>
        </p:nvCxnSpPr>
        <p:spPr>
          <a:xfrm>
            <a:off x="5591503" y="1334814"/>
            <a:ext cx="0" cy="527619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0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733-9731-482F-8C5E-949CC2EB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Decision Tree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CE826-DDBA-48A6-896B-EC259914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702" y="1690688"/>
            <a:ext cx="7658100" cy="30194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34BD8C-B74A-4B94-8BBE-50D7EAEFB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4502" cy="2021161"/>
          </a:xfrm>
        </p:spPr>
        <p:txBody>
          <a:bodyPr>
            <a:normAutofit/>
          </a:bodyPr>
          <a:lstStyle/>
          <a:p>
            <a:r>
              <a:rPr lang="en-US" sz="1800" dirty="0"/>
              <a:t>Internal nodes test feature values</a:t>
            </a:r>
          </a:p>
          <a:p>
            <a:endParaRPr lang="en-US" sz="1800" dirty="0"/>
          </a:p>
          <a:p>
            <a:r>
              <a:rPr lang="en-US" sz="1800" dirty="0"/>
              <a:t>One child per possible outcome</a:t>
            </a:r>
          </a:p>
          <a:p>
            <a:endParaRPr lang="en-US" sz="1800" dirty="0"/>
          </a:p>
          <a:p>
            <a:r>
              <a:rPr lang="en-US" sz="1800" dirty="0"/>
              <a:t>Leaves contain predictions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C7CAC8-E7EA-433C-BE01-32657A6906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3103" y="516731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07482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2263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9948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39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2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5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90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6DA5-2240-44B4-B187-7D31BCEB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77" y="199567"/>
            <a:ext cx="10515600" cy="488822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Trees: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0912-2825-4E91-B39D-F3A9BBB1D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2" y="1825625"/>
            <a:ext cx="246692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Binary Feature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Categorical Feature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Numeric Feature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7D013-E71D-41FE-8935-EF2EEA20DB51}"/>
                  </a:ext>
                </a:extLst>
              </p:cNvPr>
              <p:cNvSpPr txBox="1"/>
              <p:nvPr/>
            </p:nvSpPr>
            <p:spPr>
              <a:xfrm>
                <a:off x="3477600" y="1774237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7D013-E71D-41FE-8935-EF2EEA20D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600" y="1774237"/>
                <a:ext cx="9459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94D2B2-77EA-4CAB-89A5-F6CB918356EA}"/>
              </a:ext>
            </a:extLst>
          </p:cNvPr>
          <p:cNvCxnSpPr>
            <a:stCxn id="4" idx="2"/>
          </p:cNvCxnSpPr>
          <p:nvPr/>
        </p:nvCxnSpPr>
        <p:spPr>
          <a:xfrm flipH="1">
            <a:off x="3235862" y="2143569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79617F-F9B6-4C68-A1DA-3D6D76AB52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950566" y="2143569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DC0C4E-7A82-41E0-8B5B-8086BC2FE85A}"/>
              </a:ext>
            </a:extLst>
          </p:cNvPr>
          <p:cNvSpPr txBox="1"/>
          <p:nvPr/>
        </p:nvSpPr>
        <p:spPr>
          <a:xfrm>
            <a:off x="4307917" y="216849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97C20F-CD94-461C-8FBB-316764DB4FB6}"/>
              </a:ext>
            </a:extLst>
          </p:cNvPr>
          <p:cNvSpPr txBox="1"/>
          <p:nvPr/>
        </p:nvSpPr>
        <p:spPr>
          <a:xfrm>
            <a:off x="2951642" y="214356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1BFC7C-64FA-4CA1-B95D-FD09609501C4}"/>
                  </a:ext>
                </a:extLst>
              </p:cNvPr>
              <p:cNvSpPr txBox="1"/>
              <p:nvPr/>
            </p:nvSpPr>
            <p:spPr>
              <a:xfrm>
                <a:off x="3550860" y="3493400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1BFC7C-64FA-4CA1-B95D-FD096095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60" y="3493400"/>
                <a:ext cx="945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C00556-684A-4CC0-8933-F9EB0A30976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918106" y="3862732"/>
            <a:ext cx="1105720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F6CD9A-7DCA-4C87-8499-08323FC5070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023826" y="3862732"/>
            <a:ext cx="1105719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D839C-B2BF-4ADD-A006-8DEE159DFBA0}"/>
                  </a:ext>
                </a:extLst>
              </p:cNvPr>
              <p:cNvSpPr txBox="1"/>
              <p:nvPr/>
            </p:nvSpPr>
            <p:spPr>
              <a:xfrm>
                <a:off x="4592009" y="3862732"/>
                <a:ext cx="943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BD839C-B2BF-4ADD-A006-8DEE159DF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09" y="3862732"/>
                <a:ext cx="9437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5A9803-18AD-4619-A9D3-C7D9740B125B}"/>
                  </a:ext>
                </a:extLst>
              </p:cNvPr>
              <p:cNvSpPr txBox="1"/>
              <p:nvPr/>
            </p:nvSpPr>
            <p:spPr>
              <a:xfrm>
                <a:off x="2507577" y="3862732"/>
                <a:ext cx="924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5A9803-18AD-4619-A9D3-C7D9740B1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577" y="3862732"/>
                <a:ext cx="9243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2B5975-0ECE-47FE-B9C1-9A416731429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568051" y="3862732"/>
            <a:ext cx="455775" cy="436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10A5B0-13E2-476F-907F-BCFB1FC5F34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023826" y="3862732"/>
            <a:ext cx="357351" cy="470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E958C0-0847-4149-9A66-0E5DDD6D3508}"/>
              </a:ext>
            </a:extLst>
          </p:cNvPr>
          <p:cNvSpPr txBox="1"/>
          <p:nvPr/>
        </p:nvSpPr>
        <p:spPr>
          <a:xfrm>
            <a:off x="3852143" y="40225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E3E056-8741-436E-8BE2-B9C68DC96FEB}"/>
                  </a:ext>
                </a:extLst>
              </p:cNvPr>
              <p:cNvSpPr txBox="1"/>
              <p:nvPr/>
            </p:nvSpPr>
            <p:spPr>
              <a:xfrm>
                <a:off x="3309122" y="5214451"/>
                <a:ext cx="1282887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&lt;101.2?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E3E056-8741-436E-8BE2-B9C68DC96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22" y="5214451"/>
                <a:ext cx="128288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89B5EF-E33B-484F-A93B-2CB429CB2099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3309124" y="5553005"/>
            <a:ext cx="641442" cy="67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C73624-ADAF-4B93-913B-2C2BDF2B531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950566" y="5553005"/>
            <a:ext cx="787963" cy="67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4E6439-929D-4FBE-8B8C-0CF1DD7F790F}"/>
              </a:ext>
            </a:extLst>
          </p:cNvPr>
          <p:cNvSpPr txBox="1"/>
          <p:nvPr/>
        </p:nvSpPr>
        <p:spPr>
          <a:xfrm>
            <a:off x="4381177" y="568736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E9C09-1CBA-4ECC-9E27-C850B131F008}"/>
              </a:ext>
            </a:extLst>
          </p:cNvPr>
          <p:cNvSpPr txBox="1"/>
          <p:nvPr/>
        </p:nvSpPr>
        <p:spPr>
          <a:xfrm>
            <a:off x="3024902" y="566244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19901A1-3B7B-47FB-A103-690DD5FF0DCC}"/>
              </a:ext>
            </a:extLst>
          </p:cNvPr>
          <p:cNvSpPr txBox="1">
            <a:spLocks/>
          </p:cNvSpPr>
          <p:nvPr/>
        </p:nvSpPr>
        <p:spPr>
          <a:xfrm>
            <a:off x="6753068" y="1825625"/>
            <a:ext cx="4600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Classification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Probability </a:t>
            </a:r>
            <a:br>
              <a:rPr lang="en-US" dirty="0"/>
            </a:br>
            <a:r>
              <a:rPr lang="en-US" dirty="0"/>
              <a:t>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BEF16F-486B-428D-8F36-A520029DE3A8}"/>
                  </a:ext>
                </a:extLst>
              </p:cNvPr>
              <p:cNvSpPr txBox="1"/>
              <p:nvPr/>
            </p:nvSpPr>
            <p:spPr>
              <a:xfrm>
                <a:off x="9993098" y="1958903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BEF16F-486B-428D-8F36-A520029DE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98" y="1958903"/>
                <a:ext cx="945931" cy="369332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57AD9D-3DE4-43E1-ACB2-C86B1E84F7C2}"/>
                  </a:ext>
                </a:extLst>
              </p:cNvPr>
              <p:cNvSpPr txBox="1"/>
              <p:nvPr/>
            </p:nvSpPr>
            <p:spPr>
              <a:xfrm>
                <a:off x="9798657" y="3468097"/>
                <a:ext cx="13348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57AD9D-3DE4-43E1-ACB2-C86B1E84F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657" y="3468097"/>
                <a:ext cx="1334814" cy="369332"/>
              </a:xfrm>
              <a:prstGeom prst="rect">
                <a:avLst/>
              </a:prstGeom>
              <a:blipFill>
                <a:blip r:embed="rId8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A4BC34-9257-44A1-B4EE-C28CCB22D524}"/>
                  </a:ext>
                </a:extLst>
              </p:cNvPr>
              <p:cNvSpPr txBox="1"/>
              <p:nvPr/>
            </p:nvSpPr>
            <p:spPr>
              <a:xfrm>
                <a:off x="9567429" y="4977291"/>
                <a:ext cx="1944414" cy="9233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.4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A4BC34-9257-44A1-B4EE-C28CCB22D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429" y="4977291"/>
                <a:ext cx="1944414" cy="923394"/>
              </a:xfrm>
              <a:prstGeom prst="rect">
                <a:avLst/>
              </a:prstGeom>
              <a:blipFill>
                <a:blip r:embed="rId9"/>
                <a:stretch>
                  <a:fillRect b="-19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A77A6AAB-3FBA-4C5B-925C-10B46718E4B8}"/>
              </a:ext>
            </a:extLst>
          </p:cNvPr>
          <p:cNvSpPr txBox="1">
            <a:spLocks/>
          </p:cNvSpPr>
          <p:nvPr/>
        </p:nvSpPr>
        <p:spPr>
          <a:xfrm>
            <a:off x="1444931" y="100528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Internal Nodes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95D8832-6B4B-426C-922E-19890E721657}"/>
              </a:ext>
            </a:extLst>
          </p:cNvPr>
          <p:cNvSpPr txBox="1">
            <a:spLocks/>
          </p:cNvSpPr>
          <p:nvPr/>
        </p:nvSpPr>
        <p:spPr>
          <a:xfrm>
            <a:off x="8331670" y="1005280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97711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/>
      <p:bldP spid="14" grpId="0" animBg="1"/>
      <p:bldP spid="17" grpId="0"/>
      <p:bldP spid="18" grpId="0"/>
      <p:bldP spid="30" grpId="0"/>
      <p:bldP spid="32" grpId="0" animBg="1"/>
      <p:bldP spid="35" grpId="0"/>
      <p:bldP spid="36" grpId="0"/>
      <p:bldP spid="23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3E1F-D1F0-458D-AD85-1E9E4566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3B043-713B-41D1-8CBB-BB98E932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1365"/>
            <a:ext cx="4590464" cy="2103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57ACC-45A2-4E3D-B908-75C5BFB0DC72}"/>
                  </a:ext>
                </a:extLst>
              </p:cNvPr>
              <p:cNvSpPr txBox="1"/>
              <p:nvPr/>
            </p:nvSpPr>
            <p:spPr>
              <a:xfrm>
                <a:off x="7083381" y="1750248"/>
                <a:ext cx="4007771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Loss(S,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</a:t>
                </a:r>
                <a:r>
                  <a:rPr lang="en-US" dirty="0" err="1"/>
                  <a:t>lossSum</a:t>
                </a:r>
                <a:r>
                  <a:rPr lang="en-US" dirty="0"/>
                  <a:t> = 0</a:t>
                </a:r>
              </a:p>
              <a:p>
                <a:r>
                  <a:rPr lang="en-US" dirty="0"/>
                  <a:t> 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dirty="0" err="1"/>
                  <a:t>SplitByFeatureValues</a:t>
                </a:r>
                <a:r>
                  <a:rPr lang="en-US" dirty="0"/>
                  <a:t>(S,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    </a:t>
                </a:r>
                <a:r>
                  <a:rPr lang="en-US" dirty="0" err="1"/>
                  <a:t>lossSum</a:t>
                </a:r>
                <a:r>
                  <a:rPr lang="en-US" dirty="0"/>
                  <a:t> += Entropy(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 ) * </a:t>
                </a:r>
                <a:r>
                  <a:rPr lang="en-US" dirty="0" err="1"/>
                  <a:t>len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en-US" dirty="0"/>
                  <a:t>)	</a:t>
                </a:r>
              </a:p>
              <a:p>
                <a:r>
                  <a:rPr lang="en-US" dirty="0"/>
                  <a:t>     return </a:t>
                </a:r>
                <a:r>
                  <a:rPr lang="en-US" dirty="0" err="1"/>
                  <a:t>lossSum</a:t>
                </a:r>
                <a:r>
                  <a:rPr lang="en-US" dirty="0"/>
                  <a:t> / </a:t>
                </a:r>
                <a:r>
                  <a:rPr lang="en-US" dirty="0" err="1"/>
                  <a:t>len</a:t>
                </a:r>
                <a:r>
                  <a:rPr lang="en-US" dirty="0"/>
                  <a:t>(S)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057ACC-45A2-4E3D-B908-75C5BFB0D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81" y="1750248"/>
                <a:ext cx="4007771" cy="1754326"/>
              </a:xfrm>
              <a:prstGeom prst="rect">
                <a:avLst/>
              </a:prstGeom>
              <a:blipFill>
                <a:blip r:embed="rId4"/>
                <a:stretch>
                  <a:fillRect l="-1214" t="-1379" b="-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8FCD35-7AEA-486D-A618-2BAE4C557B32}"/>
                  </a:ext>
                </a:extLst>
              </p:cNvPr>
              <p:cNvSpPr txBox="1"/>
              <p:nvPr/>
            </p:nvSpPr>
            <p:spPr>
              <a:xfrm>
                <a:off x="7083381" y="3790608"/>
                <a:ext cx="400777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InformationGain</a:t>
                </a:r>
                <a:r>
                  <a:rPr lang="en-US" dirty="0"/>
                  <a:t>(S,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return Entropy(S) – Loss(S,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8FCD35-7AEA-486D-A618-2BAE4C55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81" y="3790608"/>
                <a:ext cx="4007771" cy="646331"/>
              </a:xfrm>
              <a:prstGeom prst="rect">
                <a:avLst/>
              </a:prstGeom>
              <a:blipFill>
                <a:blip r:embed="rId5"/>
                <a:stretch>
                  <a:fillRect l="-1214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FF4FDF-F3BF-4DE3-B53D-7A77BAEAFA48}"/>
              </a:ext>
            </a:extLst>
          </p:cNvPr>
          <p:cNvSpPr txBox="1"/>
          <p:nvPr/>
        </p:nvSpPr>
        <p:spPr>
          <a:xfrm>
            <a:off x="752233" y="4390817"/>
            <a:ext cx="55037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BestSplitAtribute</a:t>
            </a:r>
            <a:r>
              <a:rPr lang="en-US" dirty="0"/>
              <a:t>(S)</a:t>
            </a:r>
          </a:p>
          <a:p>
            <a:r>
              <a:rPr lang="en-US" dirty="0"/>
              <a:t>     </a:t>
            </a:r>
            <a:r>
              <a:rPr lang="en-US" dirty="0" err="1"/>
              <a:t>informationGains</a:t>
            </a:r>
            <a:r>
              <a:rPr lang="en-US" dirty="0"/>
              <a:t> = {}</a:t>
            </a:r>
          </a:p>
          <a:p>
            <a:r>
              <a:rPr lang="en-US" dirty="0"/>
              <a:t>     for </a:t>
            </a:r>
            <a:r>
              <a:rPr lang="en-US" dirty="0" err="1"/>
              <a:t>i</a:t>
            </a:r>
            <a:r>
              <a:rPr lang="en-US" dirty="0"/>
              <a:t> in range(# features):</a:t>
            </a:r>
          </a:p>
          <a:p>
            <a:r>
              <a:rPr lang="en-US" dirty="0"/>
              <a:t>          </a:t>
            </a:r>
            <a:r>
              <a:rPr lang="en-US" dirty="0" err="1"/>
              <a:t>informationGains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InformationGain</a:t>
            </a:r>
            <a:r>
              <a:rPr lang="en-US" dirty="0"/>
              <a:t>(S,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if </a:t>
            </a:r>
            <a:r>
              <a:rPr lang="en-US" dirty="0" err="1"/>
              <a:t>AllEqualZero</a:t>
            </a:r>
            <a:r>
              <a:rPr lang="en-US" dirty="0"/>
              <a:t>(</a:t>
            </a:r>
            <a:r>
              <a:rPr lang="en-US" dirty="0" err="1"/>
              <a:t>informationGains</a:t>
            </a:r>
            <a:r>
              <a:rPr lang="en-US" dirty="0"/>
              <a:t>):</a:t>
            </a:r>
          </a:p>
          <a:p>
            <a:r>
              <a:rPr lang="en-US" dirty="0"/>
              <a:t>          return &lt;NONE&gt;</a:t>
            </a:r>
          </a:p>
          <a:p>
            <a:r>
              <a:rPr lang="en-US" dirty="0"/>
              <a:t>    return </a:t>
            </a:r>
            <a:r>
              <a:rPr lang="en-US" dirty="0" err="1"/>
              <a:t>FindIndexWithHighestValue</a:t>
            </a:r>
            <a:r>
              <a:rPr lang="en-US" dirty="0"/>
              <a:t>(</a:t>
            </a:r>
            <a:r>
              <a:rPr lang="en-US" dirty="0" err="1"/>
              <a:t>informationGains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ED15EFD-95DF-48D2-B0C8-DD9C2B29458C}"/>
                  </a:ext>
                </a:extLst>
              </p:cNvPr>
              <p:cNvSpPr/>
              <p:nvPr/>
            </p:nvSpPr>
            <p:spPr>
              <a:xfrm>
                <a:off x="7083381" y="5144613"/>
                <a:ext cx="4903329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ED15EFD-95DF-48D2-B0C8-DD9C2B294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381" y="5144613"/>
                <a:ext cx="4903329" cy="800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03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DAEE3-3E06-4B4D-837A-7B922290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C6C5EB-98A8-43F3-AA5D-47AA9172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748" cy="4351338"/>
          </a:xfrm>
        </p:spPr>
        <p:txBody>
          <a:bodyPr>
            <a:normAutofit/>
          </a:bodyPr>
          <a:lstStyle/>
          <a:p>
            <a:r>
              <a:rPr lang="en-US" dirty="0"/>
              <a:t>Bias – </a:t>
            </a:r>
          </a:p>
          <a:p>
            <a:pPr marL="0" indent="0">
              <a:buNone/>
            </a:pPr>
            <a:r>
              <a:rPr lang="en-US" sz="2200" dirty="0"/>
              <a:t>error caused because the model can not represent the concept</a:t>
            </a:r>
          </a:p>
          <a:p>
            <a:endParaRPr lang="en-US" dirty="0"/>
          </a:p>
          <a:p>
            <a:r>
              <a:rPr lang="en-US" dirty="0"/>
              <a:t>Variance – </a:t>
            </a:r>
          </a:p>
          <a:p>
            <a:pPr marL="0" indent="0">
              <a:buNone/>
            </a:pPr>
            <a:r>
              <a:rPr lang="en-US" sz="2200" dirty="0"/>
              <a:t>error caused because the learning algorithm overreacts to small changes (noise) in the training data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500" dirty="0" err="1"/>
              <a:t>TotalLoss</a:t>
            </a:r>
            <a:r>
              <a:rPr lang="en-US" sz="1500" dirty="0"/>
              <a:t> = Bias + Variance (+ noise)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8B04C-B9F2-4CAD-9D57-3A71C80CE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151" y="527557"/>
            <a:ext cx="4419748" cy="2654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ACC55B-ABB0-4867-8E04-929ED3286E3A}"/>
              </a:ext>
            </a:extLst>
          </p:cNvPr>
          <p:cNvSpPr txBox="1"/>
          <p:nvPr/>
        </p:nvSpPr>
        <p:spPr>
          <a:xfrm>
            <a:off x="8290123" y="3100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Mistakes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C614A6-C520-4A90-9992-7BF5028EE3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10032" y="400332"/>
            <a:ext cx="1268911" cy="11973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869E49-CCDE-4376-BC6B-B3D80526D88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010032" y="400332"/>
            <a:ext cx="223377" cy="1915648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73501-3DC9-4D83-BE4C-1E4363589DA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818978" y="400332"/>
            <a:ext cx="1191054" cy="1624481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0B541F-E67F-4D6E-90B5-D4FB7D1173C9}"/>
              </a:ext>
            </a:extLst>
          </p:cNvPr>
          <p:cNvSpPr txBox="1"/>
          <p:nvPr/>
        </p:nvSpPr>
        <p:spPr>
          <a:xfrm>
            <a:off x="8234205" y="1450379"/>
            <a:ext cx="1415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Model Predicts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C1A7F-A895-44CE-95EE-4276919F9A80}"/>
              </a:ext>
            </a:extLst>
          </p:cNvPr>
          <p:cNvSpPr txBox="1"/>
          <p:nvPr/>
        </p:nvSpPr>
        <p:spPr>
          <a:xfrm>
            <a:off x="9822522" y="2486033"/>
            <a:ext cx="1379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Model Predicts -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FC1638-4A71-46AE-838E-ACCE0557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151" y="3714889"/>
            <a:ext cx="4606284" cy="2769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EC699F-EEB1-4435-AFB2-B5B678490B6D}"/>
              </a:ext>
            </a:extLst>
          </p:cNvPr>
          <p:cNvSpPr txBox="1"/>
          <p:nvPr/>
        </p:nvSpPr>
        <p:spPr>
          <a:xfrm>
            <a:off x="7700474" y="3581362"/>
            <a:ext cx="2811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Model 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Predicts 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21F3C-5C9F-47AE-981D-21CFD9D0428F}"/>
              </a:ext>
            </a:extLst>
          </p:cNvPr>
          <p:cNvSpPr txBox="1"/>
          <p:nvPr/>
        </p:nvSpPr>
        <p:spPr>
          <a:xfrm>
            <a:off x="9565065" y="5935537"/>
            <a:ext cx="1637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Model Predicts -</a:t>
            </a:r>
          </a:p>
        </p:txBody>
      </p:sp>
    </p:spTree>
    <p:extLst>
      <p:ext uri="{BB962C8B-B14F-4D97-AF65-F5344CB8AC3E}">
        <p14:creationId xmlns:p14="http://schemas.microsoft.com/office/powerpoint/2010/main" val="212417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A20E-92F1-4C01-B7F9-57363EFE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1892"/>
          </a:xfrm>
        </p:spPr>
        <p:txBody>
          <a:bodyPr/>
          <a:lstStyle/>
          <a:p>
            <a:r>
              <a:rPr lang="en-US" dirty="0"/>
              <a:t>Overfitting vs Underfitting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CEC210-2301-44EB-8E65-5593C2DC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69" y="579937"/>
            <a:ext cx="5157787" cy="823912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7D60B2-DBCF-470F-9763-3B0DE9CA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769" y="1403849"/>
            <a:ext cx="5893231" cy="3684588"/>
          </a:xfrm>
        </p:spPr>
        <p:txBody>
          <a:bodyPr>
            <a:normAutofit/>
          </a:bodyPr>
          <a:lstStyle/>
          <a:p>
            <a:r>
              <a:rPr lang="en-US" dirty="0"/>
              <a:t>Fitting the data too well</a:t>
            </a:r>
          </a:p>
          <a:p>
            <a:pPr lvl="1"/>
            <a:r>
              <a:rPr lang="en-US" dirty="0"/>
              <a:t>Features are noisy / uncorrelated to concept</a:t>
            </a:r>
          </a:p>
          <a:p>
            <a:pPr lvl="1"/>
            <a:r>
              <a:rPr lang="en-US" dirty="0"/>
              <a:t>Modeling process very sensitive (powerful)</a:t>
            </a:r>
          </a:p>
          <a:p>
            <a:pPr lvl="1"/>
            <a:r>
              <a:rPr lang="en-US" dirty="0"/>
              <a:t>Too much search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873837-CA98-45DA-9078-B64EFC3E8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6805" y="579937"/>
            <a:ext cx="5183188" cy="823912"/>
          </a:xfrm>
        </p:spPr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E2FC51-B1B2-4893-A3A4-88EE2B6A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56805" y="1403849"/>
            <a:ext cx="5183188" cy="3684588"/>
          </a:xfrm>
        </p:spPr>
        <p:txBody>
          <a:bodyPr>
            <a:normAutofit/>
          </a:bodyPr>
          <a:lstStyle/>
          <a:p>
            <a:r>
              <a:rPr lang="en-US" dirty="0"/>
              <a:t>Learning too little of the true concept</a:t>
            </a:r>
          </a:p>
          <a:p>
            <a:pPr lvl="1"/>
            <a:r>
              <a:rPr lang="en-US" dirty="0"/>
              <a:t>Features don’t capture concept</a:t>
            </a:r>
          </a:p>
          <a:p>
            <a:pPr lvl="1"/>
            <a:r>
              <a:rPr lang="en-US" dirty="0"/>
              <a:t>Too much bias in model</a:t>
            </a:r>
          </a:p>
          <a:p>
            <a:pPr lvl="1"/>
            <a:r>
              <a:rPr lang="en-US" dirty="0"/>
              <a:t>Too little search to fit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A0C8F8-E8EF-48D3-9A9C-EFAF4FA1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67" y="3864486"/>
            <a:ext cx="4584589" cy="2755631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5BEC8842-E2E2-4067-8B9A-26D1AA43166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669198" y="38644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131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CA1B-E480-48C8-94D5-433F5DB1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B85C6-93C4-41D0-BF1A-074CBAA6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Tens of thousands of machine learning algorithms, hundreds new every year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Types of Machine Learning Algorithms:</a:t>
            </a:r>
            <a:br>
              <a:rPr lang="en-US" b="1" dirty="0"/>
            </a:br>
            <a:endParaRPr lang="en-US" dirty="0"/>
          </a:p>
          <a:p>
            <a:pPr lvl="1"/>
            <a:r>
              <a:rPr lang="en-US" b="1" dirty="0"/>
              <a:t>Supervised (inductive) learning</a:t>
            </a:r>
            <a:br>
              <a:rPr lang="en-US" b="1" dirty="0"/>
            </a:br>
            <a:r>
              <a:rPr lang="en-US" dirty="0"/>
              <a:t>Training data includes desired outputs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Unsupervised learning</a:t>
            </a:r>
            <a:br>
              <a:rPr lang="en-US" b="1" dirty="0"/>
            </a:br>
            <a:r>
              <a:rPr lang="en-US" dirty="0"/>
              <a:t>Training data does not include desired outputs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Semi-supervised learning</a:t>
            </a:r>
            <a:br>
              <a:rPr lang="en-US" b="1" dirty="0"/>
            </a:br>
            <a:r>
              <a:rPr lang="en-US" dirty="0"/>
              <a:t>Training data includes a few desired outputs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Reinforcement learning</a:t>
            </a:r>
            <a:br>
              <a:rPr lang="en-US" b="1" dirty="0"/>
            </a:br>
            <a:r>
              <a:rPr lang="en-US" dirty="0"/>
              <a:t>Rewards from sequence of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97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0C9F-CE81-44EC-ACEB-74ECBFE5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F058-357D-4557-A5E7-E450FBC7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254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Generate K training sets by sampling from the original training set</a:t>
            </a:r>
          </a:p>
          <a:p>
            <a:endParaRPr lang="en-US" dirty="0"/>
          </a:p>
          <a:p>
            <a:r>
              <a:rPr lang="en-US" dirty="0"/>
              <a:t>“Bootstrap” sample</a:t>
            </a:r>
          </a:p>
          <a:p>
            <a:pPr lvl="1"/>
            <a:r>
              <a:rPr lang="en-US" dirty="0"/>
              <a:t>Training set contains N training examples</a:t>
            </a:r>
          </a:p>
          <a:p>
            <a:pPr lvl="1"/>
            <a:r>
              <a:rPr lang="en-US" dirty="0"/>
              <a:t>Each of the K </a:t>
            </a:r>
            <a:r>
              <a:rPr lang="en-US"/>
              <a:t>training sets </a:t>
            </a:r>
            <a:r>
              <a:rPr lang="en-US" dirty="0"/>
              <a:t>also contains N training examples</a:t>
            </a:r>
          </a:p>
          <a:p>
            <a:pPr lvl="1"/>
            <a:r>
              <a:rPr lang="en-US" dirty="0"/>
              <a:t>Created by sampling </a:t>
            </a:r>
            <a:r>
              <a:rPr lang="en-US" b="1" i="1" dirty="0"/>
              <a:t>with replacement </a:t>
            </a:r>
            <a:r>
              <a:rPr lang="en-US" dirty="0"/>
              <a:t>from the original</a:t>
            </a:r>
          </a:p>
          <a:p>
            <a:pPr lvl="1"/>
            <a:endParaRPr lang="en-US" dirty="0"/>
          </a:p>
          <a:p>
            <a:r>
              <a:rPr lang="en-US" dirty="0"/>
              <a:t>Learn one model on each of the K training sets</a:t>
            </a:r>
          </a:p>
          <a:p>
            <a:endParaRPr lang="en-US" dirty="0"/>
          </a:p>
          <a:p>
            <a:r>
              <a:rPr lang="en-US" dirty="0"/>
              <a:t>Combine their predictions by uniform voting</a:t>
            </a:r>
          </a:p>
        </p:txBody>
      </p:sp>
      <p:pic>
        <p:nvPicPr>
          <p:cNvPr id="4" name="Picture 2" descr="image28">
            <a:extLst>
              <a:ext uri="{FF2B5EF4-FFF2-40B4-BE49-F238E27FC236}">
                <a16:creationId xmlns:a16="http://schemas.microsoft.com/office/drawing/2014/main" id="{1D87FB36-A791-4015-86E2-7BBF19D3A63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7" t="6823" r="19456" b="5970"/>
          <a:stretch/>
        </p:blipFill>
        <p:spPr bwMode="auto">
          <a:xfrm>
            <a:off x="6515100" y="1091565"/>
            <a:ext cx="4469130" cy="467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209D7F-0A04-4E74-8242-DE3041109DCD}"/>
                  </a:ext>
                </a:extLst>
              </p14:cNvPr>
              <p14:cNvContentPartPr/>
              <p14:nvPr/>
            </p14:nvContentPartPr>
            <p14:xfrm>
              <a:off x="10193040" y="3184920"/>
              <a:ext cx="90360" cy="3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209D7F-0A04-4E74-8242-DE3041109D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3680" y="3175560"/>
                <a:ext cx="10908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68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A763-8810-4797-A2D3-F91BE9A9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5790-85DA-4F8A-8974-755AB110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Build N trees</a:t>
            </a:r>
          </a:p>
          <a:p>
            <a:endParaRPr lang="en-US" dirty="0"/>
          </a:p>
          <a:p>
            <a:r>
              <a:rPr lang="en-US" dirty="0"/>
              <a:t>Bootstrap sample for each training set (Bagging)</a:t>
            </a:r>
          </a:p>
          <a:p>
            <a:endParaRPr lang="en-US" dirty="0"/>
          </a:p>
          <a:p>
            <a:r>
              <a:rPr lang="en-US" dirty="0"/>
              <a:t>Restrict the features each tree can use</a:t>
            </a:r>
          </a:p>
          <a:p>
            <a:endParaRPr lang="en-US" dirty="0"/>
          </a:p>
          <a:p>
            <a:r>
              <a:rPr lang="en-US" dirty="0"/>
              <a:t>Combine by uniform voting</a:t>
            </a:r>
          </a:p>
        </p:txBody>
      </p:sp>
    </p:spTree>
    <p:extLst>
      <p:ext uri="{BB962C8B-B14F-4D97-AF65-F5344CB8AC3E}">
        <p14:creationId xmlns:p14="http://schemas.microsoft.com/office/powerpoint/2010/main" val="368000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21A8-7043-44B0-87B0-28FD2C2A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RandomForest</a:t>
            </a:r>
            <a:r>
              <a:rPr lang="en-US" dirty="0"/>
              <a:t> Predict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B431D2-A743-4437-A5FA-D80C6247802C}"/>
                  </a:ext>
                </a:extLst>
              </p:cNvPr>
              <p:cNvSpPr txBox="1"/>
              <p:nvPr/>
            </p:nvSpPr>
            <p:spPr>
              <a:xfrm>
                <a:off x="1248849" y="1411049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B431D2-A743-4437-A5FA-D80C6247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49" y="1411049"/>
                <a:ext cx="9459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F58EC5-A5CC-49BA-B7A2-53046E5BBB15}"/>
              </a:ext>
            </a:extLst>
          </p:cNvPr>
          <p:cNvCxnSpPr>
            <a:stCxn id="4" idx="2"/>
          </p:cNvCxnSpPr>
          <p:nvPr/>
        </p:nvCxnSpPr>
        <p:spPr>
          <a:xfrm flipH="1">
            <a:off x="1007111" y="1780381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B5209F-28AB-448C-8119-72264205D3A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21815" y="1780381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DB4E0C-3FC2-410E-9EBB-1D03A95F3AEA}"/>
              </a:ext>
            </a:extLst>
          </p:cNvPr>
          <p:cNvSpPr txBox="1"/>
          <p:nvPr/>
        </p:nvSpPr>
        <p:spPr>
          <a:xfrm>
            <a:off x="2079166" y="180530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35871-A99F-4813-9D6F-29B8CE3855A7}"/>
              </a:ext>
            </a:extLst>
          </p:cNvPr>
          <p:cNvSpPr txBox="1"/>
          <p:nvPr/>
        </p:nvSpPr>
        <p:spPr>
          <a:xfrm>
            <a:off x="722891" y="178038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E5C37C-2B8D-458C-801B-6CF3EA7EDB8B}"/>
                  </a:ext>
                </a:extLst>
              </p:cNvPr>
              <p:cNvSpPr txBox="1"/>
              <p:nvPr/>
            </p:nvSpPr>
            <p:spPr>
              <a:xfrm>
                <a:off x="1943665" y="2324339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E5C37C-2B8D-458C-801B-6CF3EA7ED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65" y="2324339"/>
                <a:ext cx="945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142CB-1E13-4904-84F7-4482A36E55E1}"/>
              </a:ext>
            </a:extLst>
          </p:cNvPr>
          <p:cNvCxnSpPr>
            <a:stCxn id="9" idx="2"/>
          </p:cNvCxnSpPr>
          <p:nvPr/>
        </p:nvCxnSpPr>
        <p:spPr>
          <a:xfrm flipH="1">
            <a:off x="1701927" y="2693671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02DBD0-245E-4729-82C4-319318B5B7E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416631" y="2693671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0FF184-F256-4F0C-BE6E-A2421687F834}"/>
              </a:ext>
            </a:extLst>
          </p:cNvPr>
          <p:cNvSpPr txBox="1"/>
          <p:nvPr/>
        </p:nvSpPr>
        <p:spPr>
          <a:xfrm>
            <a:off x="2773982" y="271859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F65A0-8DD6-4D97-B1B1-41B7A572A03E}"/>
              </a:ext>
            </a:extLst>
          </p:cNvPr>
          <p:cNvSpPr txBox="1"/>
          <p:nvPr/>
        </p:nvSpPr>
        <p:spPr>
          <a:xfrm>
            <a:off x="1417707" y="269367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1B79A-2061-4A85-9600-DF02D4795AD9}"/>
                  </a:ext>
                </a:extLst>
              </p:cNvPr>
              <p:cNvSpPr txBox="1"/>
              <p:nvPr/>
            </p:nvSpPr>
            <p:spPr>
              <a:xfrm>
                <a:off x="513376" y="2331044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1B79A-2061-4A85-9600-DF02D479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6" y="2331044"/>
                <a:ext cx="945931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21852B-70DA-4D52-84B9-D572B7A1DDE0}"/>
                  </a:ext>
                </a:extLst>
              </p:cNvPr>
              <p:cNvSpPr txBox="1"/>
              <p:nvPr/>
            </p:nvSpPr>
            <p:spPr>
              <a:xfrm>
                <a:off x="1228080" y="3244334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21852B-70DA-4D52-84B9-D572B7A1D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80" y="3244334"/>
                <a:ext cx="945931" cy="36933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B411C-CCA5-4A59-A467-12BC500CFD11}"/>
                  </a:ext>
                </a:extLst>
              </p:cNvPr>
              <p:cNvSpPr txBox="1"/>
              <p:nvPr/>
            </p:nvSpPr>
            <p:spPr>
              <a:xfrm>
                <a:off x="2601002" y="3272593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B411C-CCA5-4A59-A467-12BC500CF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02" y="3272593"/>
                <a:ext cx="945931" cy="369332"/>
              </a:xfrm>
              <a:prstGeom prst="rect">
                <a:avLst/>
              </a:prstGeom>
              <a:blipFill>
                <a:blip r:embed="rId6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E8C9BF-C43E-4BD1-9DC3-8B70F3887407}"/>
                  </a:ext>
                </a:extLst>
              </p:cNvPr>
              <p:cNvSpPr txBox="1"/>
              <p:nvPr/>
            </p:nvSpPr>
            <p:spPr>
              <a:xfrm>
                <a:off x="2085075" y="4395473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E8C9BF-C43E-4BD1-9DC3-8B70F3887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075" y="4395473"/>
                <a:ext cx="9459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F0A75D-A002-49EE-AB7B-0E3FBD0B90BB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1341631" y="4764805"/>
            <a:ext cx="1216410" cy="517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E7A289-17BB-4AC4-99D9-943000D7F845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2558041" y="4764805"/>
            <a:ext cx="124012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01BA98-BC61-4404-B2AB-67D718AC4A8B}"/>
              </a:ext>
            </a:extLst>
          </p:cNvPr>
          <p:cNvSpPr txBox="1"/>
          <p:nvPr/>
        </p:nvSpPr>
        <p:spPr>
          <a:xfrm>
            <a:off x="3049743" y="4764805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2320D2-2789-4401-8FD6-F264FA647BBF}"/>
              </a:ext>
            </a:extLst>
          </p:cNvPr>
          <p:cNvSpPr txBox="1"/>
          <p:nvPr/>
        </p:nvSpPr>
        <p:spPr>
          <a:xfrm>
            <a:off x="1374577" y="4764805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195FA1-1537-44DD-99BE-6C47E8D6D288}"/>
                  </a:ext>
                </a:extLst>
              </p:cNvPr>
              <p:cNvSpPr txBox="1"/>
              <p:nvPr/>
            </p:nvSpPr>
            <p:spPr>
              <a:xfrm>
                <a:off x="868665" y="5282205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195FA1-1537-44DD-99BE-6C47E8D6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65" y="5282205"/>
                <a:ext cx="9459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9F58E2-6BC5-4E87-B7C6-3305647ED958}"/>
              </a:ext>
            </a:extLst>
          </p:cNvPr>
          <p:cNvCxnSpPr>
            <a:stCxn id="22" idx="2"/>
          </p:cNvCxnSpPr>
          <p:nvPr/>
        </p:nvCxnSpPr>
        <p:spPr>
          <a:xfrm flipH="1">
            <a:off x="626927" y="5651537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22397D-2514-4F89-9E38-BFAB2069102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341631" y="5651537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CB6776-7EBA-4E47-80C7-21A9F41998CD}"/>
              </a:ext>
            </a:extLst>
          </p:cNvPr>
          <p:cNvSpPr txBox="1"/>
          <p:nvPr/>
        </p:nvSpPr>
        <p:spPr>
          <a:xfrm>
            <a:off x="1698982" y="5676461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275F5B-B2F6-4FF3-9C5C-9373EC1F634C}"/>
              </a:ext>
            </a:extLst>
          </p:cNvPr>
          <p:cNvSpPr txBox="1"/>
          <p:nvPr/>
        </p:nvSpPr>
        <p:spPr>
          <a:xfrm>
            <a:off x="342707" y="565153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87917A-4EBA-4984-9704-5CC5985C9C57}"/>
                  </a:ext>
                </a:extLst>
              </p:cNvPr>
              <p:cNvSpPr txBox="1"/>
              <p:nvPr/>
            </p:nvSpPr>
            <p:spPr>
              <a:xfrm>
                <a:off x="153080" y="6202200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87917A-4EBA-4984-9704-5CC5985C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" y="6202200"/>
                <a:ext cx="945931" cy="369332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BA1A88-CF91-449B-B497-11F16C0DAF04}"/>
                  </a:ext>
                </a:extLst>
              </p:cNvPr>
              <p:cNvSpPr txBox="1"/>
              <p:nvPr/>
            </p:nvSpPr>
            <p:spPr>
              <a:xfrm>
                <a:off x="1526002" y="6230459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BA1A88-CF91-449B-B497-11F16C0D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02" y="6230459"/>
                <a:ext cx="945931" cy="369332"/>
              </a:xfrm>
              <a:prstGeom prst="rect">
                <a:avLst/>
              </a:prstGeom>
              <a:blipFill>
                <a:blip r:embed="rId10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C22E71-D7E2-48F8-80C2-19345D5FD2EC}"/>
                  </a:ext>
                </a:extLst>
              </p:cNvPr>
              <p:cNvSpPr txBox="1"/>
              <p:nvPr/>
            </p:nvSpPr>
            <p:spPr>
              <a:xfrm>
                <a:off x="3325199" y="5318924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C22E71-D7E2-48F8-80C2-19345D5F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9" y="5318924"/>
                <a:ext cx="945931" cy="369332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F0CBA-C99E-4CE6-AE9B-3C8F12213758}"/>
                  </a:ext>
                </a:extLst>
              </p:cNvPr>
              <p:cNvSpPr txBox="1"/>
              <p:nvPr/>
            </p:nvSpPr>
            <p:spPr>
              <a:xfrm>
                <a:off x="4965697" y="1695787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1F0CBA-C99E-4CE6-AE9B-3C8F1221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97" y="1695787"/>
                <a:ext cx="94593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323DB2-5206-473F-A915-32A367EE0D79}"/>
              </a:ext>
            </a:extLst>
          </p:cNvPr>
          <p:cNvCxnSpPr>
            <a:stCxn id="30" idx="2"/>
          </p:cNvCxnSpPr>
          <p:nvPr/>
        </p:nvCxnSpPr>
        <p:spPr>
          <a:xfrm flipH="1">
            <a:off x="4723959" y="2065119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5686E-7845-4F1F-8903-B80BE303BE1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438663" y="2065119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229BC1-E88F-42EA-B56B-B2A25C6CA023}"/>
              </a:ext>
            </a:extLst>
          </p:cNvPr>
          <p:cNvSpPr txBox="1"/>
          <p:nvPr/>
        </p:nvSpPr>
        <p:spPr>
          <a:xfrm>
            <a:off x="5796014" y="2090043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C594B-982F-43E3-BD78-1889C379341F}"/>
              </a:ext>
            </a:extLst>
          </p:cNvPr>
          <p:cNvSpPr txBox="1"/>
          <p:nvPr/>
        </p:nvSpPr>
        <p:spPr>
          <a:xfrm>
            <a:off x="4439739" y="20651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776FCF-8A94-4A06-BEDB-E6B92EA49D8A}"/>
                  </a:ext>
                </a:extLst>
              </p:cNvPr>
              <p:cNvSpPr txBox="1"/>
              <p:nvPr/>
            </p:nvSpPr>
            <p:spPr>
              <a:xfrm>
                <a:off x="4250112" y="2615782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776FCF-8A94-4A06-BEDB-E6B92EA49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112" y="2615782"/>
                <a:ext cx="945931" cy="369332"/>
              </a:xfrm>
              <a:prstGeom prst="rect">
                <a:avLst/>
              </a:prstGeom>
              <a:blipFill>
                <a:blip r:embed="rId13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220599-D0B7-46F5-BD28-31F55F3DB5A8}"/>
                  </a:ext>
                </a:extLst>
              </p:cNvPr>
              <p:cNvSpPr txBox="1"/>
              <p:nvPr/>
            </p:nvSpPr>
            <p:spPr>
              <a:xfrm>
                <a:off x="5623034" y="2644041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4220599-D0B7-46F5-BD28-31F55F3D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034" y="2644041"/>
                <a:ext cx="945931" cy="369332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64E13-599A-4F68-84A6-513C09CD296A}"/>
                  </a:ext>
                </a:extLst>
              </p:cNvPr>
              <p:cNvSpPr txBox="1"/>
              <p:nvPr/>
            </p:nvSpPr>
            <p:spPr>
              <a:xfrm>
                <a:off x="5710012" y="4740002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64E13-599A-4F68-84A6-513C09CD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012" y="4740002"/>
                <a:ext cx="94593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48940F-19E2-41FB-9D08-4EEA7266AC4D}"/>
              </a:ext>
            </a:extLst>
          </p:cNvPr>
          <p:cNvCxnSpPr>
            <a:stCxn id="37" idx="2"/>
          </p:cNvCxnSpPr>
          <p:nvPr/>
        </p:nvCxnSpPr>
        <p:spPr>
          <a:xfrm flipH="1">
            <a:off x="5468274" y="5109334"/>
            <a:ext cx="714704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F5E47C-C92A-4778-8A3F-81917C9C1ADC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2978" y="5109334"/>
            <a:ext cx="714703" cy="55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5D5C34A-B705-46A5-A00E-A3370B488B3B}"/>
              </a:ext>
            </a:extLst>
          </p:cNvPr>
          <p:cNvSpPr txBox="1"/>
          <p:nvPr/>
        </p:nvSpPr>
        <p:spPr>
          <a:xfrm>
            <a:off x="6540329" y="513425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330937-2105-4A29-81E9-47CD4AAEAD42}"/>
              </a:ext>
            </a:extLst>
          </p:cNvPr>
          <p:cNvSpPr txBox="1"/>
          <p:nvPr/>
        </p:nvSpPr>
        <p:spPr>
          <a:xfrm>
            <a:off x="5184054" y="510933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AA18E-EC1B-4909-9779-D1DE568591DA}"/>
                  </a:ext>
                </a:extLst>
              </p:cNvPr>
              <p:cNvSpPr txBox="1"/>
              <p:nvPr/>
            </p:nvSpPr>
            <p:spPr>
              <a:xfrm>
                <a:off x="4994427" y="5659997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AA18E-EC1B-4909-9779-D1DE56859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427" y="5659997"/>
                <a:ext cx="945931" cy="369332"/>
              </a:xfrm>
              <a:prstGeom prst="rect">
                <a:avLst/>
              </a:prstGeom>
              <a:blipFill>
                <a:blip r:embed="rId16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E55584-5175-4C84-96FA-6E5B893AD045}"/>
                  </a:ext>
                </a:extLst>
              </p:cNvPr>
              <p:cNvSpPr txBox="1"/>
              <p:nvPr/>
            </p:nvSpPr>
            <p:spPr>
              <a:xfrm>
                <a:off x="6367349" y="5688256"/>
                <a:ext cx="94593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E55584-5175-4C84-96FA-6E5B893A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49" y="5688256"/>
                <a:ext cx="945931" cy="369332"/>
              </a:xfrm>
              <a:prstGeom prst="rect">
                <a:avLst/>
              </a:prstGeom>
              <a:blipFill>
                <a:blip r:embed="rId17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1CFE8CCB-5FD4-4407-B37A-5107F1B9901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573592" y="1982751"/>
              <a:ext cx="4121368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0342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1CFE8CCB-5FD4-4407-B37A-5107F1B990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423973"/>
                  </p:ext>
                </p:extLst>
              </p:nvPr>
            </p:nvGraphicFramePr>
            <p:xfrm>
              <a:off x="7573592" y="1982751"/>
              <a:ext cx="4121368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0342">
                      <a:extLst>
                        <a:ext uri="{9D8B030D-6E8A-4147-A177-3AD203B41FA5}">
                          <a16:colId xmlns:a16="http://schemas.microsoft.com/office/drawing/2014/main" val="1376339374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2285355918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481158082"/>
                        </a:ext>
                      </a:extLst>
                    </a:gridCol>
                    <a:gridCol w="1030342">
                      <a:extLst>
                        <a:ext uri="{9D8B030D-6E8A-4147-A177-3AD203B41FA5}">
                          <a16:colId xmlns:a16="http://schemas.microsoft.com/office/drawing/2014/main" val="11090608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592" t="-1639" r="-30177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0000" t="-1639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1183" t="-1639" r="-10118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01183" t="-1639" r="-1183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911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4647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602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4823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6516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4604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369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6824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2948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446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672CDD-2D53-4226-86CF-4DD7CEE1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Basics of Computer Vision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074F8C-DBEC-446D-AAA8-AA78D6528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Predictions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Localization</a:t>
            </a:r>
          </a:p>
          <a:p>
            <a:pPr lvl="1"/>
            <a:r>
              <a:rPr lang="en-US" dirty="0"/>
              <a:t>Segmentation</a:t>
            </a:r>
          </a:p>
          <a:p>
            <a:pPr lvl="1"/>
            <a:endParaRPr lang="en-US" dirty="0"/>
          </a:p>
          <a:p>
            <a:r>
              <a:rPr lang="en-US" dirty="0"/>
              <a:t>Preprocessing Pipeline</a:t>
            </a:r>
          </a:p>
          <a:p>
            <a:pPr lvl="1"/>
            <a:r>
              <a:rPr lang="en-US" dirty="0"/>
              <a:t>Normalize: color, size</a:t>
            </a:r>
          </a:p>
          <a:p>
            <a:pPr lvl="1"/>
            <a:r>
              <a:rPr lang="en-US" dirty="0"/>
              <a:t>Localize &amp; crop</a:t>
            </a:r>
          </a:p>
          <a:p>
            <a:pPr lvl="1"/>
            <a:r>
              <a:rPr lang="en-US" dirty="0"/>
              <a:t>Convert to intensity, normalize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0DB59F-7C6D-481D-9833-4A8DFA5FA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Features With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Intensity or response</a:t>
            </a:r>
          </a:p>
          <a:p>
            <a:pPr lvl="2"/>
            <a:r>
              <a:rPr lang="en-US" dirty="0"/>
              <a:t>Gradients</a:t>
            </a:r>
          </a:p>
          <a:p>
            <a:pPr lvl="2"/>
            <a:r>
              <a:rPr lang="en-US" dirty="0"/>
              <a:t>Convolutions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Almost all modern computer vision done with neural networks – we’ll get there…</a:t>
            </a:r>
          </a:p>
        </p:txBody>
      </p:sp>
    </p:spTree>
    <p:extLst>
      <p:ext uri="{BB962C8B-B14F-4D97-AF65-F5344CB8AC3E}">
        <p14:creationId xmlns:p14="http://schemas.microsoft.com/office/powerpoint/2010/main" val="12967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3C1D-33A3-4CBE-9986-76FE69D6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8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K-Means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DBF25-9C83-4E60-9FC5-827D60B6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91" y="844602"/>
            <a:ext cx="5287617" cy="5168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2074E-352C-45E1-AD71-335E9242847F}"/>
              </a:ext>
            </a:extLst>
          </p:cNvPr>
          <p:cNvSpPr txBox="1"/>
          <p:nvPr/>
        </p:nvSpPr>
        <p:spPr>
          <a:xfrm>
            <a:off x="278296" y="1285461"/>
            <a:ext cx="2835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Unlabled</a:t>
            </a:r>
            <a:r>
              <a:rPr lang="en-US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centroids to random data point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assigned to nearest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centroid locations to avg of assigned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06EF6-06E6-4850-8C00-CB6804E9F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90" y="844601"/>
            <a:ext cx="5287617" cy="5168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A2E18B-15B5-416E-9D8D-759E02633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243" y="844600"/>
            <a:ext cx="5282564" cy="517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9F99F7-CDD8-487A-BE34-9FE9B553B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126" y="839651"/>
            <a:ext cx="5282564" cy="51638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37EC8-60B4-466D-ABD4-393AAED1C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007" y="839329"/>
            <a:ext cx="5302799" cy="5164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42DBAE-B42A-4BE4-B6D9-EBFFE72145C1}"/>
              </a:ext>
            </a:extLst>
          </p:cNvPr>
          <p:cNvSpPr txBox="1"/>
          <p:nvPr/>
        </p:nvSpPr>
        <p:spPr>
          <a:xfrm>
            <a:off x="9077739" y="1285461"/>
            <a:ext cx="2835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assigned to nearest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centroid locations to avg of assigned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point assigned to nearest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Converge!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492464-4CA1-4DE4-8937-32A8B948F2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240" y="854121"/>
            <a:ext cx="5272450" cy="5144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1BA763-61B3-4F04-B980-67AE20B38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7006" y="834495"/>
            <a:ext cx="5272694" cy="5144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57574F-5144-42EA-8DAC-1D177F058DD5}"/>
                  </a:ext>
                </a:extLst>
              </p:cNvPr>
              <p:cNvSpPr txBox="1"/>
              <p:nvPr/>
            </p:nvSpPr>
            <p:spPr>
              <a:xfrm>
                <a:off x="357476" y="5358666"/>
                <a:ext cx="2202847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L2 Norm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57574F-5144-42EA-8DAC-1D177F0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6" y="5358666"/>
                <a:ext cx="2202847" cy="427746"/>
              </a:xfrm>
              <a:prstGeom prst="rect">
                <a:avLst/>
              </a:prstGeom>
              <a:blipFill>
                <a:blip r:embed="rId9"/>
                <a:stretch>
                  <a:fillRect l="-249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8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2A6A-4B82-4A48-8856-201D17D5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Instance Based Learning – 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7D07-D7ED-4571-AF92-28004F42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113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Classification technique that uses data as the model</a:t>
            </a:r>
          </a:p>
          <a:p>
            <a:endParaRPr lang="en-US" dirty="0"/>
          </a:p>
          <a:p>
            <a:r>
              <a:rPr lang="en-US" dirty="0"/>
              <a:t>K-Nearest Neighbors – K-NN</a:t>
            </a:r>
          </a:p>
          <a:p>
            <a:pPr lvl="1"/>
            <a:r>
              <a:rPr lang="en-US" dirty="0"/>
              <a:t>Model: the training data</a:t>
            </a:r>
          </a:p>
          <a:p>
            <a:pPr lvl="1"/>
            <a:r>
              <a:rPr lang="en-US" dirty="0"/>
              <a:t>Loss: there isn’t any</a:t>
            </a:r>
          </a:p>
          <a:p>
            <a:pPr lvl="1"/>
            <a:r>
              <a:rPr lang="en-US" dirty="0"/>
              <a:t>Optimization: there isn’t any</a:t>
            </a:r>
          </a:p>
          <a:p>
            <a:pPr lvl="1"/>
            <a:endParaRPr lang="en-US" dirty="0"/>
          </a:p>
          <a:p>
            <a:r>
              <a:rPr lang="en-US" dirty="0"/>
              <a:t>To apply, find the K nearest training data point to the test sample</a:t>
            </a:r>
          </a:p>
          <a:p>
            <a:pPr lvl="1"/>
            <a:r>
              <a:rPr lang="en-US" dirty="0"/>
              <a:t>Classify: predict the most common class among them</a:t>
            </a:r>
          </a:p>
          <a:p>
            <a:pPr lvl="1"/>
            <a:r>
              <a:rPr lang="en-US" dirty="0"/>
              <a:t>Probability: predict the distribution of their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C57C8-095D-4DBE-BC4F-36AAA3DF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44" y="1371240"/>
            <a:ext cx="4953029" cy="32664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7398F9-599A-4F86-B9C8-D0884C0A795B}"/>
              </a:ext>
            </a:extLst>
          </p:cNvPr>
          <p:cNvSpPr/>
          <p:nvPr/>
        </p:nvSpPr>
        <p:spPr>
          <a:xfrm>
            <a:off x="6095656" y="4763021"/>
            <a:ext cx="554420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def predict(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# for every sample in training set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# compute the distance to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(using l2 norm)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# find the y values of k closest training samples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# return most common y among these values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#   or the % that are 1 for a score…</a:t>
            </a:r>
          </a:p>
        </p:txBody>
      </p:sp>
    </p:spTree>
    <p:extLst>
      <p:ext uri="{BB962C8B-B14F-4D97-AF65-F5344CB8AC3E}">
        <p14:creationId xmlns:p14="http://schemas.microsoft.com/office/powerpoint/2010/main" val="1772557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B70C-32BC-4D8E-B7A4-EA45126E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98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Neural Network Structure</a:t>
            </a:r>
          </a:p>
        </p:txBody>
      </p:sp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8E00E341-4186-4781-B29A-FCFA2BC85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62" y="3317488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86715-0DA8-4397-AD3C-A4B0C4EEF4E0}"/>
              </a:ext>
            </a:extLst>
          </p:cNvPr>
          <p:cNvSpPr txBox="1"/>
          <p:nvPr/>
        </p:nvSpPr>
        <p:spPr>
          <a:xfrm>
            <a:off x="761319" y="4251713"/>
            <a:ext cx="126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576 Pixels</a:t>
            </a:r>
          </a:p>
          <a:p>
            <a:pPr algn="ctr"/>
            <a:r>
              <a:rPr lang="en-US" sz="1600" dirty="0"/>
              <a:t>(Normalized)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F9EB2-9AD8-4AFD-A0A8-E77E45D5A4F3}"/>
              </a:ext>
            </a:extLst>
          </p:cNvPr>
          <p:cNvSpPr/>
          <p:nvPr/>
        </p:nvSpPr>
        <p:spPr>
          <a:xfrm>
            <a:off x="4648280" y="225254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1BE45D-13D7-40F6-B01B-7449DE3A43A3}"/>
              </a:ext>
            </a:extLst>
          </p:cNvPr>
          <p:cNvSpPr/>
          <p:nvPr/>
        </p:nvSpPr>
        <p:spPr>
          <a:xfrm>
            <a:off x="4648280" y="307088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A878F2-6F60-4072-9169-63847C92DF63}"/>
              </a:ext>
            </a:extLst>
          </p:cNvPr>
          <p:cNvSpPr/>
          <p:nvPr/>
        </p:nvSpPr>
        <p:spPr>
          <a:xfrm>
            <a:off x="4648280" y="388921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89ADB4-51DD-486D-AF27-1A2BF271C8B8}"/>
              </a:ext>
            </a:extLst>
          </p:cNvPr>
          <p:cNvSpPr/>
          <p:nvPr/>
        </p:nvSpPr>
        <p:spPr>
          <a:xfrm>
            <a:off x="4648280" y="470755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F69CB8-0C7E-4182-A923-F9ECC7BA77B6}"/>
              </a:ext>
            </a:extLst>
          </p:cNvPr>
          <p:cNvCxnSpPr>
            <a:stCxn id="6" idx="2"/>
          </p:cNvCxnSpPr>
          <p:nvPr/>
        </p:nvCxnSpPr>
        <p:spPr>
          <a:xfrm flipH="1">
            <a:off x="936762" y="2520176"/>
            <a:ext cx="3711518" cy="797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75FBC-BDB8-48D1-B6B7-6A11234CA28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80612" y="2520176"/>
            <a:ext cx="3367668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69382-03DD-444E-BEEB-9222F232E45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670905" y="2520176"/>
            <a:ext cx="2977375" cy="8183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A21DB-6FE7-4F9B-84C7-1D7F308CBF9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51162" y="2520176"/>
            <a:ext cx="2797118" cy="903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111484-7B93-45F9-B859-077AAE26E742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613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A26BBF-D9E4-4DBA-B03F-823C7BA4D41F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403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5C21B-7B91-4606-B13D-90F4C0F8D1C5}"/>
              </a:ext>
            </a:extLst>
          </p:cNvPr>
          <p:cNvCxnSpPr>
            <a:cxnSpLocks/>
          </p:cNvCxnSpPr>
          <p:nvPr/>
        </p:nvCxnSpPr>
        <p:spPr>
          <a:xfrm flipH="1">
            <a:off x="1592846" y="3306568"/>
            <a:ext cx="3055435" cy="212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E032C4-BB82-4F4A-9EDC-74119C31D75D}"/>
              </a:ext>
            </a:extLst>
          </p:cNvPr>
          <p:cNvCxnSpPr>
            <a:cxnSpLocks/>
          </p:cNvCxnSpPr>
          <p:nvPr/>
        </p:nvCxnSpPr>
        <p:spPr>
          <a:xfrm flipH="1">
            <a:off x="1670904" y="3306568"/>
            <a:ext cx="2977376" cy="2783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E22AF-2D42-4F38-87F2-F93691C85C80}"/>
              </a:ext>
            </a:extLst>
          </p:cNvPr>
          <p:cNvCxnSpPr>
            <a:cxnSpLocks/>
          </p:cNvCxnSpPr>
          <p:nvPr/>
        </p:nvCxnSpPr>
        <p:spPr>
          <a:xfrm flipH="1" flipV="1">
            <a:off x="1592846" y="3899732"/>
            <a:ext cx="3055434" cy="290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BD032C-91CC-436D-9435-38747D23631A}"/>
              </a:ext>
            </a:extLst>
          </p:cNvPr>
          <p:cNvCxnSpPr>
            <a:cxnSpLocks/>
          </p:cNvCxnSpPr>
          <p:nvPr/>
        </p:nvCxnSpPr>
        <p:spPr>
          <a:xfrm flipH="1" flipV="1">
            <a:off x="1615168" y="4038252"/>
            <a:ext cx="3033112" cy="152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E3C647-9ACF-44F5-8BCE-C70BCF8ABD1E}"/>
              </a:ext>
            </a:extLst>
          </p:cNvPr>
          <p:cNvCxnSpPr>
            <a:cxnSpLocks/>
          </p:cNvCxnSpPr>
          <p:nvPr/>
        </p:nvCxnSpPr>
        <p:spPr>
          <a:xfrm flipH="1" flipV="1">
            <a:off x="1393961" y="4105390"/>
            <a:ext cx="3254320" cy="849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37F476-F75B-4A2F-A443-DA19BD5077D3}"/>
              </a:ext>
            </a:extLst>
          </p:cNvPr>
          <p:cNvCxnSpPr>
            <a:cxnSpLocks/>
          </p:cNvCxnSpPr>
          <p:nvPr/>
        </p:nvCxnSpPr>
        <p:spPr>
          <a:xfrm flipH="1" flipV="1">
            <a:off x="1481334" y="3815897"/>
            <a:ext cx="3166946" cy="3744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586474-350D-4AC7-AF71-A7EEC8F05AC9}"/>
              </a:ext>
            </a:extLst>
          </p:cNvPr>
          <p:cNvCxnSpPr>
            <a:cxnSpLocks/>
          </p:cNvCxnSpPr>
          <p:nvPr/>
        </p:nvCxnSpPr>
        <p:spPr>
          <a:xfrm flipH="1" flipV="1">
            <a:off x="1537090" y="3977757"/>
            <a:ext cx="3111190" cy="9892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F18057-5FBA-49E4-B792-37864BE3CC87}"/>
              </a:ext>
            </a:extLst>
          </p:cNvPr>
          <p:cNvCxnSpPr>
            <a:cxnSpLocks/>
          </p:cNvCxnSpPr>
          <p:nvPr/>
        </p:nvCxnSpPr>
        <p:spPr>
          <a:xfrm flipH="1" flipV="1">
            <a:off x="1592846" y="4147846"/>
            <a:ext cx="3055434" cy="8192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40758E-7903-4FBD-AD13-A6288E1F228A}"/>
              </a:ext>
            </a:extLst>
          </p:cNvPr>
          <p:cNvCxnSpPr>
            <a:cxnSpLocks/>
          </p:cNvCxnSpPr>
          <p:nvPr/>
        </p:nvCxnSpPr>
        <p:spPr>
          <a:xfrm flipH="1" flipV="1">
            <a:off x="1670904" y="3879345"/>
            <a:ext cx="2977377" cy="10877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21F947-8D12-4C28-B8C5-FA529DD34786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393962" y="4231888"/>
            <a:ext cx="3254318" cy="735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668B96-376D-4540-86D4-D98C614C567D}"/>
              </a:ext>
            </a:extLst>
          </p:cNvPr>
          <p:cNvSpPr txBox="1"/>
          <p:nvPr/>
        </p:nvSpPr>
        <p:spPr>
          <a:xfrm>
            <a:off x="4266538" y="5448482"/>
            <a:ext cx="1276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Hidden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1BAA68-1EA5-4BBB-9B2F-B4FEE681CC5F}"/>
              </a:ext>
            </a:extLst>
          </p:cNvPr>
          <p:cNvSpPr txBox="1"/>
          <p:nvPr/>
        </p:nvSpPr>
        <p:spPr>
          <a:xfrm>
            <a:off x="6770362" y="5448482"/>
            <a:ext cx="1273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 Layer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E55C44-9DA9-4825-8139-F918E3450499}"/>
              </a:ext>
            </a:extLst>
          </p:cNvPr>
          <p:cNvSpPr/>
          <p:nvPr/>
        </p:nvSpPr>
        <p:spPr>
          <a:xfrm>
            <a:off x="7155828" y="474380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FD33173-8F26-4DEA-BCFC-7AD94E5384F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55745" y="2460472"/>
            <a:ext cx="2000410" cy="65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E50745-4460-4D3E-95BB-05E88AD61E4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55745" y="2460472"/>
            <a:ext cx="2000410" cy="824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91DFB7-ED78-41BE-8D98-39311CD658F0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55745" y="2460472"/>
            <a:ext cx="2000410" cy="16432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7C5850-99CE-4512-B562-418571B8FC9D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155745" y="2460472"/>
            <a:ext cx="2000410" cy="24615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BCF8710-2D3F-49DB-B905-294C8089D194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7668784" y="5011436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/>
              <p:nvPr/>
            </p:nvSpPr>
            <p:spPr>
              <a:xfrm>
                <a:off x="8804776" y="4814897"/>
                <a:ext cx="9961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2319-D300-4F77-8FF6-C1EA68D6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76" y="4814897"/>
                <a:ext cx="996106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C3E582E4-D82B-44F7-9BAB-ABB767A3593B}"/>
              </a:ext>
            </a:extLst>
          </p:cNvPr>
          <p:cNvSpPr/>
          <p:nvPr/>
        </p:nvSpPr>
        <p:spPr>
          <a:xfrm>
            <a:off x="7150501" y="387749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EE02CA-95AA-4274-9E59-C77341C44AA6}"/>
              </a:ext>
            </a:extLst>
          </p:cNvPr>
          <p:cNvSpPr/>
          <p:nvPr/>
        </p:nvSpPr>
        <p:spPr>
          <a:xfrm>
            <a:off x="7150501" y="3011179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EA36BB-A609-4272-9D09-4E290985CD3B}"/>
              </a:ext>
            </a:extLst>
          </p:cNvPr>
          <p:cNvSpPr/>
          <p:nvPr/>
        </p:nvSpPr>
        <p:spPr>
          <a:xfrm>
            <a:off x="7156155" y="219284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C6F0C9-D152-4D49-A72C-5451F104643E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5155745" y="2467018"/>
            <a:ext cx="1994756" cy="811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6CCAC7-35D3-40AD-B01C-F042EAC5718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155745" y="3278808"/>
            <a:ext cx="1994756" cy="65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F37E24-2BF3-45F5-87E2-B69B608DAD63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155745" y="3278808"/>
            <a:ext cx="1994756" cy="824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DF585B-793E-475F-A7B4-9EC7283073A8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5155745" y="3278808"/>
            <a:ext cx="1994756" cy="16432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B9F1D5-2C95-4056-830C-DDCC78D6E373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155745" y="2467018"/>
            <a:ext cx="1994756" cy="16781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46C9828-C9A3-4648-934B-F15DC750EDEF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155745" y="3285354"/>
            <a:ext cx="1994756" cy="8597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73CE72-5E7E-4969-BFC3-100311C2D6F5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5155745" y="4103690"/>
            <a:ext cx="1994756" cy="41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505AAA2-D6DA-4E18-BA43-AFE43402A826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155745" y="4145122"/>
            <a:ext cx="1994756" cy="7769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95A1D9D-1041-4762-B200-70DCA5130F3F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5155746" y="2467018"/>
            <a:ext cx="2000082" cy="25444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248D6D-EDCD-477B-9693-A6FAA6430F4C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5155746" y="3285354"/>
            <a:ext cx="2000082" cy="17260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8387DC-F096-4402-ABD8-9F149986EA84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5155746" y="4103690"/>
            <a:ext cx="2000082" cy="9077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3E7F13-DD48-4739-AE54-C84FB23968E3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5155746" y="4922026"/>
            <a:ext cx="2000082" cy="894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48A47E-AEEE-4B99-8B64-0EFEE37918C1}"/>
              </a:ext>
            </a:extLst>
          </p:cNvPr>
          <p:cNvCxnSpPr>
            <a:cxnSpLocks/>
          </p:cNvCxnSpPr>
          <p:nvPr/>
        </p:nvCxnSpPr>
        <p:spPr>
          <a:xfrm flipH="1" flipV="1">
            <a:off x="7660375" y="4123467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8ACBC8-0B71-4A95-98E4-F7352CD3B7F6}"/>
                  </a:ext>
                </a:extLst>
              </p:cNvPr>
              <p:cNvSpPr txBox="1"/>
              <p:nvPr/>
            </p:nvSpPr>
            <p:spPr>
              <a:xfrm>
                <a:off x="8804776" y="3975845"/>
                <a:ext cx="12262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𝑔𝑙𝑎𝑠𝑠𝑒𝑠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8ACBC8-0B71-4A95-98E4-F7352CD3B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4776" y="3975845"/>
                <a:ext cx="1226233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6F019A-EAFB-454A-97AD-366F5B846798}"/>
              </a:ext>
            </a:extLst>
          </p:cNvPr>
          <p:cNvCxnSpPr>
            <a:cxnSpLocks/>
          </p:cNvCxnSpPr>
          <p:nvPr/>
        </p:nvCxnSpPr>
        <p:spPr>
          <a:xfrm flipH="1" flipV="1">
            <a:off x="7657966" y="3263586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B14479-7DC0-4BC4-8995-BBE0DF7420D3}"/>
                  </a:ext>
                </a:extLst>
              </p:cNvPr>
              <p:cNvSpPr txBox="1"/>
              <p:nvPr/>
            </p:nvSpPr>
            <p:spPr>
              <a:xfrm>
                <a:off x="8786886" y="3136793"/>
                <a:ext cx="12441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𝑙𝑒𝑓𝑡𝐸𝑦𝑒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7B14479-7DC0-4BC4-8995-BBE0DF74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86" y="3136793"/>
                <a:ext cx="124412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611481D-9224-4F0B-96FE-535E9B3D01EB}"/>
              </a:ext>
            </a:extLst>
          </p:cNvPr>
          <p:cNvCxnSpPr>
            <a:cxnSpLocks/>
          </p:cNvCxnSpPr>
          <p:nvPr/>
        </p:nvCxnSpPr>
        <p:spPr>
          <a:xfrm flipH="1" flipV="1">
            <a:off x="7684732" y="2463800"/>
            <a:ext cx="945284" cy="6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4AF6211-7A4F-40FF-8DBA-0930B8ABDC63}"/>
                  </a:ext>
                </a:extLst>
              </p:cNvPr>
              <p:cNvSpPr txBox="1"/>
              <p:nvPr/>
            </p:nvSpPr>
            <p:spPr>
              <a:xfrm>
                <a:off x="8786886" y="2297739"/>
                <a:ext cx="15539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𝑒𝑦𝑒𝑂𝑝𝑒𝑛𝑒𝑑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4AF6211-7A4F-40FF-8DBA-0930B8AB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886" y="2297739"/>
                <a:ext cx="1553952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8063191-024F-4A33-8398-FCE0934D6CBB}"/>
              </a:ext>
            </a:extLst>
          </p:cNvPr>
          <p:cNvSpPr txBox="1"/>
          <p:nvPr/>
        </p:nvSpPr>
        <p:spPr>
          <a:xfrm>
            <a:off x="898870" y="5448482"/>
            <a:ext cx="1119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 Layer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AAD2511-134B-40C8-A13E-FAB7921CA61A}"/>
              </a:ext>
            </a:extLst>
          </p:cNvPr>
          <p:cNvSpPr txBox="1"/>
          <p:nvPr/>
        </p:nvSpPr>
        <p:spPr>
          <a:xfrm>
            <a:off x="5235902" y="110605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Hidden Node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CC60D7-7717-4204-B2B9-76CD5771FCDA}"/>
              </a:ext>
            </a:extLst>
          </p:cNvPr>
          <p:cNvSpPr/>
          <p:nvPr/>
        </p:nvSpPr>
        <p:spPr>
          <a:xfrm>
            <a:off x="5186597" y="1484026"/>
            <a:ext cx="774824" cy="839449"/>
          </a:xfrm>
          <a:custGeom>
            <a:avLst/>
            <a:gdLst>
              <a:gd name="connsiteX0" fmla="*/ 712033 w 774824"/>
              <a:gd name="connsiteY0" fmla="*/ 0 h 839449"/>
              <a:gd name="connsiteX1" fmla="*/ 704537 w 774824"/>
              <a:gd name="connsiteY1" fmla="*/ 464695 h 839449"/>
              <a:gd name="connsiteX2" fmla="*/ 0 w 774824"/>
              <a:gd name="connsiteY2" fmla="*/ 839449 h 83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4824" h="839449">
                <a:moveTo>
                  <a:pt x="712033" y="0"/>
                </a:moveTo>
                <a:cubicBezTo>
                  <a:pt x="767621" y="162393"/>
                  <a:pt x="823209" y="324787"/>
                  <a:pt x="704537" y="464695"/>
                </a:cubicBezTo>
                <a:cubicBezTo>
                  <a:pt x="585865" y="604603"/>
                  <a:pt x="292932" y="722026"/>
                  <a:pt x="0" y="839449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1" grpId="0"/>
      <p:bldP spid="41" grpId="0" animBg="1"/>
      <p:bldP spid="42" grpId="0" animBg="1"/>
      <p:bldP spid="74" grpId="0"/>
      <p:bldP spid="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24A5-8497-4AFC-9798-D21937CD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95" y="329511"/>
            <a:ext cx="5100830" cy="89217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Predicting with Neural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04DE2F-7B28-4550-82DA-9D80D2001DA9}"/>
              </a:ext>
            </a:extLst>
          </p:cNvPr>
          <p:cNvSpPr/>
          <p:nvPr/>
        </p:nvSpPr>
        <p:spPr>
          <a:xfrm>
            <a:off x="5947158" y="3890643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2C7341-7616-417B-B442-38F9AD59D533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6460114" y="4158272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0DCBCF5-6D39-424E-97D6-8394F3A87D14}"/>
              </a:ext>
            </a:extLst>
          </p:cNvPr>
          <p:cNvSpPr/>
          <p:nvPr/>
        </p:nvSpPr>
        <p:spPr>
          <a:xfrm>
            <a:off x="3869312" y="3222964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4879BE-C4A0-48A3-8C6D-A2E83F273094}"/>
              </a:ext>
            </a:extLst>
          </p:cNvPr>
          <p:cNvCxnSpPr>
            <a:cxnSpLocks/>
            <a:stCxn id="4" idx="2"/>
            <a:endCxn id="8" idx="6"/>
          </p:cNvCxnSpPr>
          <p:nvPr/>
        </p:nvCxnSpPr>
        <p:spPr>
          <a:xfrm flipH="1" flipV="1">
            <a:off x="4382268" y="3490593"/>
            <a:ext cx="1564890" cy="667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04B6B05-233B-4031-9723-3F8E21FCAEF0}"/>
              </a:ext>
            </a:extLst>
          </p:cNvPr>
          <p:cNvSpPr/>
          <p:nvPr/>
        </p:nvSpPr>
        <p:spPr>
          <a:xfrm>
            <a:off x="3869311" y="4415447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02DE67-3999-4226-A9E9-8110A4557151}"/>
              </a:ext>
            </a:extLst>
          </p:cNvPr>
          <p:cNvCxnSpPr>
            <a:cxnSpLocks/>
            <a:stCxn id="4" idx="2"/>
            <a:endCxn id="10" idx="6"/>
          </p:cNvCxnSpPr>
          <p:nvPr/>
        </p:nvCxnSpPr>
        <p:spPr>
          <a:xfrm flipH="1">
            <a:off x="4382267" y="4158272"/>
            <a:ext cx="1564891" cy="52480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AE3A99-E769-4D19-A799-69E00E819755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5164712" y="3490593"/>
            <a:ext cx="782446" cy="667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954D25-1F51-4421-870B-C27849CE3CE9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3326387" y="3100997"/>
            <a:ext cx="542925" cy="3895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EA4DA-C8D3-4FCF-B6E8-6FE460E273F7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3306580" y="4304051"/>
            <a:ext cx="562731" cy="3790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A8BB125-BC48-4D7C-B700-D36161FCFB0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7725" y="3927892"/>
              <a:ext cx="133985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3A8BB125-BC48-4D7C-B700-D36161FCFB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0158220"/>
                  </p:ext>
                </p:extLst>
              </p:nvPr>
            </p:nvGraphicFramePr>
            <p:xfrm>
              <a:off x="847725" y="3927892"/>
              <a:ext cx="133985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65" r="-101818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" r="-10181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C94CC4-FF41-4CEA-8763-17DEC68A481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187575" y="3490593"/>
            <a:ext cx="1681737" cy="579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0932DC-DDFE-4F6B-9AD8-B61B7E0C2C3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187575" y="3490593"/>
            <a:ext cx="1681737" cy="10095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5AD198-3D13-46F7-BC1F-5D8E7F6114F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2187574" y="4080156"/>
            <a:ext cx="1681737" cy="602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55EC05-14C6-484C-94A5-F90C5D944A8E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2187574" y="4535932"/>
            <a:ext cx="1681737" cy="14714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2564AC7-D385-4AF9-B058-66C333FB7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34" y="1036859"/>
            <a:ext cx="3047619" cy="23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E5690C7F-696F-44FB-9430-D8AD6B992E3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23790" y="5207880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E5690C7F-696F-44FB-9430-D8AD6B992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7240171"/>
                  </p:ext>
                </p:extLst>
              </p:nvPr>
            </p:nvGraphicFramePr>
            <p:xfrm>
              <a:off x="3623790" y="5207880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03774" r="-10241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200000" r="-102410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48EA9CDC-72AD-48C4-A062-FD07D12E7FD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587945" y="1867508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48EA9CDC-72AD-48C4-A062-FD07D12E7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910735"/>
                  </p:ext>
                </p:extLst>
              </p:nvPr>
            </p:nvGraphicFramePr>
            <p:xfrm>
              <a:off x="3587945" y="1867508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03774" r="-10241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200000" r="-102410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56048B69-677B-465D-80A7-0959CE25B82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01637" y="4608327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56048B69-677B-465D-80A7-0959CE25B8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370261"/>
                  </p:ext>
                </p:extLst>
              </p:nvPr>
            </p:nvGraphicFramePr>
            <p:xfrm>
              <a:off x="5701637" y="4608327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101852" r="-102410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205" t="-201852" r="-10241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B3856537-5A5F-4FC7-8D59-15D986D0A890}"/>
              </a:ext>
            </a:extLst>
          </p:cNvPr>
          <p:cNvSpPr txBox="1"/>
          <p:nvPr/>
        </p:nvSpPr>
        <p:spPr>
          <a:xfrm>
            <a:off x="3939101" y="335114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5ACD04-E2F1-46A7-B18A-38B26A55C0FA}"/>
              </a:ext>
            </a:extLst>
          </p:cNvPr>
          <p:cNvSpPr txBox="1"/>
          <p:nvPr/>
        </p:nvSpPr>
        <p:spPr>
          <a:xfrm>
            <a:off x="3939101" y="453107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1.0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0C9ECC-AA7D-4224-8903-81E624CF2B55}"/>
              </a:ext>
            </a:extLst>
          </p:cNvPr>
          <p:cNvSpPr txBox="1"/>
          <p:nvPr/>
        </p:nvSpPr>
        <p:spPr>
          <a:xfrm>
            <a:off x="4642173" y="355718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~0.5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05F181-B02C-4A79-9C47-D51B2711956C}"/>
              </a:ext>
            </a:extLst>
          </p:cNvPr>
          <p:cNvSpPr txBox="1"/>
          <p:nvPr/>
        </p:nvSpPr>
        <p:spPr>
          <a:xfrm>
            <a:off x="4602898" y="439257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~0.75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CDBE6D-58A4-4983-9A76-EF6DAFD584FD}"/>
              </a:ext>
            </a:extLst>
          </p:cNvPr>
          <p:cNvSpPr txBox="1"/>
          <p:nvPr/>
        </p:nvSpPr>
        <p:spPr>
          <a:xfrm>
            <a:off x="6013520" y="403148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767F25-A1A4-47D2-BFA2-D2A332F372F8}"/>
                  </a:ext>
                </a:extLst>
              </p:cNvPr>
              <p:cNvSpPr txBox="1"/>
              <p:nvPr/>
            </p:nvSpPr>
            <p:spPr>
              <a:xfrm>
                <a:off x="6975858" y="4019772"/>
                <a:ext cx="14629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=~0.82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767F25-A1A4-47D2-BFA2-D2A332F3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58" y="4019772"/>
                <a:ext cx="146290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/>
      <p:bldP spid="55" grpId="0"/>
      <p:bldP spid="56" grpId="0"/>
      <p:bldP spid="57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A51F-36BB-499B-89A2-B86222D1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Example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AABA95F-4684-4BE2-9E32-8643CB0E17F7}"/>
              </a:ext>
            </a:extLst>
          </p:cNvPr>
          <p:cNvSpPr/>
          <p:nvPr/>
        </p:nvSpPr>
        <p:spPr>
          <a:xfrm>
            <a:off x="8066212" y="342900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DBB5D-BD3B-4E52-B8AB-E772849F5C78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8579168" y="3696629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BB7CEFA-FF45-4D34-8086-EDEF30BA29A1}"/>
              </a:ext>
            </a:extLst>
          </p:cNvPr>
          <p:cNvSpPr/>
          <p:nvPr/>
        </p:nvSpPr>
        <p:spPr>
          <a:xfrm>
            <a:off x="4870415" y="2474018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1E23B2-59A8-444D-B3E7-393AE230CF6B}"/>
              </a:ext>
            </a:extLst>
          </p:cNvPr>
          <p:cNvCxnSpPr>
            <a:cxnSpLocks/>
            <a:stCxn id="49" idx="2"/>
            <a:endCxn id="51" idx="6"/>
          </p:cNvCxnSpPr>
          <p:nvPr/>
        </p:nvCxnSpPr>
        <p:spPr>
          <a:xfrm flipH="1" flipV="1">
            <a:off x="5383371" y="2741647"/>
            <a:ext cx="2682841" cy="9549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E1CE7D0-E55F-46A2-B927-1F0986A83F4F}"/>
              </a:ext>
            </a:extLst>
          </p:cNvPr>
          <p:cNvSpPr/>
          <p:nvPr/>
        </p:nvSpPr>
        <p:spPr>
          <a:xfrm>
            <a:off x="4870415" y="4935086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174A3A-E49A-42B4-B42C-11E782015371}"/>
              </a:ext>
            </a:extLst>
          </p:cNvPr>
          <p:cNvCxnSpPr>
            <a:cxnSpLocks/>
            <a:stCxn id="49" idx="2"/>
            <a:endCxn id="53" idx="6"/>
          </p:cNvCxnSpPr>
          <p:nvPr/>
        </p:nvCxnSpPr>
        <p:spPr>
          <a:xfrm flipH="1">
            <a:off x="5383371" y="3696629"/>
            <a:ext cx="2682841" cy="15060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95D76B-3D09-4FD4-89F0-09F4C42DAEFE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7283766" y="3028950"/>
            <a:ext cx="782446" cy="667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B93611-5E4D-4FBD-8FE7-1410D2360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4327490" y="2352051"/>
            <a:ext cx="542925" cy="3895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3C04CD-A0C6-4177-BB1E-65EF2A410287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4029546" y="4392572"/>
            <a:ext cx="840869" cy="8101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47725" y="3927892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EACCBCB0-57DD-48DF-83CF-FAB9AB06E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033162"/>
                  </p:ext>
                </p:extLst>
              </p:nvPr>
            </p:nvGraphicFramePr>
            <p:xfrm>
              <a:off x="847725" y="3927892"/>
              <a:ext cx="133985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197" r="-10181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8197" r="-10181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8197" r="-10181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DF5EA4-3424-4C3E-99ED-9C36CF01D770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187575" y="2741647"/>
            <a:ext cx="2682840" cy="1368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8600A46-0546-4410-B6D9-C0718BC3F84F}"/>
              </a:ext>
            </a:extLst>
          </p:cNvPr>
          <p:cNvCxnSpPr>
            <a:cxnSpLocks/>
            <a:stCxn id="51" idx="2"/>
            <a:endCxn id="58" idx="3"/>
          </p:cNvCxnSpPr>
          <p:nvPr/>
        </p:nvCxnSpPr>
        <p:spPr>
          <a:xfrm flipH="1">
            <a:off x="2187575" y="2741647"/>
            <a:ext cx="2682840" cy="1742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10BFA-B2B7-4584-B570-0868FEABF6C6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2187575" y="4103531"/>
            <a:ext cx="2682840" cy="10991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8C6BF0-8980-4176-AF9B-579E35C9050E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flipH="1" flipV="1">
            <a:off x="2187575" y="4484152"/>
            <a:ext cx="2682840" cy="7185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FEB7064E-2C07-4B29-AD75-F67D33A403F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71061" y="5294295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FEB7064E-2C07-4B29-AD75-F67D33A403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083921"/>
                  </p:ext>
                </p:extLst>
              </p:nvPr>
            </p:nvGraphicFramePr>
            <p:xfrm>
              <a:off x="3371061" y="5294295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3774" r="-10241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0000" r="-102410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B9B51921-09C8-4FD6-8491-70BDDF9956F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69062" y="1859756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B9B51921-09C8-4FD6-8491-70BDDF995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777311"/>
                  </p:ext>
                </p:extLst>
              </p:nvPr>
            </p:nvGraphicFramePr>
            <p:xfrm>
              <a:off x="2869062" y="1859756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3704" r="-102410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05660" r="-10241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201852" r="-10241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8C43B084-6935-4464-B6EB-C93035033F6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54536" y="4259431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8C43B084-6935-4464-B6EB-C93035033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0026571"/>
                  </p:ext>
                </p:extLst>
              </p:nvPr>
            </p:nvGraphicFramePr>
            <p:xfrm>
              <a:off x="7254536" y="4259431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852" r="-1012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103774" r="-101205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05" t="-200000" r="-101205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17F5C79D-172F-452F-BE0C-881A0B35352A}"/>
              </a:ext>
            </a:extLst>
          </p:cNvPr>
          <p:cNvSpPr txBox="1"/>
          <p:nvPr/>
        </p:nvSpPr>
        <p:spPr>
          <a:xfrm>
            <a:off x="5638824" y="279894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~0.5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AB6986-7239-419D-BF15-8F85F0A36A22}"/>
              </a:ext>
            </a:extLst>
          </p:cNvPr>
          <p:cNvSpPr txBox="1"/>
          <p:nvPr/>
        </p:nvSpPr>
        <p:spPr>
          <a:xfrm>
            <a:off x="5768014" y="4661002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~0.75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1136FA7-D270-48C5-BCE4-71353CCBFC80}"/>
              </a:ext>
            </a:extLst>
          </p:cNvPr>
          <p:cNvSpPr txBox="1"/>
          <p:nvPr/>
        </p:nvSpPr>
        <p:spPr>
          <a:xfrm>
            <a:off x="8416658" y="471047"/>
            <a:ext cx="3333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Forward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EFEDED-D531-4EAD-8FCA-D7E2974112BD}"/>
              </a:ext>
            </a:extLst>
          </p:cNvPr>
          <p:cNvSpPr txBox="1"/>
          <p:nvPr/>
        </p:nvSpPr>
        <p:spPr>
          <a:xfrm>
            <a:off x="9119842" y="357742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~0.82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4BDBFF-548F-44A9-AE33-902932BEEB4C}"/>
              </a:ext>
            </a:extLst>
          </p:cNvPr>
          <p:cNvSpPr txBox="1"/>
          <p:nvPr/>
        </p:nvSpPr>
        <p:spPr>
          <a:xfrm>
            <a:off x="9119842" y="4054589"/>
            <a:ext cx="996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Error = ~0.18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/>
              <p:nvPr/>
            </p:nvSpPr>
            <p:spPr>
              <a:xfrm>
                <a:off x="8103087" y="3531258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71B3AF-98C7-4444-A23E-5C5E2C8E9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87" y="3531258"/>
                <a:ext cx="4669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/>
              <p:nvPr/>
            </p:nvSpPr>
            <p:spPr>
              <a:xfrm>
                <a:off x="4842970" y="2541934"/>
                <a:ext cx="565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B60C12-B96C-43A5-BEC8-AA77742B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70" y="2541934"/>
                <a:ext cx="5657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/>
              <p:nvPr/>
            </p:nvSpPr>
            <p:spPr>
              <a:xfrm>
                <a:off x="4842970" y="5008311"/>
                <a:ext cx="565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995E84-2D87-4792-9724-55F3DE74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970" y="5008311"/>
                <a:ext cx="5657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A13A50-0231-4EA3-8CE3-96B38C79027A}"/>
                  </a:ext>
                </a:extLst>
              </p:cNvPr>
              <p:cNvSpPr txBox="1"/>
              <p:nvPr/>
            </p:nvSpPr>
            <p:spPr>
              <a:xfrm>
                <a:off x="8296270" y="2535714"/>
                <a:ext cx="269746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0A13A50-0231-4EA3-8CE3-96B38C79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70" y="2535714"/>
                <a:ext cx="2697469" cy="375552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3603C22-1ED9-40A2-89A9-D0ECAA2FB9D7}"/>
                  </a:ext>
                </a:extLst>
              </p:cNvPr>
              <p:cNvSpPr txBox="1"/>
              <p:nvPr/>
            </p:nvSpPr>
            <p:spPr>
              <a:xfrm>
                <a:off x="8296270" y="2853283"/>
                <a:ext cx="1329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3603C22-1ED9-40A2-89A9-D0ECAA2F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70" y="2853283"/>
                <a:ext cx="13293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5327C2-8E41-4F98-8AA9-651CA49AE8AD}"/>
                  </a:ext>
                </a:extLst>
              </p:cNvPr>
              <p:cNvSpPr txBox="1"/>
              <p:nvPr/>
            </p:nvSpPr>
            <p:spPr>
              <a:xfrm>
                <a:off x="8600566" y="4699668"/>
                <a:ext cx="1711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75327C2-8E41-4F98-8AA9-651CA49AE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566" y="4699668"/>
                <a:ext cx="17114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9EF790A-263A-46CC-A72C-B3BDF8667B53}"/>
                  </a:ext>
                </a:extLst>
              </p:cNvPr>
              <p:cNvSpPr/>
              <p:nvPr/>
            </p:nvSpPr>
            <p:spPr>
              <a:xfrm>
                <a:off x="8566369" y="5192977"/>
                <a:ext cx="157151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0.0013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9EF790A-263A-46CC-A72C-B3BDF866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369" y="5192977"/>
                <a:ext cx="1571519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6227F6-3DBD-470F-A592-0824B98F0025}"/>
                  </a:ext>
                </a:extLst>
              </p:cNvPr>
              <p:cNvSpPr txBox="1"/>
              <p:nvPr/>
            </p:nvSpPr>
            <p:spPr>
              <a:xfrm>
                <a:off x="4623531" y="5570354"/>
                <a:ext cx="3447482" cy="794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66227F6-3DBD-470F-A592-0824B98F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531" y="5570354"/>
                <a:ext cx="3447482" cy="7949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C4E5D0F-CF46-42CB-86DF-5C8E594510E9}"/>
                  </a:ext>
                </a:extLst>
              </p:cNvPr>
              <p:cNvSpPr txBox="1"/>
              <p:nvPr/>
            </p:nvSpPr>
            <p:spPr>
              <a:xfrm>
                <a:off x="4598952" y="6032528"/>
                <a:ext cx="129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C4E5D0F-CF46-42CB-86DF-5C8E5945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952" y="6032528"/>
                <a:ext cx="129997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789C3C-72A8-4171-A975-EFA15AA7EA22}"/>
                  </a:ext>
                </a:extLst>
              </p:cNvPr>
              <p:cNvSpPr txBox="1"/>
              <p:nvPr/>
            </p:nvSpPr>
            <p:spPr>
              <a:xfrm>
                <a:off x="1577435" y="5196322"/>
                <a:ext cx="1762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5789C3C-72A8-4171-A975-EFA15AA7E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435" y="5196322"/>
                <a:ext cx="17627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46CE32-FB37-46B0-A062-6B6DA6772E78}"/>
                  </a:ext>
                </a:extLst>
              </p:cNvPr>
              <p:cNvSpPr/>
              <p:nvPr/>
            </p:nvSpPr>
            <p:spPr>
              <a:xfrm>
                <a:off x="1517650" y="5573616"/>
                <a:ext cx="1624419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dirty="0"/>
                  <a:t>005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0.0</m:t>
                    </m:r>
                  </m:oMath>
                </a14:m>
                <a:r>
                  <a:rPr lang="en-US" dirty="0"/>
                  <a:t>005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=0.000</m:t>
                    </m:r>
                  </m:oMath>
                </a14:m>
                <a:r>
                  <a:rPr lang="en-US" dirty="0"/>
                  <a:t>25</a:t>
                </a: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46CE32-FB37-46B0-A062-6B6DA6772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650" y="5573616"/>
                <a:ext cx="1624419" cy="923330"/>
              </a:xfrm>
              <a:prstGeom prst="rect">
                <a:avLst/>
              </a:prstGeom>
              <a:blipFill>
                <a:blip r:embed="rId16"/>
                <a:stretch>
                  <a:fillRect t="-3289" r="-225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49DBBA-85EB-44F7-AC9E-993F448A4A76}"/>
                  </a:ext>
                </a:extLst>
              </p:cNvPr>
              <p:cNvSpPr txBox="1"/>
              <p:nvPr/>
            </p:nvSpPr>
            <p:spPr>
              <a:xfrm>
                <a:off x="8762995" y="1849529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49DBBA-85EB-44F7-AC9E-993F448A4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5" y="1849529"/>
                <a:ext cx="94128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3" grpId="0" animBg="1"/>
      <p:bldP spid="68" grpId="0"/>
      <p:bldP spid="69" grpId="0"/>
      <p:bldP spid="73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5ABC-FB38-4A83-A6BE-EC9C373B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263F24-3D35-4ED1-9607-BC4AC3389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Initialize all weights to small random number (-0.05 – 0.05)</a:t>
                </a:r>
              </a:p>
              <a:p>
                <a:endParaRPr lang="en-US" dirty="0"/>
              </a:p>
              <a:p>
                <a:r>
                  <a:rPr lang="en-US" dirty="0"/>
                  <a:t>While not ‘time to stop’ repeatedly loop over training data:</a:t>
                </a:r>
              </a:p>
              <a:p>
                <a:pPr lvl="1"/>
                <a:r>
                  <a:rPr lang="en-US" dirty="0"/>
                  <a:t>Input a single training sample to network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for every neuron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Back propagate the errors from the output to every neuron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𝑂𝑢𝑡𝑝𝑢𝑡𝑠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𝑘h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Update every weight in the network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263F24-3D35-4ED1-9607-BC4AC3389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70140B6-31EE-4D93-87A2-2FCB7979DED0}"/>
              </a:ext>
            </a:extLst>
          </p:cNvPr>
          <p:cNvSpPr/>
          <p:nvPr/>
        </p:nvSpPr>
        <p:spPr>
          <a:xfrm>
            <a:off x="7495142" y="5470393"/>
            <a:ext cx="435900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Stopping Criteria:</a:t>
            </a:r>
          </a:p>
          <a:p>
            <a:r>
              <a:rPr lang="en-US" dirty="0"/>
              <a:t>	# of Epochs (passes through data)</a:t>
            </a:r>
          </a:p>
          <a:p>
            <a:r>
              <a:rPr lang="en-US" dirty="0"/>
              <a:t>	Training set loss stops going down</a:t>
            </a:r>
          </a:p>
          <a:p>
            <a:r>
              <a:rPr lang="en-US" dirty="0"/>
              <a:t>	Accuracy on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13754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2AB0-7028-4B17-B5DE-284DC46E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85"/>
          </a:xfrm>
        </p:spPr>
        <p:txBody>
          <a:bodyPr/>
          <a:lstStyle/>
          <a:p>
            <a:r>
              <a:rPr lang="en-US" dirty="0"/>
              <a:t>Roles in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7D510-5FD1-48AA-9475-040248F38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13249" y="1923459"/>
            <a:ext cx="3488094" cy="1191273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sz="1400" b="1" dirty="0"/>
              <a:t>Machine Learning Researcher</a:t>
            </a:r>
          </a:p>
          <a:p>
            <a:pPr lvl="1"/>
            <a:r>
              <a:rPr lang="en-US" altLang="en-US" sz="1400" dirty="0"/>
              <a:t>Develop new algorithms</a:t>
            </a:r>
          </a:p>
          <a:p>
            <a:pPr lvl="1"/>
            <a:r>
              <a:rPr lang="en-US" sz="1400" dirty="0"/>
              <a:t>Explore cutting edge problems</a:t>
            </a:r>
          </a:p>
          <a:p>
            <a:pPr lvl="1"/>
            <a:r>
              <a:rPr lang="en-US" sz="1400" dirty="0"/>
              <a:t>Advance human knowledge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BDF5D0-8D52-4DDC-B54D-A98FA97063D8}"/>
              </a:ext>
            </a:extLst>
          </p:cNvPr>
          <p:cNvSpPr txBox="1">
            <a:spLocks/>
          </p:cNvSpPr>
          <p:nvPr/>
        </p:nvSpPr>
        <p:spPr>
          <a:xfrm>
            <a:off x="6889101" y="1923459"/>
            <a:ext cx="3488094" cy="21181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400" b="1" dirty="0"/>
              <a:t>Machine Learning Practitioner</a:t>
            </a:r>
          </a:p>
          <a:p>
            <a:pPr lvl="1"/>
            <a:r>
              <a:rPr lang="en-US" altLang="en-US" sz="1400" dirty="0"/>
              <a:t>Understanding domain, prior knowledge, and goals</a:t>
            </a:r>
          </a:p>
          <a:p>
            <a:pPr lvl="1"/>
            <a:r>
              <a:rPr lang="en-US" altLang="en-US" sz="1400" dirty="0"/>
              <a:t>Data integration, selection, cleaning, pre-processing, etc.</a:t>
            </a:r>
          </a:p>
          <a:p>
            <a:pPr lvl="1"/>
            <a:r>
              <a:rPr lang="en-US" altLang="en-US" sz="1400" dirty="0"/>
              <a:t>Build effective models</a:t>
            </a:r>
          </a:p>
          <a:p>
            <a:pPr lvl="1"/>
            <a:r>
              <a:rPr lang="en-US" altLang="en-US" sz="1400" dirty="0"/>
              <a:t>Interpret results</a:t>
            </a:r>
          </a:p>
          <a:p>
            <a:pPr lvl="1"/>
            <a:r>
              <a:rPr lang="en-US" altLang="en-US" sz="1400" dirty="0"/>
              <a:t>Iterate and iterate and iterate…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1B27B2-30F3-4DF2-9487-B41D25695DB1}"/>
              </a:ext>
            </a:extLst>
          </p:cNvPr>
          <p:cNvSpPr txBox="1">
            <a:spLocks/>
          </p:cNvSpPr>
          <p:nvPr/>
        </p:nvSpPr>
        <p:spPr>
          <a:xfrm>
            <a:off x="6890656" y="4282664"/>
            <a:ext cx="3488095" cy="15396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400" b="1" dirty="0"/>
              <a:t>Data scientist</a:t>
            </a:r>
          </a:p>
          <a:p>
            <a:pPr lvl="1"/>
            <a:r>
              <a:rPr lang="en-US" sz="1400" dirty="0"/>
              <a:t>Organize, understand, &amp; make data actionable</a:t>
            </a:r>
          </a:p>
          <a:p>
            <a:pPr lvl="1"/>
            <a:r>
              <a:rPr lang="en-US" altLang="en-US" sz="1400" dirty="0"/>
              <a:t>Answer questions from data</a:t>
            </a:r>
          </a:p>
          <a:p>
            <a:pPr lvl="1"/>
            <a:r>
              <a:rPr lang="en-US" sz="1400" dirty="0"/>
              <a:t>Lots of cross over with machine learning practitioner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DE3C232-B743-44FD-AFF6-6577C2C37451}"/>
              </a:ext>
            </a:extLst>
          </p:cNvPr>
          <p:cNvSpPr txBox="1">
            <a:spLocks/>
          </p:cNvSpPr>
          <p:nvPr/>
        </p:nvSpPr>
        <p:spPr>
          <a:xfrm>
            <a:off x="1813249" y="3563995"/>
            <a:ext cx="3488094" cy="22583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1400" b="1" dirty="0"/>
              <a:t>Machine learning engineer</a:t>
            </a:r>
          </a:p>
          <a:p>
            <a:pPr lvl="1"/>
            <a:r>
              <a:rPr lang="en-US" sz="1400" dirty="0"/>
              <a:t>Integrate machine learning models into production systems</a:t>
            </a:r>
          </a:p>
          <a:p>
            <a:pPr lvl="1"/>
            <a:r>
              <a:rPr lang="en-US" sz="1400" dirty="0"/>
              <a:t>Connect machine learning with users</a:t>
            </a:r>
          </a:p>
          <a:p>
            <a:pPr lvl="2"/>
            <a:r>
              <a:rPr lang="en-US" sz="1200" dirty="0"/>
              <a:t>User experience</a:t>
            </a:r>
          </a:p>
          <a:p>
            <a:pPr lvl="2"/>
            <a:r>
              <a:rPr lang="en-US" sz="1200" dirty="0"/>
              <a:t>Telemetry</a:t>
            </a:r>
          </a:p>
          <a:p>
            <a:pPr lvl="1"/>
            <a:r>
              <a:rPr lang="en-US" sz="1400" dirty="0"/>
              <a:t>Implement Inference systems</a:t>
            </a:r>
          </a:p>
          <a:p>
            <a:pPr lvl="1"/>
            <a:r>
              <a:rPr lang="en-US" sz="1400" dirty="0"/>
              <a:t>Make everything work…</a:t>
            </a:r>
          </a:p>
        </p:txBody>
      </p:sp>
    </p:spTree>
    <p:extLst>
      <p:ext uri="{BB962C8B-B14F-4D97-AF65-F5344CB8AC3E}">
        <p14:creationId xmlns:p14="http://schemas.microsoft.com/office/powerpoint/2010/main" val="18356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94D1-FD65-43E5-B182-175F846B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8800" cy="1325563"/>
          </a:xfrm>
        </p:spPr>
        <p:txBody>
          <a:bodyPr/>
          <a:lstStyle/>
          <a:p>
            <a:r>
              <a:rPr lang="en-US" dirty="0"/>
              <a:t>Neural Network Architectures/Concepts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3201-6C59-4AC8-9370-16A82B0072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Fully connected layers</a:t>
            </a:r>
          </a:p>
          <a:p>
            <a:endParaRPr lang="en-US" dirty="0"/>
          </a:p>
          <a:p>
            <a:r>
              <a:rPr lang="en-US" dirty="0"/>
              <a:t>Convolutional Layers</a:t>
            </a:r>
          </a:p>
          <a:p>
            <a:endParaRPr lang="en-US" dirty="0"/>
          </a:p>
          <a:p>
            <a:r>
              <a:rPr lang="en-US" dirty="0" err="1"/>
              <a:t>MaxPooling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Activation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C1528-312F-4FAF-A0BC-32DDA5C4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Recurrent Networks (LSTM &amp; attention)</a:t>
            </a:r>
          </a:p>
          <a:p>
            <a:endParaRPr lang="en-US" dirty="0"/>
          </a:p>
          <a:p>
            <a:r>
              <a:rPr lang="en-US" dirty="0"/>
              <a:t>Embeddings</a:t>
            </a:r>
          </a:p>
          <a:p>
            <a:endParaRPr lang="en-US" dirty="0"/>
          </a:p>
          <a:p>
            <a:r>
              <a:rPr lang="en-US" dirty="0"/>
              <a:t>Residual Networks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Batch Normalization</a:t>
            </a:r>
          </a:p>
          <a:p>
            <a:endParaRPr lang="en-US" dirty="0"/>
          </a:p>
          <a:p>
            <a:r>
              <a:rPr lang="en-US" dirty="0"/>
              <a:t>Dropout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48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F5A6-F3E7-4F21-BEB8-EF9F17EE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895661"/>
                  </p:ext>
                </p:extLst>
              </p:nvPr>
            </p:nvGraphicFramePr>
            <p:xfrm>
              <a:off x="168275" y="1897996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895661"/>
                  </p:ext>
                </p:extLst>
              </p:nvPr>
            </p:nvGraphicFramePr>
            <p:xfrm>
              <a:off x="168275" y="1897996"/>
              <a:ext cx="1339850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197" r="-100901" b="-10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8197" r="-10090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208197" r="-10090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308197" r="-10090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408197" r="-1009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516667" r="-100901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606557" r="-10090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706557" r="-100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0655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90655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0655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2DF78C1-097E-4662-983C-4029835D7EF0}"/>
              </a:ext>
            </a:extLst>
          </p:cNvPr>
          <p:cNvSpPr/>
          <p:nvPr/>
        </p:nvSpPr>
        <p:spPr>
          <a:xfrm>
            <a:off x="3414128" y="359781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3B3A70-F78D-41E4-A2F8-E9B03147BE4D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06721" y="2008030"/>
            <a:ext cx="1907407" cy="18574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297C63-23F4-435F-8AE7-0DA9A61EFF06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17283" y="2467456"/>
            <a:ext cx="1896845" cy="1397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2613753-0C9D-497D-BF3A-900212DE8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8279649"/>
                  </p:ext>
                </p:extLst>
              </p:nvPr>
            </p:nvGraphicFramePr>
            <p:xfrm>
              <a:off x="5420664" y="2069012"/>
              <a:ext cx="133985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2613753-0C9D-497D-BF3A-900212DE8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8279649"/>
                  </p:ext>
                </p:extLst>
              </p:nvPr>
            </p:nvGraphicFramePr>
            <p:xfrm>
              <a:off x="5420664" y="2069012"/>
              <a:ext cx="133985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8197" r="-10090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108197" r="-10090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208197" r="-10090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308197" r="-1009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408197" r="-10090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2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516667" r="-100901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67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606557" r="-1009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446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706557" r="-1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8301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806557" r="-10090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980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1" t="-906557" r="-10090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41448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403553"/>
                  </p:ext>
                </p:extLst>
              </p:nvPr>
            </p:nvGraphicFramePr>
            <p:xfrm>
              <a:off x="3001003" y="2209739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403553"/>
                  </p:ext>
                </p:extLst>
              </p:nvPr>
            </p:nvGraphicFramePr>
            <p:xfrm>
              <a:off x="3001003" y="2209739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852" r="-1024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103774" r="-10241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05" t="-200000" r="-102410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C5FE0E-0323-4CC4-ACC6-B30956C0FBCE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927084" y="2221412"/>
            <a:ext cx="1492878" cy="1644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30F0DC-78F4-48B7-A310-B98174C450D5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17283" y="2521132"/>
            <a:ext cx="1896845" cy="13443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6E2450-C091-495B-855F-E1CC5A1714AB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17283" y="2834124"/>
            <a:ext cx="1896845" cy="1031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760D73-B1D7-424C-8CDC-5CAC7D81B9C3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927084" y="2646118"/>
            <a:ext cx="1492878" cy="12193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802589-31D9-4DAF-8CA4-66869D643482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07424" y="2876218"/>
            <a:ext cx="1906704" cy="9892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B62DA2-99C5-41C0-8FE0-54E9DA74625A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05318" y="3166871"/>
            <a:ext cx="1908810" cy="6985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D97082-6B20-4948-92C1-7BBB6FE9A16F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927084" y="2955955"/>
            <a:ext cx="1492878" cy="9094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4750217-F3C8-4E1C-ABDC-9581F6A499CF}"/>
              </a:ext>
            </a:extLst>
          </p:cNvPr>
          <p:cNvSpPr/>
          <p:nvPr/>
        </p:nvSpPr>
        <p:spPr>
          <a:xfrm>
            <a:off x="6183566" y="2467456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1C5AE2-4ACA-4272-B5AF-612CEE437D48}"/>
              </a:ext>
            </a:extLst>
          </p:cNvPr>
          <p:cNvSpPr/>
          <p:nvPr/>
        </p:nvSpPr>
        <p:spPr>
          <a:xfrm>
            <a:off x="6177576" y="2865900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A32F3D-9D8B-4A0E-BF0B-C6761CCE5EAC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07424" y="3219568"/>
            <a:ext cx="1906704" cy="6458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77343C-7080-44F9-88B8-79AC30C60DF9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1505318" y="3510221"/>
            <a:ext cx="1908810" cy="3552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DCD21D-8B73-4C72-8C8C-E59025806996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927084" y="3299305"/>
            <a:ext cx="1492878" cy="566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9259F63-6E85-4DFF-867E-26793472B706}"/>
              </a:ext>
            </a:extLst>
          </p:cNvPr>
          <p:cNvSpPr/>
          <p:nvPr/>
        </p:nvSpPr>
        <p:spPr>
          <a:xfrm>
            <a:off x="6177576" y="3209250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E362ED4-D529-4336-8034-006A6D7069A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05318" y="3865444"/>
            <a:ext cx="1908810" cy="15665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BA8B85-71C9-42E9-B758-C205DE7B74C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78533" y="3865444"/>
            <a:ext cx="535595" cy="15219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09BF9B-5BDD-40E9-8C37-FAEDFD8B1827}"/>
              </a:ext>
            </a:extLst>
          </p:cNvPr>
          <p:cNvCxnSpPr>
            <a:cxnSpLocks/>
            <a:endCxn id="6" idx="6"/>
          </p:cNvCxnSpPr>
          <p:nvPr/>
        </p:nvCxnSpPr>
        <p:spPr>
          <a:xfrm flipH="1" flipV="1">
            <a:off x="3927084" y="3865444"/>
            <a:ext cx="1492878" cy="1741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08143A67-1B02-480C-9B1D-38FF3095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75013"/>
              </p:ext>
            </p:extLst>
          </p:nvPr>
        </p:nvGraphicFramePr>
        <p:xfrm>
          <a:off x="1994275" y="5421435"/>
          <a:ext cx="102991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59">
                  <a:extLst>
                    <a:ext uri="{9D8B030D-6E8A-4147-A177-3AD203B41FA5}">
                      <a16:colId xmlns:a16="http://schemas.microsoft.com/office/drawing/2014/main" val="3168815392"/>
                    </a:ext>
                  </a:extLst>
                </a:gridCol>
                <a:gridCol w="514959">
                  <a:extLst>
                    <a:ext uri="{9D8B030D-6E8A-4147-A177-3AD203B41FA5}">
                      <a16:colId xmlns:a16="http://schemas.microsoft.com/office/drawing/2014/main" val="1364819684"/>
                    </a:ext>
                  </a:extLst>
                </a:gridCol>
              </a:tblGrid>
              <a:tr h="239004">
                <a:tc>
                  <a:txBody>
                    <a:bodyPr/>
                    <a:lstStyle/>
                    <a:p>
                      <a:r>
                        <a:rPr lang="en-US" sz="1600" dirty="0"/>
                        <a:t>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08441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FC193176-4AAD-42AD-A5CB-BB133B5F4E23}"/>
              </a:ext>
            </a:extLst>
          </p:cNvPr>
          <p:cNvSpPr/>
          <p:nvPr/>
        </p:nvSpPr>
        <p:spPr>
          <a:xfrm>
            <a:off x="6177576" y="3571164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05696D-2F63-433C-A8F3-888A889E02CE}"/>
              </a:ext>
            </a:extLst>
          </p:cNvPr>
          <p:cNvSpPr/>
          <p:nvPr/>
        </p:nvSpPr>
        <p:spPr>
          <a:xfrm>
            <a:off x="6177576" y="3962457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F9C73D-1B76-4197-A460-1D5EE02DD7EC}"/>
              </a:ext>
            </a:extLst>
          </p:cNvPr>
          <p:cNvSpPr/>
          <p:nvPr/>
        </p:nvSpPr>
        <p:spPr>
          <a:xfrm>
            <a:off x="6177576" y="4316293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EC2366-2F31-4371-ADFA-25188A2FBFFF}"/>
              </a:ext>
            </a:extLst>
          </p:cNvPr>
          <p:cNvSpPr/>
          <p:nvPr/>
        </p:nvSpPr>
        <p:spPr>
          <a:xfrm>
            <a:off x="6177575" y="4696870"/>
            <a:ext cx="506051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1CF8584-691D-4445-949F-5714C32976C6}"/>
              </a:ext>
            </a:extLst>
          </p:cNvPr>
          <p:cNvSpPr/>
          <p:nvPr/>
        </p:nvSpPr>
        <p:spPr>
          <a:xfrm>
            <a:off x="6177575" y="5068316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1D8A4DE-08E1-450A-B61D-8E497581E4D0}"/>
              </a:ext>
            </a:extLst>
          </p:cNvPr>
          <p:cNvSpPr/>
          <p:nvPr/>
        </p:nvSpPr>
        <p:spPr>
          <a:xfrm>
            <a:off x="6177575" y="5438664"/>
            <a:ext cx="44245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A37B2E-7D74-4845-9B6B-DEF331DD9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125" y="282400"/>
            <a:ext cx="1461133" cy="2903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679E4B-82F4-4853-8C00-5A3D4B82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454" y="556863"/>
            <a:ext cx="1644824" cy="26523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5352D8-2E1D-47D7-BF6D-30E513077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0455" y="3241021"/>
            <a:ext cx="2737296" cy="32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52C16E4-C556-47AC-8E28-D3BADDA6AB4D}"/>
              </a:ext>
            </a:extLst>
          </p:cNvPr>
          <p:cNvSpPr/>
          <p:nvPr/>
        </p:nvSpPr>
        <p:spPr>
          <a:xfrm>
            <a:off x="3556923" y="2293631"/>
            <a:ext cx="957667" cy="3285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7F5A6-F3E7-4F21-BEB8-EF9F17EE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4" y="315965"/>
            <a:ext cx="7708490" cy="819312"/>
          </a:xfrm>
        </p:spPr>
        <p:txBody>
          <a:bodyPr>
            <a:normAutofit fontScale="90000"/>
          </a:bodyPr>
          <a:lstStyle/>
          <a:p>
            <a:r>
              <a:rPr lang="en-US" dirty="0"/>
              <a:t>Backprop with Convolutional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830" y="3006221"/>
              <a:ext cx="133985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1B750C-4C4B-480B-A7A6-DAE14EDF8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703811"/>
                  </p:ext>
                </p:extLst>
              </p:nvPr>
            </p:nvGraphicFramePr>
            <p:xfrm>
              <a:off x="596830" y="3006221"/>
              <a:ext cx="133985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69925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669925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197" r="-10090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108197" r="-10090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208197" r="-10090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723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308197" r="-10090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45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408197" r="-100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26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2DF78C1-097E-4662-983C-4029835D7EF0}"/>
              </a:ext>
            </a:extLst>
          </p:cNvPr>
          <p:cNvSpPr/>
          <p:nvPr/>
        </p:nvSpPr>
        <p:spPr>
          <a:xfrm>
            <a:off x="3753698" y="246016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470195" y="1254539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A511D75-0C6B-462A-8D98-4408B0134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58968"/>
                  </p:ext>
                </p:extLst>
              </p:nvPr>
            </p:nvGraphicFramePr>
            <p:xfrm>
              <a:off x="2470195" y="1254539"/>
              <a:ext cx="1003998" cy="976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01999">
                      <a:extLst>
                        <a:ext uri="{9D8B030D-6E8A-4147-A177-3AD203B41FA5}">
                          <a16:colId xmlns:a16="http://schemas.microsoft.com/office/drawing/2014/main" val="3370638595"/>
                        </a:ext>
                      </a:extLst>
                    </a:gridCol>
                    <a:gridCol w="501999">
                      <a:extLst>
                        <a:ext uri="{9D8B030D-6E8A-4147-A177-3AD203B41FA5}">
                          <a16:colId xmlns:a16="http://schemas.microsoft.com/office/drawing/2014/main" val="1901610173"/>
                        </a:ext>
                      </a:extLst>
                    </a:gridCol>
                  </a:tblGrid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852" r="-1012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9067429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3774" r="-101205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7737454"/>
                      </a:ext>
                    </a:extLst>
                  </a:tr>
                  <a:tr h="3254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0000" r="-101205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6760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29C18CE3-EF1C-4CBA-BC29-7896483E091E}"/>
              </a:ext>
            </a:extLst>
          </p:cNvPr>
          <p:cNvSpPr/>
          <p:nvPr/>
        </p:nvSpPr>
        <p:spPr>
          <a:xfrm>
            <a:off x="7626470" y="371320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843BBD-5AFF-47B9-9E29-7A4CB0C3CD4A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8139426" y="3980829"/>
            <a:ext cx="515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69EB88-BF57-46CD-9E04-EB5E0550936F}"/>
                  </a:ext>
                </a:extLst>
              </p:cNvPr>
              <p:cNvSpPr txBox="1"/>
              <p:nvPr/>
            </p:nvSpPr>
            <p:spPr>
              <a:xfrm>
                <a:off x="7660038" y="3775703"/>
                <a:ext cx="466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69EB88-BF57-46CD-9E04-EB5E05509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38" y="3775703"/>
                <a:ext cx="4669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3EA94FFA-281F-4808-B10F-62AB569964A7}"/>
              </a:ext>
            </a:extLst>
          </p:cNvPr>
          <p:cNvSpPr txBox="1"/>
          <p:nvPr/>
        </p:nvSpPr>
        <p:spPr>
          <a:xfrm>
            <a:off x="8766659" y="347142"/>
            <a:ext cx="3333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Forward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 Propagation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C23742-E974-48CA-8548-204220B5F239}"/>
              </a:ext>
            </a:extLst>
          </p:cNvPr>
          <p:cNvSpPr/>
          <p:nvPr/>
        </p:nvSpPr>
        <p:spPr>
          <a:xfrm>
            <a:off x="3753698" y="324044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11130A-EB45-4D3E-A883-ED860F6C8D98}"/>
              </a:ext>
            </a:extLst>
          </p:cNvPr>
          <p:cNvSpPr/>
          <p:nvPr/>
        </p:nvSpPr>
        <p:spPr>
          <a:xfrm>
            <a:off x="3753698" y="4020730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41A6BD-F295-4602-A634-3E3524B6347D}"/>
              </a:ext>
            </a:extLst>
          </p:cNvPr>
          <p:cNvSpPr/>
          <p:nvPr/>
        </p:nvSpPr>
        <p:spPr>
          <a:xfrm>
            <a:off x="3745890" y="4801015"/>
            <a:ext cx="512956" cy="53525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8C731-0122-40FB-B795-58A23FA3D5B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36680" y="2727789"/>
            <a:ext cx="1817018" cy="4135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21440B-2F46-4BA3-B530-7E58505074A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36680" y="2727789"/>
            <a:ext cx="1817018" cy="7789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15282A-C35E-495D-9D1B-55DCE3BB553B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936680" y="3508074"/>
            <a:ext cx="1817018" cy="14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927676-5523-4F0C-81C7-4BD98E73C1A4}"/>
              </a:ext>
            </a:extLst>
          </p:cNvPr>
          <p:cNvCxnSpPr>
            <a:cxnSpLocks/>
            <a:stCxn id="44" idx="2"/>
            <a:endCxn id="5" idx="3"/>
          </p:cNvCxnSpPr>
          <p:nvPr/>
        </p:nvCxnSpPr>
        <p:spPr>
          <a:xfrm flipH="1">
            <a:off x="1936680" y="3508074"/>
            <a:ext cx="1817018" cy="4252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FF34ACF-5327-4DFF-87EA-9F2747278E10}"/>
              </a:ext>
            </a:extLst>
          </p:cNvPr>
          <p:cNvCxnSpPr>
            <a:cxnSpLocks/>
            <a:stCxn id="45" idx="2"/>
            <a:endCxn id="5" idx="3"/>
          </p:cNvCxnSpPr>
          <p:nvPr/>
        </p:nvCxnSpPr>
        <p:spPr>
          <a:xfrm flipH="1" flipV="1">
            <a:off x="1936680" y="3933321"/>
            <a:ext cx="1817018" cy="355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347923E-2B79-4ECC-8D41-A20D6D5D1736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1945838" y="4288359"/>
            <a:ext cx="18078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25307E-6411-4E9C-B5BE-05749629B328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1944488" y="4296867"/>
            <a:ext cx="1801402" cy="771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AEBBE82-27EC-44B7-A79A-2B09384CC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1796" y="5705200"/>
          <a:ext cx="102991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59">
                  <a:extLst>
                    <a:ext uri="{9D8B030D-6E8A-4147-A177-3AD203B41FA5}">
                      <a16:colId xmlns:a16="http://schemas.microsoft.com/office/drawing/2014/main" val="3168815392"/>
                    </a:ext>
                  </a:extLst>
                </a:gridCol>
                <a:gridCol w="514959">
                  <a:extLst>
                    <a:ext uri="{9D8B030D-6E8A-4147-A177-3AD203B41FA5}">
                      <a16:colId xmlns:a16="http://schemas.microsoft.com/office/drawing/2014/main" val="1364819684"/>
                    </a:ext>
                  </a:extLst>
                </a:gridCol>
              </a:tblGrid>
              <a:tr h="239004">
                <a:tc>
                  <a:txBody>
                    <a:bodyPr/>
                    <a:lstStyle/>
                    <a:p>
                      <a:r>
                        <a:rPr lang="en-US" sz="1600" dirty="0"/>
                        <a:t>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08441"/>
                  </a:ext>
                </a:extLst>
              </a:tr>
            </a:tbl>
          </a:graphicData>
        </a:graphic>
      </p:graphicFrame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FE5427-7997-437D-B40E-CAAF66672CBE}"/>
              </a:ext>
            </a:extLst>
          </p:cNvPr>
          <p:cNvCxnSpPr>
            <a:cxnSpLocks/>
            <a:stCxn id="52" idx="2"/>
            <a:endCxn id="61" idx="3"/>
          </p:cNvCxnSpPr>
          <p:nvPr/>
        </p:nvCxnSpPr>
        <p:spPr>
          <a:xfrm flipH="1">
            <a:off x="1781714" y="5068644"/>
            <a:ext cx="1964176" cy="8041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40A3A8-A7C7-4F12-9B71-6A7887643FD2}"/>
              </a:ext>
            </a:extLst>
          </p:cNvPr>
          <p:cNvCxnSpPr>
            <a:cxnSpLocks/>
            <a:stCxn id="36" idx="2"/>
            <a:endCxn id="52" idx="6"/>
          </p:cNvCxnSpPr>
          <p:nvPr/>
        </p:nvCxnSpPr>
        <p:spPr>
          <a:xfrm flipH="1">
            <a:off x="4258846" y="3980829"/>
            <a:ext cx="3367624" cy="10878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43A77D-99CD-415F-B873-3A97B6665F78}"/>
              </a:ext>
            </a:extLst>
          </p:cNvPr>
          <p:cNvCxnSpPr>
            <a:cxnSpLocks/>
            <a:stCxn id="36" idx="2"/>
            <a:endCxn id="45" idx="6"/>
          </p:cNvCxnSpPr>
          <p:nvPr/>
        </p:nvCxnSpPr>
        <p:spPr>
          <a:xfrm flipH="1">
            <a:off x="4266654" y="3980829"/>
            <a:ext cx="3359816" cy="30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DCC470-9198-4C3C-96E8-9D7999206EE7}"/>
              </a:ext>
            </a:extLst>
          </p:cNvPr>
          <p:cNvCxnSpPr>
            <a:cxnSpLocks/>
            <a:stCxn id="36" idx="2"/>
            <a:endCxn id="44" idx="6"/>
          </p:cNvCxnSpPr>
          <p:nvPr/>
        </p:nvCxnSpPr>
        <p:spPr>
          <a:xfrm flipH="1" flipV="1">
            <a:off x="4266654" y="3508074"/>
            <a:ext cx="3359816" cy="4727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EE0D30-6FE8-4C12-898D-11E908CBEF3F}"/>
              </a:ext>
            </a:extLst>
          </p:cNvPr>
          <p:cNvCxnSpPr>
            <a:cxnSpLocks/>
            <a:stCxn id="36" idx="2"/>
            <a:endCxn id="6" idx="6"/>
          </p:cNvCxnSpPr>
          <p:nvPr/>
        </p:nvCxnSpPr>
        <p:spPr>
          <a:xfrm flipH="1" flipV="1">
            <a:off x="4266654" y="2727789"/>
            <a:ext cx="3359816" cy="12530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AF6AE8-2BB7-48A8-AEDA-F8275EE90ED6}"/>
              </a:ext>
            </a:extLst>
          </p:cNvPr>
          <p:cNvSpPr txBox="1"/>
          <p:nvPr/>
        </p:nvSpPr>
        <p:spPr>
          <a:xfrm>
            <a:off x="3538120" y="5501007"/>
            <a:ext cx="995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Unrolled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1x2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Filter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54FF10-56FA-43EC-A67F-2C60DF77C171}"/>
              </a:ext>
            </a:extLst>
          </p:cNvPr>
          <p:cNvSpPr txBox="1"/>
          <p:nvPr/>
        </p:nvSpPr>
        <p:spPr>
          <a:xfrm>
            <a:off x="1525063" y="1131972"/>
            <a:ext cx="94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9EFADD-3A62-4C02-AFCA-41CE73C0D94A}"/>
                  </a:ext>
                </a:extLst>
              </p:cNvPr>
              <p:cNvSpPr txBox="1"/>
              <p:nvPr/>
            </p:nvSpPr>
            <p:spPr>
              <a:xfrm>
                <a:off x="3753698" y="2534358"/>
                <a:ext cx="58932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C9EFADD-3A62-4C02-AFCA-41CE73C0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98" y="2534358"/>
                <a:ext cx="589329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BB4FE2-3768-46BF-BE34-CE402F92C00F}"/>
                  </a:ext>
                </a:extLst>
              </p:cNvPr>
              <p:cNvSpPr txBox="1"/>
              <p:nvPr/>
            </p:nvSpPr>
            <p:spPr>
              <a:xfrm>
                <a:off x="3741091" y="3315993"/>
                <a:ext cx="59465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3BB4FE2-3768-46BF-BE34-CE402F92C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91" y="3315993"/>
                <a:ext cx="594650" cy="381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6C9D61-25BC-460D-9EE4-0432823F09A1}"/>
                  </a:ext>
                </a:extLst>
              </p:cNvPr>
              <p:cNvSpPr txBox="1"/>
              <p:nvPr/>
            </p:nvSpPr>
            <p:spPr>
              <a:xfrm>
                <a:off x="3718975" y="4087082"/>
                <a:ext cx="59465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6C9D61-25BC-460D-9EE4-0432823F0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5" y="4087082"/>
                <a:ext cx="594650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CE2EEC-4283-4260-AE83-4498AF5B399D}"/>
                  </a:ext>
                </a:extLst>
              </p:cNvPr>
              <p:cNvSpPr txBox="1"/>
              <p:nvPr/>
            </p:nvSpPr>
            <p:spPr>
              <a:xfrm>
                <a:off x="3718975" y="4867499"/>
                <a:ext cx="60471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CE2EEC-4283-4260-AE83-4498AF5B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5" y="4867499"/>
                <a:ext cx="604717" cy="390748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D0FADBB-FE39-4A19-91CA-D25451164022}"/>
                  </a:ext>
                </a:extLst>
              </p:cNvPr>
              <p:cNvSpPr txBox="1"/>
              <p:nvPr/>
            </p:nvSpPr>
            <p:spPr>
              <a:xfrm>
                <a:off x="9299761" y="2679974"/>
                <a:ext cx="1711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D0FADBB-FE39-4A19-91CA-D2545116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761" y="2679974"/>
                <a:ext cx="1711494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8C9BFD-6D7C-4C3D-90E4-B8F7D43D98E6}"/>
                  </a:ext>
                </a:extLst>
              </p:cNvPr>
              <p:cNvSpPr txBox="1"/>
              <p:nvPr/>
            </p:nvSpPr>
            <p:spPr>
              <a:xfrm>
                <a:off x="3718975" y="1541903"/>
                <a:ext cx="486569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58C9BFD-6D7C-4C3D-90E4-B8F7D43D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5" y="1541903"/>
                <a:ext cx="4865691" cy="390748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C682ED5-9AB1-410F-8E56-79BD47A002ED}"/>
              </a:ext>
            </a:extLst>
          </p:cNvPr>
          <p:cNvCxnSpPr>
            <a:cxnSpLocks/>
          </p:cNvCxnSpPr>
          <p:nvPr/>
        </p:nvCxnSpPr>
        <p:spPr>
          <a:xfrm flipV="1">
            <a:off x="2748039" y="1919997"/>
            <a:ext cx="2136963" cy="10129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5FBCBB-9A90-4771-B9F6-70DA0A30666D}"/>
              </a:ext>
            </a:extLst>
          </p:cNvPr>
          <p:cNvCxnSpPr>
            <a:cxnSpLocks/>
          </p:cNvCxnSpPr>
          <p:nvPr/>
        </p:nvCxnSpPr>
        <p:spPr>
          <a:xfrm flipV="1">
            <a:off x="2958997" y="1913337"/>
            <a:ext cx="2916260" cy="15487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24AF23-2AB0-485A-A423-326D2E05C495}"/>
              </a:ext>
            </a:extLst>
          </p:cNvPr>
          <p:cNvCxnSpPr>
            <a:cxnSpLocks/>
          </p:cNvCxnSpPr>
          <p:nvPr/>
        </p:nvCxnSpPr>
        <p:spPr>
          <a:xfrm flipV="1">
            <a:off x="2925429" y="1997744"/>
            <a:ext cx="3941063" cy="20753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425DBB3-6355-4A45-8BC6-8CF046911BC4}"/>
              </a:ext>
            </a:extLst>
          </p:cNvPr>
          <p:cNvCxnSpPr>
            <a:cxnSpLocks/>
          </p:cNvCxnSpPr>
          <p:nvPr/>
        </p:nvCxnSpPr>
        <p:spPr>
          <a:xfrm flipV="1">
            <a:off x="3002852" y="1957844"/>
            <a:ext cx="4880096" cy="27249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732BD25-3DCF-4EF4-B05F-EB22D6D65C9D}"/>
                  </a:ext>
                </a:extLst>
              </p:cNvPr>
              <p:cNvSpPr txBox="1"/>
              <p:nvPr/>
            </p:nvSpPr>
            <p:spPr>
              <a:xfrm>
                <a:off x="9285635" y="1254539"/>
                <a:ext cx="269746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732BD25-3DCF-4EF4-B05F-EB22D6D65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635" y="1254539"/>
                <a:ext cx="2697469" cy="37555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D7271F4-9023-4DE9-A460-C664DC0D7460}"/>
                  </a:ext>
                </a:extLst>
              </p:cNvPr>
              <p:cNvSpPr txBox="1"/>
              <p:nvPr/>
            </p:nvSpPr>
            <p:spPr>
              <a:xfrm>
                <a:off x="9285635" y="1679107"/>
                <a:ext cx="2719911" cy="638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𝑂𝑢𝑡𝑝𝑢𝑡𝑠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D7271F4-9023-4DE9-A460-C664DC0D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635" y="1679107"/>
                <a:ext cx="2719911" cy="638829"/>
              </a:xfrm>
              <a:prstGeom prst="rect">
                <a:avLst/>
              </a:prstGeom>
              <a:blipFill>
                <a:blip r:embed="rId12"/>
                <a:stretch>
                  <a:fillRect t="-111429" r="-17489" b="-15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AD5FDF-062B-4DA3-942A-FA6C5B4648D0}"/>
                  </a:ext>
                </a:extLst>
              </p:cNvPr>
              <p:cNvSpPr/>
              <p:nvPr/>
            </p:nvSpPr>
            <p:spPr>
              <a:xfrm>
                <a:off x="8721472" y="3761062"/>
                <a:ext cx="499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^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AAD5FDF-062B-4DA3-942A-FA6C5B464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472" y="3761062"/>
                <a:ext cx="499624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6C0CA3E9-B803-411D-A785-B274E909D813}"/>
              </a:ext>
            </a:extLst>
          </p:cNvPr>
          <p:cNvSpPr/>
          <p:nvPr/>
        </p:nvSpPr>
        <p:spPr>
          <a:xfrm>
            <a:off x="4451041" y="1571314"/>
            <a:ext cx="819049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2A09512-FFBC-40F5-8B60-B13D228B7D40}"/>
              </a:ext>
            </a:extLst>
          </p:cNvPr>
          <p:cNvSpPr/>
          <p:nvPr/>
        </p:nvSpPr>
        <p:spPr>
          <a:xfrm>
            <a:off x="5270090" y="1605807"/>
            <a:ext cx="1095505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F30F5EB-7672-4BB8-B359-E63186E4C54A}"/>
              </a:ext>
            </a:extLst>
          </p:cNvPr>
          <p:cNvSpPr/>
          <p:nvPr/>
        </p:nvSpPr>
        <p:spPr>
          <a:xfrm>
            <a:off x="6352108" y="1586791"/>
            <a:ext cx="1004722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DF54AB-2063-4863-A34C-8202ABA59A1F}"/>
              </a:ext>
            </a:extLst>
          </p:cNvPr>
          <p:cNvSpPr/>
          <p:nvPr/>
        </p:nvSpPr>
        <p:spPr>
          <a:xfrm>
            <a:off x="7356830" y="1595943"/>
            <a:ext cx="1095505" cy="300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BAFE205-7F11-41DF-A8CB-8E64D36FACA7}"/>
                  </a:ext>
                </a:extLst>
              </p:cNvPr>
              <p:cNvSpPr txBox="1"/>
              <p:nvPr/>
            </p:nvSpPr>
            <p:spPr>
              <a:xfrm>
                <a:off x="3718974" y="1193206"/>
                <a:ext cx="38285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BAFE205-7F11-41DF-A8CB-8E64D36F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4" y="1193206"/>
                <a:ext cx="3828549" cy="390748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DBB8F8-EDCA-4141-8FA4-3331923AA67E}"/>
                  </a:ext>
                </a:extLst>
              </p:cNvPr>
              <p:cNvSpPr txBox="1"/>
              <p:nvPr/>
            </p:nvSpPr>
            <p:spPr>
              <a:xfrm>
                <a:off x="3718975" y="1940082"/>
                <a:ext cx="377026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8DBB8F8-EDCA-4141-8FA4-3331923A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75" y="1940082"/>
                <a:ext cx="377026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632764FF-4CE0-492F-A7B2-634865ECB5CF}"/>
              </a:ext>
            </a:extLst>
          </p:cNvPr>
          <p:cNvSpPr txBox="1"/>
          <p:nvPr/>
        </p:nvSpPr>
        <p:spPr>
          <a:xfrm>
            <a:off x="3294834" y="6548123"/>
            <a:ext cx="1415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8739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9" grpId="0"/>
      <p:bldP spid="44" grpId="0" animBg="1"/>
      <p:bldP spid="45" grpId="0" animBg="1"/>
      <p:bldP spid="52" grpId="0" animBg="1"/>
      <p:bldP spid="72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102" grpId="0"/>
      <p:bldP spid="103" grpId="0"/>
      <p:bldP spid="104" grpId="0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/>
      <p:bldP spid="1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C298-D369-4712-80A2-F47FED62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16" y="821940"/>
            <a:ext cx="6625314" cy="556770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Reinforcement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E729-F746-4BED-B8BC-BFA8B2663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325" y="2117539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Markov Decision Process (environment)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5BC55-5733-4717-A6FC-5AB854923D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31325" y="2941451"/>
                <a:ext cx="5157787" cy="36845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Discrete-time stochastic control process</a:t>
                </a:r>
              </a:p>
              <a:p>
                <a:endParaRPr lang="en-US" dirty="0"/>
              </a:p>
              <a:p>
                <a:r>
                  <a:rPr lang="en-US" dirty="0"/>
                  <a:t>Each time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Agent chooses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Moves to new state with probability: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Receives reward: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Every outcome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Nothing depends on previous states/actions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5BC55-5733-4717-A6FC-5AB854923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31325" y="2941451"/>
                <a:ext cx="5157787" cy="3684588"/>
              </a:xfrm>
              <a:blipFill>
                <a:blip r:embed="rId3"/>
                <a:stretch>
                  <a:fillRect l="-1655" t="-3808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F82AD-B38A-4DEB-9A4E-27399C015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3737" y="2117539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Policy</a:t>
            </a:r>
          </a:p>
          <a:p>
            <a:r>
              <a:rPr lang="en-US" dirty="0"/>
              <a:t>(agent’s behavior)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D586B0-23ED-4FD6-9A40-EBD707A9898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63736" y="2941451"/>
                <a:ext cx="5357813" cy="3684588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The action to take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Goal maximize: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– Tradeoff immediate vs future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4D586B0-23ED-4FD6-9A40-EBD707A98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63736" y="2941451"/>
                <a:ext cx="5357813" cy="3684588"/>
              </a:xfrm>
              <a:blipFill>
                <a:blip r:embed="rId4"/>
                <a:stretch>
                  <a:fillRect l="-1595" t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6A1D78-A9E5-4536-A975-B89C68B1BBBA}"/>
              </a:ext>
            </a:extLst>
          </p:cNvPr>
          <p:cNvSpPr txBox="1"/>
          <p:nvPr/>
        </p:nvSpPr>
        <p:spPr>
          <a:xfrm>
            <a:off x="9520660" y="182950"/>
            <a:ext cx="736868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8BF35C-700D-4CA9-BBA7-940965760DEA}"/>
              </a:ext>
            </a:extLst>
          </p:cNvPr>
          <p:cNvCxnSpPr>
            <a:cxnSpLocks/>
          </p:cNvCxnSpPr>
          <p:nvPr/>
        </p:nvCxnSpPr>
        <p:spPr>
          <a:xfrm>
            <a:off x="10583323" y="365918"/>
            <a:ext cx="10382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A523F6-5580-496F-82CB-0A9F254836A2}"/>
              </a:ext>
            </a:extLst>
          </p:cNvPr>
          <p:cNvCxnSpPr>
            <a:cxnSpLocks/>
          </p:cNvCxnSpPr>
          <p:nvPr/>
        </p:nvCxnSpPr>
        <p:spPr>
          <a:xfrm>
            <a:off x="11621550" y="360863"/>
            <a:ext cx="0" cy="1444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9B90B3-8DDC-48D7-8404-B5F083405304}"/>
              </a:ext>
            </a:extLst>
          </p:cNvPr>
          <p:cNvCxnSpPr>
            <a:cxnSpLocks/>
          </p:cNvCxnSpPr>
          <p:nvPr/>
        </p:nvCxnSpPr>
        <p:spPr>
          <a:xfrm flipH="1">
            <a:off x="10716675" y="1809918"/>
            <a:ext cx="90487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844FF8-3442-4D1E-B895-F434C4AE4176}"/>
              </a:ext>
            </a:extLst>
          </p:cNvPr>
          <p:cNvSpPr txBox="1"/>
          <p:nvPr/>
        </p:nvSpPr>
        <p:spPr>
          <a:xfrm>
            <a:off x="9194866" y="1620197"/>
            <a:ext cx="1388457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4151DC-6058-4F7E-AF5E-DD02701B0C1C}"/>
              </a:ext>
            </a:extLst>
          </p:cNvPr>
          <p:cNvCxnSpPr>
            <a:cxnSpLocks/>
          </p:cNvCxnSpPr>
          <p:nvPr/>
        </p:nvCxnSpPr>
        <p:spPr>
          <a:xfrm>
            <a:off x="8106825" y="1909930"/>
            <a:ext cx="9334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143834-F84A-420E-A23D-7408AF4C7380}"/>
              </a:ext>
            </a:extLst>
          </p:cNvPr>
          <p:cNvCxnSpPr>
            <a:cxnSpLocks/>
          </p:cNvCxnSpPr>
          <p:nvPr/>
        </p:nvCxnSpPr>
        <p:spPr>
          <a:xfrm>
            <a:off x="8100671" y="267395"/>
            <a:ext cx="6154" cy="16425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2E5730-9234-4986-AF91-59954650A913}"/>
              </a:ext>
            </a:extLst>
          </p:cNvPr>
          <p:cNvCxnSpPr>
            <a:cxnSpLocks/>
          </p:cNvCxnSpPr>
          <p:nvPr/>
        </p:nvCxnSpPr>
        <p:spPr>
          <a:xfrm>
            <a:off x="8106825" y="267395"/>
            <a:ext cx="108804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431B25-B4D7-469E-8E7E-69D7A541F337}"/>
              </a:ext>
            </a:extLst>
          </p:cNvPr>
          <p:cNvCxnSpPr>
            <a:cxnSpLocks/>
          </p:cNvCxnSpPr>
          <p:nvPr/>
        </p:nvCxnSpPr>
        <p:spPr>
          <a:xfrm>
            <a:off x="8325693" y="1695618"/>
            <a:ext cx="71458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FA327B-9C49-4F49-A1EC-AC4429F93CDB}"/>
              </a:ext>
            </a:extLst>
          </p:cNvPr>
          <p:cNvCxnSpPr>
            <a:cxnSpLocks/>
          </p:cNvCxnSpPr>
          <p:nvPr/>
        </p:nvCxnSpPr>
        <p:spPr>
          <a:xfrm>
            <a:off x="8317262" y="505033"/>
            <a:ext cx="8431" cy="119058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3D86CE-2A9C-41CB-9402-AAE716E72A98}"/>
              </a:ext>
            </a:extLst>
          </p:cNvPr>
          <p:cNvCxnSpPr>
            <a:cxnSpLocks/>
          </p:cNvCxnSpPr>
          <p:nvPr/>
        </p:nvCxnSpPr>
        <p:spPr>
          <a:xfrm>
            <a:off x="8325693" y="505033"/>
            <a:ext cx="86917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E3B79E0-F085-410D-A33E-AE8DEAB9E898}"/>
              </a:ext>
            </a:extLst>
          </p:cNvPr>
          <p:cNvSpPr txBox="1"/>
          <p:nvPr/>
        </p:nvSpPr>
        <p:spPr>
          <a:xfrm rot="5400000">
            <a:off x="11411716" y="88390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1EB30-952A-4D2D-B57C-11023BFB1770}"/>
              </a:ext>
            </a:extLst>
          </p:cNvPr>
          <p:cNvSpPr txBox="1"/>
          <p:nvPr/>
        </p:nvSpPr>
        <p:spPr>
          <a:xfrm rot="16200000">
            <a:off x="7470049" y="898196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Reward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63D59-8712-4159-AD3E-EA921A3BD906}"/>
              </a:ext>
            </a:extLst>
          </p:cNvPr>
          <p:cNvSpPr txBox="1"/>
          <p:nvPr/>
        </p:nvSpPr>
        <p:spPr>
          <a:xfrm rot="5400000">
            <a:off x="8170459" y="898197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5536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9027-D0D5-4D85-968B-5D33C8E3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3"/>
            <a:ext cx="10515600" cy="749167"/>
          </a:xfrm>
        </p:spPr>
        <p:txBody>
          <a:bodyPr/>
          <a:lstStyle/>
          <a:p>
            <a:r>
              <a:rPr lang="en-US" dirty="0"/>
              <a:t>Q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64514A-FA34-46B1-81A8-093BAE318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7240"/>
                <a:ext cx="108585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Learn a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optimizes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states, using:</a:t>
                </a:r>
              </a:p>
              <a:p>
                <a:pPr lvl="1"/>
                <a:r>
                  <a:rPr lang="en-US" dirty="0"/>
                  <a:t>No prior knowledge of state transition probabilities: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prior knowledge of the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Approach:</a:t>
                </a:r>
              </a:p>
              <a:p>
                <a:pPr lvl="1"/>
                <a:r>
                  <a:rPr lang="en-US" dirty="0"/>
                  <a:t>Initialize estimate of discounted reward for every state/action pair: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(for a while):</a:t>
                </a:r>
              </a:p>
              <a:p>
                <a:pPr lvl="2"/>
                <a:r>
                  <a:rPr lang="en-US" dirty="0"/>
                  <a:t>Take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environment</a:t>
                </a:r>
              </a:p>
              <a:p>
                <a:pPr lvl="2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64514A-FA34-46B1-81A8-093BAE318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7240"/>
                <a:ext cx="10858500" cy="4351338"/>
              </a:xfrm>
              <a:blipFill>
                <a:blip r:embed="rId2"/>
                <a:stretch>
                  <a:fillRect l="-117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C32430-F853-40CF-8FC7-EADAC6AFC546}"/>
                  </a:ext>
                </a:extLst>
              </p:cNvPr>
              <p:cNvSpPr/>
              <p:nvPr/>
            </p:nvSpPr>
            <p:spPr>
              <a:xfrm>
                <a:off x="838200" y="5421536"/>
                <a:ext cx="3651504" cy="725135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𝑣𝑖𝑠𝑖𝑡𝑠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C32430-F853-40CF-8FC7-EADAC6AFC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21536"/>
                <a:ext cx="3651504" cy="725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66616D-67C2-47F8-A69F-BCC50B3D3F6F}"/>
                  </a:ext>
                </a:extLst>
              </p:cNvPr>
              <p:cNvSpPr/>
              <p:nvPr/>
            </p:nvSpPr>
            <p:spPr>
              <a:xfrm>
                <a:off x="5167934" y="5421536"/>
                <a:ext cx="6528766" cy="777264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Exploration Policy: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66616D-67C2-47F8-A69F-BCC50B3D3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34" y="5421536"/>
                <a:ext cx="6528766" cy="777264"/>
              </a:xfrm>
              <a:prstGeom prst="rect">
                <a:avLst/>
              </a:prstGeom>
              <a:blipFill>
                <a:blip r:embed="rId4"/>
                <a:stretch>
                  <a:fillRect l="-932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2883E27-A406-4BF9-AE88-95AD4C0C166B}"/>
              </a:ext>
            </a:extLst>
          </p:cNvPr>
          <p:cNvSpPr/>
          <p:nvPr/>
        </p:nvSpPr>
        <p:spPr>
          <a:xfrm>
            <a:off x="3877056" y="4433923"/>
            <a:ext cx="7031736" cy="388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5698FA-337D-480A-A9BB-D40891A2C096}"/>
                  </a:ext>
                </a:extLst>
              </p:cNvPr>
              <p:cNvSpPr/>
              <p:nvPr/>
            </p:nvSpPr>
            <p:spPr>
              <a:xfrm>
                <a:off x="3794760" y="4356891"/>
                <a:ext cx="3235501" cy="479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5698FA-337D-480A-A9BB-D40891A2C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60" y="4356891"/>
                <a:ext cx="3235501" cy="479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7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D306-BC7B-472A-8F64-2C7A272C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antiq" panose="02000503000000000000" pitchFamily="2" charset="0"/>
              </a:rPr>
              <a:t>Approaching your Intelligent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25DC-8639-450F-83D7-DFF86DFDC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002874"/>
            <a:ext cx="5634160" cy="3684588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Yantiq" panose="02000503000000000000" pitchFamily="2" charset="0"/>
              </a:rPr>
              <a:t>Make sure an Intelligent System is right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Yantiq" panose="02000503000000000000" pitchFamily="2" charset="0"/>
              </a:rPr>
              <a:t>Define what success looks like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Yantiq" panose="02000503000000000000" pitchFamily="2" charset="0"/>
              </a:rPr>
              <a:t>Design Experience that achieves your goals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Yantiq" panose="02000503000000000000" pitchFamily="2" charset="0"/>
              </a:rPr>
              <a:t>Plan for getting data from the user interactions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Yantiq" panose="02000503000000000000" pitchFamily="2" charset="0"/>
              </a:rPr>
              <a:t>Plan to verify your intelligent experience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Yantiq" panose="02000503000000000000" pitchFamily="2" charset="0"/>
              </a:rPr>
              <a:t>Decide where your intelligence will live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Yantiq" panose="02000503000000000000" pitchFamily="2" charset="0"/>
              </a:rPr>
              <a:t>Design your intelligence runtime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latin typeface="Yantiq" panose="02000503000000000000" pitchFamily="2" charset="0"/>
              </a:rPr>
              <a:t>Plan for intelligence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97EE0-975B-44E0-A233-82DDEFA7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2002874"/>
            <a:ext cx="5728855" cy="3684588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 startAt="9"/>
            </a:pPr>
            <a:r>
              <a:rPr lang="en-US" dirty="0">
                <a:latin typeface="Yantiq" panose="02000503000000000000" pitchFamily="2" charset="0"/>
              </a:rPr>
              <a:t>Plan for telemetry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en-US" dirty="0">
                <a:latin typeface="Yantiq" panose="02000503000000000000" pitchFamily="2" charset="0"/>
              </a:rPr>
              <a:t>Prepare to evaluate your intelligence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en-US" dirty="0">
                <a:latin typeface="Yantiq" panose="02000503000000000000" pitchFamily="2" charset="0"/>
              </a:rPr>
              <a:t>Decide how you will organize your intelligence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en-US" dirty="0">
                <a:latin typeface="Yantiq" panose="02000503000000000000" pitchFamily="2" charset="0"/>
              </a:rPr>
              <a:t>Set up your intelligence creation process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en-US" dirty="0">
                <a:latin typeface="Yantiq" panose="02000503000000000000" pitchFamily="2" charset="0"/>
              </a:rPr>
              <a:t>Plan for orchestration throughout your Intelligent System's lifecycle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en-US" dirty="0">
                <a:latin typeface="Yantiq" panose="02000503000000000000" pitchFamily="2" charset="0"/>
              </a:rPr>
              <a:t>Prepare to identify and deal with mistakes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en-US" dirty="0">
                <a:latin typeface="Yantiq" panose="02000503000000000000" pitchFamily="2" charset="0"/>
              </a:rPr>
              <a:t>Get ready for abuse</a:t>
            </a:r>
          </a:p>
          <a:p>
            <a:pPr marL="514350" lvl="0" indent="-514350">
              <a:buFont typeface="+mj-lt"/>
              <a:buAutoNum type="arabicPeriod" startAt="9"/>
            </a:pPr>
            <a:r>
              <a:rPr lang="en-US" dirty="0">
                <a:latin typeface="Yantiq" panose="02000503000000000000" pitchFamily="2" charset="0"/>
              </a:rPr>
              <a:t>Have fun and change the world...</a:t>
            </a:r>
          </a:p>
        </p:txBody>
      </p:sp>
    </p:spTree>
    <p:extLst>
      <p:ext uri="{BB962C8B-B14F-4D97-AF65-F5344CB8AC3E}">
        <p14:creationId xmlns:p14="http://schemas.microsoft.com/office/powerpoint/2010/main" val="166788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ADEB-07ED-4B5E-BA0A-03D828AD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6A13D-6CFD-4538-B3B5-579A13F1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 touch: </a:t>
            </a:r>
            <a:r>
              <a:rPr lang="en-US" dirty="0">
                <a:hlinkClick r:id="rId2"/>
              </a:rPr>
              <a:t>ghulten@hotmail.com</a:t>
            </a:r>
            <a:r>
              <a:rPr lang="en-US" dirty="0"/>
              <a:t> or on LinkedIn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few requests:</a:t>
            </a:r>
          </a:p>
          <a:p>
            <a:pPr lvl="1"/>
            <a:r>
              <a:rPr lang="en-US" dirty="0"/>
              <a:t>Let me know if you end up doing ML in practice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Send me constructive criticism on the course</a:t>
            </a:r>
          </a:p>
        </p:txBody>
      </p:sp>
    </p:spTree>
    <p:extLst>
      <p:ext uri="{BB962C8B-B14F-4D97-AF65-F5344CB8AC3E}">
        <p14:creationId xmlns:p14="http://schemas.microsoft.com/office/powerpoint/2010/main" val="88700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7283-AAB3-46C5-9906-3226BD2A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Evaluation Metrics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3916D3-CDFC-4586-8FF7-FC8C85506C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4419" y="1690689"/>
          <a:ext cx="1435100" cy="2095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109943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9239124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Actual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Prediction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650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6399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61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654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332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238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2408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89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753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383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1296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D9B12E-7DA6-4D40-A784-EBBA84C2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42" y="1690688"/>
            <a:ext cx="3095238" cy="1971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F7C2F1-2B15-4A76-AC41-32272FD8EC77}"/>
              </a:ext>
            </a:extLst>
          </p:cNvPr>
          <p:cNvSpPr/>
          <p:nvPr/>
        </p:nvSpPr>
        <p:spPr>
          <a:xfrm>
            <a:off x="4463561" y="2676402"/>
            <a:ext cx="539262" cy="330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768E11-5F98-4175-A4C5-CDE733C34EAA}"/>
              </a:ext>
            </a:extLst>
          </p:cNvPr>
          <p:cNvSpPr/>
          <p:nvPr/>
        </p:nvSpPr>
        <p:spPr>
          <a:xfrm>
            <a:off x="5151457" y="2676402"/>
            <a:ext cx="539262" cy="330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6EF75B-6680-4A80-9152-77A401DD41C0}"/>
              </a:ext>
            </a:extLst>
          </p:cNvPr>
          <p:cNvSpPr/>
          <p:nvPr/>
        </p:nvSpPr>
        <p:spPr>
          <a:xfrm>
            <a:off x="4463561" y="3124810"/>
            <a:ext cx="539262" cy="330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ECCC4-0541-4DCF-830C-88321B6A9F37}"/>
              </a:ext>
            </a:extLst>
          </p:cNvPr>
          <p:cNvSpPr/>
          <p:nvPr/>
        </p:nvSpPr>
        <p:spPr>
          <a:xfrm>
            <a:off x="5151457" y="3124810"/>
            <a:ext cx="539262" cy="330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A0A3C-7ACF-40E2-B825-CB8FA77D2488}"/>
              </a:ext>
            </a:extLst>
          </p:cNvPr>
          <p:cNvSpPr txBox="1"/>
          <p:nvPr/>
        </p:nvSpPr>
        <p:spPr>
          <a:xfrm>
            <a:off x="6717324" y="1995854"/>
            <a:ext cx="52314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What fraction does it get right</a:t>
            </a:r>
          </a:p>
          <a:p>
            <a:r>
              <a:rPr lang="en-US" dirty="0"/>
              <a:t>	(# TP + # TN) / # Total</a:t>
            </a:r>
          </a:p>
          <a:p>
            <a:endParaRPr lang="en-US" dirty="0"/>
          </a:p>
          <a:p>
            <a:r>
              <a:rPr lang="en-US" dirty="0"/>
              <a:t>Precision: When it says 1 how often is it right</a:t>
            </a:r>
          </a:p>
          <a:p>
            <a:r>
              <a:rPr lang="en-US" dirty="0"/>
              <a:t>	# TP / (# TP + # FP)</a:t>
            </a:r>
          </a:p>
          <a:p>
            <a:endParaRPr lang="en-US" dirty="0"/>
          </a:p>
          <a:p>
            <a:r>
              <a:rPr lang="en-US" dirty="0"/>
              <a:t>Recall: What fraction of 1s does it get right</a:t>
            </a:r>
          </a:p>
          <a:p>
            <a:r>
              <a:rPr lang="en-US" dirty="0"/>
              <a:t>	# TP / (# TP + # FN)</a:t>
            </a:r>
          </a:p>
          <a:p>
            <a:endParaRPr lang="en-US" dirty="0"/>
          </a:p>
          <a:p>
            <a:r>
              <a:rPr lang="en-US" dirty="0"/>
              <a:t>False Positive Rate: What fraction of 0s are called 1s</a:t>
            </a:r>
          </a:p>
          <a:p>
            <a:r>
              <a:rPr lang="en-US" dirty="0"/>
              <a:t>	# FP / (# FP + # TN)</a:t>
            </a:r>
          </a:p>
          <a:p>
            <a:endParaRPr lang="en-US" dirty="0"/>
          </a:p>
          <a:p>
            <a:r>
              <a:rPr lang="en-US" dirty="0"/>
              <a:t>False Negative Rate: What fraction of 1s are called 0s</a:t>
            </a:r>
          </a:p>
          <a:p>
            <a:r>
              <a:rPr lang="en-US" dirty="0"/>
              <a:t>	# FN / (# TP + # FN)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8A930C-038B-450A-BE4B-B327EF57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42" y="3931137"/>
            <a:ext cx="3095238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118B-2840-4F69-8940-70D2CE94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83033-E3A9-4563-8411-8EBDF9DF6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83033-E3A9-4563-8411-8EBDF9DF6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D4B701-7DF3-4C3C-BEFB-B315A62E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82" y="1687008"/>
            <a:ext cx="3047619" cy="231428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A80902-B4F2-42AB-9A88-561835BF0B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0162" y="4575847"/>
          <a:ext cx="208279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006">
                  <a:extLst>
                    <a:ext uri="{9D8B030D-6E8A-4147-A177-3AD203B41FA5}">
                      <a16:colId xmlns:a16="http://schemas.microsoft.com/office/drawing/2014/main" val="895677628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422037236"/>
                    </a:ext>
                  </a:extLst>
                </a:gridCol>
                <a:gridCol w="583984">
                  <a:extLst>
                    <a:ext uri="{9D8B030D-6E8A-4147-A177-3AD203B41FA5}">
                      <a16:colId xmlns:a16="http://schemas.microsoft.com/office/drawing/2014/main" val="187537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587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5EAF76-D863-485D-9357-ACD295E5B8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62208" y="4575755"/>
          <a:ext cx="133379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653">
                  <a:extLst>
                    <a:ext uri="{9D8B030D-6E8A-4147-A177-3AD203B41FA5}">
                      <a16:colId xmlns:a16="http://schemas.microsoft.com/office/drawing/2014/main" val="422037236"/>
                    </a:ext>
                  </a:extLst>
                </a:gridCol>
                <a:gridCol w="684139">
                  <a:extLst>
                    <a:ext uri="{9D8B030D-6E8A-4147-A177-3AD203B41FA5}">
                      <a16:colId xmlns:a16="http://schemas.microsoft.com/office/drawing/2014/main" val="187537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7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343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5F5340-8ABD-4B49-8CDD-64B805FC3557}"/>
              </a:ext>
            </a:extLst>
          </p:cNvPr>
          <p:cNvSpPr txBox="1"/>
          <p:nvPr/>
        </p:nvSpPr>
        <p:spPr>
          <a:xfrm>
            <a:off x="1160585" y="4207217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7D144-EDD2-4B76-8A13-E605F8A8FA0E}"/>
              </a:ext>
            </a:extLst>
          </p:cNvPr>
          <p:cNvSpPr txBox="1"/>
          <p:nvPr/>
        </p:nvSpPr>
        <p:spPr>
          <a:xfrm>
            <a:off x="10668240" y="2312644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D0673-06E7-46E5-B31B-2A190558369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049407" y="2497310"/>
            <a:ext cx="1618833" cy="3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B4231F-F422-4677-82BC-CD9FE95D8ED9}"/>
              </a:ext>
            </a:extLst>
          </p:cNvPr>
          <p:cNvSpPr txBox="1"/>
          <p:nvPr/>
        </p:nvSpPr>
        <p:spPr>
          <a:xfrm>
            <a:off x="9180205" y="3031445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1CF9F-1A23-406B-948B-D6D3551229C2}"/>
              </a:ext>
            </a:extLst>
          </p:cNvPr>
          <p:cNvSpPr txBox="1"/>
          <p:nvPr/>
        </p:nvSpPr>
        <p:spPr>
          <a:xfrm>
            <a:off x="7674101" y="250612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65BEA9-DC89-44F7-BD37-9DFEA76EE16C}"/>
              </a:ext>
            </a:extLst>
          </p:cNvPr>
          <p:cNvCxnSpPr/>
          <p:nvPr/>
        </p:nvCxnSpPr>
        <p:spPr>
          <a:xfrm flipV="1">
            <a:off x="8990789" y="1566041"/>
            <a:ext cx="0" cy="26411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31-1A05-484C-AFD3-69F91C33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Loss and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947A13-4D79-4142-BACA-CDEEF58D6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80C8A5-FA23-447C-90C0-D807256D5B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6612" y="2638608"/>
                <a:ext cx="3709725" cy="1182505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baseline="-25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80C8A5-FA23-447C-90C0-D807256D5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6612" y="2638608"/>
                <a:ext cx="3709725" cy="11825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6B0E29-1A6E-4351-B796-D916CDE4A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81F8D-4468-488F-97A2-32D496E2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57" y="3539727"/>
            <a:ext cx="2296916" cy="1470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714E149-5ED6-489A-8B88-FC6EC62FD1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612" y="5287924"/>
                <a:ext cx="3996127" cy="1095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𝑑𝑎𝑡𝑎𝑆𝑒𝑡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714E149-5ED6-489A-8B88-FC6EC62F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5287924"/>
                <a:ext cx="3996127" cy="1095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82D39C-A112-4613-9AE8-FF5E436C15B4}"/>
                  </a:ext>
                </a:extLst>
              </p:cNvPr>
              <p:cNvSpPr/>
              <p:nvPr/>
            </p:nvSpPr>
            <p:spPr>
              <a:xfrm>
                <a:off x="6096000" y="2566798"/>
                <a:ext cx="4223399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𝑇𝑟𝑎𝑖𝑛𝑆𝑒𝑡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D82D39C-A112-4613-9AE8-FF5E436C1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66798"/>
                <a:ext cx="4223399" cy="879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427B56-A6DC-4DF9-AB8F-0DA19E2B266E}"/>
                  </a:ext>
                </a:extLst>
              </p:cNvPr>
              <p:cNvSpPr/>
              <p:nvPr/>
            </p:nvSpPr>
            <p:spPr>
              <a:xfrm>
                <a:off x="5997575" y="3725056"/>
                <a:ext cx="6121972" cy="3145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Initialize weights to 0</a:t>
                </a:r>
              </a:p>
              <a:p>
                <a:r>
                  <a:rPr lang="en-US" dirty="0"/>
                  <a:t>Do ‘</a:t>
                </a:r>
                <a:r>
                  <a:rPr lang="en-US" dirty="0" err="1"/>
                  <a:t>numIterations</a:t>
                </a:r>
                <a:r>
                  <a:rPr lang="en-US" dirty="0"/>
                  <a:t>’ steps of gradient descent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the gradient for each weight by averaging across the training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Update each weight by taking a step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opposite the gradient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– Step size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numIterations</a:t>
                </a:r>
                <a:r>
                  <a:rPr lang="en-US" dirty="0"/>
                  <a:t> – # iterations of gradient descent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Threshold – to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a classification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427B56-A6DC-4DF9-AB8F-0DA19E2B2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75" y="3725056"/>
                <a:ext cx="6121972" cy="3145541"/>
              </a:xfrm>
              <a:prstGeom prst="rect">
                <a:avLst/>
              </a:prstGeom>
              <a:blipFill>
                <a:blip r:embed="rId6"/>
                <a:stretch>
                  <a:fillRect l="-896" t="-969" b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A5E2-09DE-4655-B450-E5A5F3FB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Feature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2CD0A5-E022-42DD-8467-AACF9EE39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443" y="1690687"/>
            <a:ext cx="289297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Binary Features</a:t>
            </a:r>
          </a:p>
          <a:p>
            <a:pPr lvl="1"/>
            <a:endParaRPr lang="en-US" dirty="0"/>
          </a:p>
          <a:p>
            <a:r>
              <a:rPr lang="en-US" sz="1800" dirty="0" err="1"/>
              <a:t>ContainsWord</a:t>
            </a:r>
            <a:r>
              <a:rPr lang="en-US" sz="1800" dirty="0"/>
              <a:t>(call)?</a:t>
            </a:r>
          </a:p>
          <a:p>
            <a:endParaRPr lang="en-US" sz="1800" dirty="0"/>
          </a:p>
          <a:p>
            <a:r>
              <a:rPr lang="en-US" sz="1800" dirty="0" err="1"/>
              <a:t>IsLongSMSMessage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Contains(*#)?</a:t>
            </a:r>
          </a:p>
          <a:p>
            <a:endParaRPr lang="en-US" sz="1800" dirty="0"/>
          </a:p>
          <a:p>
            <a:r>
              <a:rPr lang="en-US" sz="1800" dirty="0" err="1"/>
              <a:t>ContainsPunctuation</a:t>
            </a:r>
            <a:r>
              <a:rPr lang="en-US" sz="1800" dirty="0"/>
              <a:t>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8B4441B-F54D-4FDA-A40E-E277FB0400E2}"/>
              </a:ext>
            </a:extLst>
          </p:cNvPr>
          <p:cNvSpPr txBox="1">
            <a:spLocks/>
          </p:cNvSpPr>
          <p:nvPr/>
        </p:nvSpPr>
        <p:spPr>
          <a:xfrm>
            <a:off x="8573718" y="1690687"/>
            <a:ext cx="289297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Numeric Features</a:t>
            </a:r>
            <a:br>
              <a:rPr lang="en-US" dirty="0"/>
            </a:br>
            <a:endParaRPr lang="en-US" dirty="0"/>
          </a:p>
          <a:p>
            <a:r>
              <a:rPr lang="en-US" sz="1800" dirty="0" err="1"/>
              <a:t>CountOfWord</a:t>
            </a:r>
            <a:r>
              <a:rPr lang="en-US" sz="1800" dirty="0"/>
              <a:t>(call)</a:t>
            </a:r>
          </a:p>
          <a:p>
            <a:endParaRPr lang="en-US" sz="1800" dirty="0"/>
          </a:p>
          <a:p>
            <a:r>
              <a:rPr lang="en-US" sz="1800" dirty="0" err="1"/>
              <a:t>MessageLength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FirstNumberInMessage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WritingGradeLevel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EAEBBC6-402B-4DC1-A127-48126C1B35C8}"/>
              </a:ext>
            </a:extLst>
          </p:cNvPr>
          <p:cNvSpPr txBox="1">
            <a:spLocks/>
          </p:cNvSpPr>
          <p:nvPr/>
        </p:nvSpPr>
        <p:spPr>
          <a:xfrm>
            <a:off x="4018844" y="1690688"/>
            <a:ext cx="4165600" cy="442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00" dirty="0"/>
              <a:t>Categorical Features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sz="2300" dirty="0" err="1"/>
              <a:t>FirstWordPOS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Verb, Noun, Other }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sz="2300" dirty="0" err="1"/>
              <a:t>MessageLength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Short, Medium, Long, </a:t>
            </a:r>
            <a:r>
              <a:rPr lang="en-US" sz="2300" dirty="0" err="1"/>
              <a:t>VeryLong</a:t>
            </a:r>
            <a:r>
              <a:rPr lang="en-US" sz="2300" dirty="0"/>
              <a:t> }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sz="2300" dirty="0" err="1"/>
              <a:t>TokenType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Number, URL, Word, Phone#, Unknown }</a:t>
            </a:r>
          </a:p>
          <a:p>
            <a:endParaRPr lang="en-US" sz="2300" dirty="0"/>
          </a:p>
          <a:p>
            <a:r>
              <a:rPr lang="en-US" sz="2300" dirty="0" err="1"/>
              <a:t>GrammarAnalysis</a:t>
            </a:r>
            <a:r>
              <a:rPr lang="en-US" sz="2300" dirty="0"/>
              <a:t> -&gt;</a:t>
            </a:r>
          </a:p>
          <a:p>
            <a:pPr lvl="1"/>
            <a:r>
              <a:rPr lang="en-US" sz="2300" dirty="0"/>
              <a:t>{ Fragment, </a:t>
            </a:r>
            <a:r>
              <a:rPr lang="en-US" sz="2300" dirty="0" err="1"/>
              <a:t>SimpleSentence</a:t>
            </a:r>
            <a:r>
              <a:rPr lang="en-US" sz="2300" dirty="0"/>
              <a:t>, </a:t>
            </a:r>
            <a:r>
              <a:rPr lang="en-US" sz="2300" dirty="0" err="1"/>
              <a:t>ComplexSentence</a:t>
            </a:r>
            <a:r>
              <a:rPr lang="en-US" sz="23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60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F5D4-8881-4695-8EB2-73B0603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for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E4D7-003B-40F6-8D87-C0A0876F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Tokenizing</a:t>
            </a:r>
          </a:p>
          <a:p>
            <a:endParaRPr lang="en-US" dirty="0"/>
          </a:p>
          <a:p>
            <a:r>
              <a:rPr lang="en-US" dirty="0"/>
              <a:t>Bag of Words</a:t>
            </a:r>
          </a:p>
          <a:p>
            <a:endParaRPr lang="en-US" dirty="0"/>
          </a:p>
          <a:p>
            <a:r>
              <a:rPr lang="en-US" dirty="0"/>
              <a:t>N-grams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CBEC0-78AB-4ACD-AE9E-42A028DAF0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  <a:p>
            <a:endParaRPr lang="en-US" dirty="0"/>
          </a:p>
          <a:p>
            <a:r>
              <a:rPr lang="en-US" dirty="0"/>
              <a:t>Embeddings</a:t>
            </a:r>
          </a:p>
          <a:p>
            <a:endParaRPr lang="en-US" dirty="0"/>
          </a:p>
          <a:p>
            <a:r>
              <a:rPr lang="en-US" dirty="0"/>
              <a:t>NLP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2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D57B-0612-45A4-A3D2-095AD40B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DD05-DE40-4898-9F92-64BDADFD8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36299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Upper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𝐴𝑐𝑐𝑢𝑟𝑎𝑐𝑦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Lower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𝐴𝑐𝑐𝑢𝑟𝑎𝑐𝑦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  <a:p>
                <a:pPr marL="0" indent="0">
                  <a:buNone/>
                </a:pP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ADD05-DE40-4898-9F92-64BDADFD8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36299" cy="1325563"/>
              </a:xfrm>
              <a:blipFill>
                <a:blip r:embed="rId2"/>
                <a:stretch>
                  <a:fillRect l="-1360" t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CFF712-15D5-4F9B-A2FB-9EB7DBD4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550" y="817024"/>
            <a:ext cx="4561905" cy="27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9CFE5-68EC-4307-8691-E6B5FC6A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550" y="3863508"/>
            <a:ext cx="4580952" cy="27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CB2CE3E-F581-4C3C-8952-419219EA6B3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05991" y="4484609"/>
              <a:ext cx="5349460" cy="792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365">
                      <a:extLst>
                        <a:ext uri="{9D8B030D-6E8A-4147-A177-3AD203B41FA5}">
                          <a16:colId xmlns:a16="http://schemas.microsoft.com/office/drawing/2014/main" val="3358569610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656784491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1127380313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3513253918"/>
                        </a:ext>
                      </a:extLst>
                    </a:gridCol>
                  </a:tblGrid>
                  <a:tr h="396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8371180"/>
                      </a:ext>
                    </a:extLst>
                  </a:tr>
                  <a:tr h="3963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158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CB2CE3E-F581-4C3C-8952-419219EA6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2282085"/>
                  </p:ext>
                </p:extLst>
              </p:nvPr>
            </p:nvGraphicFramePr>
            <p:xfrm>
              <a:off x="405991" y="4484609"/>
              <a:ext cx="5349460" cy="792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7365">
                      <a:extLst>
                        <a:ext uri="{9D8B030D-6E8A-4147-A177-3AD203B41FA5}">
                          <a16:colId xmlns:a16="http://schemas.microsoft.com/office/drawing/2014/main" val="3358569610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656784491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1127380313"/>
                        </a:ext>
                      </a:extLst>
                    </a:gridCol>
                    <a:gridCol w="1337365">
                      <a:extLst>
                        <a:ext uri="{9D8B030D-6E8A-4147-A177-3AD203B41FA5}">
                          <a16:colId xmlns:a16="http://schemas.microsoft.com/office/drawing/2014/main" val="3513253918"/>
                        </a:ext>
                      </a:extLst>
                    </a:gridCol>
                  </a:tblGrid>
                  <a:tr h="3963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98%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99%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8371180"/>
                      </a:ext>
                    </a:extLst>
                  </a:tr>
                  <a:tr h="3963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9231" r="-300455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61581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85695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2184</Words>
  <Application>Microsoft Office PowerPoint</Application>
  <PresentationFormat>Widescreen</PresentationFormat>
  <Paragraphs>734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Yantiq</vt:lpstr>
      <vt:lpstr>Office Theme</vt:lpstr>
      <vt:lpstr>A Review of the Course</vt:lpstr>
      <vt:lpstr>Machine Learning Algorithms</vt:lpstr>
      <vt:lpstr>Roles in Machine Learning</vt:lpstr>
      <vt:lpstr>Basic Evaluation Metrics</vt:lpstr>
      <vt:lpstr>Structure of Logistic Regression</vt:lpstr>
      <vt:lpstr>Logistic Regression – Loss and Optimization</vt:lpstr>
      <vt:lpstr>Basic Feature Types</vt:lpstr>
      <vt:lpstr>Feature Engineering for Text</vt:lpstr>
      <vt:lpstr>Confidence Intervals</vt:lpstr>
      <vt:lpstr>Comparing Models using Confidence Intervals</vt:lpstr>
      <vt:lpstr>Cross Validation</vt:lpstr>
      <vt:lpstr>ROC Comparisons</vt:lpstr>
      <vt:lpstr>Precision Recall Curves – PR Curves</vt:lpstr>
      <vt:lpstr>Operating Points</vt:lpstr>
      <vt:lpstr>Structure of a Decision Tree</vt:lpstr>
      <vt:lpstr>Decision Trees: Basics</vt:lpstr>
      <vt:lpstr>Decision Tree Optimization</vt:lpstr>
      <vt:lpstr>Bias and Variance</vt:lpstr>
      <vt:lpstr>Overfitting vs Underfitting</vt:lpstr>
      <vt:lpstr>Bagging</vt:lpstr>
      <vt:lpstr>Random Forests</vt:lpstr>
      <vt:lpstr>Example RandomForest Predict</vt:lpstr>
      <vt:lpstr>Summary of Basics of Computer Vision</vt:lpstr>
      <vt:lpstr>Visualizing K-Means</vt:lpstr>
      <vt:lpstr>Instance Based Learning – K Nearest Neighbors</vt:lpstr>
      <vt:lpstr>Basic Neural Network Structure</vt:lpstr>
      <vt:lpstr>Example of Predicting with Neural Network</vt:lpstr>
      <vt:lpstr>Backprop Example</vt:lpstr>
      <vt:lpstr>Backprop Algorithm</vt:lpstr>
      <vt:lpstr>Neural Network Architectures/Concepts</vt:lpstr>
      <vt:lpstr>Convolutional Layer</vt:lpstr>
      <vt:lpstr>Backprop with Convolutional Layers</vt:lpstr>
      <vt:lpstr>Reinforcement Learning</vt:lpstr>
      <vt:lpstr>Q learning</vt:lpstr>
      <vt:lpstr>Approaching your Intelligent System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your Own Intelligent System Project</dc:title>
  <dc:creator>Geoff Hulten</dc:creator>
  <cp:lastModifiedBy>Geoff Hulten</cp:lastModifiedBy>
  <cp:revision>18</cp:revision>
  <dcterms:created xsi:type="dcterms:W3CDTF">2018-11-24T22:24:07Z</dcterms:created>
  <dcterms:modified xsi:type="dcterms:W3CDTF">2018-12-02T00:21:46Z</dcterms:modified>
</cp:coreProperties>
</file>