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86" r:id="rId4"/>
    <p:sldId id="292" r:id="rId5"/>
    <p:sldId id="295" r:id="rId6"/>
    <p:sldId id="291" r:id="rId7"/>
    <p:sldId id="297" r:id="rId8"/>
    <p:sldId id="301" r:id="rId9"/>
    <p:sldId id="296" r:id="rId10"/>
    <p:sldId id="29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302" r:id="rId22"/>
    <p:sldId id="312" r:id="rId23"/>
    <p:sldId id="303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B00"/>
    <a:srgbClr val="969696"/>
    <a:srgbClr val="629700"/>
    <a:srgbClr val="9667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434" autoAdjust="0"/>
  </p:normalViewPr>
  <p:slideViewPr>
    <p:cSldViewPr snapToGrid="0"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5E437-3866-4771-A7F9-73D9FF6CCF0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55DD52-4343-4675-9902-2C4E3F14E1F6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bg1"/>
          </a:solidFill>
        </a:ln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Requirements</a:t>
          </a:r>
          <a:endParaRPr lang="en-US" b="1" dirty="0">
            <a:solidFill>
              <a:schemeClr val="bg1"/>
            </a:solidFill>
          </a:endParaRPr>
        </a:p>
      </dgm:t>
    </dgm:pt>
    <dgm:pt modelId="{41555880-B668-4E87-955E-EAD842982549}" type="parTrans" cxnId="{D6DF9BAF-2A8C-4462-803C-F4FFE414A35B}">
      <dgm:prSet/>
      <dgm:spPr/>
      <dgm:t>
        <a:bodyPr/>
        <a:lstStyle/>
        <a:p>
          <a:endParaRPr lang="en-US"/>
        </a:p>
      </dgm:t>
    </dgm:pt>
    <dgm:pt modelId="{043489F6-537A-40EA-B0D3-8907B24C8EC0}" type="sibTrans" cxnId="{D6DF9BAF-2A8C-4462-803C-F4FFE414A35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000C524-A04E-49D4-947A-A96689595E01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bg1"/>
          </a:solidFill>
        </a:ln>
      </dgm:spPr>
      <dgm:t>
        <a:bodyPr/>
        <a:lstStyle/>
        <a:p>
          <a:r>
            <a:rPr lang="en-US" b="1" smtClean="0">
              <a:solidFill>
                <a:schemeClr val="bg1"/>
              </a:solidFill>
            </a:rPr>
            <a:t>Planning</a:t>
          </a:r>
          <a:endParaRPr lang="en-US" b="1" dirty="0">
            <a:solidFill>
              <a:schemeClr val="bg1"/>
            </a:solidFill>
          </a:endParaRPr>
        </a:p>
      </dgm:t>
    </dgm:pt>
    <dgm:pt modelId="{F47B1443-0C46-47BE-A27F-CE1B531A87FC}" type="parTrans" cxnId="{C7FFC852-9028-4B5B-90D7-D78962576A2C}">
      <dgm:prSet/>
      <dgm:spPr/>
      <dgm:t>
        <a:bodyPr/>
        <a:lstStyle/>
        <a:p>
          <a:endParaRPr lang="en-US"/>
        </a:p>
      </dgm:t>
    </dgm:pt>
    <dgm:pt modelId="{5D074E76-3E8F-41AC-B784-FCAC1277B7B7}" type="sibTrans" cxnId="{C7FFC852-9028-4B5B-90D7-D78962576A2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1D942B6-EF16-4F97-B27E-6597126D316B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bg1"/>
          </a:solidFill>
        </a:ln>
      </dgm:spPr>
      <dgm:t>
        <a:bodyPr/>
        <a:lstStyle/>
        <a:p>
          <a:r>
            <a:rPr lang="en-US" b="1" smtClean="0">
              <a:solidFill>
                <a:schemeClr val="bg1"/>
              </a:solidFill>
            </a:rPr>
            <a:t>Development</a:t>
          </a:r>
          <a:endParaRPr lang="en-US" b="1" dirty="0">
            <a:solidFill>
              <a:schemeClr val="bg1"/>
            </a:solidFill>
          </a:endParaRPr>
        </a:p>
      </dgm:t>
    </dgm:pt>
    <dgm:pt modelId="{6635D518-43A4-4055-93ED-D41066212232}" type="parTrans" cxnId="{357EE588-D390-4493-871E-CC239A1DE541}">
      <dgm:prSet/>
      <dgm:spPr/>
      <dgm:t>
        <a:bodyPr/>
        <a:lstStyle/>
        <a:p>
          <a:endParaRPr lang="en-US"/>
        </a:p>
      </dgm:t>
    </dgm:pt>
    <dgm:pt modelId="{86704A79-CCB9-4016-9010-D66979E30BB0}" type="sibTrans" cxnId="{357EE588-D390-4493-871E-CC239A1DE541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6B0B4888-9C75-462C-8FC4-2458149D42E8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bg1"/>
          </a:solidFill>
        </a:ln>
      </dgm:spPr>
      <dgm:t>
        <a:bodyPr/>
        <a:lstStyle/>
        <a:p>
          <a:r>
            <a:rPr lang="en-US" b="1" smtClean="0">
              <a:solidFill>
                <a:schemeClr val="bg1"/>
              </a:solidFill>
            </a:rPr>
            <a:t>Testing</a:t>
          </a:r>
          <a:endParaRPr lang="en-US" b="1" dirty="0">
            <a:solidFill>
              <a:schemeClr val="bg1"/>
            </a:solidFill>
          </a:endParaRPr>
        </a:p>
      </dgm:t>
    </dgm:pt>
    <dgm:pt modelId="{E3F71CA8-DF16-4371-AE4C-3DF11D9D2E23}" type="parTrans" cxnId="{9F8BEEAF-FCF7-407F-8ABE-25D178F0D047}">
      <dgm:prSet/>
      <dgm:spPr/>
      <dgm:t>
        <a:bodyPr/>
        <a:lstStyle/>
        <a:p>
          <a:endParaRPr lang="en-US"/>
        </a:p>
      </dgm:t>
    </dgm:pt>
    <dgm:pt modelId="{39F3BC49-C634-48C9-8B29-82CA699DD389}" type="sibTrans" cxnId="{9F8BEEAF-FCF7-407F-8ABE-25D178F0D047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EDBD9B7-D98F-4B2B-A07C-66BF18DA2063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bg1"/>
          </a:solidFill>
        </a:ln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Deployment</a:t>
          </a:r>
          <a:endParaRPr lang="en-US" b="1" dirty="0">
            <a:solidFill>
              <a:schemeClr val="bg1"/>
            </a:solidFill>
          </a:endParaRPr>
        </a:p>
      </dgm:t>
    </dgm:pt>
    <dgm:pt modelId="{5CA34458-FE30-4770-8BEC-128C94056058}" type="parTrans" cxnId="{D992D8E9-AE88-43A7-9C66-1C60FE3D28F1}">
      <dgm:prSet/>
      <dgm:spPr/>
      <dgm:t>
        <a:bodyPr/>
        <a:lstStyle/>
        <a:p>
          <a:endParaRPr lang="en-US"/>
        </a:p>
      </dgm:t>
    </dgm:pt>
    <dgm:pt modelId="{EB79FF85-7D59-4B1F-87E6-00D05932546A}" type="sibTrans" cxnId="{D992D8E9-AE88-43A7-9C66-1C60FE3D28F1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2271B4D-9613-4677-90C1-15285BCDF4DF}" type="pres">
      <dgm:prSet presAssocID="{3B85E437-3866-4771-A7F9-73D9FF6CCF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3DA3E-7DAA-4A34-A615-80CCB274B948}" type="pres">
      <dgm:prSet presAssocID="{6255DD52-4343-4675-9902-2C4E3F14E1F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36D2C-D814-4DA2-B8A8-06FC7B560F4E}" type="pres">
      <dgm:prSet presAssocID="{6255DD52-4343-4675-9902-2C4E3F14E1F6}" presName="spNode" presStyleCnt="0"/>
      <dgm:spPr/>
    </dgm:pt>
    <dgm:pt modelId="{2A6289DB-51F9-46FB-B1D4-57D1ADBD7D1D}" type="pres">
      <dgm:prSet presAssocID="{043489F6-537A-40EA-B0D3-8907B24C8EC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C4ADEBA-A04E-408C-86EF-46FBEC9F37BD}" type="pres">
      <dgm:prSet presAssocID="{4000C524-A04E-49D4-947A-A96689595E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FD3BB-22B8-40BB-A5C5-8E937C2F3497}" type="pres">
      <dgm:prSet presAssocID="{4000C524-A04E-49D4-947A-A96689595E01}" presName="spNode" presStyleCnt="0"/>
      <dgm:spPr/>
    </dgm:pt>
    <dgm:pt modelId="{C8D6943C-F18D-4DF7-8F02-90D436966C50}" type="pres">
      <dgm:prSet presAssocID="{5D074E76-3E8F-41AC-B784-FCAC1277B7B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5E3C4B8-0F7F-4DCB-A25B-05D69AA22BFB}" type="pres">
      <dgm:prSet presAssocID="{71D942B6-EF16-4F97-B27E-6597126D316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9E72B-A8E7-4491-A58F-5EBB18174C60}" type="pres">
      <dgm:prSet presAssocID="{71D942B6-EF16-4F97-B27E-6597126D316B}" presName="spNode" presStyleCnt="0"/>
      <dgm:spPr/>
    </dgm:pt>
    <dgm:pt modelId="{494AC7A4-8733-4A51-879E-B0EC238A69BC}" type="pres">
      <dgm:prSet presAssocID="{86704A79-CCB9-4016-9010-D66979E30BB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D38CCDB-8271-49BF-9EE6-5F7B843461E9}" type="pres">
      <dgm:prSet presAssocID="{6B0B4888-9C75-462C-8FC4-2458149D42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2E1E4-9AA6-4033-8CE3-56E25898A181}" type="pres">
      <dgm:prSet presAssocID="{6B0B4888-9C75-462C-8FC4-2458149D42E8}" presName="spNode" presStyleCnt="0"/>
      <dgm:spPr/>
    </dgm:pt>
    <dgm:pt modelId="{37E0F233-C9FA-4E28-85E4-9229E3E807AB}" type="pres">
      <dgm:prSet presAssocID="{39F3BC49-C634-48C9-8B29-82CA699DD389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5A1005-8582-4DFD-B676-FB920191B697}" type="pres">
      <dgm:prSet presAssocID="{8EDBD9B7-D98F-4B2B-A07C-66BF18DA20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82191-447F-4D50-8B8D-9ECC4E02C55B}" type="pres">
      <dgm:prSet presAssocID="{8EDBD9B7-D98F-4B2B-A07C-66BF18DA2063}" presName="spNode" presStyleCnt="0"/>
      <dgm:spPr/>
    </dgm:pt>
    <dgm:pt modelId="{75E53215-9ABB-4204-9180-8A19F6C4AC20}" type="pres">
      <dgm:prSet presAssocID="{EB79FF85-7D59-4B1F-87E6-00D05932546A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13B2995E-3E53-4154-AF5B-9136C2B73F33}" type="presOf" srcId="{3B85E437-3866-4771-A7F9-73D9FF6CCF0D}" destId="{D2271B4D-9613-4677-90C1-15285BCDF4DF}" srcOrd="0" destOrd="0" presId="urn:microsoft.com/office/officeart/2005/8/layout/cycle5"/>
    <dgm:cxn modelId="{DB70FEE2-D794-43C3-A2E8-074B7B77FE63}" type="presOf" srcId="{4000C524-A04E-49D4-947A-A96689595E01}" destId="{FC4ADEBA-A04E-408C-86EF-46FBEC9F37BD}" srcOrd="0" destOrd="0" presId="urn:microsoft.com/office/officeart/2005/8/layout/cycle5"/>
    <dgm:cxn modelId="{C7FFC852-9028-4B5B-90D7-D78962576A2C}" srcId="{3B85E437-3866-4771-A7F9-73D9FF6CCF0D}" destId="{4000C524-A04E-49D4-947A-A96689595E01}" srcOrd="1" destOrd="0" parTransId="{F47B1443-0C46-47BE-A27F-CE1B531A87FC}" sibTransId="{5D074E76-3E8F-41AC-B784-FCAC1277B7B7}"/>
    <dgm:cxn modelId="{9F8BEEAF-FCF7-407F-8ABE-25D178F0D047}" srcId="{3B85E437-3866-4771-A7F9-73D9FF6CCF0D}" destId="{6B0B4888-9C75-462C-8FC4-2458149D42E8}" srcOrd="3" destOrd="0" parTransId="{E3F71CA8-DF16-4371-AE4C-3DF11D9D2E23}" sibTransId="{39F3BC49-C634-48C9-8B29-82CA699DD389}"/>
    <dgm:cxn modelId="{357EE588-D390-4493-871E-CC239A1DE541}" srcId="{3B85E437-3866-4771-A7F9-73D9FF6CCF0D}" destId="{71D942B6-EF16-4F97-B27E-6597126D316B}" srcOrd="2" destOrd="0" parTransId="{6635D518-43A4-4055-93ED-D41066212232}" sibTransId="{86704A79-CCB9-4016-9010-D66979E30BB0}"/>
    <dgm:cxn modelId="{F60658F6-E889-49AF-A9C1-292B5B358361}" type="presOf" srcId="{71D942B6-EF16-4F97-B27E-6597126D316B}" destId="{D5E3C4B8-0F7F-4DCB-A25B-05D69AA22BFB}" srcOrd="0" destOrd="0" presId="urn:microsoft.com/office/officeart/2005/8/layout/cycle5"/>
    <dgm:cxn modelId="{504D3CD6-A99B-4003-95EF-B1B496AE5D27}" type="presOf" srcId="{8EDBD9B7-D98F-4B2B-A07C-66BF18DA2063}" destId="{6D5A1005-8582-4DFD-B676-FB920191B697}" srcOrd="0" destOrd="0" presId="urn:microsoft.com/office/officeart/2005/8/layout/cycle5"/>
    <dgm:cxn modelId="{B7D5A05D-AF40-41DD-B1FB-FBBA1EDC9E76}" type="presOf" srcId="{5D074E76-3E8F-41AC-B784-FCAC1277B7B7}" destId="{C8D6943C-F18D-4DF7-8F02-90D436966C50}" srcOrd="0" destOrd="0" presId="urn:microsoft.com/office/officeart/2005/8/layout/cycle5"/>
    <dgm:cxn modelId="{D992D8E9-AE88-43A7-9C66-1C60FE3D28F1}" srcId="{3B85E437-3866-4771-A7F9-73D9FF6CCF0D}" destId="{8EDBD9B7-D98F-4B2B-A07C-66BF18DA2063}" srcOrd="4" destOrd="0" parTransId="{5CA34458-FE30-4770-8BEC-128C94056058}" sibTransId="{EB79FF85-7D59-4B1F-87E6-00D05932546A}"/>
    <dgm:cxn modelId="{2BBB593B-3848-4583-8BEA-F89D986B12B5}" type="presOf" srcId="{39F3BC49-C634-48C9-8B29-82CA699DD389}" destId="{37E0F233-C9FA-4E28-85E4-9229E3E807AB}" srcOrd="0" destOrd="0" presId="urn:microsoft.com/office/officeart/2005/8/layout/cycle5"/>
    <dgm:cxn modelId="{B336F463-A21F-4FC7-BC80-06E601FE3B4F}" type="presOf" srcId="{043489F6-537A-40EA-B0D3-8907B24C8EC0}" destId="{2A6289DB-51F9-46FB-B1D4-57D1ADBD7D1D}" srcOrd="0" destOrd="0" presId="urn:microsoft.com/office/officeart/2005/8/layout/cycle5"/>
    <dgm:cxn modelId="{8E31B1FA-9093-4C45-ADAC-025EBBDDB4FF}" type="presOf" srcId="{6B0B4888-9C75-462C-8FC4-2458149D42E8}" destId="{9D38CCDB-8271-49BF-9EE6-5F7B843461E9}" srcOrd="0" destOrd="0" presId="urn:microsoft.com/office/officeart/2005/8/layout/cycle5"/>
    <dgm:cxn modelId="{D6DF9BAF-2A8C-4462-803C-F4FFE414A35B}" srcId="{3B85E437-3866-4771-A7F9-73D9FF6CCF0D}" destId="{6255DD52-4343-4675-9902-2C4E3F14E1F6}" srcOrd="0" destOrd="0" parTransId="{41555880-B668-4E87-955E-EAD842982549}" sibTransId="{043489F6-537A-40EA-B0D3-8907B24C8EC0}"/>
    <dgm:cxn modelId="{14A23453-F37E-40BA-8AAF-29A1A347DD7A}" type="presOf" srcId="{EB79FF85-7D59-4B1F-87E6-00D05932546A}" destId="{75E53215-9ABB-4204-9180-8A19F6C4AC20}" srcOrd="0" destOrd="0" presId="urn:microsoft.com/office/officeart/2005/8/layout/cycle5"/>
    <dgm:cxn modelId="{35685BB9-A3E0-46B0-B89B-AB900EBB1668}" type="presOf" srcId="{6255DD52-4343-4675-9902-2C4E3F14E1F6}" destId="{C1F3DA3E-7DAA-4A34-A615-80CCB274B948}" srcOrd="0" destOrd="0" presId="urn:microsoft.com/office/officeart/2005/8/layout/cycle5"/>
    <dgm:cxn modelId="{EC1A4648-0D9D-4BF7-9FE9-1DA9CD606269}" type="presOf" srcId="{86704A79-CCB9-4016-9010-D66979E30BB0}" destId="{494AC7A4-8733-4A51-879E-B0EC238A69BC}" srcOrd="0" destOrd="0" presId="urn:microsoft.com/office/officeart/2005/8/layout/cycle5"/>
    <dgm:cxn modelId="{E4283DE9-89A7-4203-BA4B-BA8EAD13E595}" type="presParOf" srcId="{D2271B4D-9613-4677-90C1-15285BCDF4DF}" destId="{C1F3DA3E-7DAA-4A34-A615-80CCB274B948}" srcOrd="0" destOrd="0" presId="urn:microsoft.com/office/officeart/2005/8/layout/cycle5"/>
    <dgm:cxn modelId="{BB9DD1C5-2D9A-4BFB-A37E-2540C771D374}" type="presParOf" srcId="{D2271B4D-9613-4677-90C1-15285BCDF4DF}" destId="{42A36D2C-D814-4DA2-B8A8-06FC7B560F4E}" srcOrd="1" destOrd="0" presId="urn:microsoft.com/office/officeart/2005/8/layout/cycle5"/>
    <dgm:cxn modelId="{2101C35B-220D-4A3E-B5BC-473BA999F30C}" type="presParOf" srcId="{D2271B4D-9613-4677-90C1-15285BCDF4DF}" destId="{2A6289DB-51F9-46FB-B1D4-57D1ADBD7D1D}" srcOrd="2" destOrd="0" presId="urn:microsoft.com/office/officeart/2005/8/layout/cycle5"/>
    <dgm:cxn modelId="{B13B6DDE-3678-4AC4-BD35-1051BBB1D41C}" type="presParOf" srcId="{D2271B4D-9613-4677-90C1-15285BCDF4DF}" destId="{FC4ADEBA-A04E-408C-86EF-46FBEC9F37BD}" srcOrd="3" destOrd="0" presId="urn:microsoft.com/office/officeart/2005/8/layout/cycle5"/>
    <dgm:cxn modelId="{3532002F-8C81-4BA0-AD5F-A1DC57406BE7}" type="presParOf" srcId="{D2271B4D-9613-4677-90C1-15285BCDF4DF}" destId="{4DCFD3BB-22B8-40BB-A5C5-8E937C2F3497}" srcOrd="4" destOrd="0" presId="urn:microsoft.com/office/officeart/2005/8/layout/cycle5"/>
    <dgm:cxn modelId="{0C1B19C9-238A-48F7-A286-989DFB8E4358}" type="presParOf" srcId="{D2271B4D-9613-4677-90C1-15285BCDF4DF}" destId="{C8D6943C-F18D-4DF7-8F02-90D436966C50}" srcOrd="5" destOrd="0" presId="urn:microsoft.com/office/officeart/2005/8/layout/cycle5"/>
    <dgm:cxn modelId="{15B131C5-C6BB-4D06-9502-16C66309687B}" type="presParOf" srcId="{D2271B4D-9613-4677-90C1-15285BCDF4DF}" destId="{D5E3C4B8-0F7F-4DCB-A25B-05D69AA22BFB}" srcOrd="6" destOrd="0" presId="urn:microsoft.com/office/officeart/2005/8/layout/cycle5"/>
    <dgm:cxn modelId="{852F99B5-6D94-4E94-AC57-758BFF5FF585}" type="presParOf" srcId="{D2271B4D-9613-4677-90C1-15285BCDF4DF}" destId="{95B9E72B-A8E7-4491-A58F-5EBB18174C60}" srcOrd="7" destOrd="0" presId="urn:microsoft.com/office/officeart/2005/8/layout/cycle5"/>
    <dgm:cxn modelId="{B7599704-FD7C-424E-B2D9-E1F62743FEC3}" type="presParOf" srcId="{D2271B4D-9613-4677-90C1-15285BCDF4DF}" destId="{494AC7A4-8733-4A51-879E-B0EC238A69BC}" srcOrd="8" destOrd="0" presId="urn:microsoft.com/office/officeart/2005/8/layout/cycle5"/>
    <dgm:cxn modelId="{2134C0D4-69E3-4302-8F44-219AA5B54BB0}" type="presParOf" srcId="{D2271B4D-9613-4677-90C1-15285BCDF4DF}" destId="{9D38CCDB-8271-49BF-9EE6-5F7B843461E9}" srcOrd="9" destOrd="0" presId="urn:microsoft.com/office/officeart/2005/8/layout/cycle5"/>
    <dgm:cxn modelId="{9138EC14-6A64-40DD-B293-44C90BE1580A}" type="presParOf" srcId="{D2271B4D-9613-4677-90C1-15285BCDF4DF}" destId="{5502E1E4-9AA6-4033-8CE3-56E25898A181}" srcOrd="10" destOrd="0" presId="urn:microsoft.com/office/officeart/2005/8/layout/cycle5"/>
    <dgm:cxn modelId="{33CA8D8D-B128-4111-ADE3-EB11DFCCAB3C}" type="presParOf" srcId="{D2271B4D-9613-4677-90C1-15285BCDF4DF}" destId="{37E0F233-C9FA-4E28-85E4-9229E3E807AB}" srcOrd="11" destOrd="0" presId="urn:microsoft.com/office/officeart/2005/8/layout/cycle5"/>
    <dgm:cxn modelId="{0C71B2D1-4047-4557-9E3E-2992F877F72A}" type="presParOf" srcId="{D2271B4D-9613-4677-90C1-15285BCDF4DF}" destId="{6D5A1005-8582-4DFD-B676-FB920191B697}" srcOrd="12" destOrd="0" presId="urn:microsoft.com/office/officeart/2005/8/layout/cycle5"/>
    <dgm:cxn modelId="{D4A99FC5-6D4F-4248-A111-34CEBE1576AB}" type="presParOf" srcId="{D2271B4D-9613-4677-90C1-15285BCDF4DF}" destId="{C5182191-447F-4D50-8B8D-9ECC4E02C55B}" srcOrd="13" destOrd="0" presId="urn:microsoft.com/office/officeart/2005/8/layout/cycle5"/>
    <dgm:cxn modelId="{52E97BAD-82AF-4C16-8523-D95C9C299EAC}" type="presParOf" srcId="{D2271B4D-9613-4677-90C1-15285BCDF4DF}" destId="{75E53215-9ABB-4204-9180-8A19F6C4AC20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3DA3E-7DAA-4A34-A615-80CCB274B948}">
      <dsp:nvSpPr>
        <dsp:cNvPr id="0" name=""/>
        <dsp:cNvSpPr/>
      </dsp:nvSpPr>
      <dsp:spPr>
        <a:xfrm>
          <a:off x="2690533" y="1683"/>
          <a:ext cx="1400733" cy="910476"/>
        </a:xfrm>
        <a:prstGeom prst="roundRect">
          <a:avLst/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Requirements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2734979" y="46129"/>
        <a:ext cx="1311841" cy="821584"/>
      </dsp:txXfrm>
    </dsp:sp>
    <dsp:sp modelId="{2A6289DB-51F9-46FB-B1D4-57D1ADBD7D1D}">
      <dsp:nvSpPr>
        <dsp:cNvPr id="0" name=""/>
        <dsp:cNvSpPr/>
      </dsp:nvSpPr>
      <dsp:spPr>
        <a:xfrm>
          <a:off x="1570646" y="456921"/>
          <a:ext cx="3640507" cy="3640507"/>
        </a:xfrm>
        <a:custGeom>
          <a:avLst/>
          <a:gdLst/>
          <a:ahLst/>
          <a:cxnLst/>
          <a:rect l="0" t="0" r="0" b="0"/>
          <a:pathLst>
            <a:path>
              <a:moveTo>
                <a:pt x="2708569" y="231474"/>
              </a:moveTo>
              <a:arcTo wR="1820253" hR="1820253" stAng="17952621" swAng="1212831"/>
            </a:path>
          </a:pathLst>
        </a:custGeom>
        <a:noFill/>
        <a:ln w="31750" cap="flat" cmpd="sng" algn="ctr">
          <a:solidFill>
            <a:schemeClr val="accent6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6"/>
          </a:contourClr>
        </a:sp3d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FC4ADEBA-A04E-408C-86EF-46FBEC9F37BD}">
      <dsp:nvSpPr>
        <dsp:cNvPr id="0" name=""/>
        <dsp:cNvSpPr/>
      </dsp:nvSpPr>
      <dsp:spPr>
        <a:xfrm>
          <a:off x="4421697" y="1259447"/>
          <a:ext cx="1400733" cy="910476"/>
        </a:xfrm>
        <a:prstGeom prst="roundRect">
          <a:avLst/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solidFill>
                <a:schemeClr val="bg1"/>
              </a:solidFill>
            </a:rPr>
            <a:t>Planning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4466143" y="1303893"/>
        <a:ext cx="1311841" cy="821584"/>
      </dsp:txXfrm>
    </dsp:sp>
    <dsp:sp modelId="{C8D6943C-F18D-4DF7-8F02-90D436966C50}">
      <dsp:nvSpPr>
        <dsp:cNvPr id="0" name=""/>
        <dsp:cNvSpPr/>
      </dsp:nvSpPr>
      <dsp:spPr>
        <a:xfrm>
          <a:off x="1570646" y="456921"/>
          <a:ext cx="3640507" cy="3640507"/>
        </a:xfrm>
        <a:custGeom>
          <a:avLst/>
          <a:gdLst/>
          <a:ahLst/>
          <a:cxnLst/>
          <a:rect l="0" t="0" r="0" b="0"/>
          <a:pathLst>
            <a:path>
              <a:moveTo>
                <a:pt x="3636156" y="1946032"/>
              </a:moveTo>
              <a:arcTo wR="1820253" hR="1820253" stAng="21837737" swAng="1360726"/>
            </a:path>
          </a:pathLst>
        </a:custGeom>
        <a:noFill/>
        <a:ln w="31750" cap="flat" cmpd="sng" algn="ctr">
          <a:solidFill>
            <a:schemeClr val="accent6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6"/>
          </a:contourClr>
        </a:sp3d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D5E3C4B8-0F7F-4DCB-A25B-05D69AA22BFB}">
      <dsp:nvSpPr>
        <dsp:cNvPr id="0" name=""/>
        <dsp:cNvSpPr/>
      </dsp:nvSpPr>
      <dsp:spPr>
        <a:xfrm>
          <a:off x="3760451" y="3294553"/>
          <a:ext cx="1400733" cy="910476"/>
        </a:xfrm>
        <a:prstGeom prst="roundRect">
          <a:avLst/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solidFill>
                <a:schemeClr val="bg1"/>
              </a:solidFill>
            </a:rPr>
            <a:t>Development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3804897" y="3338999"/>
        <a:ext cx="1311841" cy="821584"/>
      </dsp:txXfrm>
    </dsp:sp>
    <dsp:sp modelId="{494AC7A4-8733-4A51-879E-B0EC238A69BC}">
      <dsp:nvSpPr>
        <dsp:cNvPr id="0" name=""/>
        <dsp:cNvSpPr/>
      </dsp:nvSpPr>
      <dsp:spPr>
        <a:xfrm>
          <a:off x="1570646" y="456921"/>
          <a:ext cx="3640507" cy="3640507"/>
        </a:xfrm>
        <a:custGeom>
          <a:avLst/>
          <a:gdLst/>
          <a:ahLst/>
          <a:cxnLst/>
          <a:rect l="0" t="0" r="0" b="0"/>
          <a:pathLst>
            <a:path>
              <a:moveTo>
                <a:pt x="2044004" y="3626703"/>
              </a:moveTo>
              <a:arcTo wR="1820253" hR="1820253" stAng="4976351" swAng="847298"/>
            </a:path>
          </a:pathLst>
        </a:custGeom>
        <a:noFill/>
        <a:ln w="31750" cap="flat" cmpd="sng" algn="ctr">
          <a:solidFill>
            <a:schemeClr val="accent6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6"/>
          </a:contourClr>
        </a:sp3d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D38CCDB-8271-49BF-9EE6-5F7B843461E9}">
      <dsp:nvSpPr>
        <dsp:cNvPr id="0" name=""/>
        <dsp:cNvSpPr/>
      </dsp:nvSpPr>
      <dsp:spPr>
        <a:xfrm>
          <a:off x="1620615" y="3294553"/>
          <a:ext cx="1400733" cy="910476"/>
        </a:xfrm>
        <a:prstGeom prst="roundRect">
          <a:avLst/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solidFill>
                <a:schemeClr val="bg1"/>
              </a:solidFill>
            </a:rPr>
            <a:t>Testing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1665061" y="3338999"/>
        <a:ext cx="1311841" cy="821584"/>
      </dsp:txXfrm>
    </dsp:sp>
    <dsp:sp modelId="{37E0F233-C9FA-4E28-85E4-9229E3E807AB}">
      <dsp:nvSpPr>
        <dsp:cNvPr id="0" name=""/>
        <dsp:cNvSpPr/>
      </dsp:nvSpPr>
      <dsp:spPr>
        <a:xfrm>
          <a:off x="1570646" y="456921"/>
          <a:ext cx="3640507" cy="3640507"/>
        </a:xfrm>
        <a:custGeom>
          <a:avLst/>
          <a:gdLst/>
          <a:ahLst/>
          <a:cxnLst/>
          <a:rect l="0" t="0" r="0" b="0"/>
          <a:pathLst>
            <a:path>
              <a:moveTo>
                <a:pt x="193250" y="2636454"/>
              </a:moveTo>
              <a:arcTo wR="1820253" hR="1820253" stAng="9201537" swAng="1360726"/>
            </a:path>
          </a:pathLst>
        </a:custGeom>
        <a:noFill/>
        <a:ln w="31750" cap="flat" cmpd="sng" algn="ctr">
          <a:solidFill>
            <a:schemeClr val="accent6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6"/>
          </a:contourClr>
        </a:sp3d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D5A1005-8582-4DFD-B676-FB920191B697}">
      <dsp:nvSpPr>
        <dsp:cNvPr id="0" name=""/>
        <dsp:cNvSpPr/>
      </dsp:nvSpPr>
      <dsp:spPr>
        <a:xfrm>
          <a:off x="959369" y="1259447"/>
          <a:ext cx="1400733" cy="910476"/>
        </a:xfrm>
        <a:prstGeom prst="roundRect">
          <a:avLst/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Deployment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1003815" y="1303893"/>
        <a:ext cx="1311841" cy="821584"/>
      </dsp:txXfrm>
    </dsp:sp>
    <dsp:sp modelId="{75E53215-9ABB-4204-9180-8A19F6C4AC20}">
      <dsp:nvSpPr>
        <dsp:cNvPr id="0" name=""/>
        <dsp:cNvSpPr/>
      </dsp:nvSpPr>
      <dsp:spPr>
        <a:xfrm>
          <a:off x="1570646" y="456921"/>
          <a:ext cx="3640507" cy="3640507"/>
        </a:xfrm>
        <a:custGeom>
          <a:avLst/>
          <a:gdLst/>
          <a:ahLst/>
          <a:cxnLst/>
          <a:rect l="0" t="0" r="0" b="0"/>
          <a:pathLst>
            <a:path>
              <a:moveTo>
                <a:pt x="437686" y="636263"/>
              </a:moveTo>
              <a:arcTo wR="1820253" hR="1820253" stAng="13234548" swAng="1212831"/>
            </a:path>
          </a:pathLst>
        </a:custGeom>
        <a:noFill/>
        <a:ln w="31750" cap="flat" cmpd="sng" algn="ctr">
          <a:solidFill>
            <a:schemeClr val="accent6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6"/>
          </a:contourClr>
        </a:sp3d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BB0DE-149B-4D43-BD9E-940AAAD76768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16721-35A4-4502-B141-DB47B0EB1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4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1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people believe that QA is not a challenging profession - too simple tasks, does not expand personal skills, does not give room for professional growth, etc.</a:t>
            </a:r>
          </a:p>
          <a:p>
            <a:r>
              <a:rPr lang="en-US" baseline="0" dirty="0" smtClean="0"/>
              <a:t>With this slide just start the conversation – the next two slides give more details about the variety and complexity of QA's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4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people believe that QA is not a challenging profession - too simple tasks, does not expand personal skills, does not give room for professional growth, etc.</a:t>
            </a:r>
          </a:p>
          <a:p>
            <a:r>
              <a:rPr lang="en-US" baseline="0" dirty="0" smtClean="0"/>
              <a:t>With this slide just start the conversation – the next two slides give more details about the variety and complexity of QA's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4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3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there</a:t>
            </a:r>
            <a:r>
              <a:rPr lang="en-US" baseline="0" dirty="0" smtClean="0"/>
              <a:t> is some animation used in this slide for better effect – try it out before the presentation.</a:t>
            </a:r>
          </a:p>
          <a:p>
            <a:r>
              <a:rPr lang="en-US" baseline="0" dirty="0" smtClean="0"/>
              <a:t>The QA role in </a:t>
            </a:r>
            <a:r>
              <a:rPr lang="en-US" baseline="0" dirty="0" err="1" smtClean="0"/>
              <a:t>TeamPulse</a:t>
            </a:r>
            <a:r>
              <a:rPr lang="en-US" baseline="0" dirty="0" smtClean="0"/>
              <a:t> (I am just not sure about the case in other teams) is a good example of the expanded role of a QA Engineer throughout the whole development lifecycle – from requirements design to client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think of all the skills (technical and social) that you need to do your job and write down in advance some examples to give at the presentation.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idea behind this slide is related to the "</a:t>
            </a:r>
            <a:r>
              <a:rPr lang="en-US" dirty="0" smtClean="0"/>
              <a:t>QA is not all about clicking!" slide but instead of</a:t>
            </a:r>
            <a:r>
              <a:rPr lang="en-US" baseline="0" dirty="0" smtClean="0"/>
              <a:t> examples of work responsibilities the focus is on the variety of skills required for a good QA professional.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believe that an important message here is that QA is not a position that you can achieve if you are just not good enough for a developer. Accent on the fact that even a good developer does not equal a good QA!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QA as a position good for people with some organizational skills, willing to work not just with details but with the overall picture.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6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6E0B4E0-5303-4E4E-831B-59246B900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70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6E0B4E0-5303-4E4E-831B-59246B900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8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87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60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3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telerikacademy.com/Courses/Courses/Details/18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229600" cy="838200"/>
          </a:xfrm>
        </p:spPr>
        <p:txBody>
          <a:bodyPr/>
          <a:lstStyle/>
          <a:p>
            <a:r>
              <a:rPr lang="en-US" dirty="0"/>
              <a:t>What is QA? Why is it important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7" y="2143836"/>
            <a:ext cx="2181080" cy="196072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1" name="Text Placeholder 12"/>
          <p:cNvSpPr>
            <a:spLocks noGrp="1"/>
          </p:cNvSpPr>
          <p:nvPr/>
        </p:nvSpPr>
        <p:spPr>
          <a:xfrm>
            <a:off x="637775" y="5356788"/>
            <a:ext cx="3990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Snejina Lazarova</a:t>
            </a:r>
          </a:p>
          <a:p>
            <a:r>
              <a:rPr lang="en-US" dirty="0" smtClean="0"/>
              <a:t>Dimo Mitev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651773" y="6000914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/>
        </p:nvSpPr>
        <p:spPr>
          <a:xfrm>
            <a:off x="637776" y="498214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81000" y="998517"/>
            <a:ext cx="8458200" cy="5547360"/>
            <a:chOff x="381000" y="1166157"/>
            <a:chExt cx="8458200" cy="5547360"/>
          </a:xfrm>
          <a:solidFill>
            <a:srgbClr val="629700"/>
          </a:solidFill>
        </p:grpSpPr>
        <p:sp>
          <p:nvSpPr>
            <p:cNvPr id="8" name="Oval 7"/>
            <p:cNvSpPr/>
            <p:nvPr/>
          </p:nvSpPr>
          <p:spPr>
            <a:xfrm>
              <a:off x="381000" y="1166157"/>
              <a:ext cx="8458200" cy="5547360"/>
            </a:xfrm>
            <a:prstGeom prst="ellipse">
              <a:avLst/>
            </a:prstGeom>
            <a:grpFill/>
            <a:ln>
              <a:solidFill>
                <a:srgbClr val="E3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958" y="3178972"/>
              <a:ext cx="1653483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Software </a:t>
              </a:r>
              <a:br>
                <a:rPr lang="en-US" sz="2000" b="1" dirty="0" smtClean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Quality Assurance</a:t>
              </a:r>
              <a:br>
                <a:rPr lang="en-US" sz="2000" b="1" dirty="0" smtClean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Engineer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95400" y="4251960"/>
            <a:ext cx="3200400" cy="1905000"/>
            <a:chOff x="1295400" y="4419600"/>
            <a:chExt cx="3200400" cy="1905000"/>
          </a:xfrm>
        </p:grpSpPr>
        <p:sp>
          <p:nvSpPr>
            <p:cNvPr id="7" name="Oval 6"/>
            <p:cNvSpPr/>
            <p:nvPr/>
          </p:nvSpPr>
          <p:spPr>
            <a:xfrm>
              <a:off x="1409700" y="4419600"/>
              <a:ext cx="3086100" cy="190500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E3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4864268"/>
              <a:ext cx="1752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Software </a:t>
              </a:r>
              <a:br>
                <a:rPr lang="en-US" sz="2000" b="1" dirty="0" smtClean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Test </a:t>
              </a:r>
              <a:br>
                <a:rPr lang="en-US" sz="2000" b="1" dirty="0" smtClean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Engineer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QA vs. Tester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94885"/>
              </p:ext>
            </p:extLst>
          </p:nvPr>
        </p:nvGraphicFramePr>
        <p:xfrm>
          <a:off x="1181100" y="1432560"/>
          <a:ext cx="6781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30797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Software</a:t>
            </a:r>
            <a:b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Development</a:t>
            </a:r>
            <a:b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9575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6858000" cy="1447801"/>
          </a:xfrm>
        </p:spPr>
        <p:txBody>
          <a:bodyPr/>
          <a:lstStyle/>
          <a:p>
            <a:r>
              <a:rPr lang="en-US" dirty="0" smtClean="0"/>
              <a:t>Being a Quality Assurance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924800" cy="569120"/>
          </a:xfrm>
        </p:spPr>
        <p:txBody>
          <a:bodyPr/>
          <a:lstStyle/>
          <a:p>
            <a:r>
              <a:rPr lang="en-US" dirty="0" smtClean="0"/>
              <a:t>What Do You Need and What Do You Get?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7507" y="3659414"/>
            <a:ext cx="2588986" cy="258898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Qualities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Professional </a:t>
            </a:r>
            <a:r>
              <a:rPr lang="en-US" dirty="0"/>
              <a:t>and </a:t>
            </a:r>
            <a:r>
              <a:rPr lang="en-US" dirty="0" smtClean="0"/>
              <a:t>personal qualities are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943350" cy="39433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day of a QA </a:t>
            </a:r>
            <a:r>
              <a:rPr lang="en-US" dirty="0" smtClean="0"/>
              <a:t>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stories</a:t>
            </a:r>
            <a:endParaRPr lang="en-US" dirty="0"/>
          </a:p>
          <a:p>
            <a:pPr lvl="1"/>
            <a:r>
              <a:rPr lang="en-US" dirty="0" smtClean="0"/>
              <a:t>bugs</a:t>
            </a:r>
            <a:endParaRPr lang="en-US" dirty="0"/>
          </a:p>
          <a:p>
            <a:pPr lvl="1"/>
            <a:r>
              <a:rPr lang="en-US" dirty="0" smtClean="0"/>
              <a:t>regression </a:t>
            </a:r>
            <a:r>
              <a:rPr lang="en-US" dirty="0"/>
              <a:t>testing (done before release)</a:t>
            </a:r>
          </a:p>
          <a:p>
            <a:r>
              <a:rPr lang="en-US" dirty="0"/>
              <a:t>Test Automating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new automated tests</a:t>
            </a:r>
          </a:p>
          <a:p>
            <a:pPr lvl="1"/>
            <a:r>
              <a:rPr lang="en-US" dirty="0" smtClean="0"/>
              <a:t>updating </a:t>
            </a:r>
            <a:r>
              <a:rPr lang="en-US" dirty="0"/>
              <a:t>old ones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daily test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day of a QA </a:t>
            </a:r>
            <a:r>
              <a:rPr lang="en-US" dirty="0" smtClean="0"/>
              <a:t>passes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466"/>
            <a:ext cx="8686800" cy="4682067"/>
          </a:xfrm>
        </p:spPr>
        <p:txBody>
          <a:bodyPr/>
          <a:lstStyle/>
          <a:p>
            <a:r>
              <a:rPr lang="en-US" dirty="0"/>
              <a:t>Writing Acceptance criteria</a:t>
            </a:r>
          </a:p>
          <a:p>
            <a:r>
              <a:rPr lang="en-US" dirty="0"/>
              <a:t>Maintenance of the testing environment (test infrastructure) – setting up Virtual machines, test data, etc</a:t>
            </a:r>
            <a:r>
              <a:rPr lang="en-US" dirty="0" smtClean="0"/>
              <a:t>.</a:t>
            </a:r>
          </a:p>
          <a:p>
            <a:r>
              <a:rPr lang="en-US" dirty="0"/>
              <a:t>Bug triaging </a:t>
            </a:r>
            <a:endParaRPr lang="en-US" dirty="0" smtClean="0"/>
          </a:p>
          <a:p>
            <a:r>
              <a:rPr lang="en-US" dirty="0" smtClean="0"/>
              <a:t>Reproducing </a:t>
            </a:r>
            <a:r>
              <a:rPr lang="en-US" dirty="0"/>
              <a:t>and Logging bugs</a:t>
            </a:r>
          </a:p>
          <a:p>
            <a:r>
              <a:rPr lang="en-US" dirty="0" smtClean="0"/>
              <a:t>Maturing </a:t>
            </a:r>
            <a:r>
              <a:rPr lang="en-US" dirty="0"/>
              <a:t>upcoming </a:t>
            </a:r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day of a QA passes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  <a:p>
            <a:pPr lvl="1"/>
            <a:r>
              <a:rPr lang="en-US" sz="2800" dirty="0" smtClean="0"/>
              <a:t>Daily </a:t>
            </a:r>
            <a:r>
              <a:rPr lang="en-US" sz="2800" dirty="0"/>
              <a:t>meeting – what have we done yesterday, what </a:t>
            </a:r>
            <a:r>
              <a:rPr lang="en-US" sz="2800" dirty="0" smtClean="0"/>
              <a:t>are we going do </a:t>
            </a:r>
            <a:r>
              <a:rPr lang="en-US" sz="2800" dirty="0"/>
              <a:t>today, is there something that stands in our way</a:t>
            </a:r>
          </a:p>
          <a:p>
            <a:pPr lvl="1"/>
            <a:r>
              <a:rPr lang="en-US" sz="2800" dirty="0" smtClean="0"/>
              <a:t>Planning </a:t>
            </a:r>
            <a:r>
              <a:rPr lang="en-US" sz="2800" dirty="0"/>
              <a:t>meeting (takes place before each </a:t>
            </a:r>
            <a:r>
              <a:rPr lang="en-US" sz="2800" dirty="0" smtClean="0"/>
              <a:t>iteration)</a:t>
            </a:r>
            <a:endParaRPr lang="en-US" sz="2800" dirty="0"/>
          </a:p>
          <a:p>
            <a:pPr lvl="1"/>
            <a:r>
              <a:rPr lang="en-US" sz="2800" dirty="0" smtClean="0"/>
              <a:t>Retrospective </a:t>
            </a:r>
            <a:r>
              <a:rPr lang="en-US" sz="2800" dirty="0"/>
              <a:t>(takes place after each </a:t>
            </a:r>
            <a:r>
              <a:rPr lang="en-US" sz="2800" dirty="0" smtClean="0"/>
              <a:t>iteration)</a:t>
            </a:r>
            <a:endParaRPr lang="en-US" sz="2800" dirty="0"/>
          </a:p>
          <a:p>
            <a:pPr lvl="1"/>
            <a:r>
              <a:rPr lang="en-US" sz="2800" dirty="0" smtClean="0"/>
              <a:t>Review </a:t>
            </a:r>
            <a:r>
              <a:rPr lang="en-US" sz="2800" dirty="0"/>
              <a:t>(presenting the delivered functionality to stakeholders, customers and cooperators)</a:t>
            </a:r>
          </a:p>
          <a:p>
            <a:pPr lvl="1"/>
            <a:r>
              <a:rPr lang="en-US" sz="2800" dirty="0" smtClean="0"/>
              <a:t>QA </a:t>
            </a:r>
            <a:r>
              <a:rPr lang="en-US" sz="2800" dirty="0"/>
              <a:t>meetings </a:t>
            </a:r>
            <a:r>
              <a:rPr lang="en-US" dirty="0"/>
              <a:t>– sharing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Monitoring of the overall </a:t>
            </a:r>
            <a:r>
              <a:rPr lang="en-US" dirty="0" smtClean="0"/>
              <a:t>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beginning to the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8300" y="2667000"/>
            <a:ext cx="5867400" cy="366182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Working </a:t>
            </a:r>
            <a:r>
              <a:rPr lang="en-US" dirty="0"/>
              <a:t>with variety of tools for </a:t>
            </a:r>
            <a:r>
              <a:rPr lang="en-US" dirty="0" smtClean="0"/>
              <a:t>testing, reporting</a:t>
            </a:r>
            <a:r>
              <a:rPr lang="en-US" dirty="0"/>
              <a:t>, </a:t>
            </a:r>
            <a:r>
              <a:rPr lang="en-US" dirty="0" smtClean="0"/>
              <a:t>automation, performance,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2530" name="Picture 2" descr="C:\PROJECTS\QA-Academy\LOCAL_FILES\Oleg_IMAGES_Archive\TOOLS\SELENIUM_Pictures\bi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726" y="2055125"/>
            <a:ext cx="1772709" cy="160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5148" y="2843257"/>
            <a:ext cx="4202112" cy="2603948"/>
          </a:xfrm>
          <a:prstGeom prst="roundRect">
            <a:avLst>
              <a:gd name="adj" fmla="val 1443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0945"/>
          <a:stretch/>
        </p:blipFill>
        <p:spPr bwMode="auto">
          <a:xfrm>
            <a:off x="1371600" y="5040960"/>
            <a:ext cx="2085975" cy="1157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81995" y="5205206"/>
            <a:ext cx="1294002" cy="134799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787" y="2055125"/>
            <a:ext cx="977750" cy="100872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78" y="5662391"/>
            <a:ext cx="187642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0" r="27181"/>
          <a:stretch/>
        </p:blipFill>
        <p:spPr>
          <a:xfrm>
            <a:off x="4113912" y="1892216"/>
            <a:ext cx="1117600" cy="101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3" y="4004669"/>
            <a:ext cx="1202765" cy="467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10" y="4238436"/>
            <a:ext cx="1746656" cy="1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igh standard for your work and the work of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09"/>
          <a:stretch/>
        </p:blipFill>
        <p:spPr bwMode="auto">
          <a:xfrm>
            <a:off x="5029200" y="2484119"/>
            <a:ext cx="3352800" cy="319492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3315358" cy="319492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1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066800"/>
            <a:ext cx="7086600" cy="914400"/>
          </a:xfrm>
        </p:spPr>
        <p:txBody>
          <a:bodyPr/>
          <a:lstStyle/>
          <a:p>
            <a:pPr algn="ctr"/>
            <a:r>
              <a:rPr lang="en-US" dirty="0"/>
              <a:t>Passion for the 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2695575" cy="3810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285696"/>
            <a:ext cx="4767485" cy="350550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Business Services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"/>
          <a:stretch/>
        </p:blipFill>
        <p:spPr>
          <a:xfrm>
            <a:off x="6105170" y="1284734"/>
            <a:ext cx="1436241" cy="203911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39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vs. 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QA, not Developer?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34"/>
          <a:stretch/>
        </p:blipFill>
        <p:spPr bwMode="auto">
          <a:xfrm>
            <a:off x="668869" y="2362200"/>
            <a:ext cx="3530600" cy="29337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269" y="2390775"/>
            <a:ext cx="3020378" cy="2876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78869" y="2971800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4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96677"/>
            <a:ext cx="7924800" cy="1212606"/>
          </a:xfrm>
        </p:spPr>
        <p:txBody>
          <a:bodyPr/>
          <a:lstStyle/>
          <a:p>
            <a:r>
              <a:rPr lang="en-US" sz="5400" dirty="0" smtClean="0"/>
              <a:t>Quality </a:t>
            </a:r>
            <a:r>
              <a:rPr lang="en-US" sz="5400" dirty="0"/>
              <a:t>Assurance </a:t>
            </a:r>
            <a:r>
              <a:rPr lang="en-US" sz="5400" dirty="0" smtClean="0"/>
              <a:t>Track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b="-2692"/>
          <a:stretch/>
        </p:blipFill>
        <p:spPr>
          <a:xfrm>
            <a:off x="5096530" y="4602986"/>
            <a:ext cx="2546665" cy="15544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64" y="799726"/>
            <a:ext cx="2531068" cy="15471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97" y="4557948"/>
            <a:ext cx="2575687" cy="159951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747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QA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0"/>
              </a:spcBef>
            </a:pPr>
            <a:r>
              <a:rPr lang="en-US" dirty="0"/>
              <a:t>Lecturers are QA E</a:t>
            </a:r>
            <a:r>
              <a:rPr lang="en-US" dirty="0" smtClean="0"/>
              <a:t>ngineers working in Telerik</a:t>
            </a:r>
            <a:endParaRPr lang="en-US" dirty="0"/>
          </a:p>
          <a:p>
            <a:pPr>
              <a:lnSpc>
                <a:spcPts val="3600"/>
              </a:lnSpc>
              <a:spcBef>
                <a:spcPts val="3000"/>
              </a:spcBef>
            </a:pPr>
            <a:r>
              <a:rPr lang="en-US" dirty="0" smtClean="0"/>
              <a:t>Time allocation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~3</a:t>
            </a:r>
            <a:r>
              <a:rPr lang="en-US" dirty="0" smtClean="0"/>
              <a:t> </a:t>
            </a:r>
            <a:r>
              <a:rPr lang="en-US" dirty="0"/>
              <a:t>months </a:t>
            </a:r>
            <a:r>
              <a:rPr lang="en-US" dirty="0" smtClean="0"/>
              <a:t>*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days weekly,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hours / </a:t>
            </a:r>
            <a:r>
              <a:rPr lang="en-US" dirty="0" smtClean="0"/>
              <a:t>day</a:t>
            </a:r>
          </a:p>
          <a:p>
            <a:pPr lvl="2">
              <a:lnSpc>
                <a:spcPts val="3600"/>
              </a:lnSpc>
            </a:pPr>
            <a:r>
              <a:rPr lang="en-US" dirty="0"/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16:00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20:00</a:t>
            </a:r>
            <a:r>
              <a:rPr lang="en-US" dirty="0"/>
              <a:t> on Monday and Wednesday</a:t>
            </a:r>
          </a:p>
          <a:p>
            <a:pPr lvl="3">
              <a:lnSpc>
                <a:spcPts val="3600"/>
              </a:lnSpc>
            </a:pPr>
            <a:r>
              <a:rPr lang="en-US" dirty="0" smtClean="0"/>
              <a:t>lectures and </a:t>
            </a:r>
            <a:r>
              <a:rPr lang="en-US" dirty="0"/>
              <a:t>work in class with the trainer</a:t>
            </a:r>
          </a:p>
          <a:p>
            <a:pPr lvl="2">
              <a:lnSpc>
                <a:spcPts val="3600"/>
              </a:lnSpc>
            </a:pPr>
            <a:r>
              <a:rPr lang="en-US" dirty="0"/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15:00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19:00</a:t>
            </a:r>
            <a:r>
              <a:rPr lang="en-US" dirty="0"/>
              <a:t> on Friday </a:t>
            </a:r>
          </a:p>
          <a:p>
            <a:pPr lvl="3">
              <a:lnSpc>
                <a:spcPts val="3600"/>
              </a:lnSpc>
            </a:pPr>
            <a:r>
              <a:rPr lang="en-US" dirty="0"/>
              <a:t>p</a:t>
            </a:r>
            <a:r>
              <a:rPr lang="en-US" dirty="0" smtClean="0"/>
              <a:t>ractical exercises, advanced topics,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teamwork </a:t>
            </a:r>
            <a:r>
              <a:rPr lang="en-US" dirty="0"/>
              <a:t>and other </a:t>
            </a:r>
            <a:r>
              <a:rPr lang="en-US" dirty="0" smtClean="0"/>
              <a:t>activities</a:t>
            </a:r>
            <a:endParaRPr lang="en-US" dirty="0"/>
          </a:p>
          <a:p>
            <a:pPr lvl="2">
              <a:lnSpc>
                <a:spcPts val="3600"/>
              </a:lnSpc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24" y="4958905"/>
            <a:ext cx="2008476" cy="1338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668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4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dirty="0" smtClean="0"/>
              <a:t>The </a:t>
            </a:r>
            <a:r>
              <a:rPr lang="en-US" sz="4800" dirty="0"/>
              <a:t>Challenge </a:t>
            </a:r>
            <a:endParaRPr lang="bg-BG" sz="4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Send us your masterpiece from August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400" dirty="0"/>
              <a:t> to August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hlinkClick r:id="rId2"/>
              </a:rPr>
              <a:t>http://telerikacademy.com/Courses/Courses/Details/183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buNone/>
            </a:pPr>
            <a:endParaRPr lang="en-US" sz="2900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76" y="1397000"/>
            <a:ext cx="3806247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56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Case for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Magic of Software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Failure of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59" y="5343249"/>
            <a:ext cx="2462742" cy="7073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481943" y="1934996"/>
            <a:ext cx="6421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sufficiently advanced technology </a:t>
            </a:r>
            <a:b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indistinguishable from magic.”</a:t>
            </a:r>
          </a:p>
          <a:p>
            <a:pPr algn="r"/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Arthur C. Clarke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1934996"/>
            <a:ext cx="1635451" cy="164350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461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8" y="1879289"/>
            <a:ext cx="8974804" cy="31160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600" i="1" dirty="0" smtClean="0">
                <a:solidFill>
                  <a:srgbClr val="92D050"/>
                </a:solidFill>
              </a:rPr>
              <a:t>What is </a:t>
            </a:r>
            <a:r>
              <a:rPr lang="en-US" sz="9600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Quality</a:t>
            </a:r>
            <a:r>
              <a:rPr lang="en-US" sz="9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600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Assurance</a:t>
            </a:r>
            <a:r>
              <a:rPr lang="en-US" sz="9600" i="1" dirty="0" smtClean="0">
                <a:solidFill>
                  <a:srgbClr val="92D050"/>
                </a:solidFill>
              </a:rPr>
              <a:t>?</a:t>
            </a:r>
            <a:endParaRPr lang="en-US" sz="96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The History of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219200"/>
            <a:ext cx="6726383" cy="8243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did it all start?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5" t="16143" r="11969" b="16449"/>
          <a:stretch/>
        </p:blipFill>
        <p:spPr>
          <a:xfrm>
            <a:off x="976746" y="1829914"/>
            <a:ext cx="7190508" cy="4743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39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in Bulgaria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about QA in Bulgaria?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2" b="9961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511" y="1664682"/>
            <a:ext cx="7440978" cy="489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9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50" y="1718796"/>
            <a:ext cx="8686800" cy="326571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i="1" dirty="0">
                <a:solidFill>
                  <a:srgbClr val="92D050"/>
                </a:solidFill>
              </a:rPr>
              <a:t>What </a:t>
            </a:r>
            <a:r>
              <a:rPr lang="en-US" sz="9600" i="1" dirty="0">
                <a:solidFill>
                  <a:schemeClr val="accent4"/>
                </a:solidFill>
              </a:rPr>
              <a:t>QA</a:t>
            </a:r>
            <a:r>
              <a:rPr lang="en-US" sz="9600" i="1" dirty="0">
                <a:solidFill>
                  <a:srgbClr val="92D050"/>
                </a:solidFill>
              </a:rPr>
              <a:t> is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i="1" dirty="0" smtClean="0">
                <a:solidFill>
                  <a:schemeClr val="accent4"/>
                </a:solidFill>
              </a:rPr>
              <a:t>QA</a:t>
            </a:r>
            <a:r>
              <a:rPr lang="en-US" sz="9600" i="1" dirty="0" smtClean="0">
                <a:solidFill>
                  <a:srgbClr val="92D050"/>
                </a:solidFill>
              </a:rPr>
              <a:t> is </a:t>
            </a:r>
            <a:r>
              <a:rPr lang="en-US" sz="9600" i="1" dirty="0" smtClean="0">
                <a:solidFill>
                  <a:schemeClr val="accent4"/>
                </a:solidFill>
              </a:rPr>
              <a:t>not</a:t>
            </a:r>
            <a:r>
              <a:rPr lang="en-US" sz="9600" i="1" dirty="0" smtClean="0">
                <a:solidFill>
                  <a:srgbClr val="E39B00"/>
                </a:solidFill>
              </a:rPr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9600" i="1" dirty="0" smtClean="0">
                <a:solidFill>
                  <a:srgbClr val="92D050"/>
                </a:solidFill>
              </a:rPr>
              <a:t>all about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9600" i="1" dirty="0" smtClean="0">
                <a:solidFill>
                  <a:schemeClr val="accent4"/>
                </a:solidFill>
              </a:rPr>
              <a:t>Clicking</a:t>
            </a:r>
            <a:r>
              <a:rPr lang="en-US" sz="9600" i="1" dirty="0">
                <a:solidFill>
                  <a:srgbClr val="92D050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7780</TotalTime>
  <Words>754</Words>
  <Application>Microsoft Office PowerPoint</Application>
  <PresentationFormat>On-screen Show (4:3)</PresentationFormat>
  <Paragraphs>149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Academy Theme</vt:lpstr>
      <vt:lpstr>Quality Assurance</vt:lpstr>
      <vt:lpstr>The Lectors</vt:lpstr>
      <vt:lpstr>The Case for Software Quality</vt:lpstr>
      <vt:lpstr>What is Quality Assurance?</vt:lpstr>
      <vt:lpstr>The History of Quality Assurance</vt:lpstr>
      <vt:lpstr>QA in Bulgaria</vt:lpstr>
      <vt:lpstr>PowerPoint Presentation</vt:lpstr>
      <vt:lpstr>PowerPoint Presentation</vt:lpstr>
      <vt:lpstr>PowerPoint Presentation</vt:lpstr>
      <vt:lpstr>QA vs. Tester</vt:lpstr>
      <vt:lpstr>Being a Quality Assurance Engineer</vt:lpstr>
      <vt:lpstr>Personal Qualities Needed</vt:lpstr>
      <vt:lpstr>How a day of a QA passes</vt:lpstr>
      <vt:lpstr>How a day of a QA passes (2)</vt:lpstr>
      <vt:lpstr>How a day of a QA passes (3)</vt:lpstr>
      <vt:lpstr>Monitoring</vt:lpstr>
      <vt:lpstr>Tools</vt:lpstr>
      <vt:lpstr>High Standards</vt:lpstr>
      <vt:lpstr>Passion for the Quality</vt:lpstr>
      <vt:lpstr>QA vs. DEV</vt:lpstr>
      <vt:lpstr>Quality Assurance Track</vt:lpstr>
      <vt:lpstr>About the QA Track</vt:lpstr>
      <vt:lpstr>PowerPoint Presentation</vt:lpstr>
      <vt:lpstr>Quality Assurance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</dc:title>
  <dc:creator>Asya Georgieva</dc:creator>
  <cp:lastModifiedBy>Snejina Lazarova</cp:lastModifiedBy>
  <cp:revision>103</cp:revision>
  <dcterms:created xsi:type="dcterms:W3CDTF">2013-03-26T17:11:57Z</dcterms:created>
  <dcterms:modified xsi:type="dcterms:W3CDTF">2014-08-05T14:08:24Z</dcterms:modified>
</cp:coreProperties>
</file>