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35" r:id="rId2"/>
    <p:sldId id="401" r:id="rId3"/>
    <p:sldId id="336" r:id="rId4"/>
    <p:sldId id="337" r:id="rId5"/>
    <p:sldId id="339" r:id="rId6"/>
    <p:sldId id="340" r:id="rId7"/>
    <p:sldId id="393" r:id="rId8"/>
    <p:sldId id="342" r:id="rId9"/>
    <p:sldId id="341" r:id="rId10"/>
    <p:sldId id="357" r:id="rId11"/>
    <p:sldId id="348" r:id="rId12"/>
    <p:sldId id="395" r:id="rId13"/>
    <p:sldId id="355" r:id="rId14"/>
    <p:sldId id="403" r:id="rId15"/>
    <p:sldId id="404" r:id="rId16"/>
    <p:sldId id="343" r:id="rId17"/>
    <p:sldId id="354" r:id="rId18"/>
    <p:sldId id="394" r:id="rId19"/>
    <p:sldId id="344" r:id="rId20"/>
    <p:sldId id="396" r:id="rId21"/>
    <p:sldId id="353" r:id="rId22"/>
    <p:sldId id="359" r:id="rId23"/>
    <p:sldId id="405" r:id="rId24"/>
    <p:sldId id="361" r:id="rId25"/>
    <p:sldId id="362" r:id="rId26"/>
    <p:sldId id="364" r:id="rId27"/>
    <p:sldId id="365" r:id="rId28"/>
    <p:sldId id="366" r:id="rId29"/>
    <p:sldId id="367" r:id="rId30"/>
    <p:sldId id="368" r:id="rId31"/>
    <p:sldId id="392" r:id="rId32"/>
    <p:sldId id="370" r:id="rId33"/>
    <p:sldId id="371" r:id="rId34"/>
    <p:sldId id="373" r:id="rId35"/>
    <p:sldId id="376" r:id="rId36"/>
    <p:sldId id="377" r:id="rId37"/>
    <p:sldId id="379" r:id="rId38"/>
    <p:sldId id="380" r:id="rId39"/>
    <p:sldId id="399" r:id="rId40"/>
    <p:sldId id="397" r:id="rId41"/>
    <p:sldId id="383" r:id="rId42"/>
    <p:sldId id="384" r:id="rId43"/>
    <p:sldId id="385" r:id="rId44"/>
    <p:sldId id="386" r:id="rId45"/>
    <p:sldId id="400" r:id="rId46"/>
    <p:sldId id="39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1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8E2B-E143-48A0-851B-749BC0A49ECB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18E0-41BB-4AA7-A959-EC463FF25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baseline="0" dirty="0" smtClean="0"/>
              <a:t> from the course?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5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8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5666FFB-C643-4C50-8E91-4E7483914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8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5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3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9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rikacademy.com/Courses/Courses/Details/183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qa-academ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ware-technologies/software-quality-assurance/abou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" TargetMode="External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ynook.com/shop/computing/advanced-software-testing-mdash-vol-2-2nd-edition/" TargetMode="External"/><Relationship Id="rId2" Type="http://schemas.openxmlformats.org/officeDocument/2006/relationships/hyperlink" Target="http://www.rockynook.com/shop/computing/advanced-software-testing-mdash-vol-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artechhouse.com/International/Books/A-Practitioners-Guide-to-Software-Test-Design-1047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wiley.com/WileyCDA/WileyTitle/productCd-0470127902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istqb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392" y="914400"/>
            <a:ext cx="8229600" cy="2286000"/>
          </a:xfrm>
        </p:spPr>
        <p:txBody>
          <a:bodyPr/>
          <a:lstStyle/>
          <a:p>
            <a:r>
              <a:rPr lang="en-US" dirty="0"/>
              <a:t>Software Quality Assurance and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392" y="3317080"/>
            <a:ext cx="8153400" cy="569120"/>
          </a:xfrm>
        </p:spPr>
        <p:txBody>
          <a:bodyPr/>
          <a:lstStyle/>
          <a:p>
            <a:r>
              <a:rPr lang="en-US" dirty="0" smtClean="0"/>
              <a:t>Track Overview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" y="1638944"/>
            <a:ext cx="2499809" cy="224725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11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Angel Tsvetkov </a:t>
            </a:r>
          </a:p>
          <a:p>
            <a:pPr marL="471488" lvl="1"/>
            <a:r>
              <a:rPr lang="en-US" dirty="0"/>
              <a:t>Senior QA </a:t>
            </a:r>
            <a:r>
              <a:rPr lang="en-US" dirty="0" smtClean="0"/>
              <a:t>Engineer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@ </a:t>
            </a:r>
            <a:r>
              <a:rPr lang="en-US" dirty="0" err="1" smtClean="0"/>
              <a:t>DevCloud</a:t>
            </a:r>
            <a:r>
              <a:rPr lang="en-US" dirty="0" smtClean="0"/>
              <a:t> Core Team</a:t>
            </a:r>
          </a:p>
          <a:p>
            <a:pPr marL="471488" lvl="1">
              <a:lnSpc>
                <a:spcPct val="100000"/>
              </a:lnSpc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8" lvl="1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 </a:t>
            </a:r>
            <a:r>
              <a:rPr lang="en-US" dirty="0"/>
              <a:t>years QA </a:t>
            </a:r>
            <a:r>
              <a:rPr lang="en-US" dirty="0" smtClean="0"/>
              <a:t>experience</a:t>
            </a:r>
            <a:endParaRPr lang="en-US" dirty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Experienced </a:t>
            </a:r>
            <a:r>
              <a:rPr lang="en-US" dirty="0"/>
              <a:t>in </a:t>
            </a:r>
            <a:r>
              <a:rPr lang="en-US" dirty="0" smtClean="0"/>
              <a:t>automotive software </a:t>
            </a:r>
            <a:r>
              <a:rPr lang="en-US" dirty="0"/>
              <a:t>testing</a:t>
            </a:r>
            <a:r>
              <a:rPr lang="en-US" dirty="0" smtClean="0"/>
              <a:t>, web, </a:t>
            </a:r>
            <a:r>
              <a:rPr lang="en-US" dirty="0"/>
              <a:t>s</a:t>
            </a:r>
            <a:r>
              <a:rPr lang="en-US" dirty="0" smtClean="0"/>
              <a:t>tand alone and mobile apps testing</a:t>
            </a:r>
            <a:endParaRPr lang="bg-BG" dirty="0" smtClean="0"/>
          </a:p>
          <a:p>
            <a:pPr marL="471488" lvl="1">
              <a:lnSpc>
                <a:spcPct val="100000"/>
              </a:lnSpc>
            </a:pPr>
            <a:endParaRPr lang="en-US" dirty="0" smtClean="0"/>
          </a:p>
          <a:p>
            <a:pPr marL="471488" lvl="1">
              <a:lnSpc>
                <a:spcPct val="100000"/>
              </a:lnSpc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angel.tsvetkov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t="3344" r="2883" b="3378"/>
          <a:stretch/>
        </p:blipFill>
        <p:spPr>
          <a:xfrm>
            <a:off x="6527800" y="1066799"/>
            <a:ext cx="1888068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6782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170714" cy="24688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Anton Angelov </a:t>
            </a:r>
          </a:p>
          <a:p>
            <a:pPr lvl="1"/>
            <a:r>
              <a:rPr lang="en-US" dirty="0" smtClean="0"/>
              <a:t>Senior QA </a:t>
            </a:r>
            <a:r>
              <a:rPr lang="en-US" dirty="0"/>
              <a:t>Engineer </a:t>
            </a:r>
            <a:r>
              <a:rPr lang="en-US" dirty="0" smtClean="0"/>
              <a:t>@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Licensing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784600"/>
            <a:ext cx="8009467" cy="2768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p</a:t>
            </a:r>
            <a:r>
              <a:rPr lang="en-US" dirty="0" smtClean="0"/>
              <a:t>erformance, automation, web </a:t>
            </a:r>
            <a:r>
              <a:rPr lang="en-US" dirty="0"/>
              <a:t>s</a:t>
            </a:r>
            <a:r>
              <a:rPr lang="en-US" dirty="0" smtClean="0"/>
              <a:t>ervice and data </a:t>
            </a:r>
            <a:r>
              <a:rPr lang="en-US" dirty="0"/>
              <a:t>b</a:t>
            </a:r>
            <a:r>
              <a:rPr lang="en-US" dirty="0" smtClean="0"/>
              <a:t>ase </a:t>
            </a:r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pPr lvl="1"/>
            <a:r>
              <a:rPr lang="en-US" dirty="0" smtClean="0"/>
              <a:t>ISTQB foundation and advanced level certified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anton.angelov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64" r="3201"/>
          <a:stretch/>
        </p:blipFill>
        <p:spPr>
          <a:xfrm>
            <a:off x="6502399" y="1075266"/>
            <a:ext cx="1735667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01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9944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Daniel Djambov</a:t>
            </a:r>
          </a:p>
          <a:p>
            <a:pPr lvl="1"/>
            <a:r>
              <a:rPr lang="en-US" dirty="0" smtClean="0"/>
              <a:t>QA Architect @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DevCloud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Testing &amp; Test Studio Quality Assurance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3535680"/>
            <a:ext cx="8458200" cy="298704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15 years QA experience</a:t>
            </a:r>
            <a:endParaRPr lang="bg-BG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/>
              <a:t>Experienced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quality manager, improving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product quality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and performance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training and people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management</a:t>
            </a: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daniel.djambov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40" y="99060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3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84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Dimitar Topuzov </a:t>
            </a:r>
          </a:p>
          <a:p>
            <a:pPr marL="471488" lvl="1"/>
            <a:r>
              <a:rPr lang="en-US" dirty="0" smtClean="0"/>
              <a:t>Senior QA Engineer @</a:t>
            </a:r>
            <a:br>
              <a:rPr lang="en-US" dirty="0" smtClean="0"/>
            </a:br>
            <a:r>
              <a:rPr lang="en-US" dirty="0" smtClean="0"/>
              <a:t>Foundation </a:t>
            </a:r>
            <a:r>
              <a:rPr lang="en-US" dirty="0"/>
              <a:t>Services Team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Over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 smtClean="0"/>
              <a:t>years </a:t>
            </a:r>
            <a:r>
              <a:rPr lang="en-US" dirty="0"/>
              <a:t>experience in QA </a:t>
            </a:r>
            <a:endParaRPr lang="en-US" dirty="0" smtClean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 in various domains, including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 Dev Tools (Telerik WPF and Silverlight Controls)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 Test Automation Tools (Borland’s Silk products)</a:t>
            </a:r>
          </a:p>
          <a:p>
            <a:pPr marL="763588" lvl="2">
              <a:lnSpc>
                <a:spcPct val="100000"/>
              </a:lnSpc>
            </a:pPr>
            <a:r>
              <a:rPr lang="en-US" dirty="0" smtClean="0"/>
              <a:t>Data warehouse and BI solutions  </a:t>
            </a:r>
          </a:p>
          <a:p>
            <a:pPr lvl="1"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dimitar.topuzov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54" y="838200"/>
            <a:ext cx="2059046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486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994400" cy="24384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Iliyan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Panchev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Senior QA Engineer@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DevCloud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Testing &amp; Test Studio Quality Assurance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064000"/>
            <a:ext cx="8001000" cy="2717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automation, functional and </a:t>
            </a:r>
            <a:r>
              <a:rPr lang="en-US" dirty="0" smtClean="0"/>
              <a:t>mobile </a:t>
            </a:r>
            <a:r>
              <a:rPr lang="en-US" dirty="0"/>
              <a:t>apps testing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iliyan.panchev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r="16876"/>
          <a:stretch/>
        </p:blipFill>
        <p:spPr>
          <a:xfrm>
            <a:off x="6612466" y="1117599"/>
            <a:ext cx="1828801" cy="242415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5872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8475133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Joana Ivanova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QA Engineer@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 ASP .NET AJAX </a:t>
            </a:r>
            <a:r>
              <a:rPr lang="en-US" dirty="0" smtClean="0"/>
              <a:t>Team</a:t>
            </a:r>
            <a:endParaRPr lang="en-US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endParaRPr lang="bg-BG" dirty="0" smtClean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solidFill>
                  <a:srgbClr val="CCFF66">
                    <a:lumMod val="40000"/>
                    <a:lumOff val="6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bg-BG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 </a:t>
            </a:r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years QA experience</a:t>
            </a:r>
            <a:endParaRPr lang="bg-BG" sz="29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automation using various tools especially Telerik Testing Framework, functional, security and performance 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testing</a:t>
            </a:r>
            <a:endParaRPr lang="bg-BG" sz="2900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ISTQB </a:t>
            </a:r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foundation level certified</a:t>
            </a:r>
            <a:endParaRPr lang="bg-BG" sz="29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sz="2900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joana.ivanova</a:t>
            </a:r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  <a:p>
            <a:pPr lvl="1"/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r="16526" b="24788"/>
          <a:stretch/>
        </p:blipFill>
        <p:spPr>
          <a:xfrm>
            <a:off x="6468533" y="1134809"/>
            <a:ext cx="1828800" cy="247221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2099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63246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Mihail Parvanov </a:t>
            </a:r>
          </a:p>
          <a:p>
            <a:pPr lvl="1"/>
            <a:r>
              <a:rPr lang="en-US" dirty="0" smtClean="0"/>
              <a:t>Senior QA Engineer, Team Lead @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ASP .NET AJAX Team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1165352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694685"/>
            <a:ext cx="7850886" cy="2972815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7+</a:t>
            </a:r>
            <a:r>
              <a:rPr lang="en-US" dirty="0" smtClean="0"/>
              <a:t> </a:t>
            </a:r>
            <a:r>
              <a:rPr lang="en-US" dirty="0"/>
              <a:t>years QA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/>
              <a:t>Experienced in automation, </a:t>
            </a:r>
            <a:r>
              <a:rPr lang="en-US" dirty="0" smtClean="0"/>
              <a:t>functional and  </a:t>
            </a:r>
            <a:r>
              <a:rPr lang="en-US" dirty="0"/>
              <a:t>performance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ISTQB </a:t>
            </a:r>
            <a:r>
              <a:rPr lang="en-US" dirty="0"/>
              <a:t>foundation level </a:t>
            </a:r>
            <a:r>
              <a:rPr lang="en-US" dirty="0" smtClean="0"/>
              <a:t>certified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mihail.parvanov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</p:spTree>
    <p:extLst>
      <p:ext uri="{BB962C8B-B14F-4D97-AF65-F5344CB8AC3E}">
        <p14:creationId xmlns:p14="http://schemas.microsoft.com/office/powerpoint/2010/main" val="9647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6062133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Miroslav Shtilianov </a:t>
            </a:r>
          </a:p>
          <a:p>
            <a:pPr lvl="1"/>
            <a:r>
              <a:rPr lang="en-US" dirty="0" smtClean="0"/>
              <a:t>Senior QA Engineer @</a:t>
            </a:r>
            <a:br>
              <a:rPr lang="en-US" dirty="0" smtClean="0"/>
            </a:b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DevCloud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Testing &amp; Test Studio Quality Assurance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4089400"/>
            <a:ext cx="7903029" cy="2607733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in </a:t>
            </a:r>
            <a:r>
              <a:rPr lang="en-US" dirty="0" smtClean="0"/>
              <a:t>automation</a:t>
            </a:r>
            <a:r>
              <a:rPr lang="en-US" dirty="0"/>
              <a:t>, functional and </a:t>
            </a:r>
            <a:r>
              <a:rPr lang="en-US" dirty="0" smtClean="0"/>
              <a:t>mobile </a:t>
            </a:r>
            <a:r>
              <a:rPr lang="en-US" dirty="0"/>
              <a:t>apps testing</a:t>
            </a:r>
            <a:endParaRPr lang="en-US" noProof="1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noProof="1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miroslav.shtilianov[at]telerik.com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46" r="3646"/>
          <a:stretch/>
        </p:blipFill>
        <p:spPr>
          <a:xfrm>
            <a:off x="6493933" y="1112520"/>
            <a:ext cx="1716643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53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6388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Neven Dinev</a:t>
            </a:r>
          </a:p>
          <a:p>
            <a:pPr lvl="1"/>
            <a:r>
              <a:rPr lang="en-US" dirty="0" smtClean="0"/>
              <a:t>QA Architect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Team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826933"/>
            <a:ext cx="8542867" cy="2726267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Quality manager with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xperienced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in automation, functional and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performance testing</a:t>
            </a:r>
          </a:p>
          <a:p>
            <a:pPr lvl="1"/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neven.dinev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r="6477"/>
          <a:stretch/>
        </p:blipFill>
        <p:spPr>
          <a:xfrm>
            <a:off x="6493933" y="1422400"/>
            <a:ext cx="1862667" cy="2091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8062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5638800" cy="24384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Nedyalkov</a:t>
            </a:r>
          </a:p>
          <a:p>
            <a:pPr lvl="1"/>
            <a:r>
              <a:rPr lang="en-US" dirty="0" smtClean="0"/>
              <a:t>QA Architect</a:t>
            </a:r>
            <a:r>
              <a:rPr lang="en-US" dirty="0"/>
              <a:t> </a:t>
            </a:r>
            <a:r>
              <a:rPr lang="en-US" dirty="0" smtClean="0"/>
              <a:t>@ </a:t>
            </a:r>
            <a:r>
              <a:rPr lang="en-US" dirty="0"/>
              <a:t>XAML Division</a:t>
            </a: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0010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Experienced in Silverlight and WPF automation </a:t>
            </a:r>
            <a:r>
              <a:rPr lang="en-US" dirty="0" smtClean="0"/>
              <a:t>testing</a:t>
            </a:r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endParaRPr lang="en-US" dirty="0" smtClean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dirty="0" err="1">
                <a:solidFill>
                  <a:srgbClr val="CCFF66">
                    <a:lumMod val="40000"/>
                    <a:lumOff val="60000"/>
                  </a:srgbClr>
                </a:solidFill>
              </a:rPr>
              <a:t>nikolay.nedyalkov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08" y="1264920"/>
            <a:ext cx="1851659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69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Talent Management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0" y="3790419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5630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(</a:t>
            </a:r>
            <a:r>
              <a:rPr lang="bg-BG" dirty="0" smtClean="0"/>
              <a:t>1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Nikolay Kostov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Lead, Senior </a:t>
            </a:r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/>
              <a:t>and Trainer </a:t>
            </a:r>
            <a:r>
              <a:rPr lang="en-US" dirty="0"/>
              <a:t>@ </a:t>
            </a: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Student at Sofia University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Computer Science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and </a:t>
            </a:r>
            <a:r>
              <a:rPr lang="en-US" dirty="0"/>
              <a:t>Informatics competitions </a:t>
            </a:r>
            <a:r>
              <a:rPr lang="en-US" dirty="0" smtClean="0"/>
              <a:t>contestant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Graduate from the </a:t>
            </a:r>
            <a:r>
              <a:rPr lang="en-US" dirty="0" smtClean="0"/>
              <a:t>second season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 smtClean="0"/>
              <a:t>Telerik Software Academy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noProof="1" smtClean="0"/>
              <a:t>nikolay.kostov[at]telerik.com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nikolay.it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91A763-B25C-411D-A4A3-CA96385075FA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1896" y="1286932"/>
            <a:ext cx="1817459" cy="221826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(</a:t>
            </a:r>
            <a:r>
              <a:rPr lang="bg-BG" dirty="0" smtClean="0"/>
              <a:t>1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5562600" cy="2590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Petar Horozov</a:t>
            </a:r>
          </a:p>
          <a:p>
            <a:pPr lvl="1"/>
            <a:r>
              <a:rPr lang="en-US" dirty="0"/>
              <a:t>Senior QA </a:t>
            </a:r>
            <a:r>
              <a:rPr lang="en-US" dirty="0" smtClean="0"/>
              <a:t>Engineer @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XAML Team2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3604308"/>
            <a:ext cx="8517467" cy="294889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 smtClean="0"/>
              <a:t>+ </a:t>
            </a:r>
            <a:r>
              <a:rPr lang="en-US" dirty="0"/>
              <a:t>years experience in software testing and QA</a:t>
            </a:r>
            <a:endParaRPr lang="en-US" dirty="0" smtClean="0"/>
          </a:p>
          <a:p>
            <a:pPr lvl="1"/>
            <a:r>
              <a:rPr lang="en-US" dirty="0"/>
              <a:t>Experienced in </a:t>
            </a:r>
            <a:r>
              <a:rPr lang="en-US" dirty="0" smtClean="0"/>
              <a:t>Silverlight and WPF automation testing</a:t>
            </a:r>
          </a:p>
          <a:p>
            <a:pPr lvl="1"/>
            <a:endParaRPr lang="en-US" dirty="0" smtClean="0"/>
          </a:p>
          <a:p>
            <a:pPr lvl="1"/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petar.horozov[at]telerik.com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27" y="990600"/>
            <a:ext cx="1851660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978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4037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1295400"/>
          </a:xfrm>
        </p:spPr>
        <p:txBody>
          <a:bodyPr/>
          <a:lstStyle/>
          <a:p>
            <a:r>
              <a:rPr lang="en-US" dirty="0" smtClean="0"/>
              <a:t>Track Curriculum and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6528"/>
            <a:ext cx="8686800" cy="54666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Fundamentals</a:t>
            </a:r>
            <a:r>
              <a:rPr lang="en-US" dirty="0" smtClean="0"/>
              <a:t> of 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Fundamental Test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Test Levels and Types</a:t>
            </a:r>
          </a:p>
          <a:p>
            <a:pPr>
              <a:lnSpc>
                <a:spcPct val="100000"/>
              </a:lnSpc>
            </a:pPr>
            <a:r>
              <a:rPr lang="en-US" dirty="0"/>
              <a:t>Quality Attributes for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Domain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Technical </a:t>
            </a:r>
            <a:r>
              <a:rPr lang="en-US" dirty="0">
                <a:solidFill>
                  <a:srgbClr val="EBFFD2"/>
                </a:solidFill>
              </a:rPr>
              <a:t>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Software Development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Risk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5280" y="2542393"/>
            <a:ext cx="1570880" cy="154700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914400"/>
            <a:ext cx="8686800" cy="5638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Test Planning and Estimation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Test Progress Monitoring and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Tools for Management of Testing and Tests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Test Automation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Web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Selenium</a:t>
            </a:r>
          </a:p>
          <a:p>
            <a:pPr>
              <a:lnSpc>
                <a:spcPct val="100000"/>
              </a:lnSpc>
            </a:pPr>
            <a:r>
              <a:rPr lang="en-US" dirty="0"/>
              <a:t>Selenium </a:t>
            </a:r>
            <a:r>
              <a:rPr lang="en-US" dirty="0" err="1"/>
              <a:t>W</a:t>
            </a:r>
            <a:r>
              <a:rPr lang="en-US" dirty="0" err="1" smtClean="0"/>
              <a:t>ebDriver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 descr="plan, project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4531" l="3125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7377" y="3978138"/>
            <a:ext cx="1932793" cy="193279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796066"/>
            <a:ext cx="8775551" cy="58333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Telerik Test Studio 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Telerik Testing Framework, BDD &amp; </a:t>
            </a:r>
            <a:r>
              <a:rPr lang="en-US" dirty="0" err="1"/>
              <a:t>SpecFlow</a:t>
            </a:r>
            <a:endParaRPr lang="bg-BG" dirty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Test Design Techniques </a:t>
            </a:r>
            <a:endParaRPr lang="bg-BG" sz="3200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Deriving Manual &amp; Automated test cases based </a:t>
            </a:r>
            <a:r>
              <a:rPr lang="en-US" dirty="0" smtClean="0"/>
              <a:t>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Equivalence </a:t>
            </a:r>
            <a:r>
              <a:rPr lang="en-US" dirty="0">
                <a:solidFill>
                  <a:srgbClr val="EBFFD2"/>
                </a:solidFill>
              </a:rPr>
              <a:t>Partitioning 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Boundary </a:t>
            </a:r>
            <a:r>
              <a:rPr lang="en-US" dirty="0">
                <a:solidFill>
                  <a:srgbClr val="EBFFD2"/>
                </a:solidFill>
              </a:rPr>
              <a:t>V</a:t>
            </a:r>
            <a:r>
              <a:rPr lang="en-US" dirty="0"/>
              <a:t>alue Analysis </a:t>
            </a:r>
            <a:endParaRPr lang="en-US" dirty="0" smtClean="0">
              <a:effectLst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>
              <a:effectLst/>
            </a:endParaRPr>
          </a:p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0267" y="1484263"/>
            <a:ext cx="6189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/>
            </a:pP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 Exam –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6.10</a:t>
            </a:r>
          </a:p>
        </p:txBody>
      </p:sp>
    </p:spTree>
    <p:extLst>
      <p:ext uri="{BB962C8B-B14F-4D97-AF65-F5344CB8AC3E}">
        <p14:creationId xmlns:p14="http://schemas.microsoft.com/office/powerpoint/2010/main" val="1421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</a:t>
            </a:r>
            <a:r>
              <a:rPr lang="en-US" dirty="0" smtClean="0"/>
              <a:t>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6070"/>
            <a:ext cx="8686800" cy="5511797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dirty="0"/>
              <a:t>Deriving Automated test cases using WebAii Framework based on 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Decision </a:t>
            </a:r>
            <a:r>
              <a:rPr lang="en-US" dirty="0">
                <a:solidFill>
                  <a:srgbClr val="EBFFD2"/>
                </a:solidFill>
              </a:rPr>
              <a:t>Table </a:t>
            </a:r>
            <a:r>
              <a:rPr lang="en-US" dirty="0" smtClean="0">
                <a:solidFill>
                  <a:srgbClr val="EBFFD2"/>
                </a:solidFill>
              </a:rPr>
              <a:t>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State </a:t>
            </a:r>
            <a:r>
              <a:rPr lang="en-US" dirty="0">
                <a:solidFill>
                  <a:srgbClr val="EBFFD2"/>
                </a:solidFill>
              </a:rPr>
              <a:t>Transition </a:t>
            </a:r>
            <a:r>
              <a:rPr lang="en-US" dirty="0" smtClean="0">
                <a:solidFill>
                  <a:srgbClr val="EBFFD2"/>
                </a:solidFill>
              </a:rPr>
              <a:t>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Use </a:t>
            </a:r>
            <a:r>
              <a:rPr lang="en-US" dirty="0">
                <a:solidFill>
                  <a:srgbClr val="EBFFD2"/>
                </a:solidFill>
              </a:rPr>
              <a:t>Case </a:t>
            </a:r>
            <a:r>
              <a:rPr lang="en-US" dirty="0" smtClean="0">
                <a:solidFill>
                  <a:srgbClr val="EBFFD2"/>
                </a:solidFill>
              </a:rPr>
              <a:t>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Pairwise Testing</a:t>
            </a:r>
            <a:endParaRPr lang="bg-BG" dirty="0" smtClean="0">
              <a:solidFill>
                <a:srgbClr val="EBFFD2"/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rgbClr val="EBFFD2"/>
                </a:solidFill>
              </a:rPr>
              <a:t>Classification </a:t>
            </a:r>
            <a:r>
              <a:rPr lang="en-US" dirty="0">
                <a:solidFill>
                  <a:srgbClr val="EBFFD2"/>
                </a:solidFill>
              </a:rPr>
              <a:t>Trees</a:t>
            </a:r>
          </a:p>
          <a:p>
            <a:pPr>
              <a:lnSpc>
                <a:spcPts val="3600"/>
              </a:lnSpc>
              <a:tabLst/>
            </a:pPr>
            <a:endParaRPr lang="en-US" dirty="0"/>
          </a:p>
          <a:p>
            <a:pPr marL="0" indent="0">
              <a:lnSpc>
                <a:spcPts val="3600"/>
              </a:lnSpc>
              <a:buNone/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3467" y="3076152"/>
            <a:ext cx="2590800" cy="25514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</a:t>
            </a:r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82733"/>
          </a:xfrm>
        </p:spPr>
        <p:txBody>
          <a:bodyPr/>
          <a:lstStyle/>
          <a:p>
            <a:r>
              <a:rPr lang="en-US" dirty="0"/>
              <a:t>Defect Taxonomies, Error Guessing, Checklist Testing and Exploratory Testing</a:t>
            </a:r>
          </a:p>
          <a:p>
            <a:r>
              <a:rPr lang="en-US" dirty="0"/>
              <a:t>Static </a:t>
            </a:r>
            <a:r>
              <a:rPr lang="en-US" dirty="0" smtClean="0"/>
              <a:t>Techniques</a:t>
            </a:r>
          </a:p>
          <a:p>
            <a:r>
              <a:rPr lang="en-US" dirty="0"/>
              <a:t>Mobile </a:t>
            </a:r>
            <a:r>
              <a:rPr lang="en-US" dirty="0" smtClean="0"/>
              <a:t>testing</a:t>
            </a:r>
          </a:p>
          <a:p>
            <a:r>
              <a:rPr lang="en-US" dirty="0" err="1" smtClean="0"/>
              <a:t>Sikuli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>
              <a:lnSpc>
                <a:spcPts val="3600"/>
              </a:lnSpc>
              <a:tabLst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958" y="4475209"/>
            <a:ext cx="6329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 startA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3.11</a:t>
            </a:r>
          </a:p>
        </p:txBody>
      </p:sp>
      <p:pic>
        <p:nvPicPr>
          <p:cNvPr id="6" name="Picture 5" descr="document, icon, scheduled, tasks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6875" l="9375" r="97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5092" y="4119034"/>
            <a:ext cx="1943099" cy="194310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</a:t>
            </a:r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Performance, Load Testing and Stress Testing</a:t>
            </a:r>
          </a:p>
          <a:p>
            <a:r>
              <a:rPr lang="en-US" dirty="0"/>
              <a:t>Web Service </a:t>
            </a:r>
            <a:r>
              <a:rPr lang="en-US" dirty="0" smtClean="0"/>
              <a:t>Testing</a:t>
            </a:r>
            <a:endParaRPr lang="bg-BG" dirty="0" smtClean="0"/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Security </a:t>
            </a:r>
            <a:r>
              <a:rPr lang="en-US" dirty="0"/>
              <a:t>Vulnerability </a:t>
            </a:r>
            <a:r>
              <a:rPr lang="en-US" dirty="0" smtClean="0"/>
              <a:t>Testing</a:t>
            </a:r>
          </a:p>
          <a:p>
            <a:pPr>
              <a:lnSpc>
                <a:spcPts val="3600"/>
              </a:lnSpc>
              <a:tabLst/>
            </a:pPr>
            <a:r>
              <a:rPr lang="en-US" dirty="0" smtClean="0"/>
              <a:t>Set up </a:t>
            </a:r>
            <a:r>
              <a:rPr lang="en-US" dirty="0"/>
              <a:t>QA </a:t>
            </a:r>
            <a:r>
              <a:rPr lang="en-US" dirty="0" smtClean="0"/>
              <a:t>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50" y="3810000"/>
            <a:ext cx="6212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3272" indent="-5715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+mj-lt"/>
              <a:buAutoNum type="romanUcPeriod" startAt="3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Intermediate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bg-BG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bg-BG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en-US" sz="32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 descr="documents, folder ic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88672" l="4297" r="953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6672" y="4086999"/>
            <a:ext cx="2407722" cy="240772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445270" cy="3094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84506"/>
            <a:ext cx="8229600" cy="685800"/>
          </a:xfrm>
        </p:spPr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0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9" y="1151068"/>
            <a:ext cx="8721762" cy="5554532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dirty="0" smtClean="0"/>
              <a:t>Course Objectives</a:t>
            </a:r>
          </a:p>
          <a:p>
            <a:pPr marL="361950" indent="-36195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dirty="0"/>
              <a:t>Trainers </a:t>
            </a:r>
            <a:r>
              <a:rPr lang="en-US" dirty="0" smtClean="0"/>
              <a:t>Team</a:t>
            </a:r>
          </a:p>
          <a:p>
            <a:pPr marL="361950" indent="-36195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dirty="0" smtClean="0"/>
              <a:t>Course Curriculum </a:t>
            </a:r>
            <a:br>
              <a:rPr lang="en-US" dirty="0" smtClean="0"/>
            </a:br>
            <a:r>
              <a:rPr lang="en-US" dirty="0" smtClean="0"/>
              <a:t>and Exams</a:t>
            </a:r>
          </a:p>
          <a:p>
            <a:pPr marL="361950" indent="-36195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dirty="0" smtClean="0"/>
              <a:t>Course Schedule</a:t>
            </a:r>
          </a:p>
          <a:p>
            <a:pPr marL="361950" indent="-36195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dirty="0" smtClean="0"/>
              <a:t>Assessment</a:t>
            </a:r>
          </a:p>
          <a:p>
            <a:pPr marL="361950" indent="-36195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dirty="0"/>
              <a:t>Recommended </a:t>
            </a:r>
            <a:r>
              <a:rPr lang="en-US" dirty="0" smtClean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1746" name="Picture 2" descr="http://www.colophon.com/gallery/gelman/library/toc-gelm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7" y="1583900"/>
            <a:ext cx="4519377" cy="3068619"/>
          </a:xfrm>
          <a:prstGeom prst="ellipse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09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Duration</a:t>
            </a:r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06071"/>
            <a:ext cx="8686800" cy="3603812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Lectures: ~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dirty="0" smtClean="0"/>
              <a:t> hours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Practical exercises: 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dirty="0" smtClean="0"/>
              <a:t> hours</a:t>
            </a:r>
            <a:endParaRPr lang="en-US" dirty="0"/>
          </a:p>
          <a:p>
            <a:pPr>
              <a:lnSpc>
                <a:spcPts val="3600"/>
              </a:lnSpc>
            </a:pPr>
            <a:r>
              <a:rPr lang="en-US" dirty="0" smtClean="0"/>
              <a:t>Exams: </a:t>
            </a:r>
            <a:r>
              <a:rPr lang="en-US" dirty="0"/>
              <a:t>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/>
              <a:t> hours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Homework and Teamwork:</a:t>
            </a:r>
            <a:br>
              <a:rPr lang="en-US" dirty="0" smtClean="0"/>
            </a:br>
            <a:r>
              <a:rPr lang="en-US" dirty="0" smtClean="0"/>
              <a:t>~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dirty="0" smtClean="0"/>
              <a:t> hours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8434" name="Picture 2" descr="http://www.craigharper.com.au/uploaded_images/runninggir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67" y="2095500"/>
            <a:ext cx="1905000" cy="3086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02036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0"/>
              </a:spcBef>
            </a:pPr>
            <a:r>
              <a:rPr lang="en-US" dirty="0"/>
              <a:t>Time allocation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months </a:t>
            </a:r>
            <a:r>
              <a:rPr lang="en-US" dirty="0" smtClean="0"/>
              <a:t>*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days weekly,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hours / day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Mondays and Wednesdays from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 </a:t>
            </a:r>
            <a:r>
              <a:rPr lang="en-US" dirty="0" smtClean="0"/>
              <a:t>PM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lectures + work in class </a:t>
            </a:r>
            <a:r>
              <a:rPr lang="en-US" dirty="0"/>
              <a:t>with the </a:t>
            </a:r>
            <a:r>
              <a:rPr lang="en-US" dirty="0" smtClean="0"/>
              <a:t>trainer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Fridays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 </a:t>
            </a:r>
            <a:r>
              <a:rPr lang="en-US" dirty="0" smtClean="0"/>
              <a:t>PM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work </a:t>
            </a:r>
            <a:r>
              <a:rPr lang="en-US" dirty="0"/>
              <a:t>in class</a:t>
            </a:r>
          </a:p>
          <a:p>
            <a:pPr lvl="3">
              <a:lnSpc>
                <a:spcPts val="3600"/>
              </a:lnSpc>
            </a:pPr>
            <a:r>
              <a:rPr lang="en-US" dirty="0" smtClean="0"/>
              <a:t>check homework, advanced topics,</a:t>
            </a:r>
            <a:br>
              <a:rPr lang="en-US" dirty="0" smtClean="0"/>
            </a:br>
            <a:r>
              <a:rPr lang="en-US" dirty="0" smtClean="0"/>
              <a:t> teamwork and other activities</a:t>
            </a:r>
          </a:p>
          <a:p>
            <a:pPr lvl="3">
              <a:lnSpc>
                <a:spcPts val="3600"/>
              </a:lnSpc>
            </a:pPr>
            <a:endParaRPr lang="en-US" dirty="0" smtClean="0"/>
          </a:p>
          <a:p>
            <a:pPr lvl="3">
              <a:lnSpc>
                <a:spcPts val="3600"/>
              </a:lnSpc>
            </a:pPr>
            <a:endParaRPr lang="en-US" dirty="0"/>
          </a:p>
          <a:p>
            <a:pPr lvl="2">
              <a:lnSpc>
                <a:spcPts val="3600"/>
              </a:lnSpc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21" y="4047066"/>
            <a:ext cx="2026744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68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85736"/>
            <a:ext cx="79248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12015"/>
            <a:ext cx="7924800" cy="569120"/>
          </a:xfrm>
        </p:spPr>
        <p:txBody>
          <a:bodyPr/>
          <a:lstStyle/>
          <a:p>
            <a:r>
              <a:rPr lang="en-US" dirty="0" smtClean="0"/>
              <a:t>How, What, When?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2285" y="1224120"/>
            <a:ext cx="2634342" cy="2712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899630">
            <a:off x="3132148" y="2931002"/>
            <a:ext cx="2236510" cy="646331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Assurance</a:t>
            </a:r>
          </a:p>
        </p:txBody>
      </p:sp>
      <p:sp>
        <p:nvSpPr>
          <p:cNvPr id="10" name="TextBox 9"/>
          <p:cNvSpPr txBox="1"/>
          <p:nvPr/>
        </p:nvSpPr>
        <p:spPr>
          <a:xfrm rot="901101">
            <a:off x="3788784" y="1252607"/>
            <a:ext cx="14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8000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r="3600000" sx="102000" sy="102000" algn="tl">
                    <a:schemeClr val="bg1">
                      <a:alpha val="50000"/>
                    </a:schemeClr>
                  </a:outerShdw>
                </a:effectLst>
                <a:latin typeface="Berlin Sans FB Demi" pitchFamily="34" charset="0"/>
              </a:rPr>
              <a:t>Quality</a:t>
            </a:r>
            <a:endParaRPr lang="en-US" sz="2000" b="1" dirty="0">
              <a:ln w="18000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miter lim="800000"/>
              </a:ln>
              <a:noFill/>
              <a:effectLst>
                <a:outerShdw blurRad="38100" dir="3600000" sx="102000" sy="102000" algn="tl">
                  <a:schemeClr val="bg1">
                    <a:alpha val="50000"/>
                  </a:scheme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745"/>
            <a:ext cx="7086600" cy="838200"/>
          </a:xfrm>
        </p:spPr>
        <p:txBody>
          <a:bodyPr/>
          <a:lstStyle/>
          <a:p>
            <a:r>
              <a:rPr lang="en-US" dirty="0" smtClean="0"/>
              <a:t>The 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Assessment</a:t>
            </a:r>
            <a:r>
              <a:rPr lang="en-US" dirty="0" smtClean="0"/>
              <a:t> for the course is based 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intermediate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exams </a:t>
            </a:r>
          </a:p>
          <a:p>
            <a:pPr lvl="1"/>
            <a:r>
              <a:rPr lang="en-US" dirty="0" smtClean="0"/>
              <a:t>There is no comprehensive final exam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intermediate </a:t>
            </a:r>
            <a:r>
              <a:rPr lang="en-US" dirty="0" smtClean="0"/>
              <a:t>exam covers the preceding topics</a:t>
            </a:r>
          </a:p>
          <a:p>
            <a:pPr lvl="1"/>
            <a:r>
              <a:rPr lang="en-US" dirty="0"/>
              <a:t>The final score is cumulative </a:t>
            </a:r>
            <a:endParaRPr lang="en-US" dirty="0" smtClean="0"/>
          </a:p>
          <a:p>
            <a:r>
              <a:rPr lang="en-US" dirty="0"/>
              <a:t>Exams measure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individual performance</a:t>
            </a:r>
          </a:p>
          <a:p>
            <a:pPr lvl="1"/>
            <a:r>
              <a:rPr lang="en-US" dirty="0"/>
              <a:t>Serve as filter for skillful people</a:t>
            </a:r>
          </a:p>
          <a:p>
            <a:pPr lvl="1"/>
            <a:r>
              <a:rPr lang="en-US" dirty="0" smtClean="0"/>
              <a:t>Exams </a:t>
            </a:r>
            <a:r>
              <a:rPr lang="en-US" dirty="0"/>
              <a:t>are not the only filter!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topics include homework assignments</a:t>
            </a:r>
          </a:p>
          <a:p>
            <a:pPr lvl="1"/>
            <a:r>
              <a:rPr lang="en-US" dirty="0" smtClean="0"/>
              <a:t>Homeworks are obligatory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Students who do not fulfill their homeworks fall off the </a:t>
            </a:r>
            <a:r>
              <a:rPr lang="en-US" dirty="0" smtClean="0"/>
              <a:t>program</a:t>
            </a:r>
          </a:p>
          <a:p>
            <a:r>
              <a:rPr lang="en-US" dirty="0"/>
              <a:t>Homework assignments are due </a:t>
            </a:r>
            <a:r>
              <a:rPr lang="en-US" dirty="0" smtClean="0"/>
              <a:t>to </a:t>
            </a:r>
            <a:r>
              <a:rPr lang="en-US" dirty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/>
              <a:t> week after </a:t>
            </a:r>
            <a:r>
              <a:rPr lang="en-US" dirty="0"/>
              <a:t>each </a:t>
            </a:r>
            <a:r>
              <a:rPr lang="en-US" dirty="0" smtClean="0"/>
              <a:t>lecture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Submission </a:t>
            </a:r>
            <a:r>
              <a:rPr lang="en-US" dirty="0"/>
              <a:t>will be accepted through the student's system:</a:t>
            </a:r>
            <a:br>
              <a:rPr lang="en-US" dirty="0"/>
            </a:br>
            <a:r>
              <a:rPr lang="en-US" dirty="0" smtClean="0">
                <a:hlinkClick r:id="rId2"/>
              </a:rPr>
              <a:t>telerikacademy.com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656" l="9375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0"/>
            <a:ext cx="1219200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37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Evaluation for </a:t>
            </a:r>
            <a:r>
              <a:rPr lang="en-US" dirty="0" smtClean="0"/>
              <a:t>onsite participants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1"/>
            <a:ext cx="8686800" cy="49953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/>
              <a:t>Formal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3436545"/>
            <a:ext cx="8686800" cy="3274918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Informal Criteria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</a:t>
            </a:r>
            <a:r>
              <a:rPr lang="en-US" sz="2700" dirty="0" smtClean="0"/>
              <a:t> 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sz="2700" dirty="0" smtClean="0"/>
              <a:t> – bonus up to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en-US" sz="2700" dirty="0" smtClean="0"/>
              <a:t> </a:t>
            </a:r>
            <a:r>
              <a:rPr lang="en-US" sz="2700" dirty="0"/>
              <a:t>– send e-mail </a:t>
            </a:r>
            <a:r>
              <a:rPr lang="en-US" sz="2700" dirty="0" smtClean="0"/>
              <a:t>notifications</a:t>
            </a:r>
            <a:endParaRPr lang="en-US" sz="27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00"/>
              </a:spcBef>
              <a:spcAft>
                <a:spcPts val="100"/>
              </a:spcAft>
              <a:tabLst>
                <a:tab pos="290513" algn="l"/>
              </a:tabLst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Participation</a:t>
            </a:r>
            <a:r>
              <a:rPr lang="en-US" sz="2700" dirty="0" smtClean="0"/>
              <a:t> – ask questions, give ideas, express your thoughts</a:t>
            </a:r>
            <a:endParaRPr lang="en-US" sz="2700" dirty="0"/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59066"/>
              </p:ext>
            </p:extLst>
          </p:nvPr>
        </p:nvGraphicFramePr>
        <p:xfrm>
          <a:off x="3057461" y="1638375"/>
          <a:ext cx="3029078" cy="1714425"/>
        </p:xfrm>
        <a:graphic>
          <a:graphicData uri="http://schemas.openxmlformats.org/drawingml/2006/table">
            <a:tbl>
              <a:tblPr/>
              <a:tblGrid>
                <a:gridCol w="2167827"/>
                <a:gridCol w="861251"/>
              </a:tblGrid>
              <a:tr h="373305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sz="1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Exams (*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55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works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30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Homework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10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17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Homework evaluation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kumimoji="0" lang="en-US" sz="16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5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202266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/>
              <a:t>Homework peer </a:t>
            </a:r>
            <a:r>
              <a:rPr lang="en-US" dirty="0" smtClean="0"/>
              <a:t>reviews</a:t>
            </a:r>
          </a:p>
          <a:p>
            <a:pPr lvl="1"/>
            <a:r>
              <a:rPr lang="en-US" dirty="0"/>
              <a:t>Presence cards with </a:t>
            </a:r>
            <a:r>
              <a:rPr lang="en-US" dirty="0" smtClean="0"/>
              <a:t>barcode</a:t>
            </a:r>
            <a:endParaRPr lang="en-US" dirty="0"/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1" y="5896100"/>
            <a:ext cx="8585200" cy="6571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telerikacademy.com/Courses/Courses/Details/183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lum bright="10000" contrast="10000"/>
          </a:blip>
          <a:stretch>
            <a:fillRect/>
          </a:stretch>
        </p:blipFill>
        <p:spPr>
          <a:xfrm>
            <a:off x="6188842" y="3144776"/>
            <a:ext cx="2421758" cy="2196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89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QA Track official web site:</a:t>
            </a:r>
          </a:p>
          <a:p>
            <a:endParaRPr lang="en-US" sz="31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Register for the "Telerik Academy Forums":</a:t>
            </a:r>
            <a:endParaRPr lang="en-US" sz="2900" dirty="0"/>
          </a:p>
          <a:p>
            <a:pPr lvl="1"/>
            <a:r>
              <a:rPr lang="en-US" sz="27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Share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5189560"/>
            <a:ext cx="8077200" cy="636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forums.academy.telerik.com/qa-academy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914869"/>
            <a:ext cx="8077200" cy="74506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http://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academy.telerik.com/student-courses/software-technologies/software-quality-assurance/about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229600" cy="685800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9879"/>
            <a:ext cx="8229600" cy="569120"/>
          </a:xfrm>
        </p:spPr>
        <p:txBody>
          <a:bodyPr/>
          <a:lstStyle/>
          <a:p>
            <a:r>
              <a:rPr lang="en-US" dirty="0" smtClean="0"/>
              <a:t>Why Do We Teach This Course?</a:t>
            </a:r>
            <a:endParaRPr lang="en-US" dirty="0"/>
          </a:p>
        </p:txBody>
      </p:sp>
      <p:pic>
        <p:nvPicPr>
          <p:cNvPr id="26626" name="Picture 2" descr="http://www.lili.org/forlibs/ce/able/course2/images/bs00554_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60" y="3886200"/>
            <a:ext cx="2384390" cy="2081339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Please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00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Advanced Software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Testing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Vol.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 to the ISTQB Advanced Certification as an Advanced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Analyst</a:t>
            </a:r>
            <a:r>
              <a:rPr lang="en-US" sz="2800" dirty="0" smtClean="0"/>
              <a:t>, </a:t>
            </a:r>
            <a:r>
              <a:rPr lang="en-US" sz="2800" dirty="0"/>
              <a:t>R</a:t>
            </a:r>
            <a:r>
              <a:rPr lang="en-US" sz="2800" dirty="0" smtClean="0"/>
              <a:t>ex Black</a:t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978-1-933952-19-2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800" dirty="0" smtClean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3"/>
              </a:rPr>
              <a:t>Advanced Software Testing Vol. 2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Guide to the ISTQB Advanced Certification as an Advanced Test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Manager</a:t>
            </a:r>
            <a:r>
              <a:rPr lang="en-US" sz="2800" dirty="0" smtClean="0"/>
              <a:t>, </a:t>
            </a:r>
            <a:r>
              <a:rPr lang="en-US" sz="2800" dirty="0"/>
              <a:t>Rex Black</a:t>
            </a:r>
            <a:br>
              <a:rPr lang="en-US" sz="2800" dirty="0"/>
            </a:br>
            <a:r>
              <a:rPr lang="en-US" sz="2800" dirty="0"/>
              <a:t>ISBN: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978-1-933952-36-9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172"/>
            <a:ext cx="1455724" cy="1828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84655"/>
            <a:ext cx="1455724" cy="185679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4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Foundations: A Study Guide for the Certified Tester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Exam</a:t>
            </a:r>
            <a:r>
              <a:rPr lang="en-US" sz="2800" dirty="0" smtClean="0"/>
              <a:t>, </a:t>
            </a:r>
            <a:r>
              <a:rPr lang="en-US" sz="2800" dirty="0"/>
              <a:t>Andreas Spillner, Tilo Linz, Hans Schaefer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978-1-933952-08-6</a:t>
            </a:r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endParaRPr lang="en-US" sz="2800" dirty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hlinkClick r:id="rId2"/>
              </a:rPr>
              <a:t>A Practitioner's Guide to Software Test Design</a:t>
            </a:r>
            <a:r>
              <a:rPr lang="en-US" sz="2800" dirty="0" smtClean="0">
                <a:effectLst/>
              </a:rPr>
              <a:t>, Lee Copeland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ISBN: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978-1580537919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7" y="1190172"/>
            <a:ext cx="1455723" cy="185206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2" y="3733800"/>
            <a:ext cx="1435868" cy="18487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4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Pragmatic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Testing: Becoming an Effective and Efficient Test Professional</a:t>
            </a:r>
            <a:r>
              <a:rPr lang="en-US" sz="2800" dirty="0"/>
              <a:t>, Rex Black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ISBN</a:t>
            </a:r>
            <a:r>
              <a:rPr lang="en-US" sz="2800" dirty="0"/>
              <a:t>: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9780470127902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>
                <a:hlinkClick r:id="rId2"/>
              </a:rPr>
              <a:t>http://www.wiley.com/WileyCDA/WileyTitle/productCd-0470127902.html</a:t>
            </a:r>
            <a:endParaRPr lang="en-US" sz="2400" dirty="0" smtClean="0"/>
          </a:p>
          <a:p>
            <a:pPr marL="1944688" indent="0">
              <a:lnSpc>
                <a:spcPts val="3600"/>
              </a:lnSpc>
              <a:buNone/>
              <a:tabLst>
                <a:tab pos="2627313" algn="l"/>
              </a:tabLst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7" y="1183655"/>
            <a:ext cx="1486839" cy="187259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ISTQB (International Software Testing Qualifications Board) syllabus</a:t>
            </a:r>
          </a:p>
          <a:p>
            <a:pPr lvl="1"/>
            <a:r>
              <a:rPr lang="en-US" dirty="0">
                <a:hlinkClick r:id="rId2"/>
              </a:rPr>
              <a:t>http://istqb.org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11759"/>
            <a:ext cx="7315200" cy="2294312"/>
          </a:xfrm>
          <a:prstGeom prst="roundRect">
            <a:avLst>
              <a:gd name="adj" fmla="val 1073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0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Assurance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7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6" y="4306876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612392"/>
            <a:ext cx="859648" cy="224676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4" y="1910885"/>
            <a:ext cx="94968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7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47180"/>
            <a:ext cx="584096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7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71046"/>
            <a:ext cx="58409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9" y="2163176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8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62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31" y="1172584"/>
            <a:ext cx="8829339" cy="5533016"/>
          </a:xfrm>
        </p:spPr>
        <p:txBody>
          <a:bodyPr/>
          <a:lstStyle/>
          <a:p>
            <a:r>
              <a:rPr lang="en-US" dirty="0"/>
              <a:t>“Software Quality </a:t>
            </a:r>
            <a:r>
              <a:rPr lang="en-US" dirty="0" smtClean="0"/>
              <a:t>Assurance” course:</a:t>
            </a:r>
          </a:p>
          <a:p>
            <a:pPr lvl="1"/>
            <a:r>
              <a:rPr lang="en-US" dirty="0" smtClean="0"/>
              <a:t>Give the trainees the fundamental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knowledge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skills</a:t>
            </a:r>
            <a:r>
              <a:rPr lang="en-US" dirty="0" smtClean="0"/>
              <a:t> required in Quality Assurance</a:t>
            </a:r>
          </a:p>
          <a:p>
            <a:pPr lvl="1"/>
            <a:r>
              <a:rPr lang="en-US" dirty="0" smtClean="0"/>
              <a:t>Establish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 critical thinking</a:t>
            </a:r>
          </a:p>
          <a:p>
            <a:pPr lvl="2"/>
            <a:r>
              <a:rPr lang="en-US" dirty="0" smtClean="0"/>
              <a:t>Development of problems solving skills</a:t>
            </a:r>
          </a:p>
          <a:p>
            <a:pPr lvl="1"/>
            <a:r>
              <a:rPr lang="en-US" dirty="0" smtClean="0"/>
              <a:t>Learn basic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design techniques</a:t>
            </a:r>
          </a:p>
          <a:p>
            <a:pPr lvl="1"/>
            <a:r>
              <a:rPr lang="en-US" dirty="0" smtClean="0"/>
              <a:t>Study the most popular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automation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1447800"/>
            <a:ext cx="8229600" cy="685800"/>
          </a:xfrm>
        </p:spPr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99" y="27432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637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599"/>
            <a:ext cx="5774267" cy="308186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 Georgieva 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main organizer of QA </a:t>
            </a:r>
            <a:r>
              <a:rPr lang="en-US" dirty="0" smtClean="0"/>
              <a:t>Track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</a:p>
          <a:p>
            <a:pPr lvl="1"/>
            <a:r>
              <a:rPr lang="en-US" dirty="0" smtClean="0"/>
              <a:t>Junior QA Engineer</a:t>
            </a:r>
            <a:r>
              <a:rPr lang="en-US" dirty="0"/>
              <a:t> </a:t>
            </a:r>
            <a:r>
              <a:rPr lang="en-US" dirty="0" smtClean="0"/>
              <a:t>@ Telerik Academy &amp;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AppBuilder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4148665"/>
            <a:ext cx="8291213" cy="3131819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Experienced in </a:t>
            </a:r>
            <a:r>
              <a:rPr lang="en-US" sz="2800" dirty="0" smtClean="0"/>
              <a:t>functional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testing </a:t>
            </a:r>
            <a:r>
              <a:rPr lang="en-US" sz="2900" dirty="0">
                <a:solidFill>
                  <a:srgbClr val="CCFF66">
                    <a:lumMod val="40000"/>
                    <a:lumOff val="60000"/>
                  </a:srgbClr>
                </a:solidFill>
              </a:rPr>
              <a:t>and interest in Exploratory </a:t>
            </a:r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approach</a:t>
            </a:r>
          </a:p>
          <a:p>
            <a:pPr lvl="1"/>
            <a:r>
              <a:rPr lang="en-US" sz="2900" dirty="0"/>
              <a:t>ISTQB foundation level </a:t>
            </a:r>
            <a:r>
              <a:rPr lang="en-US" sz="2900" dirty="0" smtClean="0"/>
              <a:t>certified</a:t>
            </a:r>
            <a:endParaRPr lang="en-US" sz="2900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/>
            <a:r>
              <a:rPr lang="en-US" sz="29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sz="29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asya.georgieva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[at]telerik.com </a:t>
            </a:r>
            <a:endParaRPr lang="en-US" sz="29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r="-4178"/>
          <a:stretch/>
        </p:blipFill>
        <p:spPr>
          <a:xfrm>
            <a:off x="6544277" y="1087967"/>
            <a:ext cx="1975535" cy="247802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847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599"/>
            <a:ext cx="8794821" cy="58674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lvl="1"/>
            <a:r>
              <a:rPr lang="en-US" dirty="0"/>
              <a:t>Product Manager @</a:t>
            </a:r>
            <a:br>
              <a:rPr lang="en-US" dirty="0"/>
            </a:br>
            <a:r>
              <a:rPr lang="en-US" dirty="0"/>
              <a:t>Talent Management </a:t>
            </a:r>
            <a:r>
              <a:rPr lang="en-US" dirty="0" smtClean="0"/>
              <a:t>System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Over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years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experience in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QA</a:t>
            </a:r>
          </a:p>
          <a:p>
            <a:pPr lvl="1"/>
            <a:r>
              <a:rPr lang="en-US" dirty="0"/>
              <a:t>Experienced in automation, </a:t>
            </a:r>
            <a:r>
              <a:rPr lang="en-US" dirty="0" smtClean="0"/>
              <a:t>functional, performance </a:t>
            </a:r>
            <a:r>
              <a:rPr lang="en-US" dirty="0"/>
              <a:t>and web service </a:t>
            </a:r>
            <a:r>
              <a:rPr lang="en-US" dirty="0" smtClean="0"/>
              <a:t>testing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dirty="0"/>
              <a:t>ISTQB foundation and advanced level </a:t>
            </a:r>
            <a:r>
              <a:rPr lang="en-US" dirty="0" smtClean="0"/>
              <a:t>certified</a:t>
            </a:r>
            <a:endParaRPr lang="bg-BG" dirty="0" smtClean="0"/>
          </a:p>
          <a:p>
            <a:pPr lvl="1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snejina.lazarova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0"/>
          <a:stretch/>
        </p:blipFill>
        <p:spPr>
          <a:xfrm>
            <a:off x="6944076" y="1168398"/>
            <a:ext cx="1738948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164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QA Architect @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/>
              <a:t>Backend Services Team</a:t>
            </a:r>
            <a:br>
              <a:rPr lang="en-US" dirty="0" smtClean="0"/>
            </a:br>
            <a:endParaRPr lang="en-US" dirty="0" smtClean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9 </a:t>
            </a:r>
            <a:r>
              <a:rPr lang="en-US" dirty="0"/>
              <a:t>years QA experience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companies</a:t>
            </a:r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Experienced </a:t>
            </a:r>
            <a:r>
              <a:rPr lang="en-US" dirty="0"/>
              <a:t>in automation, functional and web service </a:t>
            </a:r>
            <a:r>
              <a:rPr lang="en-US" dirty="0" smtClean="0"/>
              <a:t>testing</a:t>
            </a:r>
            <a:endParaRPr lang="en-US" dirty="0"/>
          </a:p>
          <a:p>
            <a:pPr marL="471488" lvl="1">
              <a:lnSpc>
                <a:spcPct val="100000"/>
              </a:lnSpc>
            </a:pPr>
            <a:r>
              <a:rPr lang="en-US" dirty="0" smtClean="0"/>
              <a:t>ISTQB </a:t>
            </a:r>
            <a:r>
              <a:rPr lang="en-US" dirty="0"/>
              <a:t>foundation and advanced level certified</a:t>
            </a:r>
          </a:p>
          <a:p>
            <a:pPr marL="471488" lvl="1"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publication in Quality Matters </a:t>
            </a:r>
            <a:r>
              <a:rPr lang="en-US" dirty="0" smtClean="0"/>
              <a:t>magazine</a:t>
            </a:r>
            <a:endParaRPr lang="en-US" dirty="0"/>
          </a:p>
          <a:p>
            <a:pPr marL="471488" lvl="1">
              <a:lnSpc>
                <a:spcPct val="100000"/>
              </a:lnSpc>
              <a:tabLst>
                <a:tab pos="2119313" algn="l"/>
              </a:tabLst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E-mail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dimo.mitev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[at]telerik.com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990081" y="914400"/>
            <a:ext cx="1754044" cy="24688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6568</TotalTime>
  <Words>1104</Words>
  <Application>Microsoft Office PowerPoint</Application>
  <PresentationFormat>On-screen Show (4:3)</PresentationFormat>
  <Paragraphs>344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 Theme</vt:lpstr>
      <vt:lpstr>Software Quality Assurance and Test Automation</vt:lpstr>
      <vt:lpstr>The Lectors</vt:lpstr>
      <vt:lpstr>Table of Contents</vt:lpstr>
      <vt:lpstr>Course Objectives</vt:lpstr>
      <vt:lpstr>Course Objectives</vt:lpstr>
      <vt:lpstr>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Trainers Team (8)</vt:lpstr>
      <vt:lpstr>Trainers Team (9)</vt:lpstr>
      <vt:lpstr>Trainers Team (10)</vt:lpstr>
      <vt:lpstr>Trainers Team (11)</vt:lpstr>
      <vt:lpstr>Trainers Team (12)</vt:lpstr>
      <vt:lpstr>Trainers Team (13)</vt:lpstr>
      <vt:lpstr>Trainers Team (14)</vt:lpstr>
      <vt:lpstr>Trainers Team (15)</vt:lpstr>
      <vt:lpstr>Track Curriculum and Exams</vt:lpstr>
      <vt:lpstr>Curriculum</vt:lpstr>
      <vt:lpstr>Curriculum (2)</vt:lpstr>
      <vt:lpstr>Curriculum (3)</vt:lpstr>
      <vt:lpstr>Curriculum (4)</vt:lpstr>
      <vt:lpstr>Curriculum (5)</vt:lpstr>
      <vt:lpstr>Curriculum (6)</vt:lpstr>
      <vt:lpstr>Course Schedule</vt:lpstr>
      <vt:lpstr>Training Duration</vt:lpstr>
      <vt:lpstr>Schedule</vt:lpstr>
      <vt:lpstr>Assessment</vt:lpstr>
      <vt:lpstr>The Exams</vt:lpstr>
      <vt:lpstr>Homework</vt:lpstr>
      <vt:lpstr>Homework Peer Reviews</vt:lpstr>
      <vt:lpstr>Evaluation for onsite participants </vt:lpstr>
      <vt:lpstr>Recommended Resources</vt:lpstr>
      <vt:lpstr>Telerik Integrated Learning System (TILS)</vt:lpstr>
      <vt:lpstr>Course Web Site &amp; Forums</vt:lpstr>
      <vt:lpstr>Use the Same Email!</vt:lpstr>
      <vt:lpstr>Recommended Books</vt:lpstr>
      <vt:lpstr>Recommended Books (2)</vt:lpstr>
      <vt:lpstr>Recommended Books (3)</vt:lpstr>
      <vt:lpstr>Web Resources</vt:lpstr>
      <vt:lpstr>Software Quality Assurance</vt:lpstr>
      <vt:lpstr>Free Trainings @ Telerik Academy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 and  Test Automation</dc:title>
  <dc:creator>Asya Georgieva</dc:creator>
  <cp:lastModifiedBy>Snejina Lazarova</cp:lastModifiedBy>
  <cp:revision>231</cp:revision>
  <dcterms:created xsi:type="dcterms:W3CDTF">2013-01-28T08:45:40Z</dcterms:created>
  <dcterms:modified xsi:type="dcterms:W3CDTF">2014-10-20T14:11:14Z</dcterms:modified>
</cp:coreProperties>
</file>