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5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E42A0-35B2-4306-959C-13EA6CE961CD}" type="doc">
      <dgm:prSet loTypeId="urn:microsoft.com/office/officeart/2005/8/layout/hierarchy6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A6C8D9B-143E-4C10-B9DF-204CEF0926A2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RISK</a:t>
          </a:r>
          <a:endParaRPr lang="en-US" sz="2400" b="1" dirty="0">
            <a:effectLst/>
          </a:endParaRPr>
        </a:p>
      </dgm:t>
    </dgm:pt>
    <dgm:pt modelId="{942D3786-9B49-4FDF-9699-66C507B80116}" type="sibTrans" cxnId="{5971FB1B-2B58-418E-B197-0BE37A9D1BD7}">
      <dgm:prSet/>
      <dgm:spPr/>
      <dgm:t>
        <a:bodyPr/>
        <a:lstStyle/>
        <a:p>
          <a:endParaRPr lang="en-US" b="1"/>
        </a:p>
      </dgm:t>
    </dgm:pt>
    <dgm:pt modelId="{0DEDB2CD-6C89-4A9C-B50C-FA839E3F18FD}" type="parTrans" cxnId="{5971FB1B-2B58-418E-B197-0BE37A9D1BD7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80EC77-B1B6-4607-988A-70EA57EA7406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Likelihood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(Probability of failure)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0070D1B2-F305-47B5-A577-28F5425CDB6C}" type="parTrans" cxnId="{285DC3AD-6382-4BEE-882F-11EF67D49BF5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med" len="med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2D0440-54B6-4C03-B8ED-3473177BE2E5}" type="sibTrans" cxnId="{285DC3AD-6382-4BEE-882F-11EF67D49BF5}">
      <dgm:prSet/>
      <dgm:spPr/>
      <dgm:t>
        <a:bodyPr/>
        <a:lstStyle/>
        <a:p>
          <a:endParaRPr lang="en-US"/>
        </a:p>
      </dgm:t>
    </dgm:pt>
    <dgm:pt modelId="{9BB3B6F3-C287-4AB6-8701-34C062EBE237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Use frequency</a:t>
          </a:r>
          <a:endParaRPr lang="en-US" sz="2400" dirty="0">
            <a:solidFill>
              <a:schemeClr val="bg1"/>
            </a:solidFill>
          </a:endParaRPr>
        </a:p>
      </dgm:t>
    </dgm:pt>
    <dgm:pt modelId="{2319DAB0-80E3-4063-AA4D-8662C18CF453}" type="parTrans" cxnId="{71DA7AF3-542C-4027-A240-4D2F819735DE}">
      <dgm:prSet/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B850BE20-13A2-4516-9ECF-7A7D72D6C9EB}" type="sibTrans" cxnId="{71DA7AF3-542C-4027-A240-4D2F819735DE}">
      <dgm:prSet/>
      <dgm:spPr/>
      <dgm:t>
        <a:bodyPr/>
        <a:lstStyle/>
        <a:p>
          <a:endParaRPr lang="en-US"/>
        </a:p>
      </dgm:t>
    </dgm:pt>
    <dgm:pt modelId="{9F7A51E4-C9B4-4D38-A717-8F1D77CF6DCB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Lack of quality</a:t>
          </a:r>
          <a:endParaRPr lang="en-US" sz="2400" dirty="0">
            <a:solidFill>
              <a:schemeClr val="bg1"/>
            </a:solidFill>
          </a:endParaRPr>
        </a:p>
      </dgm:t>
    </dgm:pt>
    <dgm:pt modelId="{78D84DF4-A40E-41AB-B006-9DE953B25234}" type="parTrans" cxnId="{1B828F02-499D-49F5-9868-539E58B9DD50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5C43BD10-FEA7-4724-A2F1-2A3F42D29C91}" type="sibTrans" cxnId="{1B828F02-499D-49F5-9868-539E58B9DD50}">
      <dgm:prSet/>
      <dgm:spPr/>
      <dgm:t>
        <a:bodyPr/>
        <a:lstStyle/>
        <a:p>
          <a:endParaRPr lang="en-US"/>
        </a:p>
      </dgm:t>
    </dgm:pt>
    <dgm:pt modelId="{92482EEC-5021-41F3-9907-56C5138B512E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Impact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(damage)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2DAAFFF2-5D0A-45A9-9360-B1F69104C873}" type="sibTrans" cxnId="{8828D848-6181-4566-BC31-4AD53B81975D}">
      <dgm:prSet/>
      <dgm:spPr/>
      <dgm:t>
        <a:bodyPr/>
        <a:lstStyle/>
        <a:p>
          <a:endParaRPr lang="en-US"/>
        </a:p>
      </dgm:t>
    </dgm:pt>
    <dgm:pt modelId="{3EFE3331-E227-457F-8543-589F4F37724C}" type="parTrans" cxnId="{8828D848-6181-4566-BC31-4AD53B81975D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579DB2-4E74-4E73-BEE7-0CB3C3078A21}" type="pres">
      <dgm:prSet presAssocID="{3A8E42A0-35B2-4306-959C-13EA6CE961C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C84C8-2B40-46B5-BB18-0FB7C8E260FA}" type="pres">
      <dgm:prSet presAssocID="{3A8E42A0-35B2-4306-959C-13EA6CE961CD}" presName="hierFlow" presStyleCnt="0"/>
      <dgm:spPr/>
    </dgm:pt>
    <dgm:pt modelId="{6BED3F1A-D2B3-44DE-90AA-7D0F2B9B8C79}" type="pres">
      <dgm:prSet presAssocID="{3A8E42A0-35B2-4306-959C-13EA6CE961C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50B80D-0FF4-48A7-9FB8-3A1944B4DDC4}" type="pres">
      <dgm:prSet presAssocID="{0A6C8D9B-143E-4C10-B9DF-204CEF0926A2}" presName="Name14" presStyleCnt="0"/>
      <dgm:spPr/>
    </dgm:pt>
    <dgm:pt modelId="{F3BD2CEE-2388-4792-B48B-520CA18C70B4}" type="pres">
      <dgm:prSet presAssocID="{0A6C8D9B-143E-4C10-B9DF-204CEF0926A2}" presName="level1Shape" presStyleLbl="node0" presStyleIdx="0" presStyleCnt="1" custScaleX="69829" custScaleY="56547" custLinFactNeighborX="-1085" custLinFactNeighborY="-191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6289B-B830-4E7A-BC8A-ABCD0C734476}" type="pres">
      <dgm:prSet presAssocID="{0A6C8D9B-143E-4C10-B9DF-204CEF0926A2}" presName="hierChild2" presStyleCnt="0"/>
      <dgm:spPr/>
    </dgm:pt>
    <dgm:pt modelId="{8C189926-90C4-40DE-80B4-F750B834D5AB}" type="pres">
      <dgm:prSet presAssocID="{3EFE3331-E227-457F-8543-589F4F37724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1D4148F-E503-465B-8F54-E4DBD54D1DB1}" type="pres">
      <dgm:prSet presAssocID="{92482EEC-5021-41F3-9907-56C5138B512E}" presName="Name21" presStyleCnt="0"/>
      <dgm:spPr/>
    </dgm:pt>
    <dgm:pt modelId="{B2864B51-2732-47F6-93F6-6B6017E4CD04}" type="pres">
      <dgm:prSet presAssocID="{92482EEC-5021-41F3-9907-56C5138B512E}" presName="level2Shape" presStyleLbl="node2" presStyleIdx="0" presStyleCnt="2" custScaleX="100891" custScaleY="63090" custLinFactNeighborX="3293" custLinFactNeighborY="-26947"/>
      <dgm:spPr/>
      <dgm:t>
        <a:bodyPr/>
        <a:lstStyle/>
        <a:p>
          <a:endParaRPr lang="en-US"/>
        </a:p>
      </dgm:t>
    </dgm:pt>
    <dgm:pt modelId="{CABA62E7-32A7-44C6-AB26-B452C50D9483}" type="pres">
      <dgm:prSet presAssocID="{92482EEC-5021-41F3-9907-56C5138B512E}" presName="hierChild3" presStyleCnt="0"/>
      <dgm:spPr/>
    </dgm:pt>
    <dgm:pt modelId="{BDE6DA58-AEBC-4A80-8FCB-D9B6527E903D}" type="pres">
      <dgm:prSet presAssocID="{0070D1B2-F305-47B5-A577-28F5425CDB6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0D457A4-37A3-4E7B-BD54-D9D56DB1FAF1}" type="pres">
      <dgm:prSet presAssocID="{5780EC77-B1B6-4607-988A-70EA57EA7406}" presName="Name21" presStyleCnt="0"/>
      <dgm:spPr/>
    </dgm:pt>
    <dgm:pt modelId="{5110B8E5-A185-454B-AEE8-D0651DD3B7AE}" type="pres">
      <dgm:prSet presAssocID="{5780EC77-B1B6-4607-988A-70EA57EA7406}" presName="level2Shape" presStyleLbl="node2" presStyleIdx="1" presStyleCnt="2" custScaleX="107037" custScaleY="63152" custLinFactNeighborX="-3069" custLinFactNeighborY="-26947"/>
      <dgm:spPr/>
      <dgm:t>
        <a:bodyPr/>
        <a:lstStyle/>
        <a:p>
          <a:endParaRPr lang="en-US"/>
        </a:p>
      </dgm:t>
    </dgm:pt>
    <dgm:pt modelId="{B277B3C1-FC74-4E39-BEE7-4BE0761E3B5D}" type="pres">
      <dgm:prSet presAssocID="{5780EC77-B1B6-4607-988A-70EA57EA7406}" presName="hierChild3" presStyleCnt="0"/>
      <dgm:spPr/>
    </dgm:pt>
    <dgm:pt modelId="{F735C6F8-BAB9-4F07-BF34-F4972BABFD0A}" type="pres">
      <dgm:prSet presAssocID="{2319DAB0-80E3-4063-AA4D-8662C18CF45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819831CA-6FAB-46EE-8CD1-C00E96768FCF}" type="pres">
      <dgm:prSet presAssocID="{9BB3B6F3-C287-4AB6-8701-34C062EBE237}" presName="Name21" presStyleCnt="0"/>
      <dgm:spPr/>
    </dgm:pt>
    <dgm:pt modelId="{80F768E8-1B36-41A4-BA33-C5C237367E36}" type="pres">
      <dgm:prSet presAssocID="{9BB3B6F3-C287-4AB6-8701-34C062EBE237}" presName="level2Shape" presStyleLbl="node3" presStyleIdx="0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10849285-7279-4194-8D88-2A879F27E6AA}" type="pres">
      <dgm:prSet presAssocID="{9BB3B6F3-C287-4AB6-8701-34C062EBE237}" presName="hierChild3" presStyleCnt="0"/>
      <dgm:spPr/>
    </dgm:pt>
    <dgm:pt modelId="{99E1A197-FC0E-4E23-A19B-88F3DC276C41}" type="pres">
      <dgm:prSet presAssocID="{78D84DF4-A40E-41AB-B006-9DE953B25234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AD4972B-8008-4FF6-BC85-706E096B310F}" type="pres">
      <dgm:prSet presAssocID="{9F7A51E4-C9B4-4D38-A717-8F1D77CF6DCB}" presName="Name21" presStyleCnt="0"/>
      <dgm:spPr/>
    </dgm:pt>
    <dgm:pt modelId="{17149683-C5C9-445F-B01B-FDDDCF07A6F2}" type="pres">
      <dgm:prSet presAssocID="{9F7A51E4-C9B4-4D38-A717-8F1D77CF6DCB}" presName="level2Shape" presStyleLbl="node3" presStyleIdx="1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F1E5F8E5-DCB8-4E9E-8B7D-CF74FB862595}" type="pres">
      <dgm:prSet presAssocID="{9F7A51E4-C9B4-4D38-A717-8F1D77CF6DCB}" presName="hierChild3" presStyleCnt="0"/>
      <dgm:spPr/>
    </dgm:pt>
    <dgm:pt modelId="{3AE18C90-0D69-43A4-A226-C3D4FF320B7D}" type="pres">
      <dgm:prSet presAssocID="{3A8E42A0-35B2-4306-959C-13EA6CE961CD}" presName="bgShapesFlow" presStyleCnt="0"/>
      <dgm:spPr/>
    </dgm:pt>
  </dgm:ptLst>
  <dgm:cxnLst>
    <dgm:cxn modelId="{1B828F02-499D-49F5-9868-539E58B9DD50}" srcId="{5780EC77-B1B6-4607-988A-70EA57EA7406}" destId="{9F7A51E4-C9B4-4D38-A717-8F1D77CF6DCB}" srcOrd="1" destOrd="0" parTransId="{78D84DF4-A40E-41AB-B006-9DE953B25234}" sibTransId="{5C43BD10-FEA7-4724-A2F1-2A3F42D29C91}"/>
    <dgm:cxn modelId="{48ABF874-2880-4725-AB05-F196209CCA62}" type="presOf" srcId="{9BB3B6F3-C287-4AB6-8701-34C062EBE237}" destId="{80F768E8-1B36-41A4-BA33-C5C237367E36}" srcOrd="0" destOrd="0" presId="urn:microsoft.com/office/officeart/2005/8/layout/hierarchy6"/>
    <dgm:cxn modelId="{25FBDE05-A8A0-4DC4-BD97-E7F91C231ACD}" type="presOf" srcId="{78D84DF4-A40E-41AB-B006-9DE953B25234}" destId="{99E1A197-FC0E-4E23-A19B-88F3DC276C41}" srcOrd="0" destOrd="0" presId="urn:microsoft.com/office/officeart/2005/8/layout/hierarchy6"/>
    <dgm:cxn modelId="{285DC3AD-6382-4BEE-882F-11EF67D49BF5}" srcId="{0A6C8D9B-143E-4C10-B9DF-204CEF0926A2}" destId="{5780EC77-B1B6-4607-988A-70EA57EA7406}" srcOrd="1" destOrd="0" parTransId="{0070D1B2-F305-47B5-A577-28F5425CDB6C}" sibTransId="{C22D0440-54B6-4C03-B8ED-3473177BE2E5}"/>
    <dgm:cxn modelId="{BAC60E42-C3E2-4420-B38F-707C44AB916E}" type="presOf" srcId="{5780EC77-B1B6-4607-988A-70EA57EA7406}" destId="{5110B8E5-A185-454B-AEE8-D0651DD3B7AE}" srcOrd="0" destOrd="0" presId="urn:microsoft.com/office/officeart/2005/8/layout/hierarchy6"/>
    <dgm:cxn modelId="{8828D848-6181-4566-BC31-4AD53B81975D}" srcId="{0A6C8D9B-143E-4C10-B9DF-204CEF0926A2}" destId="{92482EEC-5021-41F3-9907-56C5138B512E}" srcOrd="0" destOrd="0" parTransId="{3EFE3331-E227-457F-8543-589F4F37724C}" sibTransId="{2DAAFFF2-5D0A-45A9-9360-B1F69104C873}"/>
    <dgm:cxn modelId="{5917A933-28A9-4530-B597-E92EA000C8C6}" type="presOf" srcId="{0A6C8D9B-143E-4C10-B9DF-204CEF0926A2}" destId="{F3BD2CEE-2388-4792-B48B-520CA18C70B4}" srcOrd="0" destOrd="0" presId="urn:microsoft.com/office/officeart/2005/8/layout/hierarchy6"/>
    <dgm:cxn modelId="{49C3D837-1A70-4F73-B7FE-9455A1E922A1}" type="presOf" srcId="{0070D1B2-F305-47B5-A577-28F5425CDB6C}" destId="{BDE6DA58-AEBC-4A80-8FCB-D9B6527E903D}" srcOrd="0" destOrd="0" presId="urn:microsoft.com/office/officeart/2005/8/layout/hierarchy6"/>
    <dgm:cxn modelId="{5971FB1B-2B58-418E-B197-0BE37A9D1BD7}" srcId="{3A8E42A0-35B2-4306-959C-13EA6CE961CD}" destId="{0A6C8D9B-143E-4C10-B9DF-204CEF0926A2}" srcOrd="0" destOrd="0" parTransId="{0DEDB2CD-6C89-4A9C-B50C-FA839E3F18FD}" sibTransId="{942D3786-9B49-4FDF-9699-66C507B80116}"/>
    <dgm:cxn modelId="{330DD43D-0815-4A69-A9BF-A1974889CC18}" type="presOf" srcId="{92482EEC-5021-41F3-9907-56C5138B512E}" destId="{B2864B51-2732-47F6-93F6-6B6017E4CD04}" srcOrd="0" destOrd="0" presId="urn:microsoft.com/office/officeart/2005/8/layout/hierarchy6"/>
    <dgm:cxn modelId="{F838B7DF-D138-47A9-8D21-C57E8AD2841D}" type="presOf" srcId="{2319DAB0-80E3-4063-AA4D-8662C18CF453}" destId="{F735C6F8-BAB9-4F07-BF34-F4972BABFD0A}" srcOrd="0" destOrd="0" presId="urn:microsoft.com/office/officeart/2005/8/layout/hierarchy6"/>
    <dgm:cxn modelId="{8E2731B9-015A-4985-B8BF-0642CB8F86A3}" type="presOf" srcId="{9F7A51E4-C9B4-4D38-A717-8F1D77CF6DCB}" destId="{17149683-C5C9-445F-B01B-FDDDCF07A6F2}" srcOrd="0" destOrd="0" presId="urn:microsoft.com/office/officeart/2005/8/layout/hierarchy6"/>
    <dgm:cxn modelId="{71DA7AF3-542C-4027-A240-4D2F819735DE}" srcId="{5780EC77-B1B6-4607-988A-70EA57EA7406}" destId="{9BB3B6F3-C287-4AB6-8701-34C062EBE237}" srcOrd="0" destOrd="0" parTransId="{2319DAB0-80E3-4063-AA4D-8662C18CF453}" sibTransId="{B850BE20-13A2-4516-9ECF-7A7D72D6C9EB}"/>
    <dgm:cxn modelId="{37ECB728-15D0-490B-9626-11086AC63F75}" type="presOf" srcId="{3A8E42A0-35B2-4306-959C-13EA6CE961CD}" destId="{BF579DB2-4E74-4E73-BEE7-0CB3C3078A21}" srcOrd="0" destOrd="0" presId="urn:microsoft.com/office/officeart/2005/8/layout/hierarchy6"/>
    <dgm:cxn modelId="{4661B189-6987-4E79-B9D9-94C0F3ABFD27}" type="presOf" srcId="{3EFE3331-E227-457F-8543-589F4F37724C}" destId="{8C189926-90C4-40DE-80B4-F750B834D5AB}" srcOrd="0" destOrd="0" presId="urn:microsoft.com/office/officeart/2005/8/layout/hierarchy6"/>
    <dgm:cxn modelId="{8ED244CF-FB9C-4C81-9CAD-7B55F1CE5ECA}" type="presParOf" srcId="{BF579DB2-4E74-4E73-BEE7-0CB3C3078A21}" destId="{C3BC84C8-2B40-46B5-BB18-0FB7C8E260FA}" srcOrd="0" destOrd="0" presId="urn:microsoft.com/office/officeart/2005/8/layout/hierarchy6"/>
    <dgm:cxn modelId="{EB03035D-57F3-4941-B307-C3BE6256C1BD}" type="presParOf" srcId="{C3BC84C8-2B40-46B5-BB18-0FB7C8E260FA}" destId="{6BED3F1A-D2B3-44DE-90AA-7D0F2B9B8C79}" srcOrd="0" destOrd="0" presId="urn:microsoft.com/office/officeart/2005/8/layout/hierarchy6"/>
    <dgm:cxn modelId="{B6D8949A-DFE9-450D-91B3-58B8E1F2EC2F}" type="presParOf" srcId="{6BED3F1A-D2B3-44DE-90AA-7D0F2B9B8C79}" destId="{5850B80D-0FF4-48A7-9FB8-3A1944B4DDC4}" srcOrd="0" destOrd="0" presId="urn:microsoft.com/office/officeart/2005/8/layout/hierarchy6"/>
    <dgm:cxn modelId="{F23D789C-3B63-470E-9FF4-074B38384937}" type="presParOf" srcId="{5850B80D-0FF4-48A7-9FB8-3A1944B4DDC4}" destId="{F3BD2CEE-2388-4792-B48B-520CA18C70B4}" srcOrd="0" destOrd="0" presId="urn:microsoft.com/office/officeart/2005/8/layout/hierarchy6"/>
    <dgm:cxn modelId="{EAE8EA7F-2AB3-47CB-B06F-3FEE091F037A}" type="presParOf" srcId="{5850B80D-0FF4-48A7-9FB8-3A1944B4DDC4}" destId="{F226289B-B830-4E7A-BC8A-ABCD0C734476}" srcOrd="1" destOrd="0" presId="urn:microsoft.com/office/officeart/2005/8/layout/hierarchy6"/>
    <dgm:cxn modelId="{ECA3F230-2BBF-4680-A304-CFB30B951309}" type="presParOf" srcId="{F226289B-B830-4E7A-BC8A-ABCD0C734476}" destId="{8C189926-90C4-40DE-80B4-F750B834D5AB}" srcOrd="0" destOrd="0" presId="urn:microsoft.com/office/officeart/2005/8/layout/hierarchy6"/>
    <dgm:cxn modelId="{B622BEB3-6EF2-4647-A0C9-E3C7F256B108}" type="presParOf" srcId="{F226289B-B830-4E7A-BC8A-ABCD0C734476}" destId="{E1D4148F-E503-465B-8F54-E4DBD54D1DB1}" srcOrd="1" destOrd="0" presId="urn:microsoft.com/office/officeart/2005/8/layout/hierarchy6"/>
    <dgm:cxn modelId="{60F6C26A-11A9-48B3-9377-98C5B6BA53DB}" type="presParOf" srcId="{E1D4148F-E503-465B-8F54-E4DBD54D1DB1}" destId="{B2864B51-2732-47F6-93F6-6B6017E4CD04}" srcOrd="0" destOrd="0" presId="urn:microsoft.com/office/officeart/2005/8/layout/hierarchy6"/>
    <dgm:cxn modelId="{621F2913-37C7-40F6-872E-5462FB2F82B6}" type="presParOf" srcId="{E1D4148F-E503-465B-8F54-E4DBD54D1DB1}" destId="{CABA62E7-32A7-44C6-AB26-B452C50D9483}" srcOrd="1" destOrd="0" presId="urn:microsoft.com/office/officeart/2005/8/layout/hierarchy6"/>
    <dgm:cxn modelId="{06F77902-91FE-4BBD-A5E6-3D41BB4209E1}" type="presParOf" srcId="{F226289B-B830-4E7A-BC8A-ABCD0C734476}" destId="{BDE6DA58-AEBC-4A80-8FCB-D9B6527E903D}" srcOrd="2" destOrd="0" presId="urn:microsoft.com/office/officeart/2005/8/layout/hierarchy6"/>
    <dgm:cxn modelId="{6D044401-A599-44A4-ADD7-14CF8F399070}" type="presParOf" srcId="{F226289B-B830-4E7A-BC8A-ABCD0C734476}" destId="{10D457A4-37A3-4E7B-BD54-D9D56DB1FAF1}" srcOrd="3" destOrd="0" presId="urn:microsoft.com/office/officeart/2005/8/layout/hierarchy6"/>
    <dgm:cxn modelId="{3D894421-546C-4D35-AEC0-F4A94AD97091}" type="presParOf" srcId="{10D457A4-37A3-4E7B-BD54-D9D56DB1FAF1}" destId="{5110B8E5-A185-454B-AEE8-D0651DD3B7AE}" srcOrd="0" destOrd="0" presId="urn:microsoft.com/office/officeart/2005/8/layout/hierarchy6"/>
    <dgm:cxn modelId="{216F6C9E-B6B6-4E2D-B04E-80A81BE59F97}" type="presParOf" srcId="{10D457A4-37A3-4E7B-BD54-D9D56DB1FAF1}" destId="{B277B3C1-FC74-4E39-BEE7-4BE0761E3B5D}" srcOrd="1" destOrd="0" presId="urn:microsoft.com/office/officeart/2005/8/layout/hierarchy6"/>
    <dgm:cxn modelId="{B1CA1958-62D0-4C38-84E1-46EE937D7955}" type="presParOf" srcId="{B277B3C1-FC74-4E39-BEE7-4BE0761E3B5D}" destId="{F735C6F8-BAB9-4F07-BF34-F4972BABFD0A}" srcOrd="0" destOrd="0" presId="urn:microsoft.com/office/officeart/2005/8/layout/hierarchy6"/>
    <dgm:cxn modelId="{FB2D0F22-D62F-4B73-82DD-BB757780F3C2}" type="presParOf" srcId="{B277B3C1-FC74-4E39-BEE7-4BE0761E3B5D}" destId="{819831CA-6FAB-46EE-8CD1-C00E96768FCF}" srcOrd="1" destOrd="0" presId="urn:microsoft.com/office/officeart/2005/8/layout/hierarchy6"/>
    <dgm:cxn modelId="{337FCE0F-3667-46C8-9022-FAFD30B76B77}" type="presParOf" srcId="{819831CA-6FAB-46EE-8CD1-C00E96768FCF}" destId="{80F768E8-1B36-41A4-BA33-C5C237367E36}" srcOrd="0" destOrd="0" presId="urn:microsoft.com/office/officeart/2005/8/layout/hierarchy6"/>
    <dgm:cxn modelId="{BCFDC313-1EE6-4DF2-9513-AFEDF89E100F}" type="presParOf" srcId="{819831CA-6FAB-46EE-8CD1-C00E96768FCF}" destId="{10849285-7279-4194-8D88-2A879F27E6AA}" srcOrd="1" destOrd="0" presId="urn:microsoft.com/office/officeart/2005/8/layout/hierarchy6"/>
    <dgm:cxn modelId="{37952126-29FD-4C17-A2FF-620B4FDF90E0}" type="presParOf" srcId="{B277B3C1-FC74-4E39-BEE7-4BE0761E3B5D}" destId="{99E1A197-FC0E-4E23-A19B-88F3DC276C41}" srcOrd="2" destOrd="0" presId="urn:microsoft.com/office/officeart/2005/8/layout/hierarchy6"/>
    <dgm:cxn modelId="{0DE1D524-8580-40DF-8718-A404C18BF1EE}" type="presParOf" srcId="{B277B3C1-FC74-4E39-BEE7-4BE0761E3B5D}" destId="{EAD4972B-8008-4FF6-BC85-706E096B310F}" srcOrd="3" destOrd="0" presId="urn:microsoft.com/office/officeart/2005/8/layout/hierarchy6"/>
    <dgm:cxn modelId="{0FFDB366-F55C-4D20-A09D-746C91B48EB7}" type="presParOf" srcId="{EAD4972B-8008-4FF6-BC85-706E096B310F}" destId="{17149683-C5C9-445F-B01B-FDDDCF07A6F2}" srcOrd="0" destOrd="0" presId="urn:microsoft.com/office/officeart/2005/8/layout/hierarchy6"/>
    <dgm:cxn modelId="{B4311CFE-DE49-4145-A890-05F3BEB8F802}" type="presParOf" srcId="{EAD4972B-8008-4FF6-BC85-706E096B310F}" destId="{F1E5F8E5-DCB8-4E9E-8B7D-CF74FB862595}" srcOrd="1" destOrd="0" presId="urn:microsoft.com/office/officeart/2005/8/layout/hierarchy6"/>
    <dgm:cxn modelId="{72F35446-CEC0-42B9-8051-68A5902D8C8A}" type="presParOf" srcId="{BF579DB2-4E74-4E73-BEE7-0CB3C3078A21}" destId="{3AE18C90-0D69-43A4-A226-C3D4FF320B7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229600" cy="838200"/>
          </a:xfrm>
        </p:spPr>
        <p:txBody>
          <a:bodyPr/>
          <a:lstStyle/>
          <a:p>
            <a:r>
              <a:rPr lang="en-US" dirty="0"/>
              <a:t>Risk and Testing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32" y="799723"/>
            <a:ext cx="1697831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40" y="4887273"/>
            <a:ext cx="1537580" cy="146404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618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product risk?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possibility that the system or </a:t>
            </a:r>
            <a:r>
              <a:rPr lang="en-US" dirty="0" smtClean="0"/>
              <a:t>software might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 to satisfy </a:t>
            </a:r>
            <a:r>
              <a:rPr lang="en-US" dirty="0"/>
              <a:t>some reasonable customer, user, or stakeholder </a:t>
            </a:r>
            <a:r>
              <a:rPr lang="en-US" dirty="0" smtClean="0"/>
              <a:t>expectation</a:t>
            </a:r>
          </a:p>
          <a:p>
            <a:pPr lvl="1"/>
            <a:r>
              <a:rPr lang="en-US" dirty="0" smtClean="0"/>
              <a:t>Also referred to as "quality"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8600"/>
            <a:ext cx="2286000" cy="2297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Product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unsatisfactory software</a:t>
            </a:r>
            <a:r>
              <a:rPr lang="en-US" dirty="0" smtClean="0"/>
              <a:t>" mean?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Omitted</a:t>
            </a:r>
            <a:r>
              <a:rPr lang="en-US" dirty="0" smtClean="0"/>
              <a:t> key functionality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Unreliable</a:t>
            </a:r>
            <a:r>
              <a:rPr lang="en-US" dirty="0" smtClean="0"/>
              <a:t> </a:t>
            </a:r>
            <a:r>
              <a:rPr lang="en-US" dirty="0"/>
              <a:t>and frequently fail to </a:t>
            </a:r>
            <a:r>
              <a:rPr lang="en-US" dirty="0" smtClean="0"/>
              <a:t>behave normally</a:t>
            </a:r>
          </a:p>
          <a:p>
            <a:pPr lvl="1"/>
            <a:r>
              <a:rPr lang="en-US" dirty="0" smtClean="0"/>
              <a:t>Might cause </a:t>
            </a:r>
            <a:r>
              <a:rPr lang="en-US" dirty="0"/>
              <a:t>financial </a:t>
            </a:r>
            <a:r>
              <a:rPr lang="en-US" dirty="0" smtClean="0"/>
              <a:t>or </a:t>
            </a:r>
            <a:r>
              <a:rPr lang="en-US" dirty="0"/>
              <a:t>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damage</a:t>
            </a:r>
            <a:r>
              <a:rPr lang="en-US" dirty="0" smtClean="0"/>
              <a:t> to users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characteristics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security</a:t>
            </a:r>
            <a:r>
              <a:rPr lang="en-US" dirty="0" smtClean="0"/>
              <a:t>, </a:t>
            </a:r>
            <a:r>
              <a:rPr lang="en-US" dirty="0"/>
              <a:t>usability, </a:t>
            </a:r>
            <a:r>
              <a:rPr lang="en-US" dirty="0" smtClean="0"/>
              <a:t>maintainability </a:t>
            </a:r>
            <a:r>
              <a:rPr lang="en-US" dirty="0"/>
              <a:t>or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integrity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pic>
        <p:nvPicPr>
          <p:cNvPr id="22530" name="Picture 2" descr="http://www.italicatrade.com/resources/proj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895600"/>
            <a:ext cx="3933825" cy="2857500"/>
          </a:xfrm>
          <a:prstGeom prst="roundRect">
            <a:avLst>
              <a:gd name="adj" fmla="val 1158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factors:</a:t>
            </a:r>
          </a:p>
          <a:p>
            <a:pPr lvl="1"/>
            <a:r>
              <a:rPr lang="en-US" dirty="0" smtClean="0"/>
              <a:t>Skill</a:t>
            </a:r>
            <a:r>
              <a:rPr lang="en-US" dirty="0"/>
              <a:t>, training and staff shortages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the project team </a:t>
            </a:r>
            <a:r>
              <a:rPr lang="en-US" dirty="0" smtClean="0"/>
              <a:t>/ organization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nadequate expectations or improper </a:t>
            </a:r>
            <a:r>
              <a:rPr lang="en-US" dirty="0"/>
              <a:t>attitude toward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E.g., not </a:t>
            </a:r>
            <a:r>
              <a:rPr lang="en-US" dirty="0"/>
              <a:t>appreciating the value of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Ambiguous</a:t>
            </a:r>
            <a:r>
              <a:rPr lang="en-US" dirty="0"/>
              <a:t>, conflicting or </a:t>
            </a:r>
            <a:r>
              <a:rPr lang="en-US" dirty="0" smtClean="0"/>
              <a:t>non-prioritized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xcessively </a:t>
            </a:r>
            <a:r>
              <a:rPr lang="en-US" dirty="0"/>
              <a:t>large number of requirements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system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uality </a:t>
            </a:r>
            <a:r>
              <a:rPr lang="en-US" dirty="0"/>
              <a:t>problems with the </a:t>
            </a:r>
            <a:r>
              <a:rPr lang="en-US" dirty="0" smtClean="0"/>
              <a:t>design</a:t>
            </a:r>
            <a:r>
              <a:rPr lang="en-US" dirty="0"/>
              <a:t>, the code or the </a:t>
            </a:r>
            <a:r>
              <a:rPr lang="en-US" dirty="0" smtClean="0"/>
              <a:t>tests</a:t>
            </a:r>
          </a:p>
          <a:p>
            <a:pPr lvl="1"/>
            <a:r>
              <a:rPr lang="en-US" dirty="0"/>
              <a:t>Insufficient or unrealistic test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issues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Failure </a:t>
            </a:r>
            <a:r>
              <a:rPr lang="en-US" dirty="0"/>
              <a:t>of a third party </a:t>
            </a:r>
          </a:p>
          <a:p>
            <a:pPr lvl="1"/>
            <a:r>
              <a:rPr lang="en-US" dirty="0" smtClean="0"/>
              <a:t>Contractual </a:t>
            </a:r>
            <a:r>
              <a:rPr lang="en-US" dirty="0"/>
              <a:t>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429000"/>
            <a:ext cx="2562225" cy="2524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0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743200"/>
            <a:ext cx="3276600" cy="3462653"/>
          </a:xfrm>
          <a:prstGeom prst="roundRect">
            <a:avLst>
              <a:gd name="adj" fmla="val 869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24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Risk-based testing?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  <a:r>
              <a:rPr lang="en-US" dirty="0"/>
              <a:t> to testing </a:t>
            </a:r>
            <a:r>
              <a:rPr lang="en-US" dirty="0" smtClean="0"/>
              <a:t>that aims to: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the level of product risks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nform stakeholders </a:t>
            </a:r>
            <a:r>
              <a:rPr lang="en-US" dirty="0"/>
              <a:t>on their </a:t>
            </a:r>
            <a:r>
              <a:rPr lang="en-US" dirty="0" smtClean="0"/>
              <a:t>status</a:t>
            </a:r>
            <a:endParaRPr lang="en-US" dirty="0"/>
          </a:p>
          <a:p>
            <a:pPr lvl="1"/>
            <a:r>
              <a:rPr lang="en-US" dirty="0" smtClean="0"/>
              <a:t>Starts </a:t>
            </a:r>
            <a:r>
              <a:rPr lang="en-US" dirty="0"/>
              <a:t>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stage</a:t>
            </a:r>
            <a:r>
              <a:rPr lang="en-US" dirty="0"/>
              <a:t>s of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Involves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  <a:r>
              <a:rPr lang="en-US" dirty="0"/>
              <a:t> </a:t>
            </a:r>
            <a:r>
              <a:rPr lang="en-US" dirty="0" smtClean="0"/>
              <a:t>of product </a:t>
            </a:r>
            <a:r>
              <a:rPr lang="en-US" dirty="0"/>
              <a:t>risks and their use in guiding the test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06" y="3200400"/>
            <a:ext cx="4134789" cy="2466975"/>
          </a:xfrm>
          <a:prstGeom prst="roundRect">
            <a:avLst>
              <a:gd name="adj" fmla="val 843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25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management </a:t>
            </a:r>
            <a:r>
              <a:rPr lang="en-US" dirty="0"/>
              <a:t>includes three primary </a:t>
            </a:r>
            <a:r>
              <a:rPr lang="en-US" dirty="0" smtClean="0"/>
              <a:t>activities: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ssessing the level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itigation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ontingency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ransference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cceptance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520696" cy="20231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34" y="97249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Daniel Djambov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QA </a:t>
            </a:r>
            <a:r>
              <a:rPr lang="en-US" sz="2400" dirty="0"/>
              <a:t>Architect @</a:t>
            </a:r>
            <a:br>
              <a:rPr lang="en-US" sz="2400" dirty="0"/>
            </a:br>
            <a:r>
              <a:rPr lang="en-US" sz="2400" dirty="0" err="1"/>
              <a:t>DevCloud</a:t>
            </a:r>
            <a:r>
              <a:rPr lang="en-US" sz="2400" dirty="0"/>
              <a:t> Testing &amp;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Test </a:t>
            </a:r>
            <a:r>
              <a:rPr lang="en-US" sz="2400" dirty="0"/>
              <a:t>Studio Quality Assurance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4" y="126492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6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Risk Identification</a:t>
            </a:r>
            <a:endParaRPr lang="en-US" dirty="0"/>
          </a:p>
        </p:txBody>
      </p:sp>
      <p:pic>
        <p:nvPicPr>
          <p:cNvPr id="19458" name="Picture 2" descr="http://www.christart.com/IMAGES-art9ab/clipart/1338/mp-ss012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48588"/>
            <a:ext cx="1981200" cy="1093623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Magnifier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3581400"/>
            <a:ext cx="2657475" cy="28194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www.mricons.com/store/png/111480_28364_128_find_locate_radar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748588"/>
            <a:ext cx="1219200" cy="12192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3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and quality risks can be identified</a:t>
            </a:r>
          </a:p>
          <a:p>
            <a:pPr lvl="1"/>
            <a:r>
              <a:rPr lang="en-US" dirty="0"/>
              <a:t>Expert interviews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retrospectives</a:t>
            </a:r>
          </a:p>
          <a:p>
            <a:pPr lvl="1"/>
            <a:r>
              <a:rPr lang="en-US" dirty="0"/>
              <a:t>Risk workshops and brainstorming</a:t>
            </a:r>
          </a:p>
          <a:p>
            <a:pPr lvl="1"/>
            <a:r>
              <a:rPr lang="en-US" dirty="0"/>
              <a:t>Checklists</a:t>
            </a:r>
          </a:p>
          <a:p>
            <a:pPr lvl="1"/>
            <a:r>
              <a:rPr lang="en-US" dirty="0"/>
              <a:t>Calling on past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 descr="http://img.ehowcdn.com/article-page-main/ehow/images/a07/im/kd/risk-management-risk-control-8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519671" cy="14859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7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representatives</a:t>
            </a:r>
            <a:r>
              <a:rPr lang="en-US" dirty="0" smtClean="0"/>
              <a:t> of all (possible) stakeholders in risk identification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broadest range of stakeholders will yield the most complete</a:t>
            </a:r>
            <a:r>
              <a:rPr lang="en-US" dirty="0" smtClean="0"/>
              <a:t>, accurate</a:t>
            </a:r>
            <a:r>
              <a:rPr lang="en-US" dirty="0"/>
              <a:t>, and precise risk identification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093542"/>
            <a:ext cx="3581400" cy="233311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7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Downstream vs. Upstream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identification </a:t>
            </a:r>
            <a:r>
              <a:rPr lang="en-US" dirty="0"/>
              <a:t>t</a:t>
            </a:r>
            <a:r>
              <a:rPr lang="en-US" dirty="0" smtClean="0"/>
              <a:t>echniques can look in two directions: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Downstream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potential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effects</a:t>
            </a:r>
            <a:r>
              <a:rPr lang="en-US" dirty="0"/>
              <a:t> of the risk item if it </a:t>
            </a:r>
            <a:r>
              <a:rPr lang="en-US" dirty="0" smtClean="0"/>
              <a:t>becomes an </a:t>
            </a:r>
            <a:r>
              <a:rPr lang="en-US" dirty="0"/>
              <a:t>actual negative outcome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Upstream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</a:t>
            </a:r>
            <a:r>
              <a:rPr lang="en-US" dirty="0"/>
              <a:t> of the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3314" name="Picture 2" descr="http://buystock.justfinance.net/wp-content/plugins/wpshapeshiftr/images/free-clipart-st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613816" cy="161925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3999"/>
            <a:ext cx="7924800" cy="1143001"/>
          </a:xfrm>
        </p:spPr>
        <p:txBody>
          <a:bodyPr/>
          <a:lstStyle/>
          <a:p>
            <a:r>
              <a:rPr lang="en-US" dirty="0"/>
              <a:t>Risk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Risk </a:t>
            </a:r>
            <a:r>
              <a:rPr lang="en-US" dirty="0"/>
              <a:t>Assessment</a:t>
            </a:r>
          </a:p>
        </p:txBody>
      </p:sp>
      <p:pic>
        <p:nvPicPr>
          <p:cNvPr id="8194" name="Picture 2" descr="http://riskplanet.com/wp-content/uploads/2009/11/business-risk-evaluation2_compres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352800"/>
            <a:ext cx="3292475" cy="2590801"/>
          </a:xfrm>
          <a:prstGeom prst="roundRect">
            <a:avLst>
              <a:gd name="adj" fmla="val 1031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analysis </a:t>
            </a:r>
            <a:r>
              <a:rPr lang="en-US" dirty="0" smtClean="0"/>
              <a:t>(assessment) </a:t>
            </a:r>
            <a:r>
              <a:rPr lang="en-US" dirty="0"/>
              <a:t>involves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study of the identified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ategorize </a:t>
            </a:r>
            <a:r>
              <a:rPr lang="en-US" dirty="0"/>
              <a:t>each risk item </a:t>
            </a:r>
            <a:r>
              <a:rPr lang="en-US" dirty="0" smtClean="0"/>
              <a:t>appropriately</a:t>
            </a:r>
          </a:p>
          <a:p>
            <a:pPr lvl="2"/>
            <a:r>
              <a:rPr lang="en-US" dirty="0" smtClean="0"/>
              <a:t>Important for complex projects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 </a:t>
            </a:r>
            <a:r>
              <a:rPr lang="en-US" dirty="0"/>
              <a:t>each risk item an appropriate level of </a:t>
            </a:r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Involves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likelihood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impact</a:t>
            </a:r>
            <a:r>
              <a:rPr lang="en-US" dirty="0"/>
              <a:t> as </a:t>
            </a:r>
            <a:r>
              <a:rPr lang="en-US" dirty="0" smtClean="0"/>
              <a:t>key </a:t>
            </a:r>
            <a:r>
              <a:rPr lang="en-US" dirty="0"/>
              <a:t>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37230"/>
            <a:ext cx="1666875" cy="19207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Complexity</a:t>
            </a:r>
            <a:r>
              <a:rPr lang="en-US" dirty="0"/>
              <a:t> of technology and teams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Personnel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</a:t>
            </a:r>
            <a:r>
              <a:rPr lang="en-US" dirty="0"/>
              <a:t> issues</a:t>
            </a:r>
          </a:p>
          <a:p>
            <a:r>
              <a:rPr lang="en-US" dirty="0" smtClean="0"/>
              <a:t>Supplier </a:t>
            </a:r>
            <a:r>
              <a:rPr lang="en-US" dirty="0"/>
              <a:t>and vendor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contractual problems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Geographical distribution </a:t>
            </a:r>
            <a:r>
              <a:rPr lang="en-US" dirty="0"/>
              <a:t>of the development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E.g., out-sourcing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Legacy</a:t>
            </a:r>
            <a:r>
              <a:rPr lang="en-US" dirty="0"/>
              <a:t> </a:t>
            </a:r>
            <a:r>
              <a:rPr lang="en-US" dirty="0" smtClean="0"/>
              <a:t>(established) versus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designs and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r>
              <a:rPr lang="en-US" dirty="0" smtClean="0"/>
              <a:t> (or </a:t>
            </a:r>
            <a:r>
              <a:rPr lang="en-US" dirty="0"/>
              <a:t>lack of </a:t>
            </a:r>
            <a:r>
              <a:rPr lang="en-US" dirty="0" smtClean="0"/>
              <a:t>quality) in </a:t>
            </a:r>
            <a:r>
              <a:rPr lang="en-US" dirty="0"/>
              <a:t>the tools and technology used</a:t>
            </a:r>
          </a:p>
          <a:p>
            <a:r>
              <a:rPr lang="en-US" dirty="0"/>
              <a:t>Bad managerial or technical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leadership</a:t>
            </a:r>
          </a:p>
          <a:p>
            <a:r>
              <a:rPr lang="en-US" dirty="0"/>
              <a:t>Time, resource, and management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pressure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when financial </a:t>
            </a:r>
            <a:r>
              <a:rPr lang="en-US" dirty="0" smtClean="0"/>
              <a:t>penalties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Lack of earlier testing </a:t>
            </a:r>
            <a:r>
              <a:rPr lang="en-US" dirty="0"/>
              <a:t>and quality assurance tasks in the lifecycle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 rates </a:t>
            </a:r>
            <a:r>
              <a:rPr lang="en-US" dirty="0"/>
              <a:t>of requirements, design, and code changes in the project</a:t>
            </a:r>
          </a:p>
          <a:p>
            <a:r>
              <a:rPr lang="en-US" dirty="0"/>
              <a:t>High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rates</a:t>
            </a:r>
          </a:p>
          <a:p>
            <a:r>
              <a:rPr lang="en-US" dirty="0"/>
              <a:t>Complex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interfacing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3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Potential </a:t>
            </a:r>
            <a:r>
              <a:rPr lang="en-US" dirty="0"/>
              <a:t>damage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</a:p>
          <a:p>
            <a:r>
              <a:rPr lang="en-US" dirty="0"/>
              <a:t>Loss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customers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</a:p>
          <a:p>
            <a:r>
              <a:rPr lang="en-US" dirty="0"/>
              <a:t>Potential financial, ecological, or social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losses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and Testing – Main Concepts</a:t>
            </a:r>
          </a:p>
          <a:p>
            <a:r>
              <a:rPr lang="en-US" dirty="0"/>
              <a:t>Product </a:t>
            </a:r>
            <a:r>
              <a:rPr lang="en-US" dirty="0" smtClean="0"/>
              <a:t>Risks</a:t>
            </a:r>
          </a:p>
          <a:p>
            <a:r>
              <a:rPr lang="en-US" dirty="0" smtClean="0"/>
              <a:t>Project </a:t>
            </a:r>
            <a:r>
              <a:rPr lang="en-US" dirty="0"/>
              <a:t>Risks</a:t>
            </a:r>
          </a:p>
          <a:p>
            <a:r>
              <a:rPr lang="en-US" dirty="0" smtClean="0"/>
              <a:t>Risk-Based Testing</a:t>
            </a:r>
          </a:p>
          <a:p>
            <a:pPr lvl="1"/>
            <a:r>
              <a:rPr lang="en-US" dirty="0" smtClean="0"/>
              <a:t>Risk Management</a:t>
            </a:r>
          </a:p>
          <a:p>
            <a:pPr lvl="2"/>
            <a:r>
              <a:rPr lang="en-US" dirty="0" smtClean="0"/>
              <a:t>Risk Identification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Analysis (</a:t>
            </a:r>
            <a:r>
              <a:rPr lang="en-US" dirty="0" smtClean="0"/>
              <a:t>Assessment)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2095913" cy="28479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Civil </a:t>
            </a:r>
            <a:r>
              <a:rPr lang="en-US" dirty="0"/>
              <a:t>or criminal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legal sanctions</a:t>
            </a:r>
          </a:p>
          <a:p>
            <a:r>
              <a:rPr lang="en-US" dirty="0"/>
              <a:t>Loss of licenses, </a:t>
            </a:r>
            <a:r>
              <a:rPr lang="en-US" dirty="0" smtClean="0"/>
              <a:t>permits, etc.</a:t>
            </a:r>
          </a:p>
          <a:p>
            <a:r>
              <a:rPr lang="en-US" dirty="0"/>
              <a:t>The lack of reasonable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workarounds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of failure and the associated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negative publicity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266" name="Picture 2" descr="1 General Risk Solid Gree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172900" cy="196215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2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How Do We Determine the Level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Quantitatively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numerical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ratings </a:t>
            </a:r>
            <a:r>
              <a:rPr lang="en-US" dirty="0"/>
              <a:t>for </a:t>
            </a:r>
            <a:r>
              <a:rPr lang="en-US" dirty="0" smtClean="0"/>
              <a:t>both: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ikelihood (usually percentage)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(often </a:t>
            </a:r>
            <a:r>
              <a:rPr lang="en-US" dirty="0" smtClean="0"/>
              <a:t>a monetary </a:t>
            </a:r>
            <a:r>
              <a:rPr lang="en-US" dirty="0"/>
              <a:t>quantity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oth can be calculated to a common risk index</a:t>
            </a:r>
            <a:endParaRPr lang="en-US" dirty="0"/>
          </a:p>
          <a:p>
            <a:r>
              <a:rPr lang="en-US" dirty="0" smtClean="0"/>
              <a:t>Qualitatively</a:t>
            </a:r>
          </a:p>
          <a:p>
            <a:pPr lvl="1"/>
            <a:r>
              <a:rPr lang="en-US" dirty="0"/>
              <a:t>E.g., very high, high, medium, low</a:t>
            </a:r>
            <a:r>
              <a:rPr lang="en-US" dirty="0" smtClean="0"/>
              <a:t>, </a:t>
            </a:r>
            <a:r>
              <a:rPr lang="en-US" dirty="0"/>
              <a:t>very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Control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3009900" cy="2905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2019300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4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</a:t>
            </a:r>
            <a:r>
              <a:rPr lang="en-US" dirty="0" smtClean="0"/>
              <a:t>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Mitigation</a:t>
            </a:r>
          </a:p>
          <a:p>
            <a:pPr lvl="2"/>
            <a:r>
              <a:rPr lang="en-US" dirty="0" smtClean="0"/>
              <a:t>Taking preventive </a:t>
            </a:r>
            <a:r>
              <a:rPr lang="en-US" dirty="0"/>
              <a:t>measures to reduce the likelihood </a:t>
            </a:r>
            <a:r>
              <a:rPr lang="en-US" dirty="0" smtClean="0"/>
              <a:t>and/or the impact </a:t>
            </a:r>
            <a:r>
              <a:rPr lang="en-US" dirty="0"/>
              <a:t>of a </a:t>
            </a:r>
            <a:r>
              <a:rPr lang="en-US" dirty="0" smtClean="0"/>
              <a:t>risk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Contingency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we have a plan or perhaps multiple plans to reduce the impact if a risk should it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Transference</a:t>
            </a:r>
          </a:p>
          <a:p>
            <a:pPr lvl="2"/>
            <a:r>
              <a:rPr lang="en-US" dirty="0"/>
              <a:t>Getting another party to accept the consequences of a risk should it occur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Accepting</a:t>
            </a:r>
            <a:r>
              <a:rPr lang="en-US" dirty="0" smtClean="0"/>
              <a:t> (ignoring) the risk</a:t>
            </a:r>
          </a:p>
          <a:p>
            <a:pPr lvl="2"/>
            <a:r>
              <a:rPr lang="en-US" dirty="0" smtClean="0"/>
              <a:t>A final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31958"/>
            <a:ext cx="2005445" cy="34831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8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Risk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/>
              <a:t>Choosing an appropriate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design technique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inspection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of test </a:t>
            </a:r>
            <a:r>
              <a:rPr lang="en-US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2819400" cy="258162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 smtClean="0"/>
              <a:t>Setting appropriate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independence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various levels of testing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most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experienced person </a:t>
            </a:r>
            <a:r>
              <a:rPr lang="en-US" dirty="0"/>
              <a:t>on test tasks</a:t>
            </a:r>
          </a:p>
          <a:p>
            <a:pPr lvl="1"/>
            <a:r>
              <a:rPr lang="en-US" dirty="0" smtClean="0"/>
              <a:t>Using strategies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confirmation testing </a:t>
            </a:r>
            <a:r>
              <a:rPr lang="en-US" dirty="0"/>
              <a:t>(retesting)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6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990601"/>
          </a:xfrm>
        </p:spPr>
        <p:txBody>
          <a:bodyPr/>
          <a:lstStyle/>
          <a:p>
            <a:r>
              <a:rPr lang="en-US" dirty="0"/>
              <a:t>Risk and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2050" name="Picture 2" descr="http://www.piperreport.com/archives/Images/Financial%20Risk%20-%20Dice%20-%2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71" y="3240314"/>
            <a:ext cx="4214258" cy="2955586"/>
          </a:xfrm>
          <a:prstGeom prst="roundRect">
            <a:avLst>
              <a:gd name="adj" fmla="val 1372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possibility</a:t>
            </a:r>
            <a:r>
              <a:rPr lang="en-US" dirty="0" smtClean="0"/>
              <a:t> of </a:t>
            </a:r>
            <a:r>
              <a:rPr lang="en-US" dirty="0"/>
              <a:t>a negative or undesirable outcome or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problem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may</a:t>
            </a:r>
            <a:r>
              <a:rPr lang="en-US" dirty="0"/>
              <a:t> </a:t>
            </a:r>
            <a:r>
              <a:rPr lang="en-US" dirty="0" smtClean="0"/>
              <a:t>occur </a:t>
            </a:r>
            <a:r>
              <a:rPr lang="en-US" dirty="0"/>
              <a:t>w</a:t>
            </a:r>
            <a:r>
              <a:rPr lang="en-US" dirty="0" smtClean="0"/>
              <a:t>ould </a:t>
            </a:r>
            <a:r>
              <a:rPr lang="en-US" dirty="0"/>
              <a:t>decrease </a:t>
            </a:r>
            <a:r>
              <a:rPr lang="en-US" dirty="0" smtClean="0"/>
              <a:t>perceptions </a:t>
            </a:r>
            <a:r>
              <a:rPr lang="en-US" dirty="0"/>
              <a:t>of product quality or project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3581400" cy="1314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types of risk are concerned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(</a:t>
            </a:r>
            <a:r>
              <a:rPr lang="en-US" dirty="0" smtClean="0"/>
              <a:t>quality) risks</a:t>
            </a:r>
          </a:p>
          <a:p>
            <a:pPr lvl="2"/>
            <a:r>
              <a:rPr lang="en-US" dirty="0"/>
              <a:t>The primary effect of a potential problem is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 quality</a:t>
            </a:r>
          </a:p>
          <a:p>
            <a:pPr lvl="1"/>
            <a:r>
              <a:rPr lang="en-US" dirty="0" smtClean="0"/>
              <a:t>Project (planning) risks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primary effect </a:t>
            </a:r>
            <a:r>
              <a:rPr lang="en-US" dirty="0" smtClean="0"/>
              <a:t>is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success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actors </a:t>
            </a:r>
            <a:r>
              <a:rPr lang="en-US" dirty="0"/>
              <a:t>relating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way the work is carried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all risks are equal in </a:t>
            </a:r>
            <a:r>
              <a:rPr lang="en-US" dirty="0" smtClean="0"/>
              <a:t>importance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Factors for classifying </a:t>
            </a:r>
            <a:r>
              <a:rPr lang="en-US" dirty="0"/>
              <a:t>the level of </a:t>
            </a:r>
            <a:r>
              <a:rPr lang="en-US" dirty="0" smtClean="0"/>
              <a:t>risk: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ikelihood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occurring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AF8BE"/>
                </a:solidFill>
              </a:rPr>
              <a:t>E.g. programming languages used, bandwidth of </a:t>
            </a:r>
            <a:r>
              <a:rPr lang="en-US" dirty="0" smtClean="0">
                <a:solidFill>
                  <a:srgbClr val="FAF8BE"/>
                </a:solidFill>
              </a:rPr>
              <a:t>connections, etc.</a:t>
            </a:r>
            <a:endParaRPr lang="en-US" dirty="0">
              <a:solidFill>
                <a:srgbClr val="FAF8BE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mpact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in case it occurs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</a:t>
            </a:r>
            <a:r>
              <a:rPr lang="en-US" dirty="0"/>
              <a:t>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AF8BE"/>
                </a:solidFill>
              </a:rPr>
              <a:t>E.g. financial loss, number of users affected,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Risk - Chart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143000"/>
          <a:ext cx="8686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Product Risks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7000"/>
            <a:ext cx="3886200" cy="3588608"/>
          </a:xfrm>
          <a:prstGeom prst="roundRect">
            <a:avLst>
              <a:gd name="adj" fmla="val 776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588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383</TotalTime>
  <Words>1041</Words>
  <Application>Microsoft Office PowerPoint</Application>
  <PresentationFormat>On-screen Show (4:3)</PresentationFormat>
  <Paragraphs>230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Cambria</vt:lpstr>
      <vt:lpstr>Consolas</vt:lpstr>
      <vt:lpstr>Corbel</vt:lpstr>
      <vt:lpstr>Wingdings 2</vt:lpstr>
      <vt:lpstr>Telerik Academy Theme</vt:lpstr>
      <vt:lpstr>Risk and Testing</vt:lpstr>
      <vt:lpstr>The Lector</vt:lpstr>
      <vt:lpstr>Table of Contents</vt:lpstr>
      <vt:lpstr>Risk and Testing </vt:lpstr>
      <vt:lpstr>Risk</vt:lpstr>
      <vt:lpstr>Types of Risk</vt:lpstr>
      <vt:lpstr>Levels of Risk</vt:lpstr>
      <vt:lpstr>Levels of Risk - Chart</vt:lpstr>
      <vt:lpstr>Product Risks</vt:lpstr>
      <vt:lpstr>Product Risk</vt:lpstr>
      <vt:lpstr>Typical Product Risks</vt:lpstr>
      <vt:lpstr>Project Risks</vt:lpstr>
      <vt:lpstr>Typical Project Risks</vt:lpstr>
      <vt:lpstr>Typical Project Risks (2)</vt:lpstr>
      <vt:lpstr>Typical Project Risks (3)</vt:lpstr>
      <vt:lpstr>Risk-Based Testing</vt:lpstr>
      <vt:lpstr>Risk-Based Testing</vt:lpstr>
      <vt:lpstr>Risk Management</vt:lpstr>
      <vt:lpstr>Primary Activities</vt:lpstr>
      <vt:lpstr>Risk Identification</vt:lpstr>
      <vt:lpstr>Risk Identification Techniques</vt:lpstr>
      <vt:lpstr>Include Stakeholders</vt:lpstr>
      <vt:lpstr>Downstream vs. Upstream</vt:lpstr>
      <vt:lpstr>Risk Analysis  or Risk Assessment</vt:lpstr>
      <vt:lpstr>Risk Assessment</vt:lpstr>
      <vt:lpstr>Technical Factors for Assessing Likelihood</vt:lpstr>
      <vt:lpstr>Technical Factors for Assessing Likelihood (2)</vt:lpstr>
      <vt:lpstr>Technical Factors for Assessing Likelihood (3)</vt:lpstr>
      <vt:lpstr>Business Factors for Assessing Impact</vt:lpstr>
      <vt:lpstr>Business Factors for Assessing Impact (2)</vt:lpstr>
      <vt:lpstr>How Do We Determine the Level of Risk</vt:lpstr>
      <vt:lpstr>Risk Control</vt:lpstr>
      <vt:lpstr>Risk Control</vt:lpstr>
      <vt:lpstr>Risk Control (2)</vt:lpstr>
      <vt:lpstr>Techniques for Risk Control</vt:lpstr>
      <vt:lpstr>Techniques for Risk Control (2)</vt:lpstr>
      <vt:lpstr>Risk and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13</cp:revision>
  <dcterms:created xsi:type="dcterms:W3CDTF">2013-02-05T10:45:40Z</dcterms:created>
  <dcterms:modified xsi:type="dcterms:W3CDTF">2014-09-15T09:13:35Z</dcterms:modified>
</cp:coreProperties>
</file>