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9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1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2" clrIdx="0">
    <p:extLst>
      <p:ext uri="{19B8F6BF-5375-455C-9EA6-DF929625EA0E}">
        <p15:presenceInfo xmlns:p15="http://schemas.microsoft.com/office/powerpoint/2012/main" userId="S-1-5-21-239875337-4187812437-941522809-139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1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04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793F9B-8431-4F8A-B5C2-1350A74F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32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793F9B-8431-4F8A-B5C2-1350A74F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70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89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7465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257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021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Organization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R</a:t>
            </a:r>
            <a:r>
              <a:rPr lang="en-US" dirty="0" smtClean="0"/>
              <a:t>oles and Independence of Testing</a:t>
            </a:r>
            <a:endParaRPr lang="en-US" dirty="0"/>
          </a:p>
        </p:txBody>
      </p:sp>
      <p:pic>
        <p:nvPicPr>
          <p:cNvPr id="1028" name="Picture 4" descr="http://www.cybertestassociation.org/images/computer_20network_hlt9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596" y="4624699"/>
            <a:ext cx="2135098" cy="16002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422817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1447801"/>
          </a:xfrm>
        </p:spPr>
        <p:txBody>
          <a:bodyPr/>
          <a:lstStyle/>
          <a:p>
            <a:r>
              <a:rPr lang="en-US" dirty="0" smtClean="0"/>
              <a:t>Testing Roles </a:t>
            </a:r>
            <a:r>
              <a:rPr lang="en-US" dirty="0"/>
              <a:t>And Qualification </a:t>
            </a:r>
            <a:r>
              <a:rPr lang="en-US" dirty="0" smtClean="0"/>
              <a:t>Profiles</a:t>
            </a:r>
            <a:endParaRPr lang="en-US" dirty="0"/>
          </a:p>
        </p:txBody>
      </p:sp>
      <p:pic>
        <p:nvPicPr>
          <p:cNvPr id="2052" name="Picture 4" descr="http://www.executiveconsultinginc.com/resources/organization-al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7620000" cy="291465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307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manager </a:t>
            </a: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leader</a:t>
            </a:r>
            <a:r>
              <a:rPr lang="en-US" dirty="0"/>
              <a:t>) should have knowledge and experience in the fields </a:t>
            </a:r>
            <a:r>
              <a:rPr lang="en-US" dirty="0" smtClean="0"/>
              <a:t>of: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</a:t>
            </a:r>
            <a:r>
              <a:rPr lang="en-US" dirty="0" smtClean="0"/>
              <a:t>oftware testing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Software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Quality management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</a:t>
            </a:r>
            <a:r>
              <a:rPr lang="en-US" dirty="0" smtClean="0"/>
              <a:t>roject management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</a:t>
            </a:r>
            <a:r>
              <a:rPr lang="en-US" dirty="0" smtClean="0"/>
              <a:t>ersonnel </a:t>
            </a:r>
            <a:r>
              <a:rPr lang="en-US" dirty="0"/>
              <a:t>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3076" name="Picture 4" descr="http://images.hitfix.com/photos/185705/New_Release_Braveheart_article_story_mai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86400" y="4191000"/>
            <a:ext cx="2964357" cy="1955021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23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Manager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tasks may include:</a:t>
            </a:r>
          </a:p>
          <a:p>
            <a:pPr lvl="1"/>
            <a:r>
              <a:rPr lang="en-US" dirty="0" smtClean="0"/>
              <a:t>Writing or reviewing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policy </a:t>
            </a:r>
            <a:r>
              <a:rPr lang="en-US" dirty="0" smtClean="0"/>
              <a:t>of the organization</a:t>
            </a:r>
          </a:p>
          <a:p>
            <a:pPr lvl="1"/>
            <a:r>
              <a:rPr lang="en-US" dirty="0"/>
              <a:t>Coordinate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strategy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plan </a:t>
            </a:r>
            <a:r>
              <a:rPr lang="en-US" dirty="0"/>
              <a:t>with project managers and </a:t>
            </a:r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Representing </a:t>
            </a:r>
            <a:r>
              <a:rPr lang="en-US" dirty="0"/>
              <a:t>the testing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perspective</a:t>
            </a:r>
          </a:p>
          <a:p>
            <a:pPr lvl="1"/>
            <a:r>
              <a:rPr lang="en-US" dirty="0" smtClean="0"/>
              <a:t>Selecting </a:t>
            </a:r>
            <a:r>
              <a:rPr lang="en-US" dirty="0"/>
              <a:t>suitable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Initiating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monitoring</a:t>
            </a:r>
            <a:r>
              <a:rPr lang="en-US" dirty="0"/>
              <a:t> the test </a:t>
            </a:r>
            <a:r>
              <a:rPr lang="en-US" dirty="0" smtClean="0"/>
              <a:t>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3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Manager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Typical tasks may include: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Introducing suitable 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metrics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Evaluating</a:t>
            </a:r>
            <a:r>
              <a:rPr lang="en-US" dirty="0" smtClean="0"/>
              <a:t> </a:t>
            </a:r>
            <a:r>
              <a:rPr lang="en-US" dirty="0"/>
              <a:t>the quality </a:t>
            </a:r>
            <a:r>
              <a:rPr lang="en-US" dirty="0" smtClean="0"/>
              <a:t>of the </a:t>
            </a:r>
            <a:r>
              <a:rPr lang="en-US" dirty="0"/>
              <a:t>testing and the </a:t>
            </a:r>
            <a:r>
              <a:rPr lang="en-US" dirty="0" smtClean="0"/>
              <a:t>product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Selecting </a:t>
            </a:r>
            <a:r>
              <a:rPr lang="en-US" dirty="0" smtClean="0"/>
              <a:t>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tools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training</a:t>
            </a:r>
            <a:r>
              <a:rPr lang="en-US" dirty="0" smtClean="0"/>
              <a:t> needed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Deciding </a:t>
            </a:r>
            <a:r>
              <a:rPr lang="en-US" dirty="0"/>
              <a:t>about the implementation of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environment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Planning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Writing 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summary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reports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Designer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designer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analyst</a:t>
            </a:r>
            <a:r>
              <a:rPr lang="en-US" dirty="0" smtClean="0"/>
              <a:t>) </a:t>
            </a:r>
            <a:r>
              <a:rPr lang="en-US" dirty="0"/>
              <a:t>should have knowledge and experience in the fields of: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Software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</a:t>
            </a:r>
            <a:r>
              <a:rPr lang="en-US" dirty="0" smtClean="0"/>
              <a:t>oftware engineering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</a:t>
            </a:r>
            <a:r>
              <a:rPr lang="en-US" dirty="0" smtClean="0"/>
              <a:t>pecification </a:t>
            </a:r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4098" name="Picture 2" descr="http://www.freelancewebsitedesigner.org/images/freelance-website-designer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76600"/>
            <a:ext cx="2590800" cy="3005027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57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Designer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Typical tasks may include: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Designing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cases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Based on </a:t>
            </a:r>
            <a:r>
              <a:rPr lang="en-US" dirty="0" smtClean="0"/>
              <a:t>analyzing</a:t>
            </a:r>
            <a:r>
              <a:rPr lang="en-US" dirty="0"/>
              <a:t>, reviewing, and assessing user requirements, specifications, </a:t>
            </a:r>
            <a:r>
              <a:rPr lang="en-US" dirty="0" smtClean="0"/>
              <a:t>designs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Preparing and acquiring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122" name="Picture 2" descr="http://www.bigcommerce.com/ecommerce-blog/wp-content/uploads/2011/02/MaskToy_256x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724400"/>
            <a:ext cx="1600200" cy="16002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40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Automator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automation expert </a:t>
            </a:r>
            <a:r>
              <a:rPr lang="en-US" dirty="0" smtClean="0"/>
              <a:t>should </a:t>
            </a:r>
            <a:r>
              <a:rPr lang="en-US" dirty="0"/>
              <a:t>have knowledge and experience in the fields of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esting basics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Programming experience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esting </a:t>
            </a:r>
            <a:r>
              <a:rPr lang="en-US" dirty="0"/>
              <a:t>tools and </a:t>
            </a:r>
            <a:r>
              <a:rPr lang="en-US" dirty="0" smtClean="0"/>
              <a:t>script 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243667"/>
            <a:ext cx="2674982" cy="228623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39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Test administrators are engaged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installing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supporting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environment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System administration knowledge is required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Often coordinate with system administrators and network managers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495800"/>
            <a:ext cx="1752600" cy="185133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618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Testers need to be competent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executing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incident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reporting </a:t>
            </a:r>
            <a:r>
              <a:rPr lang="en-US" dirty="0" smtClean="0"/>
              <a:t>which requires knowledge on: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basics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Testing basics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Understanding the test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0242" name="Picture 2" descr="http://4.bp.blogspot.com/_ETL9z5QkMTY/TH0k-TK7AMI/AAAAAAAAACY/fOIJv4XXD8E/s1600/clipart_of_25029_smjpg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267200"/>
            <a:ext cx="1981200" cy="19812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996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Typical tester tasks may include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  <a:tabLst>
                <a:tab pos="2452688" algn="l"/>
              </a:tabLst>
            </a:pPr>
            <a:r>
              <a:rPr lang="en-US" dirty="0"/>
              <a:t>Reviewing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plans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cases</a:t>
            </a:r>
          </a:p>
          <a:p>
            <a:pPr lvl="1">
              <a:lnSpc>
                <a:spcPct val="100000"/>
              </a:lnSpc>
              <a:tabLst>
                <a:tab pos="2452688" algn="l"/>
              </a:tabLst>
            </a:pPr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tools</a:t>
            </a:r>
            <a:r>
              <a:rPr lang="en-US" dirty="0"/>
              <a:t> and test monitoring </a:t>
            </a:r>
            <a:r>
              <a:rPr lang="en-US" dirty="0" smtClean="0"/>
              <a:t>tools</a:t>
            </a:r>
          </a:p>
          <a:p>
            <a:pPr lvl="1">
              <a:lnSpc>
                <a:spcPct val="100000"/>
              </a:lnSpc>
              <a:tabLst>
                <a:tab pos="2452688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Executing</a:t>
            </a:r>
            <a:r>
              <a:rPr lang="en-US" dirty="0"/>
              <a:t> and logging </a:t>
            </a:r>
            <a:r>
              <a:rPr lang="en-US" dirty="0" smtClean="0"/>
              <a:t>tests</a:t>
            </a:r>
          </a:p>
          <a:p>
            <a:pPr lvl="1">
              <a:lnSpc>
                <a:spcPct val="100000"/>
              </a:lnSpc>
              <a:tabLst>
                <a:tab pos="2452688" algn="l"/>
              </a:tabLs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Evaluating</a:t>
            </a:r>
            <a:r>
              <a:rPr lang="en-US" dirty="0" smtClean="0"/>
              <a:t> results</a:t>
            </a:r>
          </a:p>
          <a:p>
            <a:pPr lvl="1">
              <a:lnSpc>
                <a:spcPct val="100000"/>
              </a:lnSpc>
              <a:tabLst>
                <a:tab pos="2452688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ocumenting</a:t>
            </a:r>
            <a:r>
              <a:rPr lang="en-US" dirty="0" smtClean="0"/>
              <a:t> results </a:t>
            </a:r>
            <a:r>
              <a:rPr lang="en-US" dirty="0"/>
              <a:t>and </a:t>
            </a:r>
            <a:r>
              <a:rPr lang="en-US" dirty="0" smtClean="0"/>
              <a:t>deviations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371" y="4838700"/>
            <a:ext cx="1908229" cy="17145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01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34" y="972493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Daniel Djambov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QA </a:t>
            </a:r>
            <a:r>
              <a:rPr lang="en-US" sz="2400" dirty="0"/>
              <a:t>Architect @</a:t>
            </a:r>
            <a:br>
              <a:rPr lang="en-US" sz="2400" dirty="0"/>
            </a:br>
            <a:r>
              <a:rPr lang="en-US" sz="2400" dirty="0" err="1"/>
              <a:t>DevCloud</a:t>
            </a:r>
            <a:r>
              <a:rPr lang="en-US" sz="2400" dirty="0"/>
              <a:t> Testing &amp;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Test </a:t>
            </a:r>
            <a:r>
              <a:rPr lang="en-US" sz="2400" dirty="0"/>
              <a:t>Studio Quality Assurance Team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34" y="1264920"/>
            <a:ext cx="1851660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30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Social competence is also important for a test specialist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Ability to work in a team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Diplomatic attitude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Critical thinking (skepticism)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Persistence and </a:t>
            </a:r>
            <a:r>
              <a:rPr lang="en-US" dirty="0" smtClean="0"/>
              <a:t>poise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Accuracy and Detail oriented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Creativity and out of the 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dirty="0" smtClean="0"/>
              <a:t>    box thinking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943" y="3023798"/>
            <a:ext cx="1815657" cy="1815657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31805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Organization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773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0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Test </a:t>
            </a:r>
            <a:r>
              <a:rPr lang="en-US" dirty="0"/>
              <a:t>Organization and </a:t>
            </a:r>
            <a:r>
              <a:rPr lang="en-US" dirty="0" smtClean="0"/>
              <a:t>Independence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Benefits and </a:t>
            </a:r>
            <a:r>
              <a:rPr lang="en-US" dirty="0" smtClean="0"/>
              <a:t>Drawbacks </a:t>
            </a:r>
            <a:r>
              <a:rPr lang="en-US" dirty="0"/>
              <a:t>of Test Independence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Levels of Test Independence</a:t>
            </a:r>
          </a:p>
          <a:p>
            <a:pPr>
              <a:lnSpc>
                <a:spcPct val="100000"/>
              </a:lnSpc>
            </a:pPr>
            <a:r>
              <a:rPr lang="en-US" dirty="0"/>
              <a:t>Roles And Qualification Profiles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Tasks </a:t>
            </a:r>
            <a:r>
              <a:rPr lang="en-US" dirty="0"/>
              <a:t>of the Test Leader and </a:t>
            </a:r>
            <a:r>
              <a:rPr lang="en-US" dirty="0" smtClean="0"/>
              <a:t>Tester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Leader Tasks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Tester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724400"/>
            <a:ext cx="1647265" cy="16002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25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1600201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Organization and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Independence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://www.tobyelwin.com/wp-content/uploads/2010/07/leveraging-social-media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048000"/>
            <a:ext cx="4267200" cy="2842287"/>
          </a:xfrm>
          <a:prstGeom prst="roundRect">
            <a:avLst>
              <a:gd name="adj" fmla="val 11440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06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Benefits </a:t>
            </a:r>
            <a:br>
              <a:rPr lang="en-US" dirty="0" smtClean="0"/>
            </a:br>
            <a:r>
              <a:rPr lang="en-US" dirty="0" smtClean="0"/>
              <a:t>of Independent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n independent tester: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unbiased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Sees </a:t>
            </a:r>
            <a:r>
              <a:rPr lang="en-US" dirty="0"/>
              <a:t>other and different defects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/>
              <a:t>verify (implicit) assumptions 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/>
              <a:t>M</a:t>
            </a:r>
            <a:r>
              <a:rPr lang="en-US" dirty="0" smtClean="0"/>
              <a:t>ade </a:t>
            </a:r>
            <a:r>
              <a:rPr lang="en-US" dirty="0"/>
              <a:t>by developers during </a:t>
            </a:r>
            <a:r>
              <a:rPr lang="en-US" dirty="0" smtClean="0"/>
              <a:t>specification </a:t>
            </a:r>
            <a:r>
              <a:rPr lang="en-US" dirty="0"/>
              <a:t>and implementation of 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72000"/>
            <a:ext cx="1746250" cy="19050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74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Drawbacks </a:t>
            </a:r>
            <a:br>
              <a:rPr lang="en-US" dirty="0" smtClean="0"/>
            </a:br>
            <a:r>
              <a:rPr lang="en-US" dirty="0" smtClean="0"/>
              <a:t>of Independent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Independence of testing has some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risks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Isolation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lack of communication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Interpersonal level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Isolation </a:t>
            </a:r>
            <a:r>
              <a:rPr lang="en-US" dirty="0"/>
              <a:t>from the broader </a:t>
            </a:r>
            <a:r>
              <a:rPr lang="en-US" dirty="0" smtClean="0"/>
              <a:t>(business) view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Independent testing may become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bottleneck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May be blamed </a:t>
            </a:r>
            <a:r>
              <a:rPr lang="en-US" dirty="0"/>
              <a:t>for delays in release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Developers may lose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sense of responsibility </a:t>
            </a:r>
            <a:r>
              <a:rPr lang="en-US" dirty="0"/>
              <a:t>for 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Test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</a:t>
            </a:r>
            <a:r>
              <a:rPr lang="en-US" dirty="0"/>
              <a:t> independent </a:t>
            </a:r>
            <a:r>
              <a:rPr lang="en-US" dirty="0" smtClean="0"/>
              <a:t>testers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</a:t>
            </a:r>
            <a:r>
              <a:rPr lang="en-US" dirty="0" smtClean="0"/>
              <a:t>evelopers </a:t>
            </a:r>
            <a:r>
              <a:rPr lang="en-US" dirty="0"/>
              <a:t>test their own </a:t>
            </a:r>
            <a:r>
              <a:rPr lang="en-US" dirty="0" smtClean="0"/>
              <a:t>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Developers might test </a:t>
            </a:r>
            <a:r>
              <a:rPr lang="en-US" dirty="0"/>
              <a:t>each other's programs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Independent testers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within the development teams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Independent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team </a:t>
            </a:r>
            <a:r>
              <a:rPr lang="en-US" dirty="0"/>
              <a:t>or group within the </a:t>
            </a:r>
            <a:r>
              <a:rPr lang="en-US" dirty="0" smtClean="0"/>
              <a:t>organization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R</a:t>
            </a:r>
            <a:r>
              <a:rPr lang="en-US" dirty="0" smtClean="0"/>
              <a:t>eporting </a:t>
            </a:r>
            <a:r>
              <a:rPr lang="en-US" dirty="0"/>
              <a:t>to project management or </a:t>
            </a:r>
            <a:r>
              <a:rPr lang="en-US" dirty="0" smtClean="0"/>
              <a:t>executive </a:t>
            </a:r>
            <a:r>
              <a:rPr lang="en-US" dirty="0"/>
              <a:t>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9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Test </a:t>
            </a:r>
            <a:r>
              <a:rPr lang="en-US" dirty="0" smtClean="0"/>
              <a:t>Independence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Independent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testers</a:t>
            </a:r>
            <a:r>
              <a:rPr lang="en-US" dirty="0"/>
              <a:t> from the business organization or user </a:t>
            </a:r>
            <a:r>
              <a:rPr lang="en-US" dirty="0" smtClean="0"/>
              <a:t>community</a:t>
            </a:r>
          </a:p>
          <a:p>
            <a:pPr>
              <a:lnSpc>
                <a:spcPct val="100000"/>
              </a:lnSpc>
            </a:pPr>
            <a:r>
              <a:rPr lang="en-US" dirty="0"/>
              <a:t>Independent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specialists </a:t>
            </a:r>
            <a:r>
              <a:rPr lang="en-US" dirty="0"/>
              <a:t>for specific test </a:t>
            </a:r>
            <a:r>
              <a:rPr lang="en-US" dirty="0" smtClean="0"/>
              <a:t>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E.g., </a:t>
            </a:r>
            <a:r>
              <a:rPr lang="en-US" dirty="0"/>
              <a:t>usability testers, security testers or </a:t>
            </a:r>
            <a:r>
              <a:rPr lang="en-US" dirty="0" smtClean="0"/>
              <a:t>certification testers</a:t>
            </a:r>
          </a:p>
          <a:p>
            <a:pPr>
              <a:lnSpc>
                <a:spcPct val="100000"/>
              </a:lnSpc>
            </a:pPr>
            <a:r>
              <a:rPr lang="en-US" dirty="0"/>
              <a:t>Independent testers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outsourced</a:t>
            </a:r>
            <a:r>
              <a:rPr lang="en-US" dirty="0"/>
              <a:t> or external to the </a:t>
            </a:r>
            <a:r>
              <a:rPr lang="en-US" dirty="0" smtClean="0"/>
              <a:t>organization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Might be a separate organization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9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</a:t>
            </a:r>
            <a:r>
              <a:rPr lang="en-US" dirty="0" smtClean="0"/>
              <a:t>Choose Which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test level is an important factor for choosing a model of test independence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Component testing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Testing should be performed in close conjunction with the development activities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Integration testing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Higher independence is required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System testing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Independence </a:t>
            </a:r>
            <a:r>
              <a:rPr lang="en-US" dirty="0"/>
              <a:t>from the development is crucial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86589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1726</TotalTime>
  <Words>658</Words>
  <Application>Microsoft Office PowerPoint</Application>
  <PresentationFormat>On-screen Show (4:3)</PresentationFormat>
  <Paragraphs>160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Cambria</vt:lpstr>
      <vt:lpstr>Consolas</vt:lpstr>
      <vt:lpstr>Corbel</vt:lpstr>
      <vt:lpstr>Wingdings 2</vt:lpstr>
      <vt:lpstr>Telerik Academy Theme</vt:lpstr>
      <vt:lpstr>Test Organization</vt:lpstr>
      <vt:lpstr>The Lector</vt:lpstr>
      <vt:lpstr>Table of Contents</vt:lpstr>
      <vt:lpstr>Test Organization and Independence</vt:lpstr>
      <vt:lpstr>Benefits  of Independent Testing</vt:lpstr>
      <vt:lpstr>Drawbacks  of Independent Testing</vt:lpstr>
      <vt:lpstr>Levels of Test Independence</vt:lpstr>
      <vt:lpstr>Levels of Test Independence (2)</vt:lpstr>
      <vt:lpstr>When to Choose Which Model </vt:lpstr>
      <vt:lpstr>Testing Roles And Qualification Profiles</vt:lpstr>
      <vt:lpstr>Test Manager</vt:lpstr>
      <vt:lpstr>Test Manager (2)</vt:lpstr>
      <vt:lpstr>Test Manager (3)</vt:lpstr>
      <vt:lpstr>Test Designer</vt:lpstr>
      <vt:lpstr>Test Designer (2)</vt:lpstr>
      <vt:lpstr>Test Automator</vt:lpstr>
      <vt:lpstr>Test Administrator</vt:lpstr>
      <vt:lpstr>Tester</vt:lpstr>
      <vt:lpstr>Tester (2)</vt:lpstr>
      <vt:lpstr>Social Skills</vt:lpstr>
      <vt:lpstr>Test Organization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and Testing</dc:title>
  <dc:creator>Asya Georgieva</dc:creator>
  <cp:lastModifiedBy>Asya Georgieva</cp:lastModifiedBy>
  <cp:revision>20</cp:revision>
  <dcterms:created xsi:type="dcterms:W3CDTF">2013-02-05T10:45:40Z</dcterms:created>
  <dcterms:modified xsi:type="dcterms:W3CDTF">2014-09-17T13:13:04Z</dcterms:modified>
</cp:coreProperties>
</file>