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0" r:id="rId2"/>
    <p:sldId id="297" r:id="rId3"/>
    <p:sldId id="261" r:id="rId4"/>
    <p:sldId id="262" r:id="rId5"/>
    <p:sldId id="263" r:id="rId6"/>
    <p:sldId id="279" r:id="rId7"/>
    <p:sldId id="280" r:id="rId8"/>
    <p:sldId id="281" r:id="rId9"/>
    <p:sldId id="282" r:id="rId10"/>
    <p:sldId id="286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Tools for Management of Testing and Tests</a:t>
            </a:r>
          </a:p>
        </p:txBody>
      </p:sp>
      <p:pic>
        <p:nvPicPr>
          <p:cNvPr id="1035" name="Picture 11" descr="http://sourceforge.net/dbimage.php?id=105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56" y="876690"/>
            <a:ext cx="1676400" cy="12573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40" y="4431110"/>
            <a:ext cx="4276431" cy="2048157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0111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plan is defined by adding a test set (of test cases) from Test Specification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particular version </a:t>
            </a:r>
            <a:r>
              <a:rPr lang="en-US" dirty="0" smtClean="0"/>
              <a:t>of a test case gets assigned to a test plan</a:t>
            </a:r>
          </a:p>
          <a:p>
            <a:pPr lvl="1"/>
            <a:r>
              <a:rPr lang="en-US" dirty="0" smtClean="0"/>
              <a:t>Test sets allow modifying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order </a:t>
            </a:r>
            <a:r>
              <a:rPr lang="en-US" dirty="0" smtClean="0"/>
              <a:t>of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194" name="Picture 2" descr="C:\Users\ogeorgiev\Desktop\2011-08-31_1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15129" cy="2382754"/>
          </a:xfrm>
          <a:prstGeom prst="roundRect">
            <a:avLst>
              <a:gd name="adj" fmla="val 9993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execution is available after: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Test Specification is </a:t>
            </a:r>
            <a:r>
              <a:rPr lang="en-US" dirty="0" smtClean="0"/>
              <a:t>written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Plan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are added into Test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At </a:t>
            </a:r>
            <a:r>
              <a:rPr lang="en-US" dirty="0"/>
              <a:t>least one Build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 smtClean="0"/>
              <a:t>Testers </a:t>
            </a:r>
            <a:r>
              <a:rPr lang="en-US" dirty="0"/>
              <a:t>have appropriate rights for execution to work with the this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execution results in labeling test cases as: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ass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ail</a:t>
            </a:r>
          </a:p>
          <a:p>
            <a:pPr lvl="1"/>
            <a:r>
              <a:rPr lang="en-US" dirty="0" smtClean="0"/>
              <a:t>Blocked (impossible to test for some reason)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5602" name="Picture 2" descr="http://aux.iconpedia.net/uploads/145729179716210435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257800"/>
            <a:ext cx="1066800" cy="1066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86" y="4007572"/>
            <a:ext cx="2438400" cy="28504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857250" algn="l"/>
              </a:tabLst>
            </a:pPr>
            <a:r>
              <a:rPr lang="en-US" dirty="0"/>
              <a:t>M</a:t>
            </a:r>
            <a:r>
              <a:rPr lang="en-US" dirty="0" smtClean="0"/>
              <a:t>icrosoft Test Manager</a:t>
            </a:r>
            <a:endParaRPr lang="en-US" dirty="0"/>
          </a:p>
        </p:txBody>
      </p:sp>
      <p:pic>
        <p:nvPicPr>
          <p:cNvPr id="26626" name="Picture 2" descr="http://visualstudiomagazine.com/articles/2010/01/19/~/media/ECG/visualstudiomagazine/Images/2010/01/MTLM3.ashx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33800"/>
            <a:ext cx="2667000" cy="16891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7546" y="839541"/>
            <a:ext cx="2988909" cy="1661451"/>
          </a:xfrm>
          <a:prstGeom prst="roundRect">
            <a:avLst>
              <a:gd name="adj" fmla="val 728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39" y="4800600"/>
            <a:ext cx="2321719" cy="1524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Test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Test Manager allows: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Planning</a:t>
            </a:r>
          </a:p>
          <a:p>
            <a:pPr lvl="1"/>
            <a:r>
              <a:rPr lang="en-US" dirty="0"/>
              <a:t>Test Case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Running </a:t>
            </a:r>
            <a:r>
              <a:rPr lang="en-US" dirty="0" smtClean="0"/>
              <a:t>Manual/Automated Tests</a:t>
            </a:r>
          </a:p>
          <a:p>
            <a:pPr lvl="1"/>
            <a:r>
              <a:rPr lang="en-US" dirty="0" smtClean="0"/>
              <a:t>Report Result and </a:t>
            </a:r>
            <a:r>
              <a:rPr lang="en-US" dirty="0"/>
              <a:t>File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Integrated with TFS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266" name="Picture 2" descr="http://social.technet.microsoft.com/wiki/resized-image.ashx/__size/550x0/__key/CommunityServer-Wikis-Components-Files/00-00-00-00-05/535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88427"/>
            <a:ext cx="4497659" cy="1676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s.microsoft.co.il/blogs/shair/image_thumb_58E6BA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56" y="3365090"/>
            <a:ext cx="2464143" cy="1628776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HP Quality Center (ALM)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2630685" cy="216395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igm.univ-mlv.fr/~dr/XPOSE2006/julien_furgerot/testdirecto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15" y="4114800"/>
            <a:ext cx="3889771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http://www.atyoursideconsulting.com/products/atd/atd_images/atd_tdintegra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4" y="2519362"/>
            <a:ext cx="3035702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Director is currently available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plug-in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Center</a:t>
            </a:r>
          </a:p>
          <a:p>
            <a:pPr lvl="1"/>
            <a:r>
              <a:rPr lang="en-US" dirty="0" smtClean="0"/>
              <a:t>Works on any browser that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ActiveX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Test Director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four modules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dirty="0" smtClean="0"/>
              <a:t>Test Lab</a:t>
            </a:r>
          </a:p>
          <a:p>
            <a:pPr lvl="1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91000"/>
            <a:ext cx="2321672" cy="190976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Custom Made TCMS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16880"/>
            <a:ext cx="7924800" cy="569120"/>
          </a:xfrm>
        </p:spPr>
        <p:txBody>
          <a:bodyPr/>
          <a:lstStyle/>
          <a:p>
            <a:r>
              <a:rPr lang="en-US" dirty="0" smtClean="0"/>
              <a:t>How can we make our own TCMS?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002880"/>
            <a:ext cx="2819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4338" name="Picture 2" descr="http://www.baycongroup.com/excel2007/images/01_ExcelWindow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45" y="2657698"/>
            <a:ext cx="2867056" cy="2219102"/>
          </a:xfrm>
          <a:prstGeom prst="roundRect">
            <a:avLst>
              <a:gd name="adj" fmla="val 830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9166"/>
            <a:ext cx="2974865" cy="2088355"/>
          </a:xfrm>
          <a:prstGeom prst="roundRect">
            <a:avLst>
              <a:gd name="adj" fmla="val 1159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Tools for Management of Testing and Tests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34" y="97249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Daniel Djambov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QA </a:t>
            </a:r>
            <a:r>
              <a:rPr lang="en-US" sz="2400" dirty="0"/>
              <a:t>Architect @</a:t>
            </a:r>
            <a:br>
              <a:rPr lang="en-US" sz="2400" dirty="0"/>
            </a:br>
            <a:r>
              <a:rPr lang="en-US" sz="2400" dirty="0" err="1"/>
              <a:t>DevCloud</a:t>
            </a:r>
            <a:r>
              <a:rPr lang="en-US" sz="2400" dirty="0"/>
              <a:t> Testing &amp;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 </a:t>
            </a:r>
            <a:r>
              <a:rPr lang="en-US" sz="2400" dirty="0"/>
              <a:t>Studio Quality Assurance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4" y="126492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2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 Management Systems (TCMS)</a:t>
            </a:r>
          </a:p>
          <a:p>
            <a:r>
              <a:rPr lang="en-US" dirty="0" smtClean="0"/>
              <a:t>TestLink</a:t>
            </a:r>
          </a:p>
          <a:p>
            <a:pPr lvl="1"/>
            <a:r>
              <a:rPr lang="en-US" dirty="0" smtClean="0"/>
              <a:t>General Information</a:t>
            </a:r>
          </a:p>
          <a:p>
            <a:r>
              <a:rPr lang="en-US" dirty="0" smtClean="0"/>
              <a:t>Other Tools for test management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icrosoft Test Manager</a:t>
            </a:r>
          </a:p>
          <a:p>
            <a:pPr lvl="1"/>
            <a:r>
              <a:rPr lang="en-US" dirty="0" smtClean="0"/>
              <a:t>HP Quality Center (ALM)</a:t>
            </a:r>
          </a:p>
          <a:p>
            <a:pPr lvl="1"/>
            <a:r>
              <a:rPr lang="en-US" dirty="0"/>
              <a:t>Custom Made TCMS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5362" name="Picture 2" descr="http://www.clipartpal.com/_thumbs/pd/education/cartoon_owl_sitting_on_a_book_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2413980" cy="227647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71" y="1066800"/>
            <a:ext cx="7924800" cy="1981201"/>
          </a:xfrm>
        </p:spPr>
        <p:txBody>
          <a:bodyPr/>
          <a:lstStyle/>
          <a:p>
            <a:r>
              <a:rPr lang="en-US" dirty="0"/>
              <a:t>Test Case Management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TCMS)</a:t>
            </a:r>
          </a:p>
        </p:txBody>
      </p:sp>
      <p:pic>
        <p:nvPicPr>
          <p:cNvPr id="5" name="Picture 8" descr="http://1.bp.blogspot.com/_zOBRLQpUGrY/SNMMT__QleI/AAAAAAAAAc4/KGLGNo_8hVE/s400/testlink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50" y="4211908"/>
            <a:ext cx="2488400" cy="1494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50" y="2602183"/>
            <a:ext cx="2838450" cy="16097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" y="2682949"/>
            <a:ext cx="3155774" cy="3582974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20" y="4645742"/>
            <a:ext cx="2784619" cy="2003764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558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Test Case Management Systems?</a:t>
            </a:r>
          </a:p>
          <a:p>
            <a:pPr lvl="1"/>
            <a:r>
              <a:rPr lang="en-US" dirty="0" smtClean="0"/>
              <a:t>A single repository for linking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requirements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sets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 tests </a:t>
            </a:r>
            <a:r>
              <a:rPr lang="en-US" dirty="0"/>
              <a:t>(automated or manual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associated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</a:p>
          <a:p>
            <a:pPr lvl="1"/>
            <a:r>
              <a:rPr lang="en-US" dirty="0" smtClean="0"/>
              <a:t>Can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</a:t>
            </a:r>
            <a:r>
              <a:rPr lang="en-US" dirty="0"/>
              <a:t> and/or </a:t>
            </a:r>
          </a:p>
          <a:p>
            <a:pPr marL="357188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</a:t>
            </a:r>
            <a:r>
              <a:rPr lang="en-US" dirty="0" smtClean="0"/>
              <a:t> </a:t>
            </a:r>
            <a:r>
              <a:rPr lang="en-US" dirty="0"/>
              <a:t>management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54105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3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799"/>
            <a:ext cx="7924800" cy="1371601"/>
          </a:xfrm>
        </p:spPr>
        <p:txBody>
          <a:bodyPr/>
          <a:lstStyle/>
          <a:p>
            <a:r>
              <a:rPr lang="en-US" dirty="0"/>
              <a:t>Requirements Based Testing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276600"/>
            <a:ext cx="5153025" cy="2867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test cases could be designed for every requirement</a:t>
            </a:r>
          </a:p>
          <a:p>
            <a:r>
              <a:rPr lang="en-US" dirty="0" smtClean="0"/>
              <a:t>A combination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risk-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requirements-based testing</a:t>
            </a:r>
            <a:r>
              <a:rPr lang="en-US" dirty="0" smtClean="0"/>
              <a:t> could have some advantages:</a:t>
            </a:r>
          </a:p>
          <a:p>
            <a:pPr lvl="1"/>
            <a:r>
              <a:rPr lang="en-US" dirty="0" smtClean="0"/>
              <a:t>Revealing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missing requirements</a:t>
            </a:r>
          </a:p>
          <a:p>
            <a:pPr lvl="1"/>
            <a:r>
              <a:rPr lang="en-US" dirty="0" smtClean="0"/>
              <a:t>Focus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 </a:t>
            </a:r>
            <a:r>
              <a:rPr lang="en-US" dirty="0" smtClean="0"/>
              <a:t>part of the system</a:t>
            </a:r>
          </a:p>
          <a:p>
            <a:pPr lvl="1"/>
            <a:r>
              <a:rPr lang="en-US" dirty="0" smtClean="0"/>
              <a:t>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  <a:r>
              <a:rPr lang="en-US" dirty="0" smtClean="0"/>
              <a:t> with users and stakeholders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prioritization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Requirements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Requirements are grouped to one or more System/Software/User Requirement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95405" y="3074025"/>
            <a:ext cx="1409578" cy="5135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Product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9800" y="3838187"/>
            <a:ext cx="2594529" cy="6659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849956" y="325960"/>
              <a:ext cx="5062840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 smtClean="0"/>
                <a:t>Requirements Specification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5866798"/>
            <a:ext cx="1409578" cy="5135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Test Case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8364" y="5321070"/>
            <a:ext cx="2057400" cy="516098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Requirement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155058"/>
            <a:ext cx="2286000" cy="720090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Test </a:t>
              </a:r>
              <a:br>
                <a:rPr lang="en-US" sz="2200" b="1" kern="1200" dirty="0" smtClean="0">
                  <a:effectLst/>
                </a:rPr>
              </a:br>
              <a:r>
                <a:rPr lang="en-US" sz="2200" b="1" kern="1200" dirty="0" smtClean="0">
                  <a:effectLst/>
                </a:rPr>
                <a:t>Specification</a:t>
              </a:r>
              <a:endParaRPr lang="en-US" sz="2200" b="1" kern="1200" dirty="0">
                <a:effectLst/>
              </a:endParaRPr>
            </a:p>
          </p:txBody>
        </p:sp>
      </p:grpSp>
      <p:cxnSp>
        <p:nvCxnSpPr>
          <p:cNvPr id="21" name="Elbow Connector 20"/>
          <p:cNvCxnSpPr>
            <a:stCxn id="6" idx="3"/>
            <a:endCxn id="9" idx="1"/>
          </p:cNvCxnSpPr>
          <p:nvPr/>
        </p:nvCxnSpPr>
        <p:spPr>
          <a:xfrm>
            <a:off x="4904983" y="3330814"/>
            <a:ext cx="1114817" cy="840362"/>
          </a:xfrm>
          <a:prstGeom prst="bentConnector3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6" idx="3"/>
          </p:cNvCxnSpPr>
          <p:nvPr/>
        </p:nvCxnSpPr>
        <p:spPr>
          <a:xfrm flipH="1">
            <a:off x="8337237" y="4171176"/>
            <a:ext cx="277092" cy="1407943"/>
          </a:xfrm>
          <a:prstGeom prst="bentConnector3">
            <a:avLst>
              <a:gd name="adj1" fmla="val -82500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</p:cNvCxnSpPr>
          <p:nvPr/>
        </p:nvCxnSpPr>
        <p:spPr>
          <a:xfrm flipV="1">
            <a:off x="4299337" y="5579119"/>
            <a:ext cx="1997553" cy="544468"/>
          </a:xfrm>
          <a:prstGeom prst="bentConnector3">
            <a:avLst>
              <a:gd name="adj1" fmla="val 58719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18" idx="1"/>
          </p:cNvCxnSpPr>
          <p:nvPr/>
        </p:nvCxnSpPr>
        <p:spPr>
          <a:xfrm rot="10800000" flipV="1">
            <a:off x="457201" y="3330813"/>
            <a:ext cx="3038205" cy="1184289"/>
          </a:xfrm>
          <a:prstGeom prst="bentConnector3">
            <a:avLst>
              <a:gd name="adj1" fmla="val 107524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13" idx="0"/>
          </p:cNvCxnSpPr>
          <p:nvPr/>
        </p:nvCxnSpPr>
        <p:spPr>
          <a:xfrm>
            <a:off x="2743200" y="4515103"/>
            <a:ext cx="857190" cy="1366737"/>
          </a:xfrm>
          <a:prstGeom prst="bentConnector2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05178" y="5692700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3200" y="405377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2921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8218" y="5486400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6815" y="4528286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0547" y="3750995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79111" y="5198471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37237" y="5221827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8947" y="61179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948" y="4484658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9747" y="2899927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48547" y="32267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46986" y="37075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1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76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 </a:t>
            </a:r>
            <a:r>
              <a:rPr lang="en-US" dirty="0"/>
              <a:t>are the basis for test execution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Test Plans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819400"/>
            <a:ext cx="8686800" cy="30480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of </a:t>
            </a:r>
            <a:br>
              <a:rPr lang="en-US" dirty="0" smtClean="0"/>
            </a:br>
            <a:r>
              <a:rPr lang="en-US" dirty="0" smtClean="0"/>
              <a:t>chosen Test Cases</a:t>
            </a:r>
          </a:p>
          <a:p>
            <a:pPr lvl="1"/>
            <a:r>
              <a:rPr lang="en-US" dirty="0" smtClean="0"/>
              <a:t>Builds</a:t>
            </a:r>
          </a:p>
          <a:p>
            <a:pPr lvl="1"/>
            <a:r>
              <a:rPr lang="en-US" dirty="0" smtClean="0"/>
              <a:t>Test Results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ilestones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assignment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riority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184</TotalTime>
  <Words>453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 2</vt:lpstr>
      <vt:lpstr>Telerik Academy Theme</vt:lpstr>
      <vt:lpstr>Tools for Management of Testing and Tests</vt:lpstr>
      <vt:lpstr>The Lector</vt:lpstr>
      <vt:lpstr>Table of Contents</vt:lpstr>
      <vt:lpstr>Test Case Management Systems (TCMS)</vt:lpstr>
      <vt:lpstr>TCMS</vt:lpstr>
      <vt:lpstr>Requirements Based Testing</vt:lpstr>
      <vt:lpstr>Requirements Based Testing</vt:lpstr>
      <vt:lpstr>Requirements Specification Document</vt:lpstr>
      <vt:lpstr>Test Plans</vt:lpstr>
      <vt:lpstr>Test Sets</vt:lpstr>
      <vt:lpstr>Test Execution</vt:lpstr>
      <vt:lpstr>Test Status</vt:lpstr>
      <vt:lpstr>Microsoft Test Manager</vt:lpstr>
      <vt:lpstr>Microsoft Test Manager</vt:lpstr>
      <vt:lpstr>HP Quality Center (ALM)</vt:lpstr>
      <vt:lpstr>Quality Center</vt:lpstr>
      <vt:lpstr>Custom Made TCMS</vt:lpstr>
      <vt:lpstr>Tools for Management of Testing and Tests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25</cp:revision>
  <dcterms:created xsi:type="dcterms:W3CDTF">2013-02-05T10:45:40Z</dcterms:created>
  <dcterms:modified xsi:type="dcterms:W3CDTF">2014-09-15T10:48:51Z</dcterms:modified>
</cp:coreProperties>
</file>