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7" r:id="rId2"/>
    <p:sldId id="31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11" r:id="rId15"/>
    <p:sldId id="269" r:id="rId16"/>
    <p:sldId id="275" r:id="rId17"/>
    <p:sldId id="276" r:id="rId18"/>
    <p:sldId id="277" r:id="rId19"/>
    <p:sldId id="278" r:id="rId20"/>
    <p:sldId id="297" r:id="rId21"/>
    <p:sldId id="279" r:id="rId22"/>
    <p:sldId id="280" r:id="rId23"/>
    <p:sldId id="299" r:id="rId24"/>
    <p:sldId id="288" r:id="rId25"/>
    <p:sldId id="290" r:id="rId26"/>
    <p:sldId id="292" r:id="rId27"/>
    <p:sldId id="293" r:id="rId28"/>
    <p:sldId id="295" r:id="rId29"/>
    <p:sldId id="294" r:id="rId30"/>
    <p:sldId id="296" r:id="rId31"/>
    <p:sldId id="283" r:id="rId32"/>
    <p:sldId id="285" r:id="rId33"/>
    <p:sldId id="286" r:id="rId34"/>
    <p:sldId id="310" r:id="rId35"/>
    <p:sldId id="300" r:id="rId36"/>
    <p:sldId id="287" r:id="rId37"/>
    <p:sldId id="31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ya Georgieva" initials="AG" lastIdx="1" clrIdx="0">
    <p:extLst>
      <p:ext uri="{19B8F6BF-5375-455C-9EA6-DF929625EA0E}">
        <p15:presenceInfo xmlns:p15="http://schemas.microsoft.com/office/powerpoint/2012/main" userId="S-1-5-21-239875337-4187812437-941522809-13924" providerId="AD"/>
      </p:ext>
    </p:extLst>
  </p:cmAuthor>
  <p:cmAuthor id="2" name="Asya Georgieva" initials="AG [2]" lastIdx="1" clrIdx="1">
    <p:extLst>
      <p:ext uri="{19B8F6BF-5375-455C-9EA6-DF929625EA0E}">
        <p15:presenceInfo xmlns:p15="http://schemas.microsoft.com/office/powerpoint/2012/main" userId="64b3319f1b7589c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7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FDA7A-995C-42B0-A2C2-956BEC1FE610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D1AC8-79A5-4CD8-AE13-A70A4B1E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7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wareqatest.com/qatweb1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wareqatest.com/qatweb1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20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http://www.softwareqatest.com/qatweb1.html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D1AC8-79A5-4CD8-AE13-A70A4B1E8E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6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http://www.softwareqatest.com/qatweb1.html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D1AC8-79A5-4CD8-AE13-A70A4B1E8E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67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D1AC8-79A5-4CD8-AE13-A70A4B1E8E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7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D1AC8-79A5-4CD8-AE13-A70A4B1E8E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63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2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149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0DE1AEB-BE8B-449A-919B-2DB544F9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56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0DE1AEB-BE8B-449A-919B-2DB544F9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2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30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929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237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2213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015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microsoft.com/office/2007/relationships/hdphoto" Target="../media/hdphoto3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1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3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93588"/>
            <a:ext cx="8229600" cy="903724"/>
          </a:xfrm>
        </p:spPr>
        <p:txBody>
          <a:bodyPr/>
          <a:lstStyle/>
          <a:p>
            <a:r>
              <a:rPr lang="en-US" dirty="0"/>
              <a:t>Web Testing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151095"/>
            <a:ext cx="8229600" cy="797720"/>
          </a:xfrm>
        </p:spPr>
        <p:txBody>
          <a:bodyPr/>
          <a:lstStyle/>
          <a:p>
            <a:r>
              <a:rPr lang="en-US" dirty="0" smtClean="0"/>
              <a:t>Main Concepts of Web Testing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776" y="4544089"/>
            <a:ext cx="1625397" cy="1625397"/>
          </a:xfrm>
          <a:prstGeom prst="roundRect">
            <a:avLst>
              <a:gd name="adj" fmla="val 12223"/>
            </a:avLst>
          </a:prstGeom>
          <a:noFill/>
          <a:effectLst>
            <a:glow rad="101600">
              <a:schemeClr val="tx1">
                <a:alpha val="40000"/>
              </a:schemeClr>
            </a:glow>
            <a:softEdge rad="12700"/>
          </a:effectLst>
        </p:spPr>
      </p:pic>
      <p:sp>
        <p:nvSpPr>
          <p:cNvPr id="10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1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208082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AJAX</a:t>
            </a:r>
            <a:r>
              <a:rPr lang="en-US" dirty="0"/>
              <a:t> 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</a:t>
            </a:r>
            <a:r>
              <a:rPr lang="en-US" dirty="0"/>
              <a:t>synchronous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</a:t>
            </a:r>
            <a:r>
              <a:rPr lang="en-US" dirty="0"/>
              <a:t>avaScript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</a:t>
            </a:r>
            <a:r>
              <a:rPr lang="en-US" dirty="0"/>
              <a:t>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</a:t>
            </a:r>
            <a:r>
              <a:rPr lang="en-US" dirty="0" smtClean="0"/>
              <a:t>ML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JavaScript is capable of making calls to the server and </a:t>
            </a:r>
            <a:r>
              <a:rPr lang="en-US" dirty="0" smtClean="0"/>
              <a:t>updating selected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portions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From </a:t>
            </a:r>
            <a:r>
              <a:rPr lang="en-US" dirty="0"/>
              <a:t>the testing perspective, AJAX may add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pause while information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is retrieved </a:t>
            </a:r>
            <a:r>
              <a:rPr lang="en-US" dirty="0"/>
              <a:t>from the </a:t>
            </a:r>
            <a:r>
              <a:rPr lang="en-US" dirty="0" smtClean="0"/>
              <a:t>server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AJAX </a:t>
            </a:r>
            <a:r>
              <a:rPr lang="en-US" dirty="0"/>
              <a:t>is also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asynchronous"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N</a:t>
            </a:r>
            <a:r>
              <a:rPr lang="en-US" dirty="0" smtClean="0"/>
              <a:t>ot </a:t>
            </a:r>
            <a:r>
              <a:rPr lang="en-US" dirty="0"/>
              <a:t>all parts of </a:t>
            </a:r>
            <a:r>
              <a:rPr lang="en-US" dirty="0" smtClean="0"/>
              <a:t>the </a:t>
            </a:r>
            <a:r>
              <a:rPr lang="en-US" dirty="0"/>
              <a:t>page are updated at </a:t>
            </a:r>
            <a:r>
              <a:rPr lang="en-US" dirty="0" smtClean="0"/>
              <a:t>one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4338" name="Picture 2" descr="C:\Users\ogeorgiev\Desktop\Ajax_logo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46932"/>
            <a:ext cx="2133600" cy="1077798"/>
          </a:xfrm>
          <a:prstGeom prst="roundRect">
            <a:avLst>
              <a:gd name="adj" fmla="val 11769"/>
            </a:avLst>
          </a:prstGeom>
          <a:noFill/>
          <a:effectLst>
            <a:glow rad="101600">
              <a:schemeClr val="tx1"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15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Handling AJAX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One of the principal ways AJAX can be handled </a:t>
            </a:r>
            <a:r>
              <a:rPr lang="en-US" dirty="0" smtClean="0"/>
              <a:t>is </a:t>
            </a:r>
            <a:r>
              <a:rPr lang="en-US" dirty="0"/>
              <a:t>by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waiting for a particular element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reach some state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</a:t>
            </a:r>
            <a:r>
              <a:rPr lang="en-US" dirty="0" smtClean="0"/>
              <a:t>.g</a:t>
            </a:r>
            <a:r>
              <a:rPr lang="en-US" dirty="0"/>
              <a:t>. "text </a:t>
            </a:r>
            <a:r>
              <a:rPr lang="en-US" dirty="0" smtClean="0"/>
              <a:t>content </a:t>
            </a:r>
            <a:r>
              <a:rPr lang="en-US" dirty="0"/>
              <a:t>= </a:t>
            </a:r>
            <a:r>
              <a:rPr lang="en-US" dirty="0" smtClean="0"/>
              <a:t>'1234'"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5362" name="Picture 2" descr="C:\Users\ogeorgiev\Desktop\ajax-poster-photo-logo[1][5]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338510"/>
            <a:ext cx="3048000" cy="1533525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perspectiveContrasting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C:\Users\ogeorgiev\Desktop\images (1)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05273"/>
            <a:ext cx="2466975" cy="1847850"/>
          </a:xfrm>
          <a:prstGeom prst="roundRect">
            <a:avLst>
              <a:gd name="adj" fmla="val 12543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54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Silverlight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Silverlight</a:t>
            </a:r>
            <a:r>
              <a:rPr lang="en-US" dirty="0"/>
              <a:t> is a "plug in</a:t>
            </a:r>
            <a:r>
              <a:rPr lang="en-US" dirty="0" smtClean="0"/>
              <a:t>", object </a:t>
            </a:r>
            <a:r>
              <a:rPr lang="en-US" dirty="0"/>
              <a:t>embedded to a standard web page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</a:t>
            </a:r>
            <a:r>
              <a:rPr lang="en-US" dirty="0" smtClean="0"/>
              <a:t>uns </a:t>
            </a:r>
            <a:r>
              <a:rPr lang="en-US" dirty="0"/>
              <a:t>right in the </a:t>
            </a:r>
            <a:r>
              <a:rPr lang="en-US" dirty="0" smtClean="0"/>
              <a:t>browser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Silverlight </a:t>
            </a:r>
            <a:r>
              <a:rPr lang="en-US" dirty="0"/>
              <a:t>applications </a:t>
            </a:r>
            <a:r>
              <a:rPr lang="en-US" dirty="0" smtClean="0"/>
              <a:t>present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unique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issues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</a:t>
            </a:r>
            <a:r>
              <a:rPr lang="en-US" dirty="0" smtClean="0"/>
              <a:t>.g</a:t>
            </a:r>
            <a:r>
              <a:rPr lang="en-US" dirty="0"/>
              <a:t>. the Silverlight elements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not readily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accessible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6386" name="Picture 2" descr="C:\Users\ogeorgiev\Desktop\29338-Microsoft_Silverlight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495799"/>
            <a:ext cx="1905000" cy="2122715"/>
          </a:xfrm>
          <a:prstGeom prst="roundRect">
            <a:avLst>
              <a:gd name="adj" fmla="val 7067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4953000"/>
            <a:ext cx="6629400" cy="18288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 smtClean="0"/>
              <a:t>The user interface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asynchronously updated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Elements are likely to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animated</a:t>
            </a:r>
          </a:p>
        </p:txBody>
      </p:sp>
    </p:spTree>
    <p:extLst>
      <p:ext uri="{BB962C8B-B14F-4D97-AF65-F5344CB8AC3E}">
        <p14:creationId xmlns:p14="http://schemas.microsoft.com/office/powerpoint/2010/main" val="394615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3333" y1="23000" x2="3333" y2="23000"/>
                        <a14:backgroundMark x1="24667" y1="95333" x2="24667" y2="95333"/>
                        <a14:backgroundMark x1="96000" y1="63333" x2="96000" y2="6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03" y="2360911"/>
            <a:ext cx="2384093" cy="2384093"/>
          </a:xfrm>
          <a:prstGeom prst="roundRect">
            <a:avLst>
              <a:gd name="adj" fmla="val 7067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13296" y="4727812"/>
            <a:ext cx="7924800" cy="1447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ctr"/>
            <a:r>
              <a:rPr lang="en-US" sz="5000" dirty="0"/>
              <a:t>Web Testing Tools </a:t>
            </a:r>
            <a:r>
              <a:rPr lang="en-US" sz="5000" dirty="0">
                <a:effectLst/>
              </a:rPr>
              <a:t>Categories</a:t>
            </a:r>
            <a:endParaRPr lang="en-US" sz="5000" dirty="0"/>
          </a:p>
        </p:txBody>
      </p:sp>
      <p:pic>
        <p:nvPicPr>
          <p:cNvPr id="1032" name="Picture 8" descr="http://blog.bughuntress.com/wp-content/uploads/2012/05/testing-tool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1408411"/>
            <a:ext cx="1905000" cy="1905000"/>
          </a:xfrm>
          <a:prstGeom prst="roundRect">
            <a:avLst>
              <a:gd name="adj" fmla="val 7067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joomluck.com/images/stories/webmaster-tips.jp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5987" l="4359" r="90000">
                        <a14:foregroundMark x1="28718" y1="6355" x2="28718" y2="6355"/>
                        <a14:foregroundMark x1="27179" y1="4348" x2="27179" y2="43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33" y="2466756"/>
            <a:ext cx="2208664" cy="1693310"/>
          </a:xfrm>
          <a:prstGeom prst="roundRect">
            <a:avLst>
              <a:gd name="adj" fmla="val 7067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14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Testing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Web testing tools are a common type of test tool, used for: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Functional/Regression </a:t>
            </a:r>
            <a:r>
              <a:rPr lang="en-US" dirty="0"/>
              <a:t>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Load and P</a:t>
            </a:r>
            <a:r>
              <a:rPr lang="en-US" dirty="0" smtClean="0"/>
              <a:t>erformance </a:t>
            </a:r>
            <a:r>
              <a:rPr lang="en-US" dirty="0"/>
              <a:t>Testing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Web Site Security Testing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Web Site Management Testing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Mobile </a:t>
            </a:r>
            <a:r>
              <a:rPr lang="en-US" dirty="0"/>
              <a:t>Web/App Testing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4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Testing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Web testing tools are a common type of test tool, used for: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Scanning websites </a:t>
            </a:r>
            <a:r>
              <a:rPr lang="en-US" dirty="0"/>
              <a:t>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broken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 missing hyperlinks </a:t>
            </a:r>
            <a:r>
              <a:rPr lang="en-US" dirty="0" smtClean="0"/>
              <a:t>(Link checkers)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Static </a:t>
            </a:r>
            <a:r>
              <a:rPr lang="en-US" dirty="0"/>
              <a:t>analysis </a:t>
            </a:r>
            <a:r>
              <a:rPr lang="en-US" dirty="0" smtClean="0"/>
              <a:t>on HTML, checking </a:t>
            </a:r>
            <a:r>
              <a:rPr lang="en-US" dirty="0"/>
              <a:t>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conformance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standards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94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853" y="1811554"/>
            <a:ext cx="7924800" cy="685800"/>
          </a:xfrm>
        </p:spPr>
        <p:txBody>
          <a:bodyPr/>
          <a:lstStyle/>
          <a:p>
            <a:r>
              <a:rPr lang="en-US" dirty="0" smtClean="0"/>
              <a:t>Main Web Testing Methods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10" y="3214283"/>
            <a:ext cx="2826840" cy="234499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924" y="3214283"/>
            <a:ext cx="2860358" cy="220113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254" y="338834"/>
            <a:ext cx="1230602" cy="123060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198" y="4212192"/>
            <a:ext cx="2349096" cy="2349096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66862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Page </a:t>
            </a:r>
            <a:r>
              <a:rPr lang="en-US" dirty="0">
                <a:effectLst/>
              </a:rPr>
              <a:t>Functionality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Functionality </a:t>
            </a:r>
            <a:r>
              <a:rPr lang="en-US" dirty="0" smtClean="0"/>
              <a:t>Testing</a:t>
            </a:r>
            <a:endParaRPr lang="en-US" dirty="0"/>
          </a:p>
          <a:p>
            <a:pPr lvl="1"/>
            <a:r>
              <a:rPr lang="en-US" dirty="0"/>
              <a:t>Check all the </a:t>
            </a:r>
            <a:r>
              <a:rPr lang="en-US" dirty="0" smtClean="0"/>
              <a:t>links</a:t>
            </a:r>
          </a:p>
          <a:p>
            <a:pPr lvl="2"/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outgoing </a:t>
            </a:r>
            <a:r>
              <a:rPr lang="en-US" dirty="0"/>
              <a:t>links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from all the pages from specific domain under </a:t>
            </a:r>
            <a:r>
              <a:rPr lang="en-US" dirty="0" smtClean="0"/>
              <a:t>test</a:t>
            </a:r>
          </a:p>
          <a:p>
            <a:pPr lvl="2"/>
            <a:r>
              <a:rPr lang="en-US" dirty="0" smtClean="0"/>
              <a:t>all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internal </a:t>
            </a:r>
            <a:r>
              <a:rPr lang="en-US" dirty="0"/>
              <a:t>links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inks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jumping</a:t>
            </a:r>
            <a:r>
              <a:rPr lang="en-US" dirty="0" smtClean="0"/>
              <a:t> </a:t>
            </a:r>
            <a:r>
              <a:rPr lang="en-US" dirty="0"/>
              <a:t>on the same </a:t>
            </a:r>
            <a:r>
              <a:rPr lang="en-US" dirty="0" smtClean="0"/>
              <a:t>pages</a:t>
            </a:r>
            <a:endParaRPr lang="en-US" dirty="0"/>
          </a:p>
          <a:p>
            <a:pPr lvl="2"/>
            <a:r>
              <a:rPr lang="en-US" dirty="0"/>
              <a:t>l</a:t>
            </a:r>
            <a:r>
              <a:rPr lang="en-US" dirty="0" smtClean="0"/>
              <a:t>inks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used to send the email</a:t>
            </a:r>
          </a:p>
          <a:p>
            <a:pPr lvl="2"/>
            <a:r>
              <a:rPr lang="en-US" dirty="0" smtClean="0"/>
              <a:t>check </a:t>
            </a:r>
            <a:r>
              <a:rPr lang="en-US" dirty="0"/>
              <a:t>if there are any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orphan</a:t>
            </a:r>
            <a:r>
              <a:rPr lang="en-US" dirty="0"/>
              <a:t> </a:t>
            </a:r>
            <a:r>
              <a:rPr lang="en-US" dirty="0" smtClean="0"/>
              <a:t>pages</a:t>
            </a:r>
            <a:endParaRPr lang="en-US" dirty="0"/>
          </a:p>
          <a:p>
            <a:pPr lvl="2"/>
            <a:r>
              <a:rPr lang="en-US" dirty="0" smtClean="0"/>
              <a:t>check </a:t>
            </a:r>
            <a:r>
              <a:rPr lang="en-US" dirty="0"/>
              <a:t>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broken</a:t>
            </a:r>
            <a:r>
              <a:rPr lang="en-US" dirty="0"/>
              <a:t> </a:t>
            </a:r>
            <a:r>
              <a:rPr lang="en-US" dirty="0" smtClean="0"/>
              <a:t>links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42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Page </a:t>
            </a:r>
            <a:r>
              <a:rPr lang="en-US" dirty="0">
                <a:effectLst/>
              </a:rPr>
              <a:t>Functionality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Functionality </a:t>
            </a:r>
            <a:r>
              <a:rPr lang="en-US" dirty="0" smtClean="0"/>
              <a:t>Testing</a:t>
            </a:r>
            <a:endParaRPr lang="en-US" dirty="0"/>
          </a:p>
          <a:p>
            <a:pPr lvl="1"/>
            <a:r>
              <a:rPr lang="en-US" dirty="0"/>
              <a:t>Test forms in all </a:t>
            </a:r>
            <a:r>
              <a:rPr lang="en-US" dirty="0" smtClean="0"/>
              <a:t>pages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heck </a:t>
            </a:r>
            <a:r>
              <a:rPr lang="en-US" dirty="0"/>
              <a:t>all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validations</a:t>
            </a:r>
            <a:r>
              <a:rPr lang="en-US" dirty="0"/>
              <a:t> on each </a:t>
            </a:r>
            <a:r>
              <a:rPr lang="en-US" dirty="0" smtClean="0"/>
              <a:t>field</a:t>
            </a:r>
            <a:endParaRPr lang="en-US" dirty="0"/>
          </a:p>
          <a:p>
            <a:pPr lvl="2"/>
            <a:r>
              <a:rPr lang="en-US" dirty="0"/>
              <a:t>Check for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default values </a:t>
            </a:r>
            <a:r>
              <a:rPr lang="en-US" dirty="0"/>
              <a:t>of </a:t>
            </a:r>
            <a:r>
              <a:rPr lang="en-US" dirty="0" smtClean="0"/>
              <a:t>fields</a:t>
            </a:r>
            <a:endParaRPr lang="en-US" dirty="0"/>
          </a:p>
          <a:p>
            <a:pPr lvl="2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Wrong inputs </a:t>
            </a:r>
            <a:r>
              <a:rPr lang="en-US" dirty="0"/>
              <a:t>to the fields in the </a:t>
            </a:r>
            <a:r>
              <a:rPr lang="en-US" dirty="0" smtClean="0"/>
              <a:t>forms</a:t>
            </a:r>
            <a:endParaRPr lang="en-US" dirty="0"/>
          </a:p>
          <a:p>
            <a:pPr lvl="2"/>
            <a:r>
              <a:rPr lang="en-US" dirty="0"/>
              <a:t>Options to create forms if any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form delete,</a:t>
            </a:r>
            <a:r>
              <a:rPr lang="en-US" dirty="0"/>
              <a:t> </a:t>
            </a:r>
            <a:r>
              <a:rPr lang="en-US" dirty="0" smtClean="0"/>
              <a:t>view </a:t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/>
              <a:t>modify the </a:t>
            </a:r>
            <a:r>
              <a:rPr lang="en-US" dirty="0" smtClean="0"/>
              <a:t>forms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394" y="4210053"/>
            <a:ext cx="2136959" cy="2136959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3343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Page </a:t>
            </a:r>
            <a:r>
              <a:rPr lang="en-US" dirty="0">
                <a:effectLst/>
              </a:rPr>
              <a:t>Functionality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Functionality </a:t>
            </a:r>
            <a:r>
              <a:rPr lang="en-US" dirty="0" smtClean="0"/>
              <a:t>Testing</a:t>
            </a:r>
            <a:endParaRPr lang="en-US" dirty="0"/>
          </a:p>
          <a:p>
            <a:pPr lvl="1"/>
            <a:r>
              <a:rPr lang="en-US" dirty="0" smtClean="0"/>
              <a:t>Cookies testing</a:t>
            </a:r>
          </a:p>
          <a:p>
            <a:pPr lvl="2"/>
            <a:r>
              <a:rPr lang="en-US" dirty="0" smtClean="0"/>
              <a:t>Test </a:t>
            </a:r>
            <a:r>
              <a:rPr lang="en-US" dirty="0"/>
              <a:t>the application by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enabling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disabling</a:t>
            </a:r>
            <a:r>
              <a:rPr lang="en-US" dirty="0"/>
              <a:t> the cookies in your browser </a:t>
            </a:r>
            <a:r>
              <a:rPr lang="en-US" dirty="0" smtClean="0"/>
              <a:t>options</a:t>
            </a:r>
            <a:endParaRPr lang="en-US" dirty="0"/>
          </a:p>
          <a:p>
            <a:pPr lvl="2"/>
            <a:r>
              <a:rPr lang="en-US" dirty="0"/>
              <a:t>Test if the cookies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encrypted</a:t>
            </a:r>
            <a:r>
              <a:rPr lang="en-US" dirty="0"/>
              <a:t> before </a:t>
            </a:r>
            <a:r>
              <a:rPr lang="en-US" dirty="0" smtClean="0"/>
              <a:t>they are written </a:t>
            </a:r>
            <a:r>
              <a:rPr lang="en-US" dirty="0"/>
              <a:t>to user </a:t>
            </a:r>
            <a:r>
              <a:rPr lang="en-US" dirty="0" smtClean="0"/>
              <a:t>machine</a:t>
            </a:r>
          </a:p>
          <a:p>
            <a:pPr lvl="2"/>
            <a:r>
              <a:rPr lang="en-US" dirty="0" smtClean="0"/>
              <a:t>Check </a:t>
            </a:r>
            <a:r>
              <a:rPr lang="en-US" dirty="0"/>
              <a:t>application </a:t>
            </a:r>
            <a:r>
              <a:rPr lang="en-US" dirty="0" smtClean="0"/>
              <a:t>security</a:t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deleting</a:t>
            </a:r>
            <a:r>
              <a:rPr lang="en-US" dirty="0"/>
              <a:t> the cookies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797" y="4407763"/>
            <a:ext cx="1797202" cy="174202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16682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932331"/>
            <a:ext cx="7581900" cy="5764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Snejina Lazarova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/>
              <a:t>Product Manager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/>
              <a:t>Business </a:t>
            </a:r>
            <a:r>
              <a:rPr lang="en-US" sz="2400" dirty="0" smtClean="0"/>
              <a:t>Services Team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Dimo Mitev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QA Architect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Backend Services Team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5"/>
          <a:stretch/>
        </p:blipFill>
        <p:spPr>
          <a:xfrm>
            <a:off x="6099452" y="3790421"/>
            <a:ext cx="1441959" cy="202960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50"/>
          <a:stretch/>
        </p:blipFill>
        <p:spPr>
          <a:xfrm>
            <a:off x="6105170" y="1284734"/>
            <a:ext cx="1436241" cy="2039112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50888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Page </a:t>
            </a:r>
            <a:r>
              <a:rPr lang="en-US" dirty="0">
                <a:effectLst/>
              </a:rPr>
              <a:t>Functionality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Functionality </a:t>
            </a:r>
            <a:r>
              <a:rPr lang="en-US" dirty="0" smtClean="0"/>
              <a:t>Testing</a:t>
            </a:r>
            <a:endParaRPr lang="en-US" dirty="0"/>
          </a:p>
          <a:p>
            <a:pPr lvl="1"/>
            <a:r>
              <a:rPr lang="en-US" dirty="0"/>
              <a:t>Test HTML and </a:t>
            </a:r>
            <a:r>
              <a:rPr lang="en-US" dirty="0" smtClean="0"/>
              <a:t>CSS</a:t>
            </a:r>
          </a:p>
          <a:p>
            <a:pPr lvl="2"/>
            <a:r>
              <a:rPr lang="en-US" dirty="0"/>
              <a:t>Checking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syntax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rrors</a:t>
            </a:r>
          </a:p>
          <a:p>
            <a:pPr lvl="2"/>
            <a:r>
              <a:rPr lang="en-US" dirty="0"/>
              <a:t>Readable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color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chemas</a:t>
            </a:r>
          </a:p>
          <a:p>
            <a:pPr lvl="2"/>
            <a:r>
              <a:rPr lang="en-US" dirty="0"/>
              <a:t>Standard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ompliance</a:t>
            </a:r>
          </a:p>
          <a:p>
            <a:pPr lvl="3"/>
            <a:r>
              <a:rPr lang="en-US" dirty="0" smtClean="0"/>
              <a:t>E.g. standards such W3C </a:t>
            </a:r>
            <a:br>
              <a:rPr lang="en-US" dirty="0" smtClean="0"/>
            </a:br>
            <a:r>
              <a:rPr lang="en-US" dirty="0" smtClean="0"/>
              <a:t>and ISO is followed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202" y="3936356"/>
            <a:ext cx="2484408" cy="173695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63371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Page </a:t>
            </a:r>
            <a:r>
              <a:rPr lang="en-US" dirty="0">
                <a:effectLst/>
              </a:rPr>
              <a:t>Functionality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Functionality </a:t>
            </a:r>
            <a:r>
              <a:rPr lang="en-US" dirty="0" smtClean="0"/>
              <a:t>Testing</a:t>
            </a:r>
            <a:endParaRPr lang="en-US" dirty="0"/>
          </a:p>
          <a:p>
            <a:pPr lvl="1"/>
            <a:r>
              <a:rPr lang="en-US" dirty="0" smtClean="0"/>
              <a:t>Database testing</a:t>
            </a:r>
          </a:p>
          <a:p>
            <a:pPr lvl="2"/>
            <a:r>
              <a:rPr lang="en-US" dirty="0" smtClean="0"/>
              <a:t>Testing the backend databases, like comparing the actual results with expected results</a:t>
            </a:r>
          </a:p>
          <a:p>
            <a:pPr marL="649288" lvl="2" indent="0">
              <a:buNone/>
            </a:pPr>
            <a:endParaRPr lang="en-US" dirty="0"/>
          </a:p>
          <a:p>
            <a:pPr marL="649288" lvl="2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429000"/>
            <a:ext cx="2971800" cy="2971800"/>
          </a:xfrm>
          <a:prstGeom prst="roundRect">
            <a:avLst>
              <a:gd name="adj" fmla="val 9810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35292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Page </a:t>
            </a:r>
            <a:r>
              <a:rPr lang="en-US" dirty="0">
                <a:effectLst/>
              </a:rPr>
              <a:t>Functionality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/>
              <a:t>Functionality Testing</a:t>
            </a:r>
          </a:p>
          <a:p>
            <a:pPr lvl="1"/>
            <a:r>
              <a:rPr lang="en-US" dirty="0" smtClean="0"/>
              <a:t>Database testing basically include</a:t>
            </a:r>
          </a:p>
          <a:p>
            <a:pPr lvl="2"/>
            <a:r>
              <a:rPr lang="en-US" dirty="0" smtClean="0"/>
              <a:t>Data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validity</a:t>
            </a:r>
            <a:r>
              <a:rPr lang="en-US" dirty="0" smtClean="0"/>
              <a:t> testing</a:t>
            </a:r>
          </a:p>
          <a:p>
            <a:pPr lvl="3"/>
            <a:r>
              <a:rPr lang="en-US" dirty="0" smtClean="0"/>
              <a:t>Test if any errors are shown while executing queries</a:t>
            </a:r>
          </a:p>
          <a:p>
            <a:pPr lvl="2"/>
            <a:r>
              <a:rPr lang="en-US" dirty="0" smtClean="0">
                <a:solidFill>
                  <a:srgbClr val="F5FFC2"/>
                </a:solidFill>
              </a:rPr>
              <a:t>Data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Integrity</a:t>
            </a:r>
            <a:r>
              <a:rPr lang="en-US" dirty="0">
                <a:solidFill>
                  <a:srgbClr val="F5FFC2"/>
                </a:solidFill>
              </a:rPr>
              <a:t> </a:t>
            </a:r>
            <a:r>
              <a:rPr lang="en-US" dirty="0" smtClean="0">
                <a:solidFill>
                  <a:srgbClr val="F5FFC2"/>
                </a:solidFill>
              </a:rPr>
              <a:t>testing</a:t>
            </a:r>
            <a:endParaRPr lang="en-US" dirty="0">
              <a:solidFill>
                <a:srgbClr val="F5FFC2"/>
              </a:solidFill>
            </a:endParaRPr>
          </a:p>
          <a:p>
            <a:pPr lvl="3"/>
            <a:r>
              <a:rPr lang="en-US" dirty="0" smtClean="0"/>
              <a:t>Maintained </a:t>
            </a:r>
            <a:r>
              <a:rPr lang="en-US" dirty="0"/>
              <a:t>while </a:t>
            </a:r>
            <a:r>
              <a:rPr lang="en-US" dirty="0" smtClean="0"/>
              <a:t>creating, </a:t>
            </a:r>
            <a:r>
              <a:rPr lang="en-US" dirty="0"/>
              <a:t>updating or deleting data in database </a:t>
            </a:r>
            <a:endParaRPr lang="en-US" dirty="0" smtClean="0"/>
          </a:p>
          <a:p>
            <a:pPr lvl="2"/>
            <a:r>
              <a:rPr lang="en-US" dirty="0"/>
              <a:t>Check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response time </a:t>
            </a:r>
            <a:r>
              <a:rPr lang="en-US" dirty="0"/>
              <a:t>of queries </a:t>
            </a:r>
            <a:endParaRPr lang="en-US" dirty="0" smtClean="0"/>
          </a:p>
          <a:p>
            <a:pPr lvl="2"/>
            <a:r>
              <a:rPr lang="en-US" dirty="0"/>
              <a:t>T</a:t>
            </a:r>
            <a:r>
              <a:rPr lang="en-US" dirty="0" smtClean="0"/>
              <a:t>est </a:t>
            </a:r>
            <a:r>
              <a:rPr lang="en-US" dirty="0"/>
              <a:t>data retrieved from </a:t>
            </a:r>
            <a:r>
              <a:rPr lang="en-US" dirty="0" smtClean="0"/>
              <a:t>the database </a:t>
            </a:r>
            <a:r>
              <a:rPr lang="en-US" dirty="0"/>
              <a:t>is shown accurately in </a:t>
            </a:r>
            <a:r>
              <a:rPr lang="en-US" dirty="0" smtClean="0"/>
              <a:t>the web </a:t>
            </a:r>
            <a:r>
              <a:rPr lang="en-US" dirty="0"/>
              <a:t>application</a:t>
            </a:r>
            <a:endParaRPr lang="en-US" dirty="0" smtClean="0"/>
          </a:p>
          <a:p>
            <a:pPr lvl="3"/>
            <a:endParaRPr lang="en-US" dirty="0" smtClean="0"/>
          </a:p>
          <a:p>
            <a:pPr marL="649288" lvl="2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  <a:p>
            <a:pPr marL="649288" lvl="2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974" y="1085273"/>
            <a:ext cx="943155" cy="1334653"/>
          </a:xfrm>
          <a:prstGeom prst="roundRect">
            <a:avLst>
              <a:gd name="adj" fmla="val 9810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00591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Page Usability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page usability test</a:t>
            </a:r>
          </a:p>
          <a:p>
            <a:pPr lvl="1"/>
            <a:r>
              <a:rPr lang="en-US" dirty="0"/>
              <a:t>A method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simulating the user's way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experience</a:t>
            </a:r>
          </a:p>
          <a:p>
            <a:pPr lvl="2"/>
            <a:r>
              <a:rPr lang="en-US" dirty="0"/>
              <a:t>E.g.,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checking help links, contents in the page, checking menu options and their links, think times between the pages and message dialogs in the pages</a:t>
            </a:r>
          </a:p>
          <a:p>
            <a:pPr lvl="2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036" y="4287672"/>
            <a:ext cx="2417928" cy="2417928"/>
          </a:xfrm>
          <a:prstGeom prst="roundRect">
            <a:avLst>
              <a:gd name="adj" fmla="val 9810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59011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Page Usability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sability testing</a:t>
            </a:r>
          </a:p>
          <a:p>
            <a:pPr lvl="1"/>
            <a:r>
              <a:rPr lang="en-US" dirty="0"/>
              <a:t>Test for </a:t>
            </a:r>
            <a:r>
              <a:rPr lang="en-US" dirty="0" smtClean="0"/>
              <a:t>navigation</a:t>
            </a:r>
          </a:p>
          <a:p>
            <a:pPr lvl="2"/>
            <a:r>
              <a:rPr lang="en-US" dirty="0" smtClean="0"/>
              <a:t>How </a:t>
            </a:r>
            <a:r>
              <a:rPr lang="en-US" dirty="0"/>
              <a:t>the user surfs the web pages, different controls like buttons, boxes or how user using the links on the pages to surf different </a:t>
            </a:r>
            <a:r>
              <a:rPr lang="en-US" dirty="0" smtClean="0"/>
              <a:t>pages</a:t>
            </a:r>
          </a:p>
          <a:p>
            <a:pPr lvl="2"/>
            <a:r>
              <a:rPr lang="en-US" dirty="0" smtClean="0"/>
              <a:t>Web </a:t>
            </a:r>
            <a:r>
              <a:rPr lang="en-US" dirty="0"/>
              <a:t>site should be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easy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use</a:t>
            </a:r>
          </a:p>
          <a:p>
            <a:pPr lvl="2"/>
            <a:r>
              <a:rPr lang="en-US" dirty="0"/>
              <a:t>Instructions should be provided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clearly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correct</a:t>
            </a:r>
            <a:r>
              <a:rPr lang="en-US" dirty="0"/>
              <a:t> </a:t>
            </a:r>
            <a:r>
              <a:rPr lang="en-US" dirty="0" smtClean="0"/>
              <a:t>(it means </a:t>
            </a:r>
            <a:r>
              <a:rPr lang="en-US" dirty="0"/>
              <a:t>whether they satisfy purpose)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6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Page Usability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sability testing</a:t>
            </a:r>
          </a:p>
          <a:p>
            <a:pPr lvl="1"/>
            <a:r>
              <a:rPr lang="en-US" dirty="0" smtClean="0"/>
              <a:t>Content checking</a:t>
            </a:r>
          </a:p>
          <a:p>
            <a:pPr lvl="2"/>
            <a:r>
              <a:rPr lang="en-US" dirty="0"/>
              <a:t>Content should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logical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easy </a:t>
            </a:r>
            <a:r>
              <a:rPr lang="en-US" dirty="0"/>
              <a:t>to </a:t>
            </a:r>
            <a:r>
              <a:rPr lang="en-US" dirty="0" smtClean="0"/>
              <a:t>understand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meaningful</a:t>
            </a:r>
          </a:p>
          <a:p>
            <a:pPr lvl="2"/>
            <a:r>
              <a:rPr lang="en-US" dirty="0"/>
              <a:t>Check 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spelling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errors</a:t>
            </a:r>
          </a:p>
          <a:p>
            <a:pPr lvl="2"/>
            <a:r>
              <a:rPr lang="en-US" dirty="0" smtClean="0"/>
              <a:t>All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anchor text </a:t>
            </a:r>
            <a:r>
              <a:rPr lang="en-US" dirty="0"/>
              <a:t>links should be working </a:t>
            </a:r>
            <a:r>
              <a:rPr lang="en-US" dirty="0" smtClean="0"/>
              <a:t>properly</a:t>
            </a:r>
          </a:p>
          <a:p>
            <a:pPr lvl="2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Images</a:t>
            </a:r>
            <a:r>
              <a:rPr lang="en-US" dirty="0"/>
              <a:t> should be placed properly with proper sizes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8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Page Usability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sability testing</a:t>
            </a:r>
          </a:p>
          <a:p>
            <a:pPr lvl="1"/>
            <a:r>
              <a:rPr lang="en-US" dirty="0"/>
              <a:t>Interface </a:t>
            </a:r>
            <a:r>
              <a:rPr lang="en-US" dirty="0" smtClean="0"/>
              <a:t>Testing</a:t>
            </a:r>
          </a:p>
          <a:p>
            <a:pPr lvl="2"/>
            <a:r>
              <a:rPr lang="en-US" dirty="0"/>
              <a:t>The </a:t>
            </a:r>
            <a:r>
              <a:rPr lang="en-US" dirty="0" smtClean="0"/>
              <a:t>main layers are</a:t>
            </a:r>
          </a:p>
          <a:p>
            <a:pPr lvl="3"/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eb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server </a:t>
            </a:r>
            <a:endParaRPr lang="en-US" dirty="0"/>
          </a:p>
          <a:p>
            <a:pPr lvl="3"/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pplication server</a:t>
            </a:r>
          </a:p>
          <a:p>
            <a:pPr lvl="3"/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atabase server</a:t>
            </a:r>
          </a:p>
          <a:p>
            <a:pPr marL="649288" lvl="2" indent="0">
              <a:buNone/>
            </a:pPr>
            <a:r>
              <a:rPr lang="en-US" dirty="0" smtClean="0"/>
              <a:t>Check </a:t>
            </a:r>
            <a:r>
              <a:rPr lang="en-US" dirty="0"/>
              <a:t>if all the interactions </a:t>
            </a:r>
            <a:r>
              <a:rPr lang="en-US" dirty="0" smtClean="0"/>
              <a:t>between</a:t>
            </a:r>
            <a:br>
              <a:rPr lang="en-US" dirty="0" smtClean="0"/>
            </a:br>
            <a:r>
              <a:rPr lang="en-US" dirty="0" smtClean="0"/>
              <a:t>these servers</a:t>
            </a:r>
            <a:r>
              <a:rPr lang="en-US" dirty="0"/>
              <a:t> </a:t>
            </a:r>
            <a:r>
              <a:rPr lang="en-US" dirty="0" smtClean="0"/>
              <a:t>are executed</a:t>
            </a:r>
            <a:r>
              <a:rPr lang="en-US" dirty="0"/>
              <a:t> </a:t>
            </a:r>
            <a:r>
              <a:rPr lang="en-US" dirty="0" smtClean="0"/>
              <a:t>properly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21590" y="2097775"/>
            <a:ext cx="1985180" cy="1985180"/>
          </a:xfrm>
          <a:prstGeom prst="roundRect">
            <a:avLst>
              <a:gd name="adj" fmla="val 5667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6242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Page Usability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sability testing</a:t>
            </a:r>
          </a:p>
          <a:p>
            <a:pPr lvl="1"/>
            <a:r>
              <a:rPr lang="en-US" dirty="0"/>
              <a:t>Compatibility </a:t>
            </a:r>
            <a:r>
              <a:rPr lang="en-US" dirty="0" smtClean="0"/>
              <a:t>Testing</a:t>
            </a:r>
          </a:p>
          <a:p>
            <a:pPr lvl="2"/>
            <a:r>
              <a:rPr lang="en-US" dirty="0" smtClean="0"/>
              <a:t>Browser compatibility</a:t>
            </a:r>
          </a:p>
          <a:p>
            <a:pPr lvl="2"/>
            <a:r>
              <a:rPr lang="en-US" dirty="0" smtClean="0"/>
              <a:t>Operating system compatibility</a:t>
            </a:r>
          </a:p>
          <a:p>
            <a:pPr lvl="2"/>
            <a:r>
              <a:rPr lang="en-US" dirty="0" smtClean="0"/>
              <a:t>Mobile browsing</a:t>
            </a:r>
          </a:p>
          <a:p>
            <a:pPr lvl="2"/>
            <a:r>
              <a:rPr lang="en-US" dirty="0" smtClean="0"/>
              <a:t>Printing </a:t>
            </a:r>
            <a:r>
              <a:rPr lang="en-US" dirty="0"/>
              <a:t>options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842" y="3933372"/>
            <a:ext cx="3053430" cy="2244271"/>
          </a:xfrm>
          <a:prstGeom prst="roundRect">
            <a:avLst>
              <a:gd name="adj" fmla="val 5667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66398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Page Compatibility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web page </a:t>
            </a:r>
            <a:r>
              <a:rPr lang="en-US" dirty="0" smtClean="0"/>
              <a:t>compatibility</a:t>
            </a:r>
            <a:endParaRPr lang="en-US" b="0" dirty="0" smtClean="0"/>
          </a:p>
          <a:p>
            <a:pPr lvl="1"/>
            <a:r>
              <a:rPr lang="en-US" dirty="0"/>
              <a:t>A method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testing multiple browsers </a:t>
            </a:r>
            <a:r>
              <a:rPr lang="en-US" dirty="0"/>
              <a:t>based on user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web page presentation depends 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how well the components are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381500"/>
            <a:ext cx="7620000" cy="1905000"/>
          </a:xfrm>
          <a:prstGeom prst="roundRect">
            <a:avLst>
              <a:gd name="adj" fmla="val 5667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158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Page </a:t>
            </a:r>
            <a:r>
              <a:rPr lang="en-US" dirty="0"/>
              <a:t>Compatibility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browser </a:t>
            </a:r>
            <a:r>
              <a:rPr lang="en-US" dirty="0"/>
              <a:t>compatibility </a:t>
            </a:r>
            <a:r>
              <a:rPr lang="en-US" dirty="0" smtClean="0"/>
              <a:t>checklist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285064"/>
              </p:ext>
            </p:extLst>
          </p:nvPr>
        </p:nvGraphicFramePr>
        <p:xfrm>
          <a:off x="1524000" y="1621113"/>
          <a:ext cx="5871882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1882"/>
              </a:tblGrid>
              <a:tr h="310154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CSS validation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1015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HTML or XHTML validation</a:t>
                      </a:r>
                      <a:endParaRPr lang="en-US" sz="16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1015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Page validations with and without JavaScript enabled</a:t>
                      </a:r>
                      <a:endParaRPr lang="en-US" sz="16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1015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Ajax and jQuery functionality</a:t>
                      </a:r>
                      <a:endParaRPr lang="en-US" sz="16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1015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Font size validation</a:t>
                      </a:r>
                      <a:endParaRPr lang="en-US" sz="16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1015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Page layout in different resolutions</a:t>
                      </a:r>
                      <a:endParaRPr lang="en-US" sz="16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1015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All images and alignment</a:t>
                      </a:r>
                      <a:endParaRPr lang="en-US" sz="16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1015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Header and footer sections</a:t>
                      </a:r>
                      <a:endParaRPr lang="en-US" sz="16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1015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Page styles</a:t>
                      </a:r>
                      <a:endParaRPr lang="en-US" sz="16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1015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Date formats</a:t>
                      </a:r>
                      <a:endParaRPr lang="en-US" sz="16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1015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Special characters with HTML character encoding</a:t>
                      </a:r>
                      <a:endParaRPr lang="en-US" sz="16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1015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Page zoom-in and zoom-out functionality</a:t>
                      </a:r>
                      <a:endParaRPr lang="en-US" sz="16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8930" y="5764310"/>
            <a:ext cx="8198224" cy="852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 can repeat </a:t>
            </a: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tests on </a:t>
            </a:r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browsers and operating systems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722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Testing Web </a:t>
            </a:r>
            <a:r>
              <a:rPr lang="en-US" dirty="0" smtClean="0"/>
              <a:t>Applications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Characteristics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Issues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Main </a:t>
            </a:r>
            <a:r>
              <a:rPr lang="en-US" dirty="0"/>
              <a:t>Web Testing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122" name="Picture 2" descr="http://www.travelina-bg.net/images/33-book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235" y="3666564"/>
            <a:ext cx="2209800" cy="2209800"/>
          </a:xfrm>
          <a:prstGeom prst="roundRect">
            <a:avLst>
              <a:gd name="adj" fmla="val 8982"/>
            </a:avLst>
          </a:prstGeom>
          <a:noFill/>
          <a:effectLst>
            <a:glow rad="101600">
              <a:schemeClr val="tx1">
                <a:alpha val="40000"/>
              </a:schemeClr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12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Testing basically </a:t>
            </a:r>
            <a:r>
              <a:rPr lang="en-US" dirty="0" smtClean="0"/>
              <a:t>include</a:t>
            </a:r>
          </a:p>
          <a:p>
            <a:pPr lvl="1"/>
            <a:r>
              <a:rPr lang="en-US" dirty="0" smtClean="0"/>
              <a:t>Testing </a:t>
            </a:r>
            <a:r>
              <a:rPr lang="en-US" dirty="0"/>
              <a:t>for vulnerabilities of the web application</a:t>
            </a:r>
            <a:endParaRPr lang="en-US" dirty="0" smtClean="0"/>
          </a:p>
          <a:p>
            <a:pPr lvl="2"/>
            <a:r>
              <a:rPr lang="en-US" dirty="0"/>
              <a:t>Test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unauthorized access </a:t>
            </a:r>
            <a:r>
              <a:rPr lang="en-US" dirty="0"/>
              <a:t>to secure pages should not be </a:t>
            </a:r>
            <a:r>
              <a:rPr lang="en-US" dirty="0" smtClean="0"/>
              <a:t>permitted</a:t>
            </a:r>
          </a:p>
          <a:p>
            <a:pPr lvl="2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Restricted files </a:t>
            </a:r>
            <a:r>
              <a:rPr lang="en-US" dirty="0"/>
              <a:t>should not be downloadable without appropriate </a:t>
            </a:r>
            <a:r>
              <a:rPr lang="en-US" dirty="0" smtClean="0"/>
              <a:t>access</a:t>
            </a:r>
          </a:p>
          <a:p>
            <a:pPr lvl="2"/>
            <a:r>
              <a:rPr lang="en-US" dirty="0"/>
              <a:t>Check sessions are automatically killed after prolonged user inactivity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493" y="1140546"/>
            <a:ext cx="1224107" cy="1224107"/>
          </a:xfrm>
          <a:prstGeom prst="roundRect">
            <a:avLst>
              <a:gd name="adj" fmla="val 5667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93823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</a:t>
            </a:r>
            <a:r>
              <a:rPr lang="en-US" dirty="0" smtClean="0"/>
              <a:t>Testing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erifies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page responses </a:t>
            </a:r>
            <a:r>
              <a:rPr lang="en-US" dirty="0"/>
              <a:t>as per expectations based on the </a:t>
            </a:r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Also </a:t>
            </a:r>
            <a:r>
              <a:rPr lang="en-US" dirty="0"/>
              <a:t>includes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stress testing </a:t>
            </a:r>
            <a:r>
              <a:rPr lang="en-US" dirty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load testing </a:t>
            </a:r>
            <a:r>
              <a:rPr lang="en-US" dirty="0"/>
              <a:t>of the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709" y="3810000"/>
            <a:ext cx="3429000" cy="2571750"/>
          </a:xfrm>
          <a:prstGeom prst="roundRect">
            <a:avLst>
              <a:gd name="adj" fmla="val 9810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580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Testing With Different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Testing a web application using different </a:t>
            </a:r>
            <a:r>
              <a:rPr lang="en-US" dirty="0" smtClean="0"/>
              <a:t>networks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Required due to different points a user may access the system from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E.g., </a:t>
            </a: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local intranet </a:t>
            </a:r>
            <a:r>
              <a:rPr lang="en-US" dirty="0"/>
              <a:t>or an internet with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lower network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speed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An application's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performance</a:t>
            </a:r>
            <a:r>
              <a:rPr lang="en-US" dirty="0"/>
              <a:t> and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accessibility</a:t>
            </a:r>
            <a:r>
              <a:rPr lang="en-US" dirty="0"/>
              <a:t> are based directly on the network </a:t>
            </a:r>
            <a:r>
              <a:rPr lang="en-US" dirty="0" smtClean="0"/>
              <a:t>used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is </a:t>
            </a:r>
            <a:r>
              <a:rPr lang="en-US" dirty="0"/>
              <a:t>also part of performance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70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Web </a:t>
            </a:r>
            <a:r>
              <a:rPr lang="en-US" dirty="0"/>
              <a:t>Testing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other types of testing </a:t>
            </a:r>
            <a:r>
              <a:rPr lang="en-US" dirty="0"/>
              <a:t>that can be performed as part of </a:t>
            </a:r>
            <a:r>
              <a:rPr lang="en-US" dirty="0" smtClean="0"/>
              <a:t>Web Performance Testing: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/>
              <a:t>different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operating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systems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sing different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databases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nstalling </a:t>
            </a:r>
            <a:r>
              <a:rPr lang="en-US" dirty="0"/>
              <a:t>different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versions</a:t>
            </a:r>
            <a:r>
              <a:rPr lang="en-US" dirty="0"/>
              <a:t> of an operating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277" y="4800600"/>
            <a:ext cx="2133600" cy="16002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357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a test environment that is separate from your development and production </a:t>
            </a:r>
            <a:r>
              <a:rPr lang="en-US" dirty="0" smtClean="0"/>
              <a:t>environment</a:t>
            </a:r>
          </a:p>
          <a:p>
            <a:r>
              <a:rPr lang="en-US" dirty="0"/>
              <a:t>This includes a separate web server, database server, and application server if applicable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296" y="4028661"/>
            <a:ext cx="2657409" cy="252453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38317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46529"/>
            <a:ext cx="7086600" cy="838200"/>
          </a:xfrm>
        </p:spPr>
        <p:txBody>
          <a:bodyPr/>
          <a:lstStyle/>
          <a:p>
            <a:r>
              <a:rPr lang="en-US" dirty="0" smtClean="0"/>
              <a:t>Differences between Desktop, Client Server and Web Apps 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0068130"/>
              </p:ext>
            </p:extLst>
          </p:nvPr>
        </p:nvGraphicFramePr>
        <p:xfrm>
          <a:off x="228600" y="1801815"/>
          <a:ext cx="8686800" cy="4079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95600"/>
                <a:gridCol w="2895600"/>
                <a:gridCol w="28956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Desktop 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Client</a:t>
                      </a:r>
                      <a:r>
                        <a:rPr lang="en-US" baseline="0" dirty="0" smtClean="0"/>
                        <a:t> Server 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Web App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Single tier app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2 tier app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3 tier app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 runs in single system  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 runs in two or more systems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 runs in two or more systems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Single user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Limited number of users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Unlimited number of users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hangingPunct="1"/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Connection exists until logout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Disconnected mode (stateless) – management of cookies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hangingPunct="1"/>
                      <a:endParaRPr lang="en-US" sz="1600" b="1" kern="120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 in menu driven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 in URL driven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hangingPunct="1"/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Known network issues in case of intranet as number of clients and servers are known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Many issues exist like hardware, browser and version compatibility, security issues, performance issues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hangingPunct="1"/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Known users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Unknown users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38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Testing Tools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870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7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1300" y="2971800"/>
            <a:ext cx="7924800" cy="1447800"/>
          </a:xfrm>
        </p:spPr>
        <p:txBody>
          <a:bodyPr/>
          <a:lstStyle/>
          <a:p>
            <a:r>
              <a:rPr lang="en-US" dirty="0" smtClean="0"/>
              <a:t>Testing Web </a:t>
            </a:r>
            <a:br>
              <a:rPr lang="en-US" dirty="0" smtClean="0"/>
            </a:b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09160" y="4648200"/>
            <a:ext cx="4069080" cy="990600"/>
          </a:xfrm>
        </p:spPr>
        <p:txBody>
          <a:bodyPr/>
          <a:lstStyle/>
          <a:p>
            <a:r>
              <a:rPr lang="en-US" dirty="0" smtClean="0"/>
              <a:t>Main Characteristics </a:t>
            </a:r>
          </a:p>
          <a:p>
            <a:r>
              <a:rPr lang="en-US" dirty="0" smtClean="0"/>
              <a:t>And Issues</a:t>
            </a:r>
            <a:endParaRPr lang="en-US" dirty="0"/>
          </a:p>
        </p:txBody>
      </p:sp>
      <p:pic>
        <p:nvPicPr>
          <p:cNvPr id="12290" name="Picture 2" descr="C:\Users\ogeorgiev\Desktop\free-web-traffic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609600"/>
            <a:ext cx="2362200" cy="1902883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ogeorgiev\Desktop\web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" y="990600"/>
            <a:ext cx="3810000" cy="2857500"/>
          </a:xfrm>
          <a:prstGeom prst="roundRect">
            <a:avLst>
              <a:gd name="adj" fmla="val 8134"/>
            </a:avLst>
          </a:prstGeom>
          <a:noFill/>
          <a:effectLst>
            <a:glow rad="101600">
              <a:schemeClr val="tx1">
                <a:alpha val="40000"/>
              </a:schemeClr>
            </a:glow>
            <a:reflection blurRad="6350" stA="50000" endA="300" endPos="38500" dist="50800" dir="5400000" sy="-100000" algn="bl" rotWithShape="0"/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17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Web-based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Most </a:t>
            </a:r>
            <a:r>
              <a:rPr lang="en-US" dirty="0"/>
              <a:t>software applications today are written 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web-based applications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Being run </a:t>
            </a:r>
            <a:r>
              <a:rPr lang="en-US" dirty="0"/>
              <a:t>in </a:t>
            </a:r>
            <a:r>
              <a:rPr lang="en-US" dirty="0" smtClean="0"/>
              <a:t>an Internet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7410" name="Picture 2" descr="C:\Users\ogeorgiev\Desktop\web-brouser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971800"/>
            <a:ext cx="3810000" cy="3363640"/>
          </a:xfrm>
          <a:prstGeom prst="roundRect">
            <a:avLst>
              <a:gd name="adj" fmla="val 6699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61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Testing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Testing a web application </a:t>
            </a:r>
            <a:r>
              <a:rPr lang="en-US" dirty="0"/>
              <a:t>is quite a bit more difficult than testing the same functionality in a </a:t>
            </a:r>
            <a:r>
              <a:rPr lang="en-US" dirty="0" smtClean="0"/>
              <a:t>Windows Desktop application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Various issues are present: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Timing</a:t>
            </a:r>
            <a:r>
              <a:rPr lang="en-US" dirty="0" smtClean="0"/>
              <a:t> difficulties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ifferences</a:t>
            </a:r>
            <a:r>
              <a:rPr lang="en-US" dirty="0" smtClean="0"/>
              <a:t> </a:t>
            </a:r>
            <a:r>
              <a:rPr lang="en-US" dirty="0"/>
              <a:t>between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browsers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New </a:t>
            </a:r>
            <a:r>
              <a:rPr lang="en-US" dirty="0"/>
              <a:t>technologies that make web browsing a rich, but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difficult-to-test</a:t>
            </a:r>
            <a:r>
              <a:rPr lang="en-US" dirty="0"/>
              <a:t>, </a:t>
            </a:r>
            <a:r>
              <a:rPr lang="en-US" dirty="0" smtClean="0"/>
              <a:t>experience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590800"/>
            <a:ext cx="1697442" cy="16764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055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Testing </a:t>
            </a:r>
            <a:r>
              <a:rPr lang="en-US" dirty="0" smtClean="0"/>
              <a:t>Issues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Web </a:t>
            </a:r>
            <a:r>
              <a:rPr lang="en-US" dirty="0"/>
              <a:t>browsers don't provide clear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visibility to what's happening on the page </a:t>
            </a:r>
          </a:p>
          <a:p>
            <a:pPr lvl="1">
              <a:lnSpc>
                <a:spcPct val="100000"/>
              </a:lnSpc>
              <a:tabLst>
                <a:tab pos="2343150" algn="l"/>
              </a:tabLst>
            </a:pPr>
            <a:r>
              <a:rPr lang="en-US" dirty="0"/>
              <a:t>The tester has no straight-forward way of consistently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identifying an element </a:t>
            </a:r>
            <a:r>
              <a:rPr lang="en-US" dirty="0"/>
              <a:t>on a web page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detecting changes </a:t>
            </a:r>
            <a:r>
              <a:rPr lang="en-US" dirty="0"/>
              <a:t>in the element's </a:t>
            </a:r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182" y="4038600"/>
            <a:ext cx="3508218" cy="23622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873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Testing </a:t>
            </a:r>
            <a:r>
              <a:rPr lang="en-US" dirty="0" smtClean="0"/>
              <a:t>Issues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New technologies introduce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new testing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issues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same features that make web browsing </a:t>
            </a:r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richer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experience </a:t>
            </a:r>
            <a:r>
              <a:rPr lang="en-US" dirty="0"/>
              <a:t>also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present obstacles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testing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/>
              <a:t>A</a:t>
            </a:r>
            <a:r>
              <a:rPr lang="en-US" dirty="0" smtClean="0"/>
              <a:t>synchronous processes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</a:t>
            </a:r>
            <a:r>
              <a:rPr lang="en-US" dirty="0" smtClean="0"/>
              <a:t>lient </a:t>
            </a:r>
            <a:r>
              <a:rPr lang="en-US" dirty="0"/>
              <a:t>side </a:t>
            </a:r>
            <a:r>
              <a:rPr lang="en-US" dirty="0" smtClean="0"/>
              <a:t>code running </a:t>
            </a:r>
            <a:r>
              <a:rPr lang="en-US" dirty="0"/>
              <a:t>directly in the </a:t>
            </a:r>
            <a:r>
              <a:rPr lang="en-US" dirty="0" smtClean="0"/>
              <a:t>browser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</a:t>
            </a:r>
            <a:r>
              <a:rPr lang="en-US" dirty="0" smtClean="0"/>
              <a:t>nimation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</a:t>
            </a:r>
            <a:r>
              <a:rPr lang="en-US" dirty="0" smtClean="0"/>
              <a:t>tc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495800"/>
            <a:ext cx="2133599" cy="213359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639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181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Before JavaScript the </a:t>
            </a:r>
            <a:r>
              <a:rPr lang="en-US" dirty="0"/>
              <a:t>browser experience was completely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based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E</a:t>
            </a:r>
            <a:r>
              <a:rPr lang="en-US" dirty="0" smtClean="0"/>
              <a:t>ntire pages were </a:t>
            </a:r>
            <a:r>
              <a:rPr lang="en-US" dirty="0"/>
              <a:t>refreshed each </a:t>
            </a:r>
            <a:r>
              <a:rPr lang="en-US" dirty="0" smtClean="0"/>
              <a:t>time</a:t>
            </a:r>
            <a:r>
              <a:rPr lang="en-US" dirty="0"/>
              <a:t> </a:t>
            </a:r>
            <a:r>
              <a:rPr lang="en-US" dirty="0" smtClean="0"/>
              <a:t>a button was clicked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With JavaScript you </a:t>
            </a:r>
            <a:r>
              <a:rPr lang="en-US" dirty="0"/>
              <a:t>can have an action take place instantly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without refreshing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page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</a:t>
            </a:r>
            <a:r>
              <a:rPr lang="en-US" dirty="0"/>
              <a:t>presents a whole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new set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of paths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need </a:t>
            </a:r>
            <a:r>
              <a:rPr lang="en-US" dirty="0"/>
              <a:t>to be checked to get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full testing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coverage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3314" name="Picture 2" descr="C:\Users\ogeorgiev\Desktop\javascript_logo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562600"/>
            <a:ext cx="1295400" cy="1016889"/>
          </a:xfrm>
          <a:prstGeom prst="roundRect">
            <a:avLst>
              <a:gd name="adj" fmla="val 6176"/>
            </a:avLst>
          </a:prstGeom>
          <a:noFill/>
          <a:effectLst>
            <a:glow rad="101600">
              <a:schemeClr val="tx1"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9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2795</TotalTime>
  <Words>1354</Words>
  <Application>Microsoft Office PowerPoint</Application>
  <PresentationFormat>On-screen Show (4:3)</PresentationFormat>
  <Paragraphs>279</Paragraphs>
  <Slides>37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Calibri</vt:lpstr>
      <vt:lpstr>Cambria</vt:lpstr>
      <vt:lpstr>Consolas</vt:lpstr>
      <vt:lpstr>Corbel</vt:lpstr>
      <vt:lpstr>Wingdings 2</vt:lpstr>
      <vt:lpstr>Telerik Academy Theme</vt:lpstr>
      <vt:lpstr>Web Testing </vt:lpstr>
      <vt:lpstr>The Lectors</vt:lpstr>
      <vt:lpstr>Table of Contents</vt:lpstr>
      <vt:lpstr>Testing Web  Applications</vt:lpstr>
      <vt:lpstr>Web-based Applications</vt:lpstr>
      <vt:lpstr>Web Testing Issues</vt:lpstr>
      <vt:lpstr>Web Testing Issues (2)</vt:lpstr>
      <vt:lpstr>Web Testing Issues (3)</vt:lpstr>
      <vt:lpstr>JavaScript</vt:lpstr>
      <vt:lpstr>AJAX</vt:lpstr>
      <vt:lpstr>AJAX (2)</vt:lpstr>
      <vt:lpstr>Silverlight</vt:lpstr>
      <vt:lpstr>PowerPoint Presentation</vt:lpstr>
      <vt:lpstr>Web Testing Tools</vt:lpstr>
      <vt:lpstr>Web Testing Tools</vt:lpstr>
      <vt:lpstr>Main Web Testing Methods</vt:lpstr>
      <vt:lpstr>Web Page Functionality Test</vt:lpstr>
      <vt:lpstr>Web Page Functionality Test</vt:lpstr>
      <vt:lpstr>Web Page Functionality Test</vt:lpstr>
      <vt:lpstr>Web Page Functionality Test</vt:lpstr>
      <vt:lpstr>Web Page Functionality Test</vt:lpstr>
      <vt:lpstr>Web Page Functionality Test</vt:lpstr>
      <vt:lpstr>Web Page Usability Test</vt:lpstr>
      <vt:lpstr>Web Page Usability Test</vt:lpstr>
      <vt:lpstr>Web Page Usability Test</vt:lpstr>
      <vt:lpstr>Web Page Usability Test</vt:lpstr>
      <vt:lpstr>Web Page Usability Test</vt:lpstr>
      <vt:lpstr>Web Page Compatibility</vt:lpstr>
      <vt:lpstr>Web Page Compatibility Test</vt:lpstr>
      <vt:lpstr>Security Testing</vt:lpstr>
      <vt:lpstr>Performance Testing</vt:lpstr>
      <vt:lpstr>Testing With Different Networks</vt:lpstr>
      <vt:lpstr>Other Web Testing Methods</vt:lpstr>
      <vt:lpstr>Test Environment</vt:lpstr>
      <vt:lpstr>Differences between Desktop, Client Server and Web Apps  </vt:lpstr>
      <vt:lpstr>Web Testing Tools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Testing Tools </dc:title>
  <dc:creator>Asya Georgieva</dc:creator>
  <cp:lastModifiedBy>Asya Georgieva</cp:lastModifiedBy>
  <cp:revision>95</cp:revision>
  <dcterms:created xsi:type="dcterms:W3CDTF">2013-02-13T09:47:18Z</dcterms:created>
  <dcterms:modified xsi:type="dcterms:W3CDTF">2014-09-19T07:46:05Z</dcterms:modified>
</cp:coreProperties>
</file>