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08" r:id="rId3"/>
    <p:sldId id="259" r:id="rId4"/>
    <p:sldId id="260" r:id="rId5"/>
    <p:sldId id="299" r:id="rId6"/>
    <p:sldId id="300" r:id="rId7"/>
    <p:sldId id="301" r:id="rId8"/>
    <p:sldId id="305" r:id="rId9"/>
    <p:sldId id="264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07" r:id="rId31"/>
    <p:sldId id="302" r:id="rId32"/>
    <p:sldId id="30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2133" autoAdjust="0"/>
  </p:normalViewPr>
  <p:slideViewPr>
    <p:cSldViewPr snapToGrid="0">
      <p:cViewPr varScale="1">
        <p:scale>
          <a:sx n="103" d="100"/>
          <a:sy n="103" d="100"/>
        </p:scale>
        <p:origin x="11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pPr/>
              <a:t>14.10.2014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85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318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171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5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71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9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597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74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9579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524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750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539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5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482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038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7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544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129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6987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863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78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260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1068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5265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5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66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619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21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3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485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Design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52095">
            <a:off x="5599837" y="4611666"/>
            <a:ext cx="2516326" cy="1578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ogeorgiev\Desktop\work.4658296.3.flat,550x550,075,f.static-spher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2743200" cy="2194560"/>
          </a:xfrm>
          <a:prstGeom prst="roundRect">
            <a:avLst>
              <a:gd name="adj" fmla="val 48611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8769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Test Case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8" y="1515024"/>
            <a:ext cx="6829425" cy="2588436"/>
          </a:xfrm>
          <a:prstGeom prst="roundRect">
            <a:avLst>
              <a:gd name="adj" fmla="val 6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7443"/>
              </p:ext>
            </p:extLst>
          </p:nvPr>
        </p:nvGraphicFramePr>
        <p:xfrm>
          <a:off x="1168400" y="4445000"/>
          <a:ext cx="6807200" cy="2113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55699"/>
                <a:gridCol w="2387600"/>
                <a:gridCol w="2184400"/>
                <a:gridCol w="1079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Login using a valid Username/Password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logged successfully.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Press the Logout button.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logged out.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Login using a valid Username and invalid Password.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not logged in. A warning message is displayed.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Login using a valid Password and invalid Username.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not logged in. A warning message is displayed.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875" y="840565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Login/Logout test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1524001"/>
          </a:xfrm>
        </p:spPr>
        <p:txBody>
          <a:bodyPr/>
          <a:lstStyle/>
          <a:p>
            <a:r>
              <a:rPr lang="en-US" dirty="0"/>
              <a:t>Categories of Test Design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3979">
            <a:off x="2941078" y="2335331"/>
            <a:ext cx="3238500" cy="39147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not involve running (executing) the test object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Dynamic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Involve </a:t>
            </a:r>
            <a:r>
              <a:rPr lang="en-US" dirty="0"/>
              <a:t>running (executing) the test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http://blogigs.com/wp-content/uploads/2011/01/static-vs-dynam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038350" cy="2234032"/>
          </a:xfrm>
          <a:prstGeom prst="roundRect">
            <a:avLst>
              <a:gd name="adj" fmla="val 124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jax.phpmagazine.net/upload/2006/02/friendl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267199"/>
            <a:ext cx="2857500" cy="2133601"/>
          </a:xfrm>
          <a:prstGeom prst="roundRect">
            <a:avLst>
              <a:gd name="adj" fmla="val 125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924800" cy="1102520"/>
          </a:xfrm>
        </p:spPr>
        <p:txBody>
          <a:bodyPr/>
          <a:lstStyle/>
          <a:p>
            <a:r>
              <a:rPr lang="en-US" dirty="0" smtClean="0"/>
              <a:t>Testing Without Executing </a:t>
            </a:r>
            <a:br>
              <a:rPr lang="en-US" dirty="0" smtClean="0"/>
            </a:br>
            <a:r>
              <a:rPr lang="en-US" dirty="0" smtClean="0"/>
              <a:t>the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6269" y="1408113"/>
            <a:ext cx="4783931" cy="55260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tests are usually considered as divided into two parts: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method </a:t>
            </a:r>
            <a:r>
              <a:rPr lang="en-US" dirty="0" smtClean="0"/>
              <a:t>where the </a:t>
            </a:r>
            <a:r>
              <a:rPr lang="en-US" dirty="0"/>
              <a:t>human being is the primary defect finder and scrutinizer of the item under </a:t>
            </a:r>
            <a:r>
              <a:rPr lang="en-US" dirty="0" smtClean="0"/>
              <a:t>test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a tool </a:t>
            </a:r>
            <a:r>
              <a:rPr lang="en-US" dirty="0"/>
              <a:t>as the primary defect finder and scrutinizer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152400" y="3496162"/>
            <a:ext cx="1676399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 </a:t>
              </a: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83262" y="2850623"/>
            <a:ext cx="452877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An </a:t>
            </a:r>
            <a:r>
              <a:rPr lang="en-US" sz="3000" dirty="0"/>
              <a:t>evaluation of a product or project status to ascertain discrepancies from planned </a:t>
            </a:r>
            <a:r>
              <a:rPr lang="en-US" sz="3000" dirty="0" smtClean="0"/>
              <a:t>results and </a:t>
            </a:r>
            <a:r>
              <a:rPr lang="en-US" sz="3000" dirty="0"/>
              <a:t>to recommend </a:t>
            </a:r>
            <a:r>
              <a:rPr lang="en-US" sz="3000" dirty="0" smtClean="0"/>
              <a:t>improvements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Reviews </a:t>
            </a:r>
            <a:r>
              <a:rPr lang="en-US" sz="3000" dirty="0"/>
              <a:t>usually precede dynamic tests</a:t>
            </a:r>
            <a:r>
              <a:rPr lang="en-US" sz="3000" dirty="0" smtClean="0"/>
              <a:t>. </a:t>
            </a:r>
            <a:r>
              <a:rPr lang="en-US" sz="3000" dirty="0"/>
              <a:t>Because the cost of a </a:t>
            </a:r>
            <a:r>
              <a:rPr lang="en-US" sz="3000" dirty="0" smtClean="0"/>
              <a:t>defect increases </a:t>
            </a:r>
            <a:r>
              <a:rPr lang="en-US" sz="3000" dirty="0"/>
              <a:t>as that defect remains in the system, reviews should happen as soon as </a:t>
            </a:r>
            <a:r>
              <a:rPr lang="en-US" sz="3000" dirty="0" smtClean="0"/>
              <a:t>possible. However</a:t>
            </a:r>
            <a:r>
              <a:rPr lang="en-US" sz="3000" dirty="0"/>
              <a:t>, because </a:t>
            </a:r>
            <a:r>
              <a:rPr lang="en-US" sz="3000" dirty="0" smtClean="0"/>
              <a:t>not all </a:t>
            </a:r>
            <a:r>
              <a:rPr lang="en-US" sz="3000" dirty="0"/>
              <a:t>defects are easy to find in reviews, dynamic tests should still </a:t>
            </a:r>
            <a:r>
              <a:rPr lang="en-US" sz="3000" dirty="0" smtClean="0"/>
              <a:t>occur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721153">
            <a:off x="3293002" y="3057558"/>
            <a:ext cx="3124200" cy="3295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Joana Ivanova</a:t>
            </a:r>
            <a: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QA </a:t>
            </a: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Engineer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 </a:t>
            </a: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.NET AJAX Team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Parvanov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/>
              <a:t>Senior </a:t>
            </a:r>
            <a:r>
              <a:rPr lang="en-US" sz="2400" dirty="0"/>
              <a:t>QA Engineer, Team </a:t>
            </a:r>
            <a:r>
              <a:rPr lang="en-US" sz="2400" dirty="0" smtClean="0"/>
              <a:t>Lead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en-US" sz="2400" dirty="0" smtClean="0"/>
              <a:t>ASP </a:t>
            </a:r>
            <a:r>
              <a:rPr lang="en-US" sz="2400" dirty="0"/>
              <a:t>.NET AJAX Team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r="16526" b="24788"/>
          <a:stretch/>
        </p:blipFill>
        <p:spPr>
          <a:xfrm>
            <a:off x="6003949" y="1108601"/>
            <a:ext cx="1632964" cy="220747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60"/>
          <a:stretch/>
        </p:blipFill>
        <p:spPr>
          <a:xfrm>
            <a:off x="6003949" y="3814483"/>
            <a:ext cx="1634247" cy="22957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894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752600" y="3477496"/>
            <a:ext cx="2057399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88225" y="2803088"/>
            <a:ext cx="433648" cy="9524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software artifacts in order to gain information </a:t>
            </a:r>
            <a:r>
              <a:rPr lang="en-US" dirty="0" smtClean="0"/>
              <a:t>about the </a:t>
            </a:r>
            <a:r>
              <a:rPr lang="en-US" dirty="0"/>
              <a:t>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Source </a:t>
            </a:r>
            <a:r>
              <a:rPr lang="en-US" dirty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Configuration </a:t>
            </a:r>
            <a:r>
              <a:rPr lang="en-US" dirty="0"/>
              <a:t>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Analyzing </a:t>
            </a:r>
            <a:r>
              <a:rPr lang="en-US" dirty="0"/>
              <a:t>software “at rest</a:t>
            </a:r>
            <a:r>
              <a:rPr lang="en-US" dirty="0" smtClean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Performed </a:t>
            </a:r>
            <a:r>
              <a:rPr lang="en-US" dirty="0"/>
              <a:t>by an </a:t>
            </a:r>
            <a:r>
              <a:rPr lang="en-US" dirty="0" smtClean="0"/>
              <a:t>automated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7590" y="3848100"/>
            <a:ext cx="1590780" cy="2362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Dynamic Techniques</a:t>
            </a:r>
            <a:endParaRPr lang="en-US" dirty="0"/>
          </a:p>
        </p:txBody>
      </p:sp>
      <p:pic>
        <p:nvPicPr>
          <p:cNvPr id="13314" name="Picture 2" descr="http://blogs.oracle.com/fusionecm/dynamic-network-abstraction-gree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3467100" cy="2473480"/>
          </a:xfrm>
          <a:prstGeom prst="roundRect">
            <a:avLst>
              <a:gd name="adj" fmla="val 105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616" y="3428999"/>
            <a:ext cx="4447392" cy="24734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105400" y="2391467"/>
            <a:ext cx="20574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80769" y="1038135"/>
            <a:ext cx="534963" cy="2171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406981" y="2548866"/>
            <a:ext cx="1247215" cy="22070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36988" y="3288207"/>
            <a:ext cx="1256548" cy="7376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82467" y="3280403"/>
            <a:ext cx="1227884" cy="7246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80694" y="2601406"/>
            <a:ext cx="1209321" cy="21025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68512" y="2394358"/>
            <a:ext cx="243310" cy="15121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 smtClean="0"/>
              <a:t>Specification-based </a:t>
            </a:r>
            <a:br>
              <a:rPr lang="en-US" dirty="0" smtClean="0"/>
            </a:br>
            <a:r>
              <a:rPr lang="en-US" dirty="0" smtClean="0"/>
              <a:t>(Black-box) </a:t>
            </a:r>
            <a:br>
              <a:rPr lang="en-US" dirty="0" smtClean="0"/>
            </a:b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Blind for The Code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152900"/>
            <a:ext cx="2876550" cy="20761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ttp://www.idea-sandbox.com/blog_images/black_box_meth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39711">
            <a:off x="4328478" y="4879687"/>
            <a:ext cx="4419600" cy="6477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2400" b="1" kern="1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445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Black-box techniques </a:t>
            </a:r>
            <a:r>
              <a:rPr lang="en-US" dirty="0"/>
              <a:t>are </a:t>
            </a:r>
            <a:r>
              <a:rPr lang="en-US" dirty="0" smtClean="0"/>
              <a:t>a </a:t>
            </a:r>
            <a:r>
              <a:rPr lang="en-US" dirty="0"/>
              <a:t>way to derive and select </a:t>
            </a:r>
            <a:r>
              <a:rPr lang="en-US" dirty="0" smtClean="0"/>
              <a:t>test conditions</a:t>
            </a:r>
            <a:r>
              <a:rPr lang="en-US" dirty="0"/>
              <a:t>, test cases, or test data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an analysis of the test basis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specification-based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</a:t>
            </a:r>
            <a:r>
              <a:rPr lang="en-US" dirty="0" smtClean="0"/>
              <a:t>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are based </a:t>
            </a:r>
            <a:r>
              <a:rPr lang="en-US" dirty="0"/>
              <a:t>on the way the system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supposed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Black-box Techniques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8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48200"/>
            <a:ext cx="5562600" cy="914400"/>
          </a:xfrm>
        </p:spPr>
        <p:txBody>
          <a:bodyPr/>
          <a:lstStyle/>
          <a:p>
            <a:r>
              <a:rPr lang="en-US" dirty="0" smtClean="0"/>
              <a:t>Blind for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Black-box </a:t>
            </a:r>
            <a:r>
              <a:rPr lang="en-US" dirty="0" smtClean="0"/>
              <a:t>testing does </a:t>
            </a:r>
            <a:r>
              <a:rPr lang="en-US" dirty="0"/>
              <a:t>not </a:t>
            </a:r>
            <a:r>
              <a:rPr lang="en-US" dirty="0" smtClean="0"/>
              <a:t>use any </a:t>
            </a:r>
            <a:r>
              <a:rPr lang="en-US" dirty="0"/>
              <a:t>information regarding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structure </a:t>
            </a:r>
            <a:r>
              <a:rPr lang="en-US" dirty="0"/>
              <a:t>of the component or system to be </a:t>
            </a:r>
            <a:r>
              <a:rPr lang="en-US" dirty="0" smtClean="0"/>
              <a:t>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dirty="0" smtClean="0"/>
              <a:t> of the tested object is not considered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Sometimes it is not accessible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2495550" cy="272572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Black-box Techniques (1)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18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rhode.chronosilence.org/blog/images/blackbox-animate-loop-alway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94743"/>
            <a:ext cx="2828925" cy="3200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Techniques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Black-box techniques are divided into </a:t>
            </a:r>
            <a:r>
              <a:rPr lang="en-US" dirty="0"/>
              <a:t>two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dirty="0"/>
              <a:t>the system </a:t>
            </a:r>
            <a:r>
              <a:rPr lang="en-US" dirty="0" smtClean="0"/>
              <a:t>does?</a:t>
            </a:r>
            <a:endParaRPr lang="bg-BG" dirty="0" smtClean="0"/>
          </a:p>
          <a:p>
            <a:pPr lvl="2">
              <a:lnSpc>
                <a:spcPct val="100000"/>
              </a:lnSpc>
              <a:buNone/>
            </a:pPr>
            <a:r>
              <a:rPr lang="bg-BG" dirty="0" smtClean="0"/>
              <a:t>(</a:t>
            </a:r>
            <a:r>
              <a:rPr lang="en-US" dirty="0" smtClean="0"/>
              <a:t>e.g. Unit, Sanity, Integration, Regression</a:t>
            </a:r>
            <a:r>
              <a:rPr lang="bg-BG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 functional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  <a:r>
              <a:rPr lang="en-US" dirty="0" smtClean="0"/>
              <a:t> the system </a:t>
            </a:r>
            <a:r>
              <a:rPr lang="en-US" dirty="0"/>
              <a:t>does what it </a:t>
            </a:r>
            <a:r>
              <a:rPr lang="en-US" dirty="0" smtClean="0"/>
              <a:t>does?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/>
              <a:t>(e.g. Load, Performance, Stress, Security, Installation, Recovery)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</a:t>
            </a:r>
            <a:r>
              <a:rPr lang="en-US" dirty="0" smtClean="0"/>
              <a:t>Techniques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Equivalence </a:t>
            </a:r>
            <a:r>
              <a:rPr lang="en-US" dirty="0"/>
              <a:t>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 </a:t>
            </a:r>
            <a:r>
              <a:rPr lang="en-US" dirty="0" smtClean="0"/>
              <a:t>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Case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Decision </a:t>
            </a:r>
            <a:r>
              <a:rPr lang="en-US" dirty="0"/>
              <a:t>Table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Transition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42" name="Picture 2" descr="C:\Users\ogeorgiev\Desktop\Simulated view of a black hole in front of the Milky Way. The hole has 10 solar masses and is viewed from a distance of 600 k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18204">
            <a:off x="4928562" y="2588298"/>
            <a:ext cx="4178300" cy="334010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The Test Development Process</a:t>
            </a:r>
          </a:p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 smtClean="0"/>
              <a:t>Categories </a:t>
            </a:r>
            <a:r>
              <a:rPr lang="en-US" dirty="0"/>
              <a:t>of Test Design </a:t>
            </a:r>
            <a:r>
              <a:rPr lang="en-US" dirty="0" smtClean="0"/>
              <a:t>Techniques</a:t>
            </a:r>
          </a:p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Static Techniques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Reviews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Static Analysis</a:t>
            </a:r>
          </a:p>
          <a:p>
            <a:pPr marL="288925" indent="-288925">
              <a:lnSpc>
                <a:spcPct val="100000"/>
              </a:lnSpc>
              <a:tabLst>
                <a:tab pos="457200" algn="l"/>
              </a:tabLst>
            </a:pPr>
            <a:r>
              <a:rPr lang="en-US" dirty="0"/>
              <a:t>Dynamic Techniques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Specification-based (Black-box) </a:t>
            </a:r>
            <a:r>
              <a:rPr lang="en-US" dirty="0" smtClean="0"/>
              <a:t>Techniques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White-box techniques</a:t>
            </a:r>
            <a:endParaRPr lang="en-US" dirty="0" smtClean="0"/>
          </a:p>
          <a:p>
            <a:pPr marL="457200" indent="-457200">
              <a:lnSpc>
                <a:spcPct val="100000"/>
              </a:lnSpc>
              <a:buSzPct val="100000"/>
            </a:pPr>
            <a:r>
              <a:rPr lang="en-US" dirty="0"/>
              <a:t>Choosing Test Techniques</a:t>
            </a:r>
          </a:p>
          <a:p>
            <a:pPr marL="347663" lvl="1" indent="0">
              <a:lnSpc>
                <a:spcPct val="100000"/>
              </a:lnSpc>
              <a:buSzPct val="10000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06114">
            <a:off x="5553075" y="2521925"/>
            <a:ext cx="2219326" cy="1893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/>
              <a:t>White-box techniques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544">
            <a:off x="3312132" y="3527589"/>
            <a:ext cx="2703625" cy="2439858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White-box techniques are a way to derive test cases based on analysis of the code if it works as expected</a:t>
            </a:r>
          </a:p>
          <a:p>
            <a:r>
              <a:rPr lang="en-US" dirty="0" smtClean="0"/>
              <a:t>Design test cases that</a:t>
            </a:r>
          </a:p>
          <a:p>
            <a:pPr lvl="1"/>
            <a:r>
              <a:rPr lang="en-US" sz="2800" dirty="0"/>
              <a:t>Exercise independent paths within a module or unit</a:t>
            </a:r>
          </a:p>
          <a:p>
            <a:pPr lvl="1"/>
            <a:r>
              <a:rPr lang="en-US" sz="2800" dirty="0"/>
              <a:t>Exercise logical decision //both true and false side</a:t>
            </a:r>
          </a:p>
          <a:p>
            <a:pPr lvl="1"/>
            <a:r>
              <a:rPr lang="en-US" sz="2800" dirty="0"/>
              <a:t>Execute loops at their boundaries</a:t>
            </a:r>
          </a:p>
          <a:p>
            <a:pPr lvl="1"/>
            <a:r>
              <a:rPr lang="en-US" sz="2800" dirty="0"/>
              <a:t>Exercise internal data structures</a:t>
            </a:r>
          </a:p>
          <a:p>
            <a:r>
              <a:rPr lang="en-US" dirty="0" smtClean="0"/>
              <a:t>Also called structural or glass box testing</a:t>
            </a:r>
          </a:p>
        </p:txBody>
      </p:sp>
    </p:spTree>
    <p:extLst>
      <p:ext uri="{BB962C8B-B14F-4D97-AF65-F5344CB8AC3E}">
        <p14:creationId xmlns:p14="http://schemas.microsoft.com/office/powerpoint/2010/main" val="16684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techniques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White-box testing uses the internal structure of the component or system</a:t>
            </a:r>
          </a:p>
          <a:p>
            <a:pPr lvl="1"/>
            <a:r>
              <a:rPr lang="en-US" dirty="0" smtClean="0"/>
              <a:t>The code of the tested object is considered</a:t>
            </a:r>
          </a:p>
          <a:p>
            <a:r>
              <a:rPr lang="en-US" dirty="0" smtClean="0"/>
              <a:t>Testing can be commenced at an earlier stage. It’s applicable to: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412154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924800" cy="685800"/>
          </a:xfrm>
        </p:spPr>
        <p:txBody>
          <a:bodyPr/>
          <a:lstStyle/>
          <a:p>
            <a:r>
              <a:rPr lang="en-US" dirty="0"/>
              <a:t>Choosing Test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9260" y="3066143"/>
            <a:ext cx="4125481" cy="2743200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7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techniques are more applicable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certain situations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are applicable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Combination of test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esters usually use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/>
              <a:t> of test techniques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rocess, rule </a:t>
            </a:r>
            <a:r>
              <a:rPr lang="en-US" dirty="0"/>
              <a:t>and data-driven </a:t>
            </a:r>
            <a:r>
              <a:rPr lang="en-US" dirty="0" smtClean="0"/>
              <a:t>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Ensures </a:t>
            </a:r>
            <a:r>
              <a:rPr lang="en-US" dirty="0"/>
              <a:t>adequate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r>
              <a:rPr lang="en-US" dirty="0"/>
              <a:t> of the object under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3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egulatory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or contractual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1948849" cy="1905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99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</a:t>
            </a:r>
            <a:r>
              <a:rPr lang="en-US" dirty="0" smtClean="0"/>
              <a:t>Techniques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ocumentation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/>
              <a:t>of the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and </a:t>
            </a:r>
            <a:r>
              <a:rPr lang="en-US" dirty="0" smtClean="0"/>
              <a:t>budget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evelopment lifecycle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 </a:t>
            </a:r>
            <a:r>
              <a:rPr lang="en-US" dirty="0" smtClean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experience with types of defects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006842">
            <a:off x="5161464" y="2355982"/>
            <a:ext cx="3905250" cy="2600897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290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Design Techniques</a:t>
            </a:r>
            <a:br>
              <a:rPr lang="en-US" dirty="0"/>
            </a:br>
            <a:r>
              <a:rPr lang="en-US" dirty="0"/>
              <a:t>- 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0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1371601"/>
          </a:xfrm>
        </p:spPr>
        <p:txBody>
          <a:bodyPr/>
          <a:lstStyle/>
          <a:p>
            <a:r>
              <a:rPr lang="en-US" dirty="0" smtClean="0"/>
              <a:t>The Test Development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Basic Concepts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1878" y1="93448" x2="5164" y2="99655"/>
                        <a14:backgroundMark x1="4460" y1="94138" x2="45775" y2="94483"/>
                        <a14:backgroundMark x1="2347" y1="92069" x2="8685" y2="95172"/>
                        <a14:backgroundMark x1="8920" y1="93103" x2="50000" y2="92759"/>
                        <a14:backgroundMark x1="51878" y1="94828" x2="51408" y2="87241"/>
                        <a14:backgroundMark x1="50939" y1="86207" x2="50939" y2="86207"/>
                        <a14:backgroundMark x1="51174" y1="85517" x2="51174" y2="85517"/>
                        <a14:backgroundMark x1="51643" y1="80690" x2="55399" y2="74138"/>
                        <a14:backgroundMark x1="50235" y1="76207" x2="47418" y2="72069"/>
                        <a14:backgroundMark x1="46009" y1="82759" x2="46009" y2="82759"/>
                        <a14:backgroundMark x1="32864" y1="71034" x2="32864" y2="71034"/>
                        <a14:backgroundMark x1="17371" y1="76207" x2="17371" y2="76207"/>
                        <a14:backgroundMark x1="32629" y1="43103" x2="32629" y2="43103"/>
                        <a14:backgroundMark x1="37793" y1="61724" x2="30282" y2="57586"/>
                        <a14:backgroundMark x1="37089" y1="58966" x2="37324" y2="53793"/>
                        <a14:backgroundMark x1="38263" y1="58621" x2="38263" y2="58621"/>
                        <a14:backgroundMark x1="34507" y1="56897" x2="34507" y2="56897"/>
                        <a14:backgroundMark x1="34038" y1="55517" x2="34272" y2="62759"/>
                        <a14:backgroundMark x1="65258" y1="38966" x2="65258" y2="3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65100">
            <a:off x="609600" y="3432175"/>
            <a:ext cx="4057650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9922" y="4127548"/>
            <a:ext cx="2779678" cy="197825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development process represents a sequence of events for developing a test that varies for different programs.</a:t>
            </a:r>
          </a:p>
          <a:p>
            <a:r>
              <a:rPr lang="en-US" dirty="0" smtClean="0"/>
              <a:t>However, most of the tests follow these general procedures:</a:t>
            </a:r>
          </a:p>
          <a:p>
            <a:pPr lvl="1"/>
            <a:r>
              <a:rPr lang="en-US" dirty="0" smtClean="0"/>
              <a:t>Determine the purpose of testing</a:t>
            </a:r>
          </a:p>
          <a:p>
            <a:pPr lvl="1"/>
            <a:r>
              <a:rPr lang="en-US" dirty="0" smtClean="0"/>
              <a:t>Build test specification</a:t>
            </a:r>
          </a:p>
          <a:p>
            <a:pPr lvl="1"/>
            <a:r>
              <a:rPr lang="en-US" dirty="0" smtClean="0"/>
              <a:t>Create test items</a:t>
            </a:r>
          </a:p>
          <a:p>
            <a:pPr lvl="1"/>
            <a:r>
              <a:rPr lang="en-US" dirty="0" smtClean="0"/>
              <a:t>Review the test items</a:t>
            </a:r>
          </a:p>
          <a:p>
            <a:pPr lvl="1"/>
            <a:r>
              <a:rPr lang="en-US" dirty="0" smtClean="0"/>
              <a:t>Evaluate the quality of the items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66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Condition –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/>
              <a:t>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could be verified </a:t>
            </a:r>
            <a:r>
              <a:rPr lang="en-US" dirty="0"/>
              <a:t>by one or more test </a:t>
            </a:r>
            <a:r>
              <a:rPr lang="en-US" dirty="0" smtClean="0"/>
              <a:t>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Case </a:t>
            </a:r>
            <a:r>
              <a:rPr lang="en-US" dirty="0"/>
              <a:t>– </a:t>
            </a:r>
            <a:r>
              <a:rPr lang="en-US" dirty="0" smtClean="0"/>
              <a:t>developed </a:t>
            </a:r>
            <a:r>
              <a:rPr lang="en-US" dirty="0"/>
              <a:t>to cover a certain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objective(s) </a:t>
            </a:r>
            <a:r>
              <a:rPr lang="en-US" dirty="0"/>
              <a:t>or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condition(s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. Consists of: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Input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Execution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preconditions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Expected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Execution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 Procedure </a:t>
            </a:r>
            <a:r>
              <a:rPr lang="en-US" dirty="0" smtClean="0"/>
              <a:t>Specification </a:t>
            </a:r>
            <a:r>
              <a:rPr lang="en-US" dirty="0"/>
              <a:t>– Specifies the sequence of actions for the execution of a test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35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– the sequence of actions when tests are run using a test execution tool</a:t>
            </a:r>
          </a:p>
          <a:p>
            <a:r>
              <a:rPr lang="en-US" dirty="0" smtClean="0"/>
              <a:t>Test execution schedule – consists of  various </a:t>
            </a:r>
            <a:r>
              <a:rPr lang="en-US" dirty="0"/>
              <a:t>test procedures and automated test </a:t>
            </a:r>
            <a:r>
              <a:rPr lang="en-US" dirty="0" smtClean="0"/>
              <a:t>scripts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/>
              <a:t> in which 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into account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/>
              <a:t> like: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</a:t>
            </a:r>
            <a:r>
              <a:rPr lang="en-US" dirty="0"/>
              <a:t> tests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Technical and logical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dependencies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79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Bases vs. Test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oracle </a:t>
            </a:r>
            <a:r>
              <a:rPr lang="en-US" dirty="0"/>
              <a:t>is similar and related but not the same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basis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test oracle is anything we can use to determine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Which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with the actual results </a:t>
            </a:r>
            <a:r>
              <a:rPr lang="en-US" dirty="0"/>
              <a:t>of the component or system under test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Anything that can serve as a test basis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also be a test oracle</a:t>
            </a:r>
          </a:p>
          <a:p>
            <a:pPr>
              <a:lnSpc>
                <a:spcPct val="100000"/>
              </a:lnSpc>
            </a:pPr>
            <a:r>
              <a:rPr lang="en-US" dirty="0"/>
              <a:t>An oracle can also be an existing </a:t>
            </a:r>
            <a:r>
              <a:rPr lang="en-US" dirty="0" smtClean="0"/>
              <a:t>system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someone's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specialized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3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71800"/>
            <a:ext cx="6371772" cy="685800"/>
          </a:xfrm>
        </p:spPr>
        <p:txBody>
          <a:bodyPr/>
          <a:lstStyle/>
          <a:p>
            <a:r>
              <a:rPr lang="en-US" dirty="0" smtClean="0"/>
              <a:t>Test Case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893" y="3610993"/>
            <a:ext cx="3048000" cy="569120"/>
          </a:xfrm>
        </p:spPr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898577"/>
            <a:ext cx="2590800" cy="2893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2931" y="4191000"/>
            <a:ext cx="3426587" cy="2318657"/>
          </a:xfrm>
          <a:prstGeom prst="roundRect">
            <a:avLst>
              <a:gd name="adj" fmla="val 6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282" y="937841"/>
            <a:ext cx="4223883" cy="1957759"/>
          </a:xfrm>
          <a:prstGeom prst="roundRect">
            <a:avLst>
              <a:gd name="adj" fmla="val 1073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4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495</TotalTime>
  <Words>1159</Words>
  <Application>Microsoft Office PowerPoint</Application>
  <PresentationFormat>On-screen Show (4:3)</PresentationFormat>
  <Paragraphs>321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Test Design Techniques</vt:lpstr>
      <vt:lpstr>The Lectors</vt:lpstr>
      <vt:lpstr>Table of Contents</vt:lpstr>
      <vt:lpstr>The Test Development Process</vt:lpstr>
      <vt:lpstr>Overview</vt:lpstr>
      <vt:lpstr>Terminology</vt:lpstr>
      <vt:lpstr>Terminology (1)</vt:lpstr>
      <vt:lpstr>Test Bases vs. Test Oracle</vt:lpstr>
      <vt:lpstr>Test Case Examples</vt:lpstr>
      <vt:lpstr>Test Case Example       </vt:lpstr>
      <vt:lpstr>Categories of Test Design Techniques</vt:lpstr>
      <vt:lpstr>Testing Techniques Chart</vt:lpstr>
      <vt:lpstr>Static vs. Dynamic Tests</vt:lpstr>
      <vt:lpstr>Static Techniques</vt:lpstr>
      <vt:lpstr>Testing Techniques Chart</vt:lpstr>
      <vt:lpstr>Static Techniques</vt:lpstr>
      <vt:lpstr>Testing Techniques Chart</vt:lpstr>
      <vt:lpstr>What is Review?</vt:lpstr>
      <vt:lpstr>Static Analysis</vt:lpstr>
      <vt:lpstr>Testing Techniques Chart</vt:lpstr>
      <vt:lpstr>What is Static Analysis?</vt:lpstr>
      <vt:lpstr>Dynamic Techniques</vt:lpstr>
      <vt:lpstr>Testing Techniques Chart</vt:lpstr>
      <vt:lpstr>Specification-based  (Black-box)  Techniques</vt:lpstr>
      <vt:lpstr>Testing Techniques Chart</vt:lpstr>
      <vt:lpstr>PowerPoint Presentation</vt:lpstr>
      <vt:lpstr>Blind for the Code</vt:lpstr>
      <vt:lpstr>Black-box Techniques (2)</vt:lpstr>
      <vt:lpstr>Black-box Techniques (3)</vt:lpstr>
      <vt:lpstr>White-box techniques</vt:lpstr>
      <vt:lpstr>White-box techniques</vt:lpstr>
      <vt:lpstr>White-box techniques (1)</vt:lpstr>
      <vt:lpstr>Choosing Test Techniques</vt:lpstr>
      <vt:lpstr>Choosing Test Techniques</vt:lpstr>
      <vt:lpstr>Factors for Choosing Test Techniques</vt:lpstr>
      <vt:lpstr>Factors for Choosing Test Techniques (1)</vt:lpstr>
      <vt:lpstr>Test Design Techniques -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79</cp:revision>
  <dcterms:created xsi:type="dcterms:W3CDTF">2013-06-25T10:50:28Z</dcterms:created>
  <dcterms:modified xsi:type="dcterms:W3CDTF">2014-10-14T12:06:54Z</dcterms:modified>
</cp:coreProperties>
</file>