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8" r:id="rId2"/>
    <p:sldId id="324"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323" r:id="rId39"/>
    <p:sldId id="299" r:id="rId40"/>
    <p:sldId id="300" r:id="rId41"/>
    <p:sldId id="321"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13" autoAdjust="0"/>
  </p:normalViewPr>
  <p:slideViewPr>
    <p:cSldViewPr snapToGrid="0">
      <p:cViewPr varScale="1">
        <p:scale>
          <a:sx n="88" d="100"/>
          <a:sy n="88" d="100"/>
        </p:scale>
        <p:origin x="166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63695-7FB9-4D45-86D4-29A4C054B828}" type="datetimeFigureOut">
              <a:rPr lang="bg-BG" smtClean="0"/>
              <a:pPr/>
              <a:t>14.10.2014 г.</a:t>
            </a:fld>
            <a:endParaRPr lang="bg-B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4FFF3-B8EA-469B-B100-F4FC31175376}" type="slidenum">
              <a:rPr lang="bg-BG" smtClean="0"/>
              <a:pPr/>
              <a:t>‹#›</a:t>
            </a:fld>
            <a:endParaRPr lang="bg-BG"/>
          </a:p>
        </p:txBody>
      </p:sp>
    </p:spTree>
    <p:extLst>
      <p:ext uri="{BB962C8B-B14F-4D97-AF65-F5344CB8AC3E}">
        <p14:creationId xmlns:p14="http://schemas.microsoft.com/office/powerpoint/2010/main" val="8812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a:t>
            </a:fld>
            <a:endParaRPr lang="bg-BG"/>
          </a:p>
        </p:txBody>
      </p:sp>
    </p:spTree>
    <p:extLst>
      <p:ext uri="{BB962C8B-B14F-4D97-AF65-F5344CB8AC3E}">
        <p14:creationId xmlns:p14="http://schemas.microsoft.com/office/powerpoint/2010/main" val="1034467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11</a:t>
            </a:fld>
            <a:endParaRPr lang="bg-BG"/>
          </a:p>
        </p:txBody>
      </p:sp>
    </p:spTree>
    <p:extLst>
      <p:ext uri="{BB962C8B-B14F-4D97-AF65-F5344CB8AC3E}">
        <p14:creationId xmlns:p14="http://schemas.microsoft.com/office/powerpoint/2010/main" val="138740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12</a:t>
            </a:fld>
            <a:endParaRPr lang="bg-BG"/>
          </a:p>
        </p:txBody>
      </p:sp>
    </p:spTree>
    <p:extLst>
      <p:ext uri="{BB962C8B-B14F-4D97-AF65-F5344CB8AC3E}">
        <p14:creationId xmlns:p14="http://schemas.microsoft.com/office/powerpoint/2010/main" val="2325527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13</a:t>
            </a:fld>
            <a:endParaRPr lang="bg-BG"/>
          </a:p>
        </p:txBody>
      </p:sp>
    </p:spTree>
    <p:extLst>
      <p:ext uri="{BB962C8B-B14F-4D97-AF65-F5344CB8AC3E}">
        <p14:creationId xmlns:p14="http://schemas.microsoft.com/office/powerpoint/2010/main" val="1086578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14</a:t>
            </a:fld>
            <a:endParaRPr lang="bg-BG"/>
          </a:p>
        </p:txBody>
      </p:sp>
    </p:spTree>
    <p:extLst>
      <p:ext uri="{BB962C8B-B14F-4D97-AF65-F5344CB8AC3E}">
        <p14:creationId xmlns:p14="http://schemas.microsoft.com/office/powerpoint/2010/main" val="2527742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15</a:t>
            </a:fld>
            <a:endParaRPr lang="bg-BG"/>
          </a:p>
        </p:txBody>
      </p:sp>
    </p:spTree>
    <p:extLst>
      <p:ext uri="{BB962C8B-B14F-4D97-AF65-F5344CB8AC3E}">
        <p14:creationId xmlns:p14="http://schemas.microsoft.com/office/powerpoint/2010/main" val="3279635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16</a:t>
            </a:fld>
            <a:endParaRPr lang="bg-BG"/>
          </a:p>
        </p:txBody>
      </p:sp>
    </p:spTree>
    <p:extLst>
      <p:ext uri="{BB962C8B-B14F-4D97-AF65-F5344CB8AC3E}">
        <p14:creationId xmlns:p14="http://schemas.microsoft.com/office/powerpoint/2010/main" val="2402810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17</a:t>
            </a:fld>
            <a:endParaRPr lang="bg-BG"/>
          </a:p>
        </p:txBody>
      </p:sp>
    </p:spTree>
    <p:extLst>
      <p:ext uri="{BB962C8B-B14F-4D97-AF65-F5344CB8AC3E}">
        <p14:creationId xmlns:p14="http://schemas.microsoft.com/office/powerpoint/2010/main" val="4267447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18</a:t>
            </a:fld>
            <a:endParaRPr lang="bg-BG"/>
          </a:p>
        </p:txBody>
      </p:sp>
    </p:spTree>
    <p:extLst>
      <p:ext uri="{BB962C8B-B14F-4D97-AF65-F5344CB8AC3E}">
        <p14:creationId xmlns:p14="http://schemas.microsoft.com/office/powerpoint/2010/main" val="310441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19</a:t>
            </a:fld>
            <a:endParaRPr lang="bg-BG"/>
          </a:p>
        </p:txBody>
      </p:sp>
    </p:spTree>
    <p:extLst>
      <p:ext uri="{BB962C8B-B14F-4D97-AF65-F5344CB8AC3E}">
        <p14:creationId xmlns:p14="http://schemas.microsoft.com/office/powerpoint/2010/main" val="2896925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20</a:t>
            </a:fld>
            <a:endParaRPr lang="bg-BG"/>
          </a:p>
        </p:txBody>
      </p:sp>
    </p:spTree>
    <p:extLst>
      <p:ext uri="{BB962C8B-B14F-4D97-AF65-F5344CB8AC3E}">
        <p14:creationId xmlns:p14="http://schemas.microsoft.com/office/powerpoint/2010/main" val="192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a:t>
            </a:fld>
            <a:endParaRPr lang="bg-BG"/>
          </a:p>
        </p:txBody>
      </p:sp>
    </p:spTree>
    <p:extLst>
      <p:ext uri="{BB962C8B-B14F-4D97-AF65-F5344CB8AC3E}">
        <p14:creationId xmlns:p14="http://schemas.microsoft.com/office/powerpoint/2010/main" val="857811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21</a:t>
            </a:fld>
            <a:endParaRPr lang="bg-BG"/>
          </a:p>
        </p:txBody>
      </p:sp>
    </p:spTree>
    <p:extLst>
      <p:ext uri="{BB962C8B-B14F-4D97-AF65-F5344CB8AC3E}">
        <p14:creationId xmlns:p14="http://schemas.microsoft.com/office/powerpoint/2010/main" val="85765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22</a:t>
            </a:fld>
            <a:endParaRPr lang="bg-BG"/>
          </a:p>
        </p:txBody>
      </p:sp>
    </p:spTree>
    <p:extLst>
      <p:ext uri="{BB962C8B-B14F-4D97-AF65-F5344CB8AC3E}">
        <p14:creationId xmlns:p14="http://schemas.microsoft.com/office/powerpoint/2010/main" val="833403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24</a:t>
            </a:fld>
            <a:endParaRPr lang="bg-BG"/>
          </a:p>
        </p:txBody>
      </p:sp>
    </p:spTree>
    <p:extLst>
      <p:ext uri="{BB962C8B-B14F-4D97-AF65-F5344CB8AC3E}">
        <p14:creationId xmlns:p14="http://schemas.microsoft.com/office/powerpoint/2010/main" val="2152875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25</a:t>
            </a:fld>
            <a:endParaRPr lang="bg-BG"/>
          </a:p>
        </p:txBody>
      </p:sp>
    </p:spTree>
    <p:extLst>
      <p:ext uri="{BB962C8B-B14F-4D97-AF65-F5344CB8AC3E}">
        <p14:creationId xmlns:p14="http://schemas.microsoft.com/office/powerpoint/2010/main" val="678717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26</a:t>
            </a:fld>
            <a:endParaRPr lang="bg-BG"/>
          </a:p>
        </p:txBody>
      </p:sp>
    </p:spTree>
    <p:extLst>
      <p:ext uri="{BB962C8B-B14F-4D97-AF65-F5344CB8AC3E}">
        <p14:creationId xmlns:p14="http://schemas.microsoft.com/office/powerpoint/2010/main" val="1635114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27</a:t>
            </a:fld>
            <a:endParaRPr lang="bg-BG"/>
          </a:p>
        </p:txBody>
      </p:sp>
    </p:spTree>
    <p:extLst>
      <p:ext uri="{BB962C8B-B14F-4D97-AF65-F5344CB8AC3E}">
        <p14:creationId xmlns:p14="http://schemas.microsoft.com/office/powerpoint/2010/main" val="4098781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28</a:t>
            </a:fld>
            <a:endParaRPr lang="bg-BG"/>
          </a:p>
        </p:txBody>
      </p:sp>
    </p:spTree>
    <p:extLst>
      <p:ext uri="{BB962C8B-B14F-4D97-AF65-F5344CB8AC3E}">
        <p14:creationId xmlns:p14="http://schemas.microsoft.com/office/powerpoint/2010/main" val="3296695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29</a:t>
            </a:fld>
            <a:endParaRPr lang="bg-BG"/>
          </a:p>
        </p:txBody>
      </p:sp>
    </p:spTree>
    <p:extLst>
      <p:ext uri="{BB962C8B-B14F-4D97-AF65-F5344CB8AC3E}">
        <p14:creationId xmlns:p14="http://schemas.microsoft.com/office/powerpoint/2010/main" val="2195359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30</a:t>
            </a:fld>
            <a:endParaRPr lang="bg-BG"/>
          </a:p>
        </p:txBody>
      </p:sp>
    </p:spTree>
    <p:extLst>
      <p:ext uri="{BB962C8B-B14F-4D97-AF65-F5344CB8AC3E}">
        <p14:creationId xmlns:p14="http://schemas.microsoft.com/office/powerpoint/2010/main" val="3233208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31</a:t>
            </a:fld>
            <a:endParaRPr lang="bg-BG"/>
          </a:p>
        </p:txBody>
      </p:sp>
    </p:spTree>
    <p:extLst>
      <p:ext uri="{BB962C8B-B14F-4D97-AF65-F5344CB8AC3E}">
        <p14:creationId xmlns:p14="http://schemas.microsoft.com/office/powerpoint/2010/main" val="79260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a:t>
            </a:fld>
            <a:endParaRPr lang="bg-BG"/>
          </a:p>
        </p:txBody>
      </p:sp>
    </p:spTree>
    <p:extLst>
      <p:ext uri="{BB962C8B-B14F-4D97-AF65-F5344CB8AC3E}">
        <p14:creationId xmlns:p14="http://schemas.microsoft.com/office/powerpoint/2010/main" val="733414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32</a:t>
            </a:fld>
            <a:endParaRPr lang="bg-BG"/>
          </a:p>
        </p:txBody>
      </p:sp>
    </p:spTree>
    <p:extLst>
      <p:ext uri="{BB962C8B-B14F-4D97-AF65-F5344CB8AC3E}">
        <p14:creationId xmlns:p14="http://schemas.microsoft.com/office/powerpoint/2010/main" val="3930025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33</a:t>
            </a:fld>
            <a:endParaRPr lang="bg-BG"/>
          </a:p>
        </p:txBody>
      </p:sp>
    </p:spTree>
    <p:extLst>
      <p:ext uri="{BB962C8B-B14F-4D97-AF65-F5344CB8AC3E}">
        <p14:creationId xmlns:p14="http://schemas.microsoft.com/office/powerpoint/2010/main" val="4146071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34</a:t>
            </a:fld>
            <a:endParaRPr lang="bg-BG"/>
          </a:p>
        </p:txBody>
      </p:sp>
    </p:spTree>
    <p:extLst>
      <p:ext uri="{BB962C8B-B14F-4D97-AF65-F5344CB8AC3E}">
        <p14:creationId xmlns:p14="http://schemas.microsoft.com/office/powerpoint/2010/main" val="3915499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Tree>
    <p:extLst>
      <p:ext uri="{BB962C8B-B14F-4D97-AF65-F5344CB8AC3E}">
        <p14:creationId xmlns:p14="http://schemas.microsoft.com/office/powerpoint/2010/main" val="2171726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36</a:t>
            </a:fld>
            <a:endParaRPr lang="bg-BG"/>
          </a:p>
        </p:txBody>
      </p:sp>
    </p:spTree>
    <p:extLst>
      <p:ext uri="{BB962C8B-B14F-4D97-AF65-F5344CB8AC3E}">
        <p14:creationId xmlns:p14="http://schemas.microsoft.com/office/powerpoint/2010/main" val="1709809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37</a:t>
            </a:fld>
            <a:endParaRPr lang="bg-BG"/>
          </a:p>
        </p:txBody>
      </p:sp>
    </p:spTree>
    <p:extLst>
      <p:ext uri="{BB962C8B-B14F-4D97-AF65-F5344CB8AC3E}">
        <p14:creationId xmlns:p14="http://schemas.microsoft.com/office/powerpoint/2010/main" val="1747327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38</a:t>
            </a:fld>
            <a:endParaRPr lang="bg-BG"/>
          </a:p>
        </p:txBody>
      </p:sp>
    </p:spTree>
    <p:extLst>
      <p:ext uri="{BB962C8B-B14F-4D97-AF65-F5344CB8AC3E}">
        <p14:creationId xmlns:p14="http://schemas.microsoft.com/office/powerpoint/2010/main" val="668186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39</a:t>
            </a:fld>
            <a:endParaRPr lang="bg-BG"/>
          </a:p>
        </p:txBody>
      </p:sp>
    </p:spTree>
    <p:extLst>
      <p:ext uri="{BB962C8B-B14F-4D97-AF65-F5344CB8AC3E}">
        <p14:creationId xmlns:p14="http://schemas.microsoft.com/office/powerpoint/2010/main" val="65347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40</a:t>
            </a:fld>
            <a:endParaRPr lang="bg-BG"/>
          </a:p>
        </p:txBody>
      </p:sp>
    </p:spTree>
    <p:extLst>
      <p:ext uri="{BB962C8B-B14F-4D97-AF65-F5344CB8AC3E}">
        <p14:creationId xmlns:p14="http://schemas.microsoft.com/office/powerpoint/2010/main" val="3914804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41</a:t>
            </a:fld>
            <a:endParaRPr lang="bg-BG"/>
          </a:p>
        </p:txBody>
      </p:sp>
    </p:spTree>
    <p:extLst>
      <p:ext uri="{BB962C8B-B14F-4D97-AF65-F5344CB8AC3E}">
        <p14:creationId xmlns:p14="http://schemas.microsoft.com/office/powerpoint/2010/main" val="1223984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5</a:t>
            </a:fld>
            <a:endParaRPr lang="bg-BG"/>
          </a:p>
        </p:txBody>
      </p:sp>
    </p:spTree>
    <p:extLst>
      <p:ext uri="{BB962C8B-B14F-4D97-AF65-F5344CB8AC3E}">
        <p14:creationId xmlns:p14="http://schemas.microsoft.com/office/powerpoint/2010/main" val="21582774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42</a:t>
            </a:fld>
            <a:endParaRPr lang="bg-BG"/>
          </a:p>
        </p:txBody>
      </p:sp>
    </p:spTree>
    <p:extLst>
      <p:ext uri="{BB962C8B-B14F-4D97-AF65-F5344CB8AC3E}">
        <p14:creationId xmlns:p14="http://schemas.microsoft.com/office/powerpoint/2010/main" val="17228912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43</a:t>
            </a:fld>
            <a:endParaRPr lang="bg-BG"/>
          </a:p>
        </p:txBody>
      </p:sp>
    </p:spTree>
    <p:extLst>
      <p:ext uri="{BB962C8B-B14F-4D97-AF65-F5344CB8AC3E}">
        <p14:creationId xmlns:p14="http://schemas.microsoft.com/office/powerpoint/2010/main" val="2946314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44</a:t>
            </a:fld>
            <a:endParaRPr lang="bg-BG"/>
          </a:p>
        </p:txBody>
      </p:sp>
    </p:spTree>
    <p:extLst>
      <p:ext uri="{BB962C8B-B14F-4D97-AF65-F5344CB8AC3E}">
        <p14:creationId xmlns:p14="http://schemas.microsoft.com/office/powerpoint/2010/main" val="26397672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45</a:t>
            </a:fld>
            <a:endParaRPr lang="bg-BG"/>
          </a:p>
        </p:txBody>
      </p:sp>
    </p:spTree>
    <p:extLst>
      <p:ext uri="{BB962C8B-B14F-4D97-AF65-F5344CB8AC3E}">
        <p14:creationId xmlns:p14="http://schemas.microsoft.com/office/powerpoint/2010/main" val="3791062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46</a:t>
            </a:fld>
            <a:endParaRPr lang="bg-BG"/>
          </a:p>
        </p:txBody>
      </p:sp>
    </p:spTree>
    <p:extLst>
      <p:ext uri="{BB962C8B-B14F-4D97-AF65-F5344CB8AC3E}">
        <p14:creationId xmlns:p14="http://schemas.microsoft.com/office/powerpoint/2010/main" val="38069553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39821BB-5F6D-44AF-B77E-9D98FD15870F}" type="slidenum">
              <a:rPr lang="en-US"/>
              <a:pPr/>
              <a:t>56</a:t>
            </a:fld>
            <a:r>
              <a:rPr lang="en-US" dirty="0"/>
              <a:t>##</a:t>
            </a:r>
          </a:p>
        </p:txBody>
      </p:sp>
      <p:sp>
        <p:nvSpPr>
          <p:cNvPr id="650242" name="Rectangle 2"/>
          <p:cNvSpPr>
            <a:spLocks noGrp="1" noRot="1" noChangeAspect="1" noChangeArrowheads="1" noTextEdit="1"/>
          </p:cNvSpPr>
          <p:nvPr>
            <p:ph type="sldImg"/>
          </p:nvPr>
        </p:nvSpPr>
        <p:spPr>
          <a:ln/>
        </p:spPr>
      </p:sp>
      <p:sp>
        <p:nvSpPr>
          <p:cNvPr id="6502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08939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6</a:t>
            </a:fld>
            <a:endParaRPr lang="bg-BG"/>
          </a:p>
        </p:txBody>
      </p:sp>
    </p:spTree>
    <p:extLst>
      <p:ext uri="{BB962C8B-B14F-4D97-AF65-F5344CB8AC3E}">
        <p14:creationId xmlns:p14="http://schemas.microsoft.com/office/powerpoint/2010/main" val="2993957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7</a:t>
            </a:fld>
            <a:endParaRPr lang="bg-BG"/>
          </a:p>
        </p:txBody>
      </p:sp>
    </p:spTree>
    <p:extLst>
      <p:ext uri="{BB962C8B-B14F-4D97-AF65-F5344CB8AC3E}">
        <p14:creationId xmlns:p14="http://schemas.microsoft.com/office/powerpoint/2010/main" val="3276733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8</a:t>
            </a:fld>
            <a:endParaRPr lang="bg-BG"/>
          </a:p>
        </p:txBody>
      </p:sp>
    </p:spTree>
    <p:extLst>
      <p:ext uri="{BB962C8B-B14F-4D97-AF65-F5344CB8AC3E}">
        <p14:creationId xmlns:p14="http://schemas.microsoft.com/office/powerpoint/2010/main" val="129986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9</a:t>
            </a:fld>
            <a:endParaRPr lang="bg-BG"/>
          </a:p>
        </p:txBody>
      </p:sp>
    </p:spTree>
    <p:extLst>
      <p:ext uri="{BB962C8B-B14F-4D97-AF65-F5344CB8AC3E}">
        <p14:creationId xmlns:p14="http://schemas.microsoft.com/office/powerpoint/2010/main" val="55110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D4FFF3-B8EA-469B-B100-F4FC31175376}" type="slidenum">
              <a:rPr lang="bg-BG" smtClean="0"/>
              <a:pPr/>
              <a:t>10</a:t>
            </a:fld>
            <a:endParaRPr lang="bg-BG"/>
          </a:p>
        </p:txBody>
      </p:sp>
    </p:spTree>
    <p:extLst>
      <p:ext uri="{BB962C8B-B14F-4D97-AF65-F5344CB8AC3E}">
        <p14:creationId xmlns:p14="http://schemas.microsoft.com/office/powerpoint/2010/main" val="330148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59244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2E417340-2C57-4E14-AA71-EB7150538C26}" type="slidenum">
              <a:rPr lang="bg-BG" smtClean="0"/>
              <a:pPr/>
              <a:t>‹#›</a:t>
            </a:fld>
            <a:endParaRPr lang="bg-BG"/>
          </a:p>
        </p:txBody>
      </p:sp>
    </p:spTree>
    <p:extLst>
      <p:ext uri="{BB962C8B-B14F-4D97-AF65-F5344CB8AC3E}">
        <p14:creationId xmlns:p14="http://schemas.microsoft.com/office/powerpoint/2010/main" val="29324696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2E417340-2C57-4E14-AA71-EB7150538C26}" type="slidenum">
              <a:rPr lang="bg-BG" smtClean="0"/>
              <a:pPr/>
              <a:t>‹#›</a:t>
            </a:fld>
            <a:endParaRPr lang="bg-BG"/>
          </a:p>
        </p:txBody>
      </p:sp>
    </p:spTree>
    <p:extLst>
      <p:ext uri="{BB962C8B-B14F-4D97-AF65-F5344CB8AC3E}">
        <p14:creationId xmlns:p14="http://schemas.microsoft.com/office/powerpoint/2010/main" val="367507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443459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8338695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2"/>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19426842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0948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cstate="print">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378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glitter-graphics-scraps-gifs.blogspot.com/" TargetMode="External"/><Relationship Id="rId4" Type="http://schemas.openxmlformats.org/officeDocument/2006/relationships/hyperlink" Target="Source:%20flickr.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Equivalence Partitioning</a:t>
            </a:r>
          </a:p>
        </p:txBody>
      </p:sp>
      <p:sp>
        <p:nvSpPr>
          <p:cNvPr id="3" name="Subtitle 2"/>
          <p:cNvSpPr>
            <a:spLocks noGrp="1"/>
          </p:cNvSpPr>
          <p:nvPr>
            <p:ph type="subTitle" idx="1"/>
          </p:nvPr>
        </p:nvSpPr>
        <p:spPr/>
        <p:txBody>
          <a:bodyPr/>
          <a:lstStyle/>
          <a:p>
            <a:r>
              <a:rPr lang="en-US" dirty="0" smtClean="0"/>
              <a:t>Testing by Splitting Data Into Equivalence Classes</a:t>
            </a:r>
            <a:endParaRPr lang="en-US"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4558980"/>
            <a:ext cx="1760908" cy="1966462"/>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Placeholder 12"/>
          <p:cNvSpPr>
            <a:spLocks noGrp="1"/>
          </p:cNvSpPr>
          <p:nvPr/>
        </p:nvSpPr>
        <p:spPr>
          <a:xfrm>
            <a:off x="497391" y="5455189"/>
            <a:ext cx="3990513" cy="400110"/>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16" name="Text Placeholder 13"/>
          <p:cNvSpPr>
            <a:spLocks noGrp="1"/>
          </p:cNvSpPr>
          <p:nvPr/>
        </p:nvSpPr>
        <p:spPr>
          <a:xfrm>
            <a:off x="497392" y="5759989"/>
            <a:ext cx="3990513" cy="369332"/>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http://academy.telerik.com</a:t>
            </a:r>
            <a:r>
              <a:rPr lang="en-US" dirty="0" smtClean="0"/>
              <a:t> </a:t>
            </a:r>
            <a:endParaRPr lang="en-US" dirty="0"/>
          </a:p>
        </p:txBody>
      </p:sp>
      <p:sp>
        <p:nvSpPr>
          <p:cNvPr id="17" name="Text Placeholder 14"/>
          <p:cNvSpPr>
            <a:spLocks noGrp="1"/>
          </p:cNvSpPr>
          <p:nvPr/>
        </p:nvSpPr>
        <p:spPr>
          <a:xfrm>
            <a:off x="497392" y="5080546"/>
            <a:ext cx="3990513" cy="461665"/>
          </a:xfrm>
          <a:prstGeom prst="rect">
            <a:avLst/>
          </a:prstGeom>
          <a:noFill/>
        </p:spPr>
        <p:txBody>
          <a:bodyPr wrap="square" rtlCol="0">
            <a:spAutoFit/>
          </a:bodyPr>
          <a:lstStyle>
            <a:lvl1pPr marL="0" indent="0"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Software Quality Assurance</a:t>
            </a:r>
          </a:p>
        </p:txBody>
      </p:sp>
    </p:spTree>
    <p:extLst>
      <p:ext uri="{BB962C8B-B14F-4D97-AF65-F5344CB8AC3E}">
        <p14:creationId xmlns:p14="http://schemas.microsoft.com/office/powerpoint/2010/main" val="1124151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Splitting Domains Into Partitions</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The operation </a:t>
            </a:r>
            <a:r>
              <a:rPr lang="en-US" dirty="0"/>
              <a:t>of equivalence partitioning </a:t>
            </a:r>
            <a:r>
              <a:rPr lang="en-US" dirty="0" smtClean="0"/>
              <a:t>is performed by </a:t>
            </a:r>
            <a:r>
              <a:rPr lang="en-US" dirty="0" smtClean="0">
                <a:solidFill>
                  <a:schemeClr val="accent5">
                    <a:lumMod val="20000"/>
                    <a:lumOff val="80000"/>
                  </a:schemeClr>
                </a:solidFill>
              </a:rPr>
              <a:t>splitting</a:t>
            </a:r>
            <a:r>
              <a:rPr lang="en-US" dirty="0" smtClean="0"/>
              <a:t> a set (domain) into two or more </a:t>
            </a:r>
            <a:r>
              <a:rPr lang="en-US" dirty="0" smtClean="0">
                <a:solidFill>
                  <a:schemeClr val="accent5">
                    <a:lumMod val="20000"/>
                    <a:lumOff val="80000"/>
                  </a:schemeClr>
                </a:solidFill>
              </a:rPr>
              <a:t>disjoint sets</a:t>
            </a:r>
          </a:p>
          <a:p>
            <a:pPr lvl="1">
              <a:lnSpc>
                <a:spcPct val="100000"/>
              </a:lnSpc>
            </a:pPr>
            <a:r>
              <a:rPr lang="en-US" dirty="0" smtClean="0"/>
              <a:t>All </a:t>
            </a:r>
            <a:r>
              <a:rPr lang="en-US" dirty="0"/>
              <a:t>the members of each subset </a:t>
            </a:r>
            <a:r>
              <a:rPr lang="en-US" dirty="0">
                <a:solidFill>
                  <a:schemeClr val="accent5">
                    <a:lumMod val="20000"/>
                    <a:lumOff val="80000"/>
                  </a:schemeClr>
                </a:solidFill>
              </a:rPr>
              <a:t>share some trait in common </a:t>
            </a:r>
            <a:endParaRPr lang="en-US" dirty="0" smtClean="0">
              <a:solidFill>
                <a:schemeClr val="accent5">
                  <a:lumMod val="20000"/>
                  <a:lumOff val="80000"/>
                </a:schemeClr>
              </a:solidFill>
            </a:endParaRPr>
          </a:p>
          <a:p>
            <a:pPr lvl="1">
              <a:lnSpc>
                <a:spcPct val="100000"/>
              </a:lnSpc>
            </a:pPr>
            <a:r>
              <a:rPr lang="en-US" dirty="0" smtClean="0"/>
              <a:t>This trait is </a:t>
            </a:r>
            <a:r>
              <a:rPr lang="en-US" dirty="0" smtClean="0">
                <a:solidFill>
                  <a:schemeClr val="accent5">
                    <a:lumMod val="20000"/>
                    <a:lumOff val="80000"/>
                  </a:schemeClr>
                </a:solidFill>
              </a:rPr>
              <a:t>not </a:t>
            </a:r>
            <a:r>
              <a:rPr lang="en-US" dirty="0">
                <a:solidFill>
                  <a:schemeClr val="accent5">
                    <a:lumMod val="20000"/>
                    <a:lumOff val="80000"/>
                  </a:schemeClr>
                </a:solidFill>
              </a:rPr>
              <a:t>shared </a:t>
            </a:r>
            <a:r>
              <a:rPr lang="en-US" dirty="0"/>
              <a:t>with the members of the </a:t>
            </a:r>
            <a:r>
              <a:rPr lang="en-US" dirty="0">
                <a:solidFill>
                  <a:schemeClr val="accent5">
                    <a:lumMod val="20000"/>
                    <a:lumOff val="80000"/>
                  </a:schemeClr>
                </a:solidFill>
              </a:rPr>
              <a:t>other </a:t>
            </a:r>
            <a:r>
              <a:rPr lang="en-US" dirty="0" smtClean="0">
                <a:solidFill>
                  <a:schemeClr val="accent5">
                    <a:lumMod val="20000"/>
                    <a:lumOff val="80000"/>
                  </a:schemeClr>
                </a:solidFill>
              </a:rPr>
              <a:t>subsets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672220"/>
            <a:ext cx="2514600" cy="1995280"/>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5614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Visualizing Equivalence Partitioning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Oval 4"/>
          <p:cNvSpPr/>
          <p:nvPr/>
        </p:nvSpPr>
        <p:spPr>
          <a:xfrm>
            <a:off x="609600" y="2344964"/>
            <a:ext cx="2971800" cy="2133600"/>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Set</a:t>
            </a:r>
            <a:endParaRPr lang="en-US" b="1" dirty="0">
              <a:solidFill>
                <a:schemeClr val="bg1"/>
              </a:solidFill>
              <a:effectLst>
                <a:outerShdw blurRad="38100" dist="38100" dir="2700000" algn="tl">
                  <a:srgbClr val="000000">
                    <a:alpha val="43137"/>
                  </a:srgbClr>
                </a:outerShdw>
              </a:effectLst>
            </a:endParaRPr>
          </a:p>
        </p:txBody>
      </p:sp>
      <p:sp>
        <p:nvSpPr>
          <p:cNvPr id="6" name="Oval 5"/>
          <p:cNvSpPr/>
          <p:nvPr/>
        </p:nvSpPr>
        <p:spPr>
          <a:xfrm>
            <a:off x="5867400" y="1600200"/>
            <a:ext cx="2362200" cy="1409700"/>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Subset A</a:t>
            </a:r>
            <a:endParaRPr lang="en-US" sz="2400" b="1" dirty="0">
              <a:solidFill>
                <a:schemeClr val="bg1"/>
              </a:solidFill>
              <a:effectLst>
                <a:outerShdw blurRad="38100" dist="38100" dir="2700000" algn="tl">
                  <a:srgbClr val="000000">
                    <a:alpha val="43137"/>
                  </a:srgbClr>
                </a:outerShdw>
              </a:effectLst>
            </a:endParaRPr>
          </a:p>
        </p:txBody>
      </p:sp>
      <p:sp>
        <p:nvSpPr>
          <p:cNvPr id="7" name="Oval 6"/>
          <p:cNvSpPr/>
          <p:nvPr/>
        </p:nvSpPr>
        <p:spPr>
          <a:xfrm>
            <a:off x="5867400" y="3733800"/>
            <a:ext cx="2362200" cy="1409700"/>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Subset B</a:t>
            </a:r>
            <a:endParaRPr lang="en-US" sz="2400" b="1" dirty="0">
              <a:solidFill>
                <a:schemeClr val="bg1"/>
              </a:solidFill>
              <a:effectLst>
                <a:outerShdw blurRad="38100" dist="38100" dir="2700000" algn="tl">
                  <a:srgbClr val="000000">
                    <a:alpha val="43137"/>
                  </a:srgbClr>
                </a:outerShdw>
              </a:effectLst>
            </a:endParaRPr>
          </a:p>
        </p:txBody>
      </p:sp>
      <p:sp>
        <p:nvSpPr>
          <p:cNvPr id="8" name="Right Arrow 7"/>
          <p:cNvSpPr/>
          <p:nvPr/>
        </p:nvSpPr>
        <p:spPr>
          <a:xfrm>
            <a:off x="3735615" y="2713717"/>
            <a:ext cx="2131785" cy="1396093"/>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Equivalence</a:t>
            </a:r>
            <a:br>
              <a:rPr lang="en-US" sz="2000" b="1" dirty="0" smtClean="0">
                <a:solidFill>
                  <a:schemeClr val="bg1"/>
                </a:solidFill>
                <a:effectLst>
                  <a:outerShdw blurRad="38100" dist="38100" dir="2700000" algn="tl">
                    <a:srgbClr val="000000">
                      <a:alpha val="43137"/>
                    </a:srgbClr>
                  </a:outerShdw>
                </a:effectLst>
              </a:rPr>
            </a:br>
            <a:r>
              <a:rPr lang="en-US" sz="2000" b="1" dirty="0" smtClean="0">
                <a:solidFill>
                  <a:schemeClr val="bg1"/>
                </a:solidFill>
                <a:effectLst>
                  <a:outerShdw blurRad="38100" dist="38100" dir="2700000" algn="tl">
                    <a:srgbClr val="000000">
                      <a:alpha val="43137"/>
                    </a:srgbClr>
                  </a:outerShdw>
                </a:effectLst>
              </a:rPr>
              <a:t>partitioning</a:t>
            </a:r>
            <a:endParaRPr lang="en-US" sz="2000" b="1" dirty="0">
              <a:solidFill>
                <a:schemeClr val="bg1"/>
              </a:solidFill>
              <a:effectLst>
                <a:outerShdw blurRad="38100" dist="38100" dir="2700000" algn="tl">
                  <a:srgbClr val="000000">
                    <a:alpha val="43137"/>
                  </a:srgbClr>
                </a:outerShdw>
              </a:effectLst>
            </a:endParaRPr>
          </a:p>
        </p:txBody>
      </p:sp>
      <p:grpSp>
        <p:nvGrpSpPr>
          <p:cNvPr id="40" name="Group 39"/>
          <p:cNvGrpSpPr/>
          <p:nvPr/>
        </p:nvGrpSpPr>
        <p:grpSpPr>
          <a:xfrm>
            <a:off x="1752600" y="2637517"/>
            <a:ext cx="5181600" cy="3458483"/>
            <a:chOff x="1752600" y="2637517"/>
            <a:chExt cx="5181600" cy="3458483"/>
          </a:xfrm>
        </p:grpSpPr>
        <p:sp>
          <p:nvSpPr>
            <p:cNvPr id="9" name="Oval 8"/>
            <p:cNvSpPr/>
            <p:nvPr/>
          </p:nvSpPr>
          <p:spPr>
            <a:xfrm>
              <a:off x="6781800" y="26375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96000" y="43139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752600" y="4876800"/>
              <a:ext cx="3048907" cy="1219200"/>
            </a:xfrm>
            <a:prstGeom prst="roundRect">
              <a:avLst/>
            </a:prstGeom>
            <a:solidFill>
              <a:srgbClr val="FFFFFF"/>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Choosing a member of each partition</a:t>
              </a:r>
              <a:endParaRPr lang="en-US" b="1" dirty="0">
                <a:solidFill>
                  <a:schemeClr val="bg1"/>
                </a:solidFill>
                <a:effectLst>
                  <a:outerShdw blurRad="38100" dist="38100" dir="2700000" algn="tl">
                    <a:srgbClr val="000000">
                      <a:alpha val="43137"/>
                    </a:srgbClr>
                  </a:outerShdw>
                </a:effectLst>
              </a:endParaRPr>
            </a:p>
          </p:txBody>
        </p:sp>
        <p:cxnSp>
          <p:nvCxnSpPr>
            <p:cNvPr id="14" name="Straight Arrow Connector 13"/>
            <p:cNvCxnSpPr>
              <a:endCxn id="9" idx="2"/>
            </p:cNvCxnSpPr>
            <p:nvPr/>
          </p:nvCxnSpPr>
          <p:spPr>
            <a:xfrm flipV="1">
              <a:off x="4801507" y="2728459"/>
              <a:ext cx="1980293" cy="2757941"/>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3"/>
            </p:cNvCxnSpPr>
            <p:nvPr/>
          </p:nvCxnSpPr>
          <p:spPr>
            <a:xfrm flipV="1">
              <a:off x="4801507" y="4469164"/>
              <a:ext cx="1316811" cy="1017236"/>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502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Subpartitioning</a:t>
            </a:r>
            <a:endParaRPr lang="en-US" dirty="0"/>
          </a:p>
        </p:txBody>
      </p:sp>
      <p:sp>
        <p:nvSpPr>
          <p:cNvPr id="20" name="Content Placeholder 2"/>
          <p:cNvSpPr>
            <a:spLocks noGrp="1"/>
          </p:cNvSpPr>
          <p:nvPr>
            <p:ph idx="1"/>
          </p:nvPr>
        </p:nvSpPr>
        <p:spPr>
          <a:xfrm>
            <a:off x="228600" y="1219200"/>
            <a:ext cx="8686800" cy="1066800"/>
          </a:xfrm>
        </p:spPr>
        <p:txBody>
          <a:bodyPr/>
          <a:lstStyle/>
          <a:p>
            <a:pPr>
              <a:lnSpc>
                <a:spcPct val="100000"/>
              </a:lnSpc>
            </a:pPr>
            <a:r>
              <a:rPr lang="en-US" dirty="0" smtClean="0"/>
              <a:t>Equivalence partitioning can be iteratively applied to subsets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 name="Oval 4"/>
          <p:cNvSpPr/>
          <p:nvPr/>
        </p:nvSpPr>
        <p:spPr>
          <a:xfrm>
            <a:off x="457200" y="3868057"/>
            <a:ext cx="2514600" cy="1762465"/>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Set</a:t>
            </a:r>
            <a:endParaRPr lang="en-US" b="1" dirty="0">
              <a:solidFill>
                <a:schemeClr val="bg1"/>
              </a:solidFill>
              <a:effectLst>
                <a:outerShdw blurRad="38100" dist="38100" dir="2700000" algn="tl">
                  <a:srgbClr val="000000">
                    <a:alpha val="43137"/>
                  </a:srgbClr>
                </a:outerShdw>
              </a:effectLst>
            </a:endParaRPr>
          </a:p>
        </p:txBody>
      </p:sp>
      <p:sp>
        <p:nvSpPr>
          <p:cNvPr id="6" name="Oval 5"/>
          <p:cNvSpPr/>
          <p:nvPr/>
        </p:nvSpPr>
        <p:spPr>
          <a:xfrm>
            <a:off x="3886200" y="3276600"/>
            <a:ext cx="1909990" cy="1180193"/>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Subset A</a:t>
            </a:r>
            <a:endParaRPr lang="en-US" sz="2400" b="1" dirty="0">
              <a:solidFill>
                <a:schemeClr val="bg1"/>
              </a:solidFill>
              <a:effectLst>
                <a:outerShdw blurRad="38100" dist="38100" dir="2700000" algn="tl">
                  <a:srgbClr val="000000">
                    <a:alpha val="43137"/>
                  </a:srgbClr>
                </a:outerShdw>
              </a:effectLst>
            </a:endParaRPr>
          </a:p>
        </p:txBody>
      </p:sp>
      <p:sp>
        <p:nvSpPr>
          <p:cNvPr id="8" name="Right Arrow 7"/>
          <p:cNvSpPr/>
          <p:nvPr/>
        </p:nvSpPr>
        <p:spPr>
          <a:xfrm>
            <a:off x="3086553" y="4183571"/>
            <a:ext cx="838200" cy="990658"/>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effectLst>
                  <a:outerShdw blurRad="38100" dist="38100" dir="2700000" algn="tl">
                    <a:srgbClr val="000000">
                      <a:alpha val="43137"/>
                    </a:srgbClr>
                  </a:outerShdw>
                </a:effectLst>
              </a:rPr>
              <a:t>EP</a:t>
            </a:r>
            <a:endParaRPr lang="en-US" sz="1800" b="1" dirty="0">
              <a:solidFill>
                <a:schemeClr val="bg1"/>
              </a:solidFill>
              <a:effectLst>
                <a:outerShdw blurRad="38100" dist="38100" dir="2700000" algn="tl">
                  <a:srgbClr val="000000">
                    <a:alpha val="43137"/>
                  </a:srgbClr>
                </a:outerShdw>
              </a:effectLst>
            </a:endParaRPr>
          </a:p>
        </p:txBody>
      </p:sp>
      <p:sp>
        <p:nvSpPr>
          <p:cNvPr id="16" name="Oval 15"/>
          <p:cNvSpPr/>
          <p:nvPr/>
        </p:nvSpPr>
        <p:spPr>
          <a:xfrm>
            <a:off x="3886200" y="4953000"/>
            <a:ext cx="1909990" cy="1180193"/>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Subset B</a:t>
            </a:r>
            <a:endParaRPr lang="en-US" sz="2400" b="1" dirty="0">
              <a:solidFill>
                <a:schemeClr val="bg1"/>
              </a:solidFill>
              <a:effectLst>
                <a:outerShdw blurRad="38100" dist="38100" dir="2700000" algn="tl">
                  <a:srgbClr val="000000">
                    <a:alpha val="43137"/>
                  </a:srgbClr>
                </a:outerShdw>
              </a:effectLst>
            </a:endParaRPr>
          </a:p>
        </p:txBody>
      </p:sp>
      <p:sp>
        <p:nvSpPr>
          <p:cNvPr id="17" name="Oval 16"/>
          <p:cNvSpPr/>
          <p:nvPr/>
        </p:nvSpPr>
        <p:spPr>
          <a:xfrm>
            <a:off x="7010400" y="2362200"/>
            <a:ext cx="1524000" cy="863318"/>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Subset A 1</a:t>
            </a:r>
            <a:endParaRPr lang="en-US" sz="2000" b="1" dirty="0">
              <a:solidFill>
                <a:schemeClr val="bg1"/>
              </a:solidFill>
              <a:effectLst>
                <a:outerShdw blurRad="38100" dist="38100" dir="2700000" algn="tl">
                  <a:srgbClr val="000000">
                    <a:alpha val="43137"/>
                  </a:srgbClr>
                </a:outerShdw>
              </a:effectLst>
            </a:endParaRPr>
          </a:p>
        </p:txBody>
      </p:sp>
      <p:sp>
        <p:nvSpPr>
          <p:cNvPr id="18" name="Oval 17"/>
          <p:cNvSpPr/>
          <p:nvPr/>
        </p:nvSpPr>
        <p:spPr>
          <a:xfrm>
            <a:off x="6985000" y="3429000"/>
            <a:ext cx="1524000" cy="863318"/>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Subset A 2</a:t>
            </a:r>
            <a:endParaRPr lang="en-US" sz="2000" b="1" dirty="0">
              <a:solidFill>
                <a:schemeClr val="bg1"/>
              </a:solidFill>
              <a:effectLst>
                <a:outerShdw blurRad="38100" dist="38100" dir="2700000" algn="tl">
                  <a:srgbClr val="000000">
                    <a:alpha val="43137"/>
                  </a:srgbClr>
                </a:outerShdw>
              </a:effectLst>
            </a:endParaRPr>
          </a:p>
        </p:txBody>
      </p:sp>
      <p:sp>
        <p:nvSpPr>
          <p:cNvPr id="19" name="Oval 18"/>
          <p:cNvSpPr/>
          <p:nvPr/>
        </p:nvSpPr>
        <p:spPr>
          <a:xfrm>
            <a:off x="7010400" y="4495800"/>
            <a:ext cx="1524000" cy="863318"/>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Subset A 3</a:t>
            </a:r>
            <a:endParaRPr lang="en-US" sz="2000" b="1" dirty="0">
              <a:solidFill>
                <a:schemeClr val="bg1"/>
              </a:solidFill>
              <a:effectLst>
                <a:outerShdw blurRad="38100" dist="38100" dir="2700000" algn="tl">
                  <a:srgbClr val="000000">
                    <a:alpha val="43137"/>
                  </a:srgbClr>
                </a:outerShdw>
              </a:effectLst>
            </a:endParaRPr>
          </a:p>
        </p:txBody>
      </p:sp>
      <p:sp>
        <p:nvSpPr>
          <p:cNvPr id="21" name="Right Arrow 20"/>
          <p:cNvSpPr/>
          <p:nvPr/>
        </p:nvSpPr>
        <p:spPr>
          <a:xfrm>
            <a:off x="6019800" y="3371367"/>
            <a:ext cx="838200" cy="990658"/>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effectLst>
                  <a:outerShdw blurRad="38100" dist="38100" dir="2700000" algn="tl">
                    <a:srgbClr val="000000">
                      <a:alpha val="43137"/>
                    </a:srgbClr>
                  </a:outerShdw>
                </a:effectLst>
              </a:rPr>
              <a:t>EP</a:t>
            </a:r>
            <a:endParaRPr lang="en-US" sz="1800" b="1" dirty="0">
              <a:solidFill>
                <a:schemeClr val="bg1"/>
              </a:solidFill>
              <a:effectLst>
                <a:outerShdw blurRad="38100" dist="38100" dir="2700000" algn="tl">
                  <a:srgbClr val="000000">
                    <a:alpha val="43137"/>
                  </a:srgbClr>
                </a:outerShdw>
              </a:effectLst>
            </a:endParaRPr>
          </a:p>
        </p:txBody>
      </p:sp>
      <p:grpSp>
        <p:nvGrpSpPr>
          <p:cNvPr id="13" name="Group 12"/>
          <p:cNvGrpSpPr/>
          <p:nvPr/>
        </p:nvGrpSpPr>
        <p:grpSpPr>
          <a:xfrm>
            <a:off x="1257753" y="2425841"/>
            <a:ext cx="7048047" cy="3547242"/>
            <a:chOff x="1181553" y="2425841"/>
            <a:chExt cx="7048047" cy="3547242"/>
          </a:xfrm>
        </p:grpSpPr>
        <p:sp>
          <p:nvSpPr>
            <p:cNvPr id="22" name="Oval 21"/>
            <p:cNvSpPr/>
            <p:nvPr/>
          </p:nvSpPr>
          <p:spPr>
            <a:xfrm>
              <a:off x="7086600" y="27899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239000" y="39329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077200" y="4923517"/>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ular Callout 2"/>
            <p:cNvSpPr/>
            <p:nvPr/>
          </p:nvSpPr>
          <p:spPr>
            <a:xfrm>
              <a:off x="1181553" y="2425841"/>
              <a:ext cx="2628447" cy="1091918"/>
            </a:xfrm>
            <a:prstGeom prst="wedgeRoundRectCallout">
              <a:avLst>
                <a:gd name="adj1" fmla="val 63517"/>
                <a:gd name="adj2" fmla="val 37244"/>
                <a:gd name="adj3" fmla="val 16667"/>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We no longer have to choose members from parent sets</a:t>
              </a:r>
              <a:endParaRPr lang="en-US" sz="2000" b="1" dirty="0">
                <a:solidFill>
                  <a:schemeClr val="bg1"/>
                </a:solidFill>
                <a:effectLst>
                  <a:outerShdw blurRad="38100" dist="38100" dir="2700000" algn="tl">
                    <a:srgbClr val="000000">
                      <a:alpha val="43137"/>
                    </a:srgbClr>
                  </a:outerShdw>
                </a:effectLst>
              </a:endParaRPr>
            </a:p>
          </p:txBody>
        </p:sp>
        <p:sp>
          <p:nvSpPr>
            <p:cNvPr id="25" name="Oval 24"/>
            <p:cNvSpPr/>
            <p:nvPr/>
          </p:nvSpPr>
          <p:spPr>
            <a:xfrm>
              <a:off x="4732338" y="5791200"/>
              <a:ext cx="152400" cy="181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12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228600" y="1066800"/>
            <a:ext cx="8686800" cy="1589314"/>
          </a:xfrm>
        </p:spPr>
        <p:txBody>
          <a:bodyPr/>
          <a:lstStyle/>
          <a:p>
            <a:pPr>
              <a:lnSpc>
                <a:spcPct val="100000"/>
              </a:lnSpc>
            </a:pPr>
            <a:r>
              <a:rPr lang="en-US" dirty="0"/>
              <a:t>In a simple </a:t>
            </a:r>
            <a:r>
              <a:rPr lang="en-US" dirty="0">
                <a:solidFill>
                  <a:schemeClr val="accent5">
                    <a:lumMod val="20000"/>
                    <a:lumOff val="80000"/>
                  </a:schemeClr>
                </a:solidFill>
              </a:rPr>
              <a:t>drawing program </a:t>
            </a:r>
            <a:r>
              <a:rPr lang="en-US" dirty="0"/>
              <a:t>that can fill figures in with </a:t>
            </a:r>
            <a:r>
              <a:rPr lang="en-US" dirty="0">
                <a:solidFill>
                  <a:schemeClr val="accent5">
                    <a:lumMod val="20000"/>
                    <a:lumOff val="80000"/>
                  </a:schemeClr>
                </a:solidFill>
              </a:rPr>
              <a:t>red</a:t>
            </a:r>
            <a:r>
              <a:rPr lang="en-US" dirty="0"/>
              <a:t>, </a:t>
            </a:r>
            <a:r>
              <a:rPr lang="en-US" dirty="0">
                <a:solidFill>
                  <a:schemeClr val="accent5">
                    <a:lumMod val="20000"/>
                    <a:lumOff val="80000"/>
                  </a:schemeClr>
                </a:solidFill>
              </a:rPr>
              <a:t>green</a:t>
            </a:r>
            <a:r>
              <a:rPr lang="en-US" dirty="0"/>
              <a:t>, or </a:t>
            </a:r>
            <a:r>
              <a:rPr lang="en-US" dirty="0">
                <a:solidFill>
                  <a:schemeClr val="accent5">
                    <a:lumMod val="20000"/>
                    <a:lumOff val="80000"/>
                  </a:schemeClr>
                </a:solidFill>
              </a:rPr>
              <a:t>blue</a:t>
            </a:r>
            <a:r>
              <a:rPr lang="en-US" dirty="0"/>
              <a:t>, you can split the set of fill colors into </a:t>
            </a:r>
            <a:r>
              <a:rPr lang="en-US" dirty="0">
                <a:solidFill>
                  <a:schemeClr val="accent5">
                    <a:lumMod val="20000"/>
                    <a:lumOff val="80000"/>
                  </a:schemeClr>
                </a:solidFill>
              </a:rPr>
              <a:t>three disjoint sets</a:t>
            </a:r>
            <a:r>
              <a:rPr lang="en-US" dirty="0"/>
              <a:t>: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grpSp>
        <p:nvGrpSpPr>
          <p:cNvPr id="11" name="Group 10"/>
          <p:cNvGrpSpPr/>
          <p:nvPr/>
        </p:nvGrpSpPr>
        <p:grpSpPr>
          <a:xfrm>
            <a:off x="1143000" y="2730953"/>
            <a:ext cx="6858000" cy="3077256"/>
            <a:chOff x="533400" y="2730953"/>
            <a:chExt cx="6858000" cy="3077256"/>
          </a:xfrm>
        </p:grpSpPr>
        <p:sp>
          <p:nvSpPr>
            <p:cNvPr id="5" name="Oval 4"/>
            <p:cNvSpPr/>
            <p:nvPr/>
          </p:nvSpPr>
          <p:spPr>
            <a:xfrm>
              <a:off x="533400" y="3487057"/>
              <a:ext cx="2514600" cy="1465943"/>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Fill colors</a:t>
              </a:r>
              <a:endParaRPr lang="en-US" b="1" dirty="0">
                <a:solidFill>
                  <a:schemeClr val="bg1"/>
                </a:solidFill>
                <a:effectLst>
                  <a:outerShdw blurRad="38100" dist="38100" dir="2700000" algn="tl">
                    <a:srgbClr val="000000">
                      <a:alpha val="43137"/>
                    </a:srgbClr>
                  </a:outerShdw>
                </a:effectLst>
              </a:endParaRPr>
            </a:p>
          </p:txBody>
        </p:sp>
        <p:sp>
          <p:nvSpPr>
            <p:cNvPr id="6" name="Right Arrow 5"/>
            <p:cNvSpPr/>
            <p:nvPr/>
          </p:nvSpPr>
          <p:spPr>
            <a:xfrm>
              <a:off x="3352800" y="3556907"/>
              <a:ext cx="2131785" cy="1396093"/>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Equivalence</a:t>
              </a:r>
              <a:br>
                <a:rPr lang="en-US" sz="2000" b="1" dirty="0" smtClean="0">
                  <a:solidFill>
                    <a:schemeClr val="bg1"/>
                  </a:solidFill>
                  <a:effectLst>
                    <a:outerShdw blurRad="38100" dist="38100" dir="2700000" algn="tl">
                      <a:srgbClr val="000000">
                        <a:alpha val="43137"/>
                      </a:srgbClr>
                    </a:outerShdw>
                  </a:effectLst>
                </a:rPr>
              </a:br>
              <a:r>
                <a:rPr lang="en-US" sz="2000" b="1" dirty="0" smtClean="0">
                  <a:solidFill>
                    <a:schemeClr val="bg1"/>
                  </a:solidFill>
                  <a:effectLst>
                    <a:outerShdw blurRad="38100" dist="38100" dir="2700000" algn="tl">
                      <a:srgbClr val="000000">
                        <a:alpha val="43137"/>
                      </a:srgbClr>
                    </a:outerShdw>
                  </a:effectLst>
                </a:rPr>
                <a:t>partitioning</a:t>
              </a:r>
              <a:endParaRPr lang="en-US" sz="2000" b="1" dirty="0">
                <a:solidFill>
                  <a:schemeClr val="bg1"/>
                </a:solidFill>
                <a:effectLst>
                  <a:outerShdw blurRad="38100" dist="38100" dir="2700000" algn="tl">
                    <a:srgbClr val="000000">
                      <a:alpha val="43137"/>
                    </a:srgbClr>
                  </a:outerShdw>
                </a:effectLst>
              </a:endParaRPr>
            </a:p>
          </p:txBody>
        </p:sp>
        <p:sp>
          <p:nvSpPr>
            <p:cNvPr id="7" name="Oval 6"/>
            <p:cNvSpPr/>
            <p:nvPr/>
          </p:nvSpPr>
          <p:spPr>
            <a:xfrm>
              <a:off x="5867400" y="2730953"/>
              <a:ext cx="1524000" cy="926647"/>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red</a:t>
              </a:r>
              <a:endParaRPr lang="en-US" b="1" dirty="0">
                <a:solidFill>
                  <a:schemeClr val="bg1"/>
                </a:solidFill>
                <a:effectLst>
                  <a:outerShdw blurRad="38100" dist="38100" dir="2700000" algn="tl">
                    <a:srgbClr val="000000">
                      <a:alpha val="43137"/>
                    </a:srgbClr>
                  </a:outerShdw>
                </a:effectLst>
              </a:endParaRPr>
            </a:p>
          </p:txBody>
        </p:sp>
        <p:sp>
          <p:nvSpPr>
            <p:cNvPr id="9" name="Oval 8"/>
            <p:cNvSpPr/>
            <p:nvPr/>
          </p:nvSpPr>
          <p:spPr>
            <a:xfrm>
              <a:off x="5867400" y="3797753"/>
              <a:ext cx="1524000" cy="926647"/>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green</a:t>
              </a:r>
              <a:endParaRPr lang="en-US" b="1" dirty="0">
                <a:solidFill>
                  <a:schemeClr val="bg1"/>
                </a:solidFill>
                <a:effectLst>
                  <a:outerShdw blurRad="38100" dist="38100" dir="2700000" algn="tl">
                    <a:srgbClr val="000000">
                      <a:alpha val="43137"/>
                    </a:srgbClr>
                  </a:outerShdw>
                </a:effectLst>
              </a:endParaRPr>
            </a:p>
          </p:txBody>
        </p:sp>
        <p:sp>
          <p:nvSpPr>
            <p:cNvPr id="10" name="Oval 9"/>
            <p:cNvSpPr/>
            <p:nvPr/>
          </p:nvSpPr>
          <p:spPr>
            <a:xfrm>
              <a:off x="5867400" y="4881562"/>
              <a:ext cx="1524000" cy="926647"/>
            </a:xfrm>
            <a:prstGeom prst="ellipse">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blue</a:t>
              </a:r>
              <a:endParaRPr lang="en-US"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750938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vs. Invalid Classes</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Valid </a:t>
            </a:r>
            <a:r>
              <a:rPr lang="en-US" dirty="0">
                <a:solidFill>
                  <a:schemeClr val="accent5">
                    <a:lumMod val="20000"/>
                    <a:lumOff val="80000"/>
                  </a:schemeClr>
                </a:solidFill>
              </a:rPr>
              <a:t>equivalence </a:t>
            </a:r>
            <a:r>
              <a:rPr lang="en-US" dirty="0" smtClean="0">
                <a:solidFill>
                  <a:schemeClr val="accent5">
                    <a:lumMod val="20000"/>
                    <a:lumOff val="80000"/>
                  </a:schemeClr>
                </a:solidFill>
              </a:rPr>
              <a:t>classes</a:t>
            </a:r>
          </a:p>
          <a:p>
            <a:pPr lvl="1">
              <a:lnSpc>
                <a:spcPct val="100000"/>
              </a:lnSpc>
            </a:pPr>
            <a:r>
              <a:rPr lang="en-US" dirty="0" smtClean="0"/>
              <a:t>Describe </a:t>
            </a:r>
            <a:r>
              <a:rPr lang="en-US" dirty="0"/>
              <a:t>valid </a:t>
            </a:r>
            <a:r>
              <a:rPr lang="en-US" dirty="0" smtClean="0"/>
              <a:t>situations</a:t>
            </a:r>
          </a:p>
          <a:p>
            <a:pPr lvl="1">
              <a:lnSpc>
                <a:spcPct val="100000"/>
              </a:lnSpc>
            </a:pPr>
            <a:r>
              <a:rPr lang="en-US" dirty="0"/>
              <a:t>T</a:t>
            </a:r>
            <a:r>
              <a:rPr lang="en-US" dirty="0" smtClean="0"/>
              <a:t>he system should </a:t>
            </a:r>
            <a:r>
              <a:rPr lang="en-US" dirty="0" smtClean="0">
                <a:solidFill>
                  <a:schemeClr val="accent5">
                    <a:lumMod val="20000"/>
                    <a:lumOff val="80000"/>
                  </a:schemeClr>
                </a:solidFill>
              </a:rPr>
              <a:t>handle them normally</a:t>
            </a:r>
          </a:p>
          <a:p>
            <a:pPr>
              <a:lnSpc>
                <a:spcPct val="100000"/>
              </a:lnSpc>
            </a:pPr>
            <a:r>
              <a:rPr lang="en-US" dirty="0" smtClean="0">
                <a:solidFill>
                  <a:schemeClr val="accent5">
                    <a:lumMod val="20000"/>
                    <a:lumOff val="80000"/>
                  </a:schemeClr>
                </a:solidFill>
              </a:rPr>
              <a:t>Invalid </a:t>
            </a:r>
            <a:r>
              <a:rPr lang="en-US" dirty="0">
                <a:solidFill>
                  <a:schemeClr val="accent5">
                    <a:lumMod val="20000"/>
                    <a:lumOff val="80000"/>
                  </a:schemeClr>
                </a:solidFill>
              </a:rPr>
              <a:t>equivalence </a:t>
            </a:r>
            <a:r>
              <a:rPr lang="en-US" dirty="0" smtClean="0">
                <a:solidFill>
                  <a:schemeClr val="accent5">
                    <a:lumMod val="20000"/>
                    <a:lumOff val="80000"/>
                  </a:schemeClr>
                </a:solidFill>
              </a:rPr>
              <a:t>classes</a:t>
            </a:r>
          </a:p>
          <a:p>
            <a:pPr lvl="1">
              <a:lnSpc>
                <a:spcPct val="100000"/>
              </a:lnSpc>
            </a:pPr>
            <a:r>
              <a:rPr lang="en-US" dirty="0" smtClean="0"/>
              <a:t>Describe invalid situations </a:t>
            </a:r>
          </a:p>
          <a:p>
            <a:pPr lvl="1">
              <a:lnSpc>
                <a:spcPct val="100000"/>
              </a:lnSpc>
            </a:pPr>
            <a:r>
              <a:rPr lang="en-US" dirty="0" smtClean="0"/>
              <a:t>The </a:t>
            </a:r>
            <a:r>
              <a:rPr lang="en-US" dirty="0"/>
              <a:t>system should </a:t>
            </a:r>
            <a:r>
              <a:rPr lang="en-US" dirty="0">
                <a:solidFill>
                  <a:schemeClr val="accent5">
                    <a:lumMod val="20000"/>
                    <a:lumOff val="80000"/>
                  </a:schemeClr>
                </a:solidFill>
              </a:rPr>
              <a:t>reject </a:t>
            </a:r>
            <a:r>
              <a:rPr lang="en-US" dirty="0" smtClean="0"/>
              <a:t>them </a:t>
            </a:r>
          </a:p>
          <a:p>
            <a:pPr lvl="2">
              <a:lnSpc>
                <a:spcPct val="100000"/>
              </a:lnSpc>
            </a:pPr>
            <a:r>
              <a:rPr lang="en-US" dirty="0"/>
              <a:t>O</a:t>
            </a:r>
            <a:r>
              <a:rPr lang="en-US" dirty="0" smtClean="0"/>
              <a:t>r </a:t>
            </a:r>
            <a:r>
              <a:rPr lang="en-US" dirty="0"/>
              <a:t>at least </a:t>
            </a:r>
            <a:r>
              <a:rPr lang="en-US" dirty="0">
                <a:solidFill>
                  <a:schemeClr val="accent5">
                    <a:lumMod val="20000"/>
                    <a:lumOff val="80000"/>
                  </a:schemeClr>
                </a:solidFill>
              </a:rPr>
              <a:t>escalate to the user </a:t>
            </a:r>
            <a:r>
              <a:rPr lang="en-US" dirty="0"/>
              <a:t>for correction or exception handling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102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593896" y="2962275"/>
            <a:ext cx="931803" cy="1543050"/>
          </a:xfrm>
          <a:prstGeom prst="roundRect">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867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Using The </a:t>
            </a:r>
            <a:r>
              <a:rPr lang="en-US" dirty="0"/>
              <a:t>R</a:t>
            </a:r>
            <a:r>
              <a:rPr lang="en-US" dirty="0" smtClean="0"/>
              <a:t>equirements Specification</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Requirements specifications can be very useful for equivalence partitioning</a:t>
            </a:r>
          </a:p>
          <a:p>
            <a:pPr lvl="1">
              <a:lnSpc>
                <a:spcPct val="100000"/>
              </a:lnSpc>
            </a:pPr>
            <a:r>
              <a:rPr lang="en-US" dirty="0" smtClean="0"/>
              <a:t>For </a:t>
            </a:r>
            <a:r>
              <a:rPr lang="en-US" dirty="0" smtClean="0">
                <a:solidFill>
                  <a:schemeClr val="accent5">
                    <a:lumMod val="20000"/>
                    <a:lumOff val="80000"/>
                  </a:schemeClr>
                </a:solidFill>
              </a:rPr>
              <a:t>input domains </a:t>
            </a:r>
            <a:r>
              <a:rPr lang="en-US" dirty="0" smtClean="0"/>
              <a:t>(e.g., an input field) </a:t>
            </a:r>
          </a:p>
          <a:p>
            <a:pPr lvl="2">
              <a:lnSpc>
                <a:spcPct val="100000"/>
              </a:lnSpc>
            </a:pPr>
            <a:r>
              <a:rPr lang="en-US" dirty="0"/>
              <a:t>W</a:t>
            </a:r>
            <a:r>
              <a:rPr lang="en-US" dirty="0" smtClean="0"/>
              <a:t>e can refer to </a:t>
            </a:r>
            <a:r>
              <a:rPr lang="en-US" dirty="0"/>
              <a:t>the </a:t>
            </a:r>
            <a:r>
              <a:rPr lang="en-US" dirty="0" smtClean="0"/>
              <a:t>specification to </a:t>
            </a:r>
            <a:r>
              <a:rPr lang="en-US" dirty="0"/>
              <a:t>understand </a:t>
            </a:r>
            <a:r>
              <a:rPr lang="en-US" dirty="0">
                <a:solidFill>
                  <a:schemeClr val="accent5">
                    <a:lumMod val="20000"/>
                    <a:lumOff val="80000"/>
                  </a:schemeClr>
                </a:solidFill>
              </a:rPr>
              <a:t>how the system should handle each </a:t>
            </a:r>
            <a:r>
              <a:rPr lang="en-US" dirty="0" smtClean="0">
                <a:solidFill>
                  <a:schemeClr val="accent5">
                    <a:lumMod val="20000"/>
                    <a:lumOff val="80000"/>
                  </a:schemeClr>
                </a:solidFill>
              </a:rPr>
              <a:t>subset</a:t>
            </a:r>
          </a:p>
          <a:p>
            <a:pPr lvl="1">
              <a:lnSpc>
                <a:spcPct val="100000"/>
              </a:lnSpc>
            </a:pPr>
            <a:r>
              <a:rPr lang="en-US" dirty="0"/>
              <a:t>For </a:t>
            </a:r>
            <a:r>
              <a:rPr lang="en-US" dirty="0">
                <a:solidFill>
                  <a:schemeClr val="accent5">
                    <a:lumMod val="20000"/>
                    <a:lumOff val="80000"/>
                  </a:schemeClr>
                </a:solidFill>
              </a:rPr>
              <a:t>output domains </a:t>
            </a:r>
            <a:endParaRPr lang="en-US" dirty="0"/>
          </a:p>
          <a:p>
            <a:pPr lvl="2">
              <a:lnSpc>
                <a:spcPct val="100000"/>
              </a:lnSpc>
            </a:pPr>
            <a:r>
              <a:rPr lang="en-US" dirty="0" smtClean="0"/>
              <a:t>The </a:t>
            </a:r>
            <a:r>
              <a:rPr lang="en-US" dirty="0"/>
              <a:t>specification can be useful for deriving </a:t>
            </a:r>
            <a:r>
              <a:rPr lang="en-US" dirty="0">
                <a:solidFill>
                  <a:schemeClr val="accent5">
                    <a:lumMod val="20000"/>
                    <a:lumOff val="80000"/>
                  </a:schemeClr>
                </a:solidFill>
              </a:rPr>
              <a:t>inputs </a:t>
            </a:r>
            <a:r>
              <a:rPr lang="en-US" dirty="0" smtClean="0">
                <a:solidFill>
                  <a:schemeClr val="accent5">
                    <a:lumMod val="20000"/>
                    <a:lumOff val="80000"/>
                  </a:schemeClr>
                </a:solidFill>
              </a:rPr>
              <a:t>that </a:t>
            </a:r>
            <a:r>
              <a:rPr lang="en-US" dirty="0">
                <a:solidFill>
                  <a:schemeClr val="accent5">
                    <a:lumMod val="20000"/>
                    <a:lumOff val="80000"/>
                  </a:schemeClr>
                </a:solidFill>
              </a:rPr>
              <a:t>should cause </a:t>
            </a:r>
            <a:r>
              <a:rPr lang="en-US" dirty="0" smtClean="0">
                <a:solidFill>
                  <a:schemeClr val="accent5">
                    <a:lumMod val="20000"/>
                    <a:lumOff val="80000"/>
                  </a:schemeClr>
                </a:solidFill>
              </a:rPr>
              <a:t>the specific output to occur</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3172947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a:t>I</a:t>
            </a:r>
            <a:r>
              <a:rPr lang="en-US" dirty="0" smtClean="0"/>
              <a:t>mproper Handling</a:t>
            </a:r>
            <a:endParaRPr lang="en-US" dirty="0"/>
          </a:p>
        </p:txBody>
      </p:sp>
      <p:sp>
        <p:nvSpPr>
          <p:cNvPr id="3" name="Content Placeholder 2"/>
          <p:cNvSpPr>
            <a:spLocks noGrp="1"/>
          </p:cNvSpPr>
          <p:nvPr>
            <p:ph idx="1"/>
          </p:nvPr>
        </p:nvSpPr>
        <p:spPr/>
        <p:txBody>
          <a:bodyPr/>
          <a:lstStyle/>
          <a:p>
            <a:pPr>
              <a:lnSpc>
                <a:spcPct val="100000"/>
              </a:lnSpc>
            </a:pPr>
            <a:r>
              <a:rPr lang="en-US" dirty="0" smtClean="0"/>
              <a:t>There are two common ways an equivalence class can be </a:t>
            </a:r>
            <a:r>
              <a:rPr lang="en-US" dirty="0">
                <a:solidFill>
                  <a:schemeClr val="accent5">
                    <a:lumMod val="20000"/>
                    <a:lumOff val="80000"/>
                  </a:schemeClr>
                </a:solidFill>
              </a:rPr>
              <a:t>handled </a:t>
            </a:r>
            <a:r>
              <a:rPr lang="en-US" dirty="0" smtClean="0">
                <a:solidFill>
                  <a:schemeClr val="accent5">
                    <a:lumMod val="20000"/>
                    <a:lumOff val="80000"/>
                  </a:schemeClr>
                </a:solidFill>
              </a:rPr>
              <a:t>improperly:</a:t>
            </a:r>
            <a:endParaRPr lang="en-US" dirty="0">
              <a:solidFill>
                <a:schemeClr val="accent5">
                  <a:lumMod val="20000"/>
                  <a:lumOff val="80000"/>
                </a:schemeClr>
              </a:solidFill>
            </a:endParaRPr>
          </a:p>
          <a:p>
            <a:pPr lvl="1">
              <a:lnSpc>
                <a:spcPct val="100000"/>
              </a:lnSpc>
            </a:pPr>
            <a:r>
              <a:rPr lang="en-US" dirty="0" smtClean="0"/>
              <a:t>A </a:t>
            </a:r>
            <a:r>
              <a:rPr lang="en-US" dirty="0"/>
              <a:t>value is </a:t>
            </a:r>
            <a:r>
              <a:rPr lang="en-US" dirty="0">
                <a:solidFill>
                  <a:schemeClr val="accent5">
                    <a:lumMod val="20000"/>
                    <a:lumOff val="80000"/>
                  </a:schemeClr>
                </a:solidFill>
              </a:rPr>
              <a:t>accepted when it should have been </a:t>
            </a:r>
            <a:r>
              <a:rPr lang="en-US" dirty="0" smtClean="0">
                <a:solidFill>
                  <a:schemeClr val="accent5">
                    <a:lumMod val="20000"/>
                    <a:lumOff val="80000"/>
                  </a:schemeClr>
                </a:solidFill>
              </a:rPr>
              <a:t>rejected</a:t>
            </a:r>
            <a:r>
              <a:rPr lang="en-US" dirty="0" smtClean="0"/>
              <a:t> (or </a:t>
            </a:r>
            <a:r>
              <a:rPr lang="en-US" dirty="0"/>
              <a:t>vice </a:t>
            </a:r>
            <a:r>
              <a:rPr lang="en-US" dirty="0" smtClean="0"/>
              <a:t>versa)</a:t>
            </a:r>
          </a:p>
          <a:p>
            <a:pPr lvl="1">
              <a:lnSpc>
                <a:spcPct val="100000"/>
              </a:lnSpc>
            </a:pPr>
            <a:r>
              <a:rPr lang="en-US" dirty="0" smtClean="0"/>
              <a:t>A </a:t>
            </a:r>
            <a:r>
              <a:rPr lang="en-US" dirty="0"/>
              <a:t>value is properly accepted or rejected but </a:t>
            </a:r>
            <a:r>
              <a:rPr lang="en-US" dirty="0">
                <a:solidFill>
                  <a:schemeClr val="accent5">
                    <a:lumMod val="20000"/>
                    <a:lumOff val="80000"/>
                  </a:schemeClr>
                </a:solidFill>
              </a:rPr>
              <a:t>handled in a way appropriate to </a:t>
            </a:r>
            <a:r>
              <a:rPr lang="en-US" dirty="0" smtClean="0">
                <a:solidFill>
                  <a:schemeClr val="accent5">
                    <a:lumMod val="20000"/>
                    <a:lumOff val="80000"/>
                  </a:schemeClr>
                </a:solidFill>
              </a:rPr>
              <a:t>another equivalence class</a:t>
            </a:r>
          </a:p>
          <a:p>
            <a:pPr lvl="2">
              <a:lnSpc>
                <a:spcPct val="100000"/>
              </a:lnSpc>
            </a:pPr>
            <a:r>
              <a:rPr lang="en-US" dirty="0" smtClean="0"/>
              <a:t>(</a:t>
            </a:r>
            <a:r>
              <a:rPr lang="en-US" dirty="0"/>
              <a:t>N</a:t>
            </a:r>
            <a:r>
              <a:rPr lang="en-US" dirty="0" smtClean="0"/>
              <a:t>ot </a:t>
            </a:r>
            <a:r>
              <a:rPr lang="en-US" dirty="0"/>
              <a:t>the class to which it actually </a:t>
            </a:r>
            <a:r>
              <a:rPr lang="en-US" dirty="0" smtClean="0"/>
              <a:t>belongs)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1395783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924800" cy="1447801"/>
          </a:xfrm>
        </p:spPr>
        <p:txBody>
          <a:bodyPr/>
          <a:lstStyle/>
          <a:p>
            <a:r>
              <a:rPr lang="en-US" dirty="0" smtClean="0"/>
              <a:t>Equivalence Partitioning Examples</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6069" y="2547937"/>
            <a:ext cx="3471863" cy="3471863"/>
          </a:xfrm>
          <a:prstGeom prst="roundRect">
            <a:avLst/>
          </a:prstGeom>
          <a:noFill/>
          <a:ln>
            <a:noFill/>
          </a:ln>
          <a:effectLst>
            <a:glow rad="101600">
              <a:schemeClr val="tx1">
                <a:alpha val="60000"/>
              </a:schemeClr>
            </a:glow>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48200" y="6322142"/>
            <a:ext cx="4495800" cy="307777"/>
          </a:xfrm>
          <a:prstGeom prst="rect">
            <a:avLst/>
          </a:prstGeom>
          <a:noFill/>
        </p:spPr>
        <p:txBody>
          <a:bodyPr wrap="square" rtlCol="0">
            <a:spAutoFit/>
          </a:bodyPr>
          <a:lstStyle/>
          <a:p>
            <a:r>
              <a:rPr lang="en-US" sz="1400" dirty="0" smtClean="0">
                <a:hlinkClick r:id="rId4"/>
              </a:rPr>
              <a:t>Source: </a:t>
            </a:r>
            <a:r>
              <a:rPr lang="en-US" sz="1400" dirty="0">
                <a:hlinkClick r:id="rId5"/>
              </a:rPr>
              <a:t>http://glitter-graphics-scraps-gifs.blogspot.com</a:t>
            </a:r>
            <a:endParaRPr lang="bg-BG" sz="1400" dirty="0"/>
          </a:p>
        </p:txBody>
      </p:sp>
    </p:spTree>
    <p:extLst>
      <p:ext uri="{BB962C8B-B14F-4D97-AF65-F5344CB8AC3E}">
        <p14:creationId xmlns:p14="http://schemas.microsoft.com/office/powerpoint/2010/main" val="3743983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771" y="76200"/>
            <a:ext cx="7369629" cy="838200"/>
          </a:xfrm>
        </p:spPr>
        <p:txBody>
          <a:bodyPr/>
          <a:lstStyle/>
          <a:p>
            <a:r>
              <a:rPr lang="en-US" dirty="0" smtClean="0"/>
              <a:t>EP for Airplane Seats </a:t>
            </a:r>
            <a:r>
              <a:rPr lang="en-US" dirty="0"/>
              <a:t>– Example</a:t>
            </a:r>
          </a:p>
        </p:txBody>
      </p:sp>
      <p:sp>
        <p:nvSpPr>
          <p:cNvPr id="3" name="Content Placeholder 2"/>
          <p:cNvSpPr>
            <a:spLocks noGrp="1"/>
          </p:cNvSpPr>
          <p:nvPr>
            <p:ph idx="1"/>
          </p:nvPr>
        </p:nvSpPr>
        <p:spPr/>
        <p:txBody>
          <a:bodyPr/>
          <a:lstStyle/>
          <a:p>
            <a:pPr>
              <a:lnSpc>
                <a:spcPct val="100000"/>
              </a:lnSpc>
            </a:pPr>
            <a:r>
              <a:rPr lang="en-US" dirty="0" smtClean="0"/>
              <a:t>Imagine a program for assigning passenger seats in an airplane:</a:t>
            </a:r>
          </a:p>
          <a:p>
            <a:pPr lvl="1">
              <a:lnSpc>
                <a:spcPct val="100000"/>
              </a:lnSpc>
            </a:pPr>
            <a:r>
              <a:rPr lang="en-US" dirty="0" smtClean="0"/>
              <a:t>If the only meaningful factor is the class of seats – then there will be two partitions:</a:t>
            </a:r>
          </a:p>
          <a:p>
            <a:pPr lvl="2">
              <a:lnSpc>
                <a:spcPct val="100000"/>
              </a:lnSpc>
            </a:pPr>
            <a:r>
              <a:rPr lang="en-US" dirty="0" smtClean="0"/>
              <a:t>First Class</a:t>
            </a:r>
          </a:p>
          <a:p>
            <a:pPr lvl="2">
              <a:lnSpc>
                <a:spcPct val="100000"/>
              </a:lnSpc>
            </a:pPr>
            <a:r>
              <a:rPr lang="en-US" dirty="0" smtClean="0"/>
              <a:t>Coach Class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grpSp>
        <p:nvGrpSpPr>
          <p:cNvPr id="6" name="Group 5"/>
          <p:cNvGrpSpPr/>
          <p:nvPr/>
        </p:nvGrpSpPr>
        <p:grpSpPr>
          <a:xfrm>
            <a:off x="4163420" y="3352800"/>
            <a:ext cx="3886200" cy="3200400"/>
            <a:chOff x="4191000" y="3124199"/>
            <a:chExt cx="3505200" cy="2943225"/>
          </a:xfrm>
          <a:effectLst>
            <a:glow rad="101600">
              <a:schemeClr val="tx1">
                <a:alpha val="60000"/>
              </a:schemeClr>
            </a:glow>
          </a:effectLst>
        </p:grpSpPr>
        <p:sp>
          <p:nvSpPr>
            <p:cNvPr id="5" name="Rectangle 4"/>
            <p:cNvSpPr/>
            <p:nvPr/>
          </p:nvSpPr>
          <p:spPr>
            <a:xfrm>
              <a:off x="4191000" y="3124200"/>
              <a:ext cx="3505200" cy="2943224"/>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634139" y="3124199"/>
              <a:ext cx="3062061" cy="294322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8748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28600" y="1066800"/>
            <a:ext cx="8686800" cy="55626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In real life people also have preferences where the sit is in a row: aisle, middle or window</a:t>
            </a:r>
          </a:p>
          <a:p>
            <a:pPr lvl="1">
              <a:lnSpc>
                <a:spcPct val="100000"/>
              </a:lnSpc>
            </a:pPr>
            <a:r>
              <a:rPr lang="en-US" dirty="0" smtClean="0"/>
              <a:t>That causes dividing the partitions to subpartitions:</a:t>
            </a:r>
          </a:p>
          <a:p>
            <a:pPr lvl="2">
              <a:lnSpc>
                <a:spcPct val="100000"/>
              </a:lnSpc>
            </a:pPr>
            <a:r>
              <a:rPr lang="en-US" dirty="0">
                <a:solidFill>
                  <a:schemeClr val="accent5">
                    <a:lumMod val="20000"/>
                    <a:lumOff val="80000"/>
                  </a:schemeClr>
                </a:solidFill>
              </a:rPr>
              <a:t>First Class</a:t>
            </a:r>
            <a:r>
              <a:rPr lang="en-US" dirty="0"/>
              <a:t> </a:t>
            </a:r>
            <a:r>
              <a:rPr lang="en-US" dirty="0" smtClean="0"/>
              <a:t>Aisle</a:t>
            </a:r>
            <a:endParaRPr lang="en-US" dirty="0"/>
          </a:p>
          <a:p>
            <a:pPr lvl="2">
              <a:lnSpc>
                <a:spcPct val="100000"/>
              </a:lnSpc>
            </a:pPr>
            <a:r>
              <a:rPr lang="en-US" dirty="0">
                <a:solidFill>
                  <a:schemeClr val="accent5">
                    <a:lumMod val="20000"/>
                    <a:lumOff val="80000"/>
                  </a:schemeClr>
                </a:solidFill>
              </a:rPr>
              <a:t>First Class</a:t>
            </a:r>
            <a:r>
              <a:rPr lang="en-US" dirty="0"/>
              <a:t> </a:t>
            </a:r>
            <a:r>
              <a:rPr lang="en-US" dirty="0" smtClean="0"/>
              <a:t>Window</a:t>
            </a:r>
            <a:endParaRPr lang="en-US" dirty="0"/>
          </a:p>
          <a:p>
            <a:pPr lvl="2">
              <a:lnSpc>
                <a:spcPct val="100000"/>
              </a:lnSpc>
            </a:pPr>
            <a:r>
              <a:rPr lang="en-US" dirty="0">
                <a:solidFill>
                  <a:schemeClr val="accent5">
                    <a:lumMod val="20000"/>
                    <a:lumOff val="80000"/>
                  </a:schemeClr>
                </a:solidFill>
              </a:rPr>
              <a:t>Coach</a:t>
            </a:r>
            <a:r>
              <a:rPr lang="en-US" dirty="0"/>
              <a:t> </a:t>
            </a:r>
            <a:r>
              <a:rPr lang="en-US" dirty="0" smtClean="0"/>
              <a:t>Aisle</a:t>
            </a:r>
            <a:endParaRPr lang="en-US" dirty="0"/>
          </a:p>
          <a:p>
            <a:pPr lvl="2">
              <a:lnSpc>
                <a:spcPct val="100000"/>
              </a:lnSpc>
            </a:pPr>
            <a:r>
              <a:rPr lang="en-US" dirty="0">
                <a:solidFill>
                  <a:schemeClr val="accent5">
                    <a:lumMod val="20000"/>
                    <a:lumOff val="80000"/>
                  </a:schemeClr>
                </a:solidFill>
              </a:rPr>
              <a:t>Coach</a:t>
            </a:r>
            <a:r>
              <a:rPr lang="en-US" dirty="0"/>
              <a:t> </a:t>
            </a:r>
            <a:r>
              <a:rPr lang="en-US" dirty="0" smtClean="0"/>
              <a:t>Window</a:t>
            </a:r>
            <a:endParaRPr lang="en-US" dirty="0"/>
          </a:p>
          <a:p>
            <a:pPr lvl="2">
              <a:lnSpc>
                <a:spcPct val="100000"/>
              </a:lnSpc>
            </a:pPr>
            <a:r>
              <a:rPr lang="en-US" dirty="0">
                <a:solidFill>
                  <a:schemeClr val="accent5">
                    <a:lumMod val="20000"/>
                    <a:lumOff val="80000"/>
                  </a:schemeClr>
                </a:solidFill>
              </a:rPr>
              <a:t>Coach</a:t>
            </a:r>
            <a:r>
              <a:rPr lang="en-US" dirty="0"/>
              <a:t> Middle</a:t>
            </a:r>
          </a:p>
          <a:p>
            <a:pPr lvl="2"/>
            <a:endParaRPr lang="en-US" dirty="0"/>
          </a:p>
          <a:p>
            <a:pPr lvl="2"/>
            <a:endParaRPr lang="en-US" dirty="0"/>
          </a:p>
        </p:txBody>
      </p:sp>
      <p:sp>
        <p:nvSpPr>
          <p:cNvPr id="2" name="Title 1"/>
          <p:cNvSpPr>
            <a:spLocks noGrp="1"/>
          </p:cNvSpPr>
          <p:nvPr>
            <p:ph type="title"/>
          </p:nvPr>
        </p:nvSpPr>
        <p:spPr>
          <a:xfrm>
            <a:off x="1436915" y="76200"/>
            <a:ext cx="7478486" cy="838200"/>
          </a:xfrm>
        </p:spPr>
        <p:txBody>
          <a:bodyPr/>
          <a:lstStyle/>
          <a:p>
            <a:r>
              <a:rPr lang="en-US" dirty="0"/>
              <a:t>EP for Airplane </a:t>
            </a:r>
            <a:r>
              <a:rPr lang="en-US" dirty="0" smtClean="0"/>
              <a:t>Seats – Example </a:t>
            </a:r>
            <a:endParaRPr lang="en-US" dirty="0"/>
          </a:p>
        </p:txBody>
      </p:sp>
      <p:pic>
        <p:nvPicPr>
          <p:cNvPr id="3074"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tretch/>
        </p:blipFill>
        <p:spPr bwMode="auto">
          <a:xfrm>
            <a:off x="4667094" y="3129462"/>
            <a:ext cx="1712504" cy="2007620"/>
          </a:xfrm>
          <a:prstGeom prst="roundRect">
            <a:avLst>
              <a:gd name="adj" fmla="val 9158"/>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919094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Lectors</a:t>
            </a:r>
          </a:p>
        </p:txBody>
      </p:sp>
      <p:sp>
        <p:nvSpPr>
          <p:cNvPr id="3" name="Content Placeholder 2"/>
          <p:cNvSpPr>
            <a:spLocks noGrp="1"/>
          </p:cNvSpPr>
          <p:nvPr>
            <p:ph idx="1"/>
          </p:nvPr>
        </p:nvSpPr>
        <p:spPr>
          <a:xfrm>
            <a:off x="952500" y="932331"/>
            <a:ext cx="7581900" cy="5764304"/>
          </a:xfrm>
        </p:spPr>
        <p:txBody>
          <a:bodyPr/>
          <a:lstStyle/>
          <a:p>
            <a:pPr>
              <a:lnSpc>
                <a:spcPct val="100000"/>
              </a:lnSpc>
            </a:pPr>
            <a:r>
              <a:rPr lang="nl-NL" dirty="0">
                <a:solidFill>
                  <a:schemeClr val="accent5">
                    <a:lumMod val="20000"/>
                    <a:lumOff val="80000"/>
                  </a:schemeClr>
                </a:solidFill>
              </a:rPr>
              <a:t>Joana Ivanova</a:t>
            </a:r>
            <a:r>
              <a:rPr lang="nl-NL" dirty="0" smtClean="0">
                <a:solidFill>
                  <a:schemeClr val="accent5">
                    <a:lumMod val="20000"/>
                    <a:lumOff val="80000"/>
                  </a:schemeClr>
                </a:solidFill>
              </a:rPr>
              <a:t/>
            </a:r>
            <a:br>
              <a:rPr lang="nl-NL" dirty="0" smtClean="0">
                <a:solidFill>
                  <a:schemeClr val="accent5">
                    <a:lumMod val="20000"/>
                    <a:lumOff val="80000"/>
                  </a:schemeClr>
                </a:solidFill>
              </a:rPr>
            </a:br>
            <a:r>
              <a:rPr lang="nl-NL" sz="2400" dirty="0">
                <a:solidFill>
                  <a:schemeClr val="tx1">
                    <a:lumMod val="40000"/>
                    <a:lumOff val="60000"/>
                  </a:schemeClr>
                </a:solidFill>
              </a:rPr>
              <a:t>QA </a:t>
            </a:r>
            <a:r>
              <a:rPr lang="nl-NL" sz="2400" dirty="0" smtClean="0">
                <a:solidFill>
                  <a:schemeClr val="tx1">
                    <a:lumMod val="40000"/>
                    <a:lumOff val="60000"/>
                  </a:schemeClr>
                </a:solidFill>
              </a:rPr>
              <a:t>Engineer</a:t>
            </a:r>
            <a:r>
              <a:rPr lang="bg-BG" sz="2400" dirty="0" smtClean="0">
                <a:solidFill>
                  <a:schemeClr val="tx1">
                    <a:lumMod val="40000"/>
                    <a:lumOff val="60000"/>
                  </a:schemeClr>
                </a:solidFill>
              </a:rPr>
              <a:t/>
            </a:r>
            <a:br>
              <a:rPr lang="bg-BG" sz="2400" dirty="0" smtClean="0">
                <a:solidFill>
                  <a:schemeClr val="tx1">
                    <a:lumMod val="40000"/>
                    <a:lumOff val="60000"/>
                  </a:schemeClr>
                </a:solidFill>
              </a:rPr>
            </a:br>
            <a:r>
              <a:rPr lang="nl-NL" sz="2400" dirty="0" smtClean="0">
                <a:solidFill>
                  <a:schemeClr val="tx1">
                    <a:lumMod val="40000"/>
                    <a:lumOff val="60000"/>
                  </a:schemeClr>
                </a:solidFill>
              </a:rPr>
              <a:t>ASP </a:t>
            </a:r>
            <a:r>
              <a:rPr lang="nl-NL" sz="2400" dirty="0">
                <a:solidFill>
                  <a:schemeClr val="tx1">
                    <a:lumMod val="40000"/>
                    <a:lumOff val="60000"/>
                  </a:schemeClr>
                </a:solidFill>
              </a:rPr>
              <a:t>.NET AJAX Team</a:t>
            </a:r>
          </a:p>
          <a:p>
            <a:pPr>
              <a:lnSpc>
                <a:spcPct val="100000"/>
              </a:lnSpc>
            </a:pPr>
            <a:endParaRPr lang="en-US" dirty="0" smtClean="0">
              <a:solidFill>
                <a:schemeClr val="accent5">
                  <a:lumMod val="20000"/>
                  <a:lumOff val="80000"/>
                </a:schemeClr>
              </a:solidFill>
            </a:endParaRPr>
          </a:p>
          <a:p>
            <a:pPr lvl="1">
              <a:lnSpc>
                <a:spcPct val="100000"/>
              </a:lnSpc>
              <a:spcBef>
                <a:spcPts val="300"/>
              </a:spcBef>
              <a:spcAft>
                <a:spcPts val="300"/>
              </a:spcAft>
            </a:pPr>
            <a:endParaRPr lang="en-US" dirty="0" smtClean="0"/>
          </a:p>
          <a:p>
            <a:pPr lvl="1">
              <a:lnSpc>
                <a:spcPct val="100000"/>
              </a:lnSpc>
              <a:spcBef>
                <a:spcPts val="300"/>
              </a:spcBef>
              <a:spcAft>
                <a:spcPts val="300"/>
              </a:spcAft>
            </a:pPr>
            <a:endParaRPr lang="en-US" dirty="0"/>
          </a:p>
          <a:p>
            <a:pPr>
              <a:lnSpc>
                <a:spcPct val="100000"/>
              </a:lnSpc>
              <a:spcBef>
                <a:spcPts val="300"/>
              </a:spcBef>
              <a:spcAft>
                <a:spcPts val="300"/>
              </a:spcAft>
            </a:pPr>
            <a:r>
              <a:rPr lang="en-US" dirty="0" smtClean="0">
                <a:solidFill>
                  <a:schemeClr val="accent5">
                    <a:lumMod val="20000"/>
                    <a:lumOff val="80000"/>
                  </a:schemeClr>
                </a:solidFill>
              </a:rPr>
              <a:t>Mihail </a:t>
            </a:r>
            <a:r>
              <a:rPr lang="en-US" dirty="0" smtClean="0">
                <a:solidFill>
                  <a:schemeClr val="accent5">
                    <a:lumMod val="20000"/>
                    <a:lumOff val="80000"/>
                  </a:schemeClr>
                </a:solidFill>
              </a:rPr>
              <a:t>Parvanov</a:t>
            </a:r>
            <a:r>
              <a:rPr lang="bg-BG" dirty="0">
                <a:solidFill>
                  <a:schemeClr val="accent5">
                    <a:lumMod val="20000"/>
                    <a:lumOff val="80000"/>
                  </a:schemeClr>
                </a:solidFill>
              </a:rPr>
              <a:t/>
            </a:r>
            <a:br>
              <a:rPr lang="bg-BG" dirty="0">
                <a:solidFill>
                  <a:schemeClr val="accent5">
                    <a:lumMod val="20000"/>
                    <a:lumOff val="80000"/>
                  </a:schemeClr>
                </a:solidFill>
              </a:rPr>
            </a:br>
            <a:r>
              <a:rPr lang="en-US" sz="2400" dirty="0" smtClean="0"/>
              <a:t>Senior </a:t>
            </a:r>
            <a:r>
              <a:rPr lang="en-US" sz="2400" dirty="0"/>
              <a:t>QA Engineer, Team </a:t>
            </a:r>
            <a:r>
              <a:rPr lang="en-US" sz="2400" dirty="0" smtClean="0"/>
              <a:t>Lead</a:t>
            </a:r>
            <a:r>
              <a:rPr lang="bg-BG" sz="2400" dirty="0" smtClean="0"/>
              <a:t/>
            </a:r>
            <a:br>
              <a:rPr lang="bg-BG" sz="2400" dirty="0" smtClean="0"/>
            </a:br>
            <a:r>
              <a:rPr lang="en-US" sz="2400" dirty="0" smtClean="0"/>
              <a:t>ASP </a:t>
            </a:r>
            <a:r>
              <a:rPr lang="en-US" sz="2400" dirty="0"/>
              <a:t>.NET AJAX Team</a:t>
            </a:r>
          </a:p>
          <a:p>
            <a:pPr marL="357188" lvl="1" indent="0">
              <a:lnSpc>
                <a:spcPct val="100000"/>
              </a:lnSpc>
              <a:buNone/>
            </a:pPr>
            <a:r>
              <a:rPr lang="en-US" dirty="0" smtClean="0"/>
              <a:t/>
            </a:r>
            <a:br>
              <a:rPr lang="en-US" dirty="0" smtClean="0"/>
            </a:br>
            <a:r>
              <a:rPr lang="en-US" dirty="0" smtClean="0">
                <a:effectLst/>
              </a:rPr>
              <a:t/>
            </a:r>
            <a:br>
              <a:rPr lang="en-US" dirty="0" smtClean="0">
                <a:effectLst/>
              </a:rPr>
            </a:b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25226" r="16526" b="24788"/>
          <a:stretch/>
        </p:blipFill>
        <p:spPr>
          <a:xfrm>
            <a:off x="6003949" y="1108601"/>
            <a:ext cx="1632964" cy="2207476"/>
          </a:xfrm>
          <a:prstGeom prst="roundRect">
            <a:avLst/>
          </a:prstGeom>
          <a:noFill/>
          <a:ln>
            <a:noFill/>
          </a:ln>
          <a:effectLst>
            <a:glow rad="101600">
              <a:schemeClr val="tx1">
                <a:alpha val="60000"/>
              </a:schemeClr>
            </a:glow>
            <a:outerShdw dist="35921" dir="2700000" algn="ctr" rotWithShape="0">
              <a:schemeClr val="bg2"/>
            </a:outerShdw>
          </a:effectLst>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3188" b="3160"/>
          <a:stretch/>
        </p:blipFill>
        <p:spPr>
          <a:xfrm>
            <a:off x="6003949" y="3814483"/>
            <a:ext cx="1634247" cy="2295728"/>
          </a:xfrm>
          <a:prstGeom prst="roundRect">
            <a:avLst/>
          </a:prstGeom>
          <a:noFill/>
          <a:ln>
            <a:noFill/>
          </a:ln>
          <a:effectLst>
            <a:glow rad="101600">
              <a:schemeClr val="tx1">
                <a:alpha val="60000"/>
              </a:schemeClr>
            </a:glow>
            <a:outerShdw dist="35921" dir="2700000" algn="ctr" rotWithShape="0">
              <a:schemeClr val="bg2"/>
            </a:outerShdw>
          </a:effectLst>
        </p:spPr>
      </p:pic>
    </p:spTree>
    <p:extLst>
      <p:ext uri="{BB962C8B-B14F-4D97-AF65-F5344CB8AC3E}">
        <p14:creationId xmlns:p14="http://schemas.microsoft.com/office/powerpoint/2010/main" val="1825502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EP for a Bonus Calculation Program </a:t>
            </a:r>
            <a:r>
              <a:rPr lang="en-US" dirty="0"/>
              <a:t>– </a:t>
            </a:r>
            <a:r>
              <a:rPr lang="en-US" dirty="0" smtClean="0"/>
              <a:t>Example</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Let's take another example:</a:t>
            </a:r>
          </a:p>
          <a:p>
            <a:pPr lvl="1">
              <a:lnSpc>
                <a:spcPct val="100000"/>
              </a:lnSpc>
            </a:pPr>
            <a:r>
              <a:rPr lang="en-US" dirty="0" smtClean="0"/>
              <a:t>A program calculates Christmas bonuses for employees depending </a:t>
            </a:r>
            <a:r>
              <a:rPr lang="en-US" dirty="0"/>
              <a:t>on the affiliation to the </a:t>
            </a:r>
            <a:r>
              <a:rPr lang="en-US" dirty="0" smtClean="0"/>
              <a:t>company:</a:t>
            </a:r>
          </a:p>
          <a:p>
            <a:pPr lvl="2">
              <a:lnSpc>
                <a:spcPct val="100000"/>
              </a:lnSpc>
            </a:pPr>
            <a:r>
              <a:rPr lang="en-US" dirty="0" smtClean="0"/>
              <a:t>More than 3 years = 50% bonus</a:t>
            </a:r>
          </a:p>
          <a:p>
            <a:pPr lvl="2">
              <a:lnSpc>
                <a:spcPct val="100000"/>
              </a:lnSpc>
            </a:pPr>
            <a:r>
              <a:rPr lang="en-US" dirty="0"/>
              <a:t>More than </a:t>
            </a:r>
            <a:r>
              <a:rPr lang="en-US" dirty="0" smtClean="0"/>
              <a:t>5 </a:t>
            </a:r>
            <a:r>
              <a:rPr lang="en-US" dirty="0"/>
              <a:t>years = </a:t>
            </a:r>
            <a:r>
              <a:rPr lang="en-US" dirty="0" smtClean="0"/>
              <a:t>80</a:t>
            </a:r>
            <a:r>
              <a:rPr lang="en-US" dirty="0"/>
              <a:t>% bonus</a:t>
            </a:r>
          </a:p>
          <a:p>
            <a:pPr lvl="2">
              <a:lnSpc>
                <a:spcPct val="100000"/>
              </a:lnSpc>
            </a:pPr>
            <a:r>
              <a:rPr lang="en-US" dirty="0"/>
              <a:t>More than </a:t>
            </a:r>
            <a:r>
              <a:rPr lang="en-US" dirty="0" smtClean="0"/>
              <a:t>8 </a:t>
            </a:r>
            <a:r>
              <a:rPr lang="en-US" dirty="0"/>
              <a:t>years = </a:t>
            </a:r>
            <a:r>
              <a:rPr lang="en-US" dirty="0" smtClean="0"/>
              <a:t>100% bonus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5029200"/>
            <a:ext cx="2133600" cy="1477108"/>
          </a:xfrm>
          <a:prstGeom prst="rect">
            <a:avLst/>
          </a:prstGeom>
          <a:noFill/>
          <a:ln>
            <a:noFill/>
          </a:ln>
          <a:effectLst>
            <a:glow rad="101600">
              <a:schemeClr val="tx1">
                <a:alpha val="60000"/>
              </a:schemeClr>
            </a:glow>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554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EP for a Bonus Calculation Program </a:t>
            </a:r>
            <a:r>
              <a:rPr lang="en-US" dirty="0" smtClean="0"/>
              <a:t>– Example (1)</a:t>
            </a:r>
            <a:endParaRPr lang="en-US" dirty="0"/>
          </a:p>
        </p:txBody>
      </p:sp>
      <p:sp>
        <p:nvSpPr>
          <p:cNvPr id="3" name="Content Placeholder 2"/>
          <p:cNvSpPr>
            <a:spLocks noGrp="1"/>
          </p:cNvSpPr>
          <p:nvPr>
            <p:ph idx="1"/>
          </p:nvPr>
        </p:nvSpPr>
        <p:spPr>
          <a:xfrm>
            <a:off x="228600" y="1219200"/>
            <a:ext cx="8686800" cy="762000"/>
          </a:xfrm>
        </p:spPr>
        <p:txBody>
          <a:bodyPr/>
          <a:lstStyle/>
          <a:p>
            <a:pPr>
              <a:lnSpc>
                <a:spcPct val="100000"/>
              </a:lnSpc>
            </a:pPr>
            <a:r>
              <a:rPr lang="en-US" dirty="0" smtClean="0"/>
              <a:t>Distributing </a:t>
            </a:r>
            <a:r>
              <a:rPr lang="en-US" dirty="0" smtClean="0">
                <a:solidFill>
                  <a:schemeClr val="accent5">
                    <a:lumMod val="20000"/>
                    <a:lumOff val="80000"/>
                  </a:schemeClr>
                </a:solidFill>
              </a:rPr>
              <a:t>valid</a:t>
            </a:r>
            <a:r>
              <a:rPr lang="en-US" dirty="0" smtClean="0"/>
              <a:t> equivalence classes: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graphicFrame>
        <p:nvGraphicFramePr>
          <p:cNvPr id="5" name="Group 134"/>
          <p:cNvGraphicFramePr>
            <a:graphicFrameLocks/>
          </p:cNvGraphicFramePr>
          <p:nvPr>
            <p:extLst/>
          </p:nvPr>
        </p:nvGraphicFramePr>
        <p:xfrm>
          <a:off x="609600" y="2057400"/>
          <a:ext cx="7924800" cy="2209800"/>
        </p:xfrm>
        <a:graphic>
          <a:graphicData uri="http://schemas.openxmlformats.org/drawingml/2006/table">
            <a:tbl>
              <a:tblPr/>
              <a:tblGrid>
                <a:gridCol w="2898000"/>
                <a:gridCol w="1521600"/>
                <a:gridCol w="1981200"/>
                <a:gridCol w="1524000"/>
              </a:tblGrid>
              <a:tr h="685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Parameter</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Equivalence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classes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Representative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values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Expected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results</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rowSpan="4">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Duration of employment in years (x)</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 &lt;= x &lt;= 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 &lt; x &lt;= 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 &lt; x &lt;= 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80%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X &gt; 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100%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10790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EP for a Bonus Calculation Program </a:t>
            </a:r>
            <a:r>
              <a:rPr lang="en-US" dirty="0" smtClean="0"/>
              <a:t>– Example (2)</a:t>
            </a:r>
            <a:endParaRPr lang="en-US" dirty="0"/>
          </a:p>
        </p:txBody>
      </p:sp>
      <p:sp>
        <p:nvSpPr>
          <p:cNvPr id="3" name="Content Placeholder 2"/>
          <p:cNvSpPr>
            <a:spLocks noGrp="1"/>
          </p:cNvSpPr>
          <p:nvPr>
            <p:ph idx="1"/>
          </p:nvPr>
        </p:nvSpPr>
        <p:spPr>
          <a:xfrm>
            <a:off x="228600" y="1219200"/>
            <a:ext cx="8686800" cy="762000"/>
          </a:xfrm>
        </p:spPr>
        <p:txBody>
          <a:bodyPr/>
          <a:lstStyle/>
          <a:p>
            <a:r>
              <a:rPr lang="en-US" dirty="0" smtClean="0"/>
              <a:t>Distributing </a:t>
            </a:r>
            <a:r>
              <a:rPr lang="en-US" dirty="0" smtClean="0">
                <a:solidFill>
                  <a:schemeClr val="accent5">
                    <a:lumMod val="20000"/>
                    <a:lumOff val="80000"/>
                  </a:schemeClr>
                </a:solidFill>
              </a:rPr>
              <a:t>invalid</a:t>
            </a:r>
            <a:r>
              <a:rPr lang="en-US" dirty="0" smtClean="0"/>
              <a:t> equivalence classes: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graphicFrame>
        <p:nvGraphicFramePr>
          <p:cNvPr id="5" name="Group 134"/>
          <p:cNvGraphicFramePr>
            <a:graphicFrameLocks/>
          </p:cNvGraphicFramePr>
          <p:nvPr>
            <p:extLst/>
          </p:nvPr>
        </p:nvGraphicFramePr>
        <p:xfrm>
          <a:off x="609600" y="2057400"/>
          <a:ext cx="7924800" cy="2590800"/>
        </p:xfrm>
        <a:graphic>
          <a:graphicData uri="http://schemas.openxmlformats.org/drawingml/2006/table">
            <a:tbl>
              <a:tblPr/>
              <a:tblGrid>
                <a:gridCol w="2898000"/>
                <a:gridCol w="1521600"/>
                <a:gridCol w="1981200"/>
                <a:gridCol w="1524000"/>
              </a:tblGrid>
              <a:tr h="685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Parameter</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Equivalence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classes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Representative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values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Expected </a:t>
                      </a:r>
                      <a:b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b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results</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rowSpan="5">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Duration of employment in years (x)</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x &lt; 0</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rejected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 &lt;= x &lt;= 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 &lt; x &lt;= 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 &lt; x &lt;= 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80%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x &gt; 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100%</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6" name="Group 134"/>
          <p:cNvGraphicFramePr>
            <a:graphicFrameLocks/>
          </p:cNvGraphicFramePr>
          <p:nvPr>
            <p:extLst/>
          </p:nvPr>
        </p:nvGraphicFramePr>
        <p:xfrm>
          <a:off x="609600" y="4648200"/>
          <a:ext cx="7924800" cy="381000"/>
        </p:xfrm>
        <a:graphic>
          <a:graphicData uri="http://schemas.openxmlformats.org/drawingml/2006/table">
            <a:tbl>
              <a:tblPr/>
              <a:tblGrid>
                <a:gridCol w="2898000"/>
                <a:gridCol w="1521600"/>
                <a:gridCol w="1981200"/>
                <a:gridCol w="152400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x &gt; 70</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rejected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7" name="Group 134"/>
          <p:cNvGraphicFramePr>
            <a:graphicFrameLocks/>
          </p:cNvGraphicFramePr>
          <p:nvPr>
            <p:extLst/>
          </p:nvPr>
        </p:nvGraphicFramePr>
        <p:xfrm>
          <a:off x="609600" y="5029200"/>
          <a:ext cx="7924800" cy="381000"/>
        </p:xfrm>
        <a:graphic>
          <a:graphicData uri="http://schemas.openxmlformats.org/drawingml/2006/table">
            <a:tbl>
              <a:tblPr/>
              <a:tblGrid>
                <a:gridCol w="2898000"/>
                <a:gridCol w="1521600"/>
                <a:gridCol w="1981200"/>
                <a:gridCol w="152400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NaN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abc</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rejected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r>
            </a:tbl>
          </a:graphicData>
        </a:graphic>
      </p:graphicFrame>
      <p:graphicFrame>
        <p:nvGraphicFramePr>
          <p:cNvPr id="8" name="Group 134"/>
          <p:cNvGraphicFramePr>
            <a:graphicFrameLocks/>
          </p:cNvGraphicFramePr>
          <p:nvPr>
            <p:extLst/>
          </p:nvPr>
        </p:nvGraphicFramePr>
        <p:xfrm>
          <a:off x="609600" y="5410200"/>
          <a:ext cx="7924800" cy="381000"/>
        </p:xfrm>
        <a:graphic>
          <a:graphicData uri="http://schemas.openxmlformats.org/drawingml/2006/table">
            <a:tbl>
              <a:tblPr/>
              <a:tblGrid>
                <a:gridCol w="2898000"/>
                <a:gridCol w="1521600"/>
                <a:gridCol w="1981200"/>
                <a:gridCol w="152400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err="1" smtClean="0">
                          <a:ln>
                            <a:noFill/>
                          </a:ln>
                          <a:solidFill>
                            <a:srgbClr val="EBFFD2"/>
                          </a:solidFill>
                          <a:effectLst>
                            <a:outerShdw blurRad="38100" dist="38100" dir="2700000" algn="tl">
                              <a:srgbClr val="000000">
                                <a:alpha val="43137"/>
                              </a:srgbClr>
                            </a:outerShdw>
                          </a:effectLst>
                          <a:uLnTx/>
                          <a:uFillTx/>
                          <a:latin typeface="+mn-lt"/>
                          <a:ea typeface="+mn-ea"/>
                          <a:cs typeface="+mn-cs"/>
                        </a:rPr>
                        <a:t>blanc</a:t>
                      </a: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field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rejected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FF0000"/>
                    </a:solidFill>
                  </a:tcPr>
                </a:tc>
              </a:tr>
            </a:tbl>
          </a:graphicData>
        </a:graphic>
      </p:graphicFrame>
    </p:spTree>
    <p:extLst>
      <p:ext uri="{BB962C8B-B14F-4D97-AF65-F5344CB8AC3E}">
        <p14:creationId xmlns:p14="http://schemas.microsoft.com/office/powerpoint/2010/main" val="319654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1"/>
            <a:ext cx="7924800" cy="838200"/>
          </a:xfrm>
        </p:spPr>
        <p:txBody>
          <a:bodyPr/>
          <a:lstStyle/>
          <a:p>
            <a:r>
              <a:rPr lang="en-US" sz="4400" dirty="0" smtClean="0"/>
              <a:t>Some Useful Hints</a:t>
            </a:r>
            <a:endParaRPr lang="en-US" sz="4400" dirty="0"/>
          </a:p>
        </p:txBody>
      </p:sp>
      <p:sp>
        <p:nvSpPr>
          <p:cNvPr id="4" name="Subtitle 2"/>
          <p:cNvSpPr>
            <a:spLocks noGrp="1"/>
          </p:cNvSpPr>
          <p:nvPr>
            <p:ph type="subTitle" idx="1"/>
          </p:nvPr>
        </p:nvSpPr>
        <p:spPr>
          <a:xfrm>
            <a:off x="609600" y="2362200"/>
            <a:ext cx="7924800" cy="569120"/>
          </a:xfrm>
        </p:spPr>
        <p:txBody>
          <a:bodyPr/>
          <a:lstStyle/>
          <a:p>
            <a:r>
              <a:rPr lang="en-US" dirty="0" smtClean="0"/>
              <a:t>For Deriving Test Cases With EP</a:t>
            </a:r>
            <a:endParaRPr lang="en-US" dirty="0"/>
          </a:p>
        </p:txBody>
      </p:sp>
      <p:pic>
        <p:nvPicPr>
          <p:cNvPr id="12294" name="Picture 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220756" y="3276600"/>
            <a:ext cx="2702489" cy="2686050"/>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982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Some Hints for Deriving Equivalence Classes</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smtClean="0"/>
              <a:t>Identify </a:t>
            </a:r>
            <a:r>
              <a:rPr lang="en-US" dirty="0"/>
              <a:t>the restrictions and conditions </a:t>
            </a:r>
            <a:r>
              <a:rPr lang="en-US" dirty="0" smtClean="0"/>
              <a:t>for inputs and outputs according to the specification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657600"/>
            <a:ext cx="2971800" cy="2290763"/>
          </a:xfrm>
          <a:prstGeom prst="roundRect">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75"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3657600"/>
            <a:ext cx="2209800" cy="2209800"/>
          </a:xfrm>
          <a:prstGeom prst="ellipse">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220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Some Hints for Deriving Equivalence Classes (1)</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a:t>For every restriction or condition, partition into equivalence classes:</a:t>
            </a:r>
          </a:p>
          <a:p>
            <a:pPr lvl="1">
              <a:lnSpc>
                <a:spcPct val="100000"/>
              </a:lnSpc>
            </a:pPr>
            <a:r>
              <a:rPr lang="en-US" dirty="0">
                <a:solidFill>
                  <a:schemeClr val="accent5">
                    <a:lumMod val="20000"/>
                    <a:lumOff val="80000"/>
                  </a:schemeClr>
                </a:solidFill>
              </a:rPr>
              <a:t>C</a:t>
            </a:r>
            <a:r>
              <a:rPr lang="en-US" dirty="0" smtClean="0">
                <a:solidFill>
                  <a:schemeClr val="accent5">
                    <a:lumMod val="20000"/>
                    <a:lumOff val="80000"/>
                  </a:schemeClr>
                </a:solidFill>
              </a:rPr>
              <a:t>ontinuous </a:t>
            </a:r>
            <a:r>
              <a:rPr lang="en-US" dirty="0">
                <a:solidFill>
                  <a:schemeClr val="accent5">
                    <a:lumMod val="20000"/>
                    <a:lumOff val="80000"/>
                  </a:schemeClr>
                </a:solidFill>
              </a:rPr>
              <a:t>numerical </a:t>
            </a:r>
            <a:r>
              <a:rPr lang="en-US" dirty="0" smtClean="0">
                <a:solidFill>
                  <a:schemeClr val="accent5">
                    <a:lumMod val="20000"/>
                    <a:lumOff val="80000"/>
                  </a:schemeClr>
                </a:solidFill>
              </a:rPr>
              <a:t>domains</a:t>
            </a:r>
          </a:p>
          <a:p>
            <a:pPr lvl="2">
              <a:lnSpc>
                <a:spcPct val="100000"/>
              </a:lnSpc>
            </a:pPr>
            <a:r>
              <a:rPr lang="en-US" dirty="0"/>
              <a:t>C</a:t>
            </a:r>
            <a:r>
              <a:rPr lang="en-US" dirty="0" smtClean="0"/>
              <a:t>reate </a:t>
            </a:r>
            <a:r>
              <a:rPr lang="en-US" dirty="0"/>
              <a:t>one valid and two invalid equivalence </a:t>
            </a:r>
            <a:r>
              <a:rPr lang="en-US" dirty="0" smtClean="0"/>
              <a:t>classes</a:t>
            </a:r>
          </a:p>
          <a:p>
            <a:pPr lvl="1">
              <a:lnSpc>
                <a:spcPct val="100000"/>
              </a:lnSpc>
            </a:pPr>
            <a:r>
              <a:rPr lang="en-US" dirty="0" smtClean="0">
                <a:solidFill>
                  <a:schemeClr val="accent5">
                    <a:lumMod val="20000"/>
                    <a:lumOff val="80000"/>
                  </a:schemeClr>
                </a:solidFill>
              </a:rPr>
              <a:t>Number </a:t>
            </a:r>
            <a:r>
              <a:rPr lang="en-US" dirty="0">
                <a:solidFill>
                  <a:schemeClr val="accent5">
                    <a:lumMod val="20000"/>
                    <a:lumOff val="80000"/>
                  </a:schemeClr>
                </a:solidFill>
              </a:rPr>
              <a:t>of values</a:t>
            </a:r>
            <a:r>
              <a:rPr lang="en-US" dirty="0"/>
              <a:t> </a:t>
            </a:r>
            <a:r>
              <a:rPr lang="en-US" dirty="0" smtClean="0"/>
              <a:t>to be entered</a:t>
            </a:r>
          </a:p>
          <a:p>
            <a:pPr lvl="2">
              <a:lnSpc>
                <a:spcPct val="100000"/>
              </a:lnSpc>
            </a:pPr>
            <a:r>
              <a:rPr lang="en-US" dirty="0" smtClean="0"/>
              <a:t>Create </a:t>
            </a:r>
            <a:r>
              <a:rPr lang="en-US" dirty="0">
                <a:solidFill>
                  <a:schemeClr val="accent5">
                    <a:lumMod val="20000"/>
                    <a:lumOff val="80000"/>
                  </a:schemeClr>
                </a:solidFill>
              </a:rPr>
              <a:t>one valid </a:t>
            </a:r>
            <a:r>
              <a:rPr lang="en-US" dirty="0" smtClean="0"/>
              <a:t>(</a:t>
            </a:r>
            <a:r>
              <a:rPr lang="en-US" dirty="0"/>
              <a:t>with all possible correct values</a:t>
            </a:r>
            <a:r>
              <a:rPr lang="en-US" dirty="0" smtClean="0"/>
              <a:t>)</a:t>
            </a:r>
          </a:p>
          <a:p>
            <a:pPr lvl="2">
              <a:lnSpc>
                <a:spcPct val="100000"/>
              </a:lnSpc>
            </a:pPr>
            <a:r>
              <a:rPr lang="en-US" dirty="0" smtClean="0"/>
              <a:t>Create </a:t>
            </a:r>
            <a:r>
              <a:rPr lang="en-US" dirty="0" smtClean="0">
                <a:solidFill>
                  <a:schemeClr val="accent5">
                    <a:lumMod val="20000"/>
                    <a:lumOff val="80000"/>
                  </a:schemeClr>
                </a:solidFill>
              </a:rPr>
              <a:t>two </a:t>
            </a:r>
            <a:r>
              <a:rPr lang="en-US" dirty="0">
                <a:solidFill>
                  <a:schemeClr val="accent5">
                    <a:lumMod val="20000"/>
                    <a:lumOff val="80000"/>
                  </a:schemeClr>
                </a:solidFill>
              </a:rPr>
              <a:t>invalid equivalence classes </a:t>
            </a:r>
            <a:r>
              <a:rPr lang="en-US" dirty="0"/>
              <a:t>(less and more than the correct number</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90564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Some Hints for Deriving Equivalence Classes (2)</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a:t>For every restriction or condition, partition into equivalence classes:</a:t>
            </a:r>
          </a:p>
          <a:p>
            <a:pPr lvl="1">
              <a:lnSpc>
                <a:spcPct val="100000"/>
              </a:lnSpc>
            </a:pPr>
            <a:r>
              <a:rPr lang="en-US" dirty="0" smtClean="0">
                <a:solidFill>
                  <a:schemeClr val="accent5">
                    <a:lumMod val="20000"/>
                    <a:lumOff val="80000"/>
                  </a:schemeClr>
                </a:solidFill>
              </a:rPr>
              <a:t>Set of values </a:t>
            </a:r>
            <a:r>
              <a:rPr lang="en-US" dirty="0" smtClean="0"/>
              <a:t>– each one treated differently</a:t>
            </a:r>
          </a:p>
          <a:p>
            <a:pPr lvl="2">
              <a:lnSpc>
                <a:spcPct val="100000"/>
              </a:lnSpc>
            </a:pPr>
            <a:r>
              <a:rPr lang="en-US" dirty="0" smtClean="0"/>
              <a:t>Create </a:t>
            </a:r>
            <a:r>
              <a:rPr lang="en-US" dirty="0">
                <a:solidFill>
                  <a:schemeClr val="accent5">
                    <a:lumMod val="20000"/>
                    <a:lumOff val="80000"/>
                  </a:schemeClr>
                </a:solidFill>
              </a:rPr>
              <a:t>one valid equivalence class for each value </a:t>
            </a:r>
            <a:r>
              <a:rPr lang="en-US" dirty="0"/>
              <a:t>of the set (containing exactly this one value) </a:t>
            </a:r>
            <a:endParaRPr lang="en-US" dirty="0" smtClean="0"/>
          </a:p>
          <a:p>
            <a:pPr lvl="2">
              <a:lnSpc>
                <a:spcPct val="100000"/>
              </a:lnSpc>
            </a:pPr>
            <a:r>
              <a:rPr lang="en-US" dirty="0"/>
              <a:t>Create </a:t>
            </a:r>
            <a:r>
              <a:rPr lang="en-US" dirty="0" smtClean="0"/>
              <a:t>one </a:t>
            </a:r>
            <a:r>
              <a:rPr lang="en-US" dirty="0"/>
              <a:t>additional </a:t>
            </a:r>
            <a:r>
              <a:rPr lang="en-US" dirty="0">
                <a:solidFill>
                  <a:schemeClr val="accent5">
                    <a:lumMod val="20000"/>
                    <a:lumOff val="80000"/>
                  </a:schemeClr>
                </a:solidFill>
              </a:rPr>
              <a:t>invalid equivalence class </a:t>
            </a:r>
            <a:r>
              <a:rPr lang="en-US" dirty="0"/>
              <a:t>(containing all possible other values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1638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162800" y="4876800"/>
            <a:ext cx="1407886" cy="1571625"/>
          </a:xfrm>
          <a:prstGeom prst="roundRect">
            <a:avLst>
              <a:gd name="adj" fmla="val 6358"/>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353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Some Hints for Deriving Equivalence Classes (3)</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a:t>For every restriction or condition, partition into equivalence classes:</a:t>
            </a:r>
          </a:p>
          <a:p>
            <a:pPr lvl="1">
              <a:lnSpc>
                <a:spcPct val="100000"/>
              </a:lnSpc>
            </a:pPr>
            <a:r>
              <a:rPr lang="en-US" dirty="0" smtClean="0">
                <a:solidFill>
                  <a:schemeClr val="accent5">
                    <a:lumMod val="20000"/>
                    <a:lumOff val="80000"/>
                  </a:schemeClr>
                </a:solidFill>
              </a:rPr>
              <a:t>Condition</a:t>
            </a:r>
            <a:r>
              <a:rPr lang="en-US" dirty="0" smtClean="0"/>
              <a:t> </a:t>
            </a:r>
            <a:r>
              <a:rPr lang="en-US" dirty="0"/>
              <a:t>that must be </a:t>
            </a:r>
            <a:r>
              <a:rPr lang="en-US" dirty="0" smtClean="0"/>
              <a:t>fulfilled</a:t>
            </a:r>
          </a:p>
          <a:p>
            <a:pPr lvl="2">
              <a:lnSpc>
                <a:spcPct val="100000"/>
              </a:lnSpc>
            </a:pPr>
            <a:r>
              <a:rPr lang="en-US" dirty="0" smtClean="0"/>
              <a:t>Create one valid and one </a:t>
            </a:r>
            <a:r>
              <a:rPr lang="en-US" dirty="0"/>
              <a:t>invalid to test the condition fulfilled and not </a:t>
            </a:r>
            <a:r>
              <a:rPr lang="en-US" dirty="0" smtClean="0"/>
              <a:t>fulfilled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038600"/>
            <a:ext cx="3171825" cy="2438400"/>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997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Something Go Wrong?</a:t>
            </a:r>
            <a:endParaRPr lang="en-US" dirty="0"/>
          </a:p>
        </p:txBody>
      </p:sp>
      <p:sp>
        <p:nvSpPr>
          <p:cNvPr id="3" name="Content Placeholder 2"/>
          <p:cNvSpPr>
            <a:spLocks noGrp="1"/>
          </p:cNvSpPr>
          <p:nvPr>
            <p:ph idx="1"/>
          </p:nvPr>
        </p:nvSpPr>
        <p:spPr/>
        <p:txBody>
          <a:bodyPr/>
          <a:lstStyle/>
          <a:p>
            <a:pPr>
              <a:lnSpc>
                <a:spcPct val="100000"/>
              </a:lnSpc>
            </a:pPr>
            <a:r>
              <a:rPr lang="en-US" dirty="0"/>
              <a:t>If the tester chooses the </a:t>
            </a:r>
            <a:r>
              <a:rPr lang="en-US" dirty="0">
                <a:solidFill>
                  <a:schemeClr val="accent5">
                    <a:lumMod val="20000"/>
                    <a:lumOff val="80000"/>
                  </a:schemeClr>
                </a:solidFill>
              </a:rPr>
              <a:t>right partitions</a:t>
            </a:r>
            <a:r>
              <a:rPr lang="en-US" dirty="0"/>
              <a:t>, the testing will be </a:t>
            </a:r>
            <a:r>
              <a:rPr lang="en-US" dirty="0">
                <a:solidFill>
                  <a:schemeClr val="accent5">
                    <a:lumMod val="20000"/>
                    <a:lumOff val="80000"/>
                  </a:schemeClr>
                </a:solidFill>
              </a:rPr>
              <a:t>accurate</a:t>
            </a:r>
            <a:r>
              <a:rPr lang="en-US" dirty="0"/>
              <a:t> and </a:t>
            </a:r>
            <a:r>
              <a:rPr lang="en-US" dirty="0" smtClean="0">
                <a:solidFill>
                  <a:schemeClr val="accent5">
                    <a:lumMod val="20000"/>
                    <a:lumOff val="80000"/>
                  </a:schemeClr>
                </a:solidFill>
              </a:rPr>
              <a:t>efficient</a:t>
            </a:r>
            <a:endParaRPr lang="en-US" dirty="0" smtClean="0"/>
          </a:p>
          <a:p>
            <a:pPr>
              <a:lnSpc>
                <a:spcPct val="100000"/>
              </a:lnSpc>
            </a:pPr>
            <a:r>
              <a:rPr lang="en-US" dirty="0" smtClean="0"/>
              <a:t>If </a:t>
            </a:r>
            <a:r>
              <a:rPr lang="en-US" dirty="0"/>
              <a:t>the tester mistakenly thinks of two partitions as equivalent and they are </a:t>
            </a:r>
            <a:r>
              <a:rPr lang="en-US" dirty="0" smtClean="0"/>
              <a:t>not</a:t>
            </a:r>
          </a:p>
          <a:p>
            <a:pPr lvl="1">
              <a:lnSpc>
                <a:spcPct val="100000"/>
              </a:lnSpc>
            </a:pPr>
            <a:r>
              <a:rPr lang="en-US" dirty="0"/>
              <a:t>A</a:t>
            </a:r>
            <a:r>
              <a:rPr lang="en-US" dirty="0" smtClean="0"/>
              <a:t> </a:t>
            </a:r>
            <a:r>
              <a:rPr lang="en-US" dirty="0"/>
              <a:t>test situation will be </a:t>
            </a:r>
            <a:r>
              <a:rPr lang="en-US" dirty="0" smtClean="0">
                <a:solidFill>
                  <a:schemeClr val="accent5">
                    <a:lumMod val="20000"/>
                    <a:lumOff val="80000"/>
                  </a:schemeClr>
                </a:solidFill>
              </a:rPr>
              <a:t>missed</a:t>
            </a:r>
          </a:p>
          <a:p>
            <a:pPr>
              <a:lnSpc>
                <a:spcPct val="100000"/>
              </a:lnSpc>
            </a:pPr>
            <a:r>
              <a:rPr lang="en-US" dirty="0"/>
              <a:t>I</a:t>
            </a:r>
            <a:r>
              <a:rPr lang="en-US" dirty="0" smtClean="0"/>
              <a:t>f </a:t>
            </a:r>
            <a:r>
              <a:rPr lang="en-US" dirty="0"/>
              <a:t>the tester thinks two objects are different and they are not, </a:t>
            </a:r>
            <a:endParaRPr lang="en-US" dirty="0" smtClean="0"/>
          </a:p>
          <a:p>
            <a:pPr lvl="1">
              <a:lnSpc>
                <a:spcPct val="100000"/>
              </a:lnSpc>
            </a:pPr>
            <a:r>
              <a:rPr lang="en-US" dirty="0"/>
              <a:t>T</a:t>
            </a:r>
            <a:r>
              <a:rPr lang="en-US" dirty="0" smtClean="0"/>
              <a:t>he </a:t>
            </a:r>
            <a:r>
              <a:rPr lang="en-US" dirty="0"/>
              <a:t>tests will be </a:t>
            </a:r>
            <a:r>
              <a:rPr lang="en-US" dirty="0" smtClean="0">
                <a:solidFill>
                  <a:schemeClr val="accent5">
                    <a:lumMod val="20000"/>
                    <a:lumOff val="80000"/>
                  </a:schemeClr>
                </a:solidFill>
              </a:rPr>
              <a:t>redundant</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931229"/>
            <a:ext cx="1676400" cy="1401298"/>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318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You Sure That's All?</a:t>
            </a:r>
            <a:endParaRPr lang="en-US" dirty="0"/>
          </a:p>
        </p:txBody>
      </p:sp>
      <p:sp>
        <p:nvSpPr>
          <p:cNvPr id="3" name="Content Placeholder 2"/>
          <p:cNvSpPr>
            <a:spLocks noGrp="1"/>
          </p:cNvSpPr>
          <p:nvPr>
            <p:ph idx="1"/>
          </p:nvPr>
        </p:nvSpPr>
        <p:spPr/>
        <p:txBody>
          <a:bodyPr/>
          <a:lstStyle/>
          <a:p>
            <a:pPr>
              <a:lnSpc>
                <a:spcPct val="100000"/>
              </a:lnSpc>
            </a:pPr>
            <a:r>
              <a:rPr lang="en-US" dirty="0"/>
              <a:t>If there is any doubt that the values of one equivalence class </a:t>
            </a:r>
            <a:r>
              <a:rPr lang="en-US" dirty="0" smtClean="0"/>
              <a:t>might not be </a:t>
            </a:r>
            <a:r>
              <a:rPr lang="en-US" dirty="0"/>
              <a:t>treated </a:t>
            </a:r>
            <a:r>
              <a:rPr lang="en-US" dirty="0" smtClean="0"/>
              <a:t>equally</a:t>
            </a:r>
          </a:p>
          <a:p>
            <a:pPr lvl="1">
              <a:lnSpc>
                <a:spcPct val="100000"/>
              </a:lnSpc>
            </a:pPr>
            <a:r>
              <a:rPr lang="en-US" dirty="0"/>
              <a:t>T</a:t>
            </a:r>
            <a:r>
              <a:rPr lang="en-US" dirty="0" smtClean="0"/>
              <a:t>he </a:t>
            </a:r>
            <a:r>
              <a:rPr lang="en-US" dirty="0"/>
              <a:t>equivalence class should be further divided into subclasses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pic>
        <p:nvPicPr>
          <p:cNvPr id="1331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181600" y="3124200"/>
            <a:ext cx="2619775" cy="3109452"/>
          </a:xfrm>
          <a:prstGeom prst="roundRect">
            <a:avLst/>
          </a:prstGeom>
          <a:noFill/>
          <a:ln>
            <a:noFill/>
          </a:ln>
          <a:effectLst>
            <a:glow rad="101600">
              <a:schemeClr val="tx1">
                <a:alpha val="60000"/>
              </a:schemeClr>
            </a:glow>
            <a:outerShdw dist="35921" dir="2700000" algn="ctr" rotWithShape="0">
              <a:schemeClr val="bg2"/>
            </a:outerShdw>
            <a:softEdge rad="31750"/>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566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a:lnSpc>
                <a:spcPct val="100000"/>
              </a:lnSpc>
            </a:pPr>
            <a:r>
              <a:rPr lang="en-US" sz="2800" dirty="0" smtClean="0"/>
              <a:t>Equivalence Partitioning – Basic Principles</a:t>
            </a:r>
          </a:p>
          <a:p>
            <a:pPr>
              <a:lnSpc>
                <a:spcPct val="100000"/>
              </a:lnSpc>
            </a:pPr>
            <a:r>
              <a:rPr lang="en-US" sz="2800" dirty="0" smtClean="0"/>
              <a:t>Equivalence Partitioning Examples</a:t>
            </a:r>
          </a:p>
          <a:p>
            <a:pPr>
              <a:lnSpc>
                <a:spcPct val="100000"/>
              </a:lnSpc>
            </a:pPr>
            <a:r>
              <a:rPr lang="en-US" sz="2800" dirty="0"/>
              <a:t>Some Useful </a:t>
            </a:r>
            <a:r>
              <a:rPr lang="en-US" sz="2800" dirty="0" smtClean="0"/>
              <a:t>Hints</a:t>
            </a:r>
          </a:p>
          <a:p>
            <a:pPr>
              <a:lnSpc>
                <a:spcPct val="100000"/>
              </a:lnSpc>
            </a:pPr>
            <a:r>
              <a:rPr lang="en-US" sz="2800" dirty="0"/>
              <a:t>Deriving Test </a:t>
            </a:r>
            <a:r>
              <a:rPr lang="en-US" sz="2800" dirty="0" smtClean="0"/>
              <a:t>Cases With </a:t>
            </a:r>
            <a:r>
              <a:rPr lang="en-US" sz="2800" dirty="0"/>
              <a:t>Equivalence </a:t>
            </a:r>
            <a:r>
              <a:rPr lang="en-US" sz="2800" dirty="0" smtClean="0"/>
              <a:t>Partitioning</a:t>
            </a:r>
          </a:p>
          <a:p>
            <a:pPr>
              <a:lnSpc>
                <a:spcPct val="100000"/>
              </a:lnSpc>
            </a:pPr>
            <a:r>
              <a:rPr lang="en-US" sz="2800" dirty="0" smtClean="0"/>
              <a:t>The </a:t>
            </a:r>
            <a:r>
              <a:rPr lang="en-US" sz="2800" dirty="0"/>
              <a:t>Coverage Criteria</a:t>
            </a:r>
            <a:endParaRPr lang="en-US" sz="2800" dirty="0" smtClean="0"/>
          </a:p>
          <a:p>
            <a:pPr>
              <a:lnSpc>
                <a:spcPct val="100000"/>
              </a:lnSpc>
            </a:pPr>
            <a:r>
              <a:rPr lang="en-US" sz="2800" dirty="0"/>
              <a:t>Avoiding Equivalence Partitioning Errors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60536">
            <a:off x="6786935" y="4697896"/>
            <a:ext cx="2094365" cy="1864420"/>
          </a:xfrm>
          <a:prstGeom prst="rect">
            <a:avLst/>
          </a:prstGeom>
          <a:noFill/>
          <a:ln>
            <a:noFill/>
          </a:ln>
          <a:effectLst>
            <a:glow rad="101600">
              <a:schemeClr val="tx1">
                <a:alpha val="60000"/>
              </a:schemeClr>
            </a:glow>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3658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1"/>
            <a:ext cx="7924800" cy="1981199"/>
          </a:xfrm>
        </p:spPr>
        <p:txBody>
          <a:bodyPr/>
          <a:lstStyle/>
          <a:p>
            <a:r>
              <a:rPr lang="en-US" dirty="0" smtClean="0"/>
              <a:t>Deriving Test Cases</a:t>
            </a:r>
            <a:br>
              <a:rPr lang="en-US" dirty="0" smtClean="0"/>
            </a:br>
            <a:r>
              <a:rPr lang="en-US" dirty="0" smtClean="0"/>
              <a:t>With Equivalence Partitioning</a:t>
            </a:r>
            <a:endParaRPr lang="en-US" dirty="0"/>
          </a:p>
        </p:txBody>
      </p:sp>
      <p:pic>
        <p:nvPicPr>
          <p:cNvPr id="194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7975" y="3276600"/>
            <a:ext cx="3448050" cy="3276600"/>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1008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Deriving Tests With Equivalence Partitioning</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Deriving tests we </a:t>
            </a:r>
            <a:r>
              <a:rPr lang="en-US" dirty="0"/>
              <a:t>are </a:t>
            </a:r>
            <a:r>
              <a:rPr lang="en-US" dirty="0" smtClean="0"/>
              <a:t>usually working </a:t>
            </a:r>
            <a:r>
              <a:rPr lang="en-US" dirty="0"/>
              <a:t>with </a:t>
            </a:r>
            <a:r>
              <a:rPr lang="en-US" dirty="0" smtClean="0">
                <a:solidFill>
                  <a:schemeClr val="accent5">
                    <a:lumMod val="20000"/>
                    <a:lumOff val="80000"/>
                  </a:schemeClr>
                </a:solidFill>
              </a:rPr>
              <a:t>more than </a:t>
            </a:r>
            <a:r>
              <a:rPr lang="en-US" dirty="0">
                <a:solidFill>
                  <a:schemeClr val="accent5">
                    <a:lumMod val="20000"/>
                    <a:lumOff val="80000"/>
                  </a:schemeClr>
                </a:solidFill>
              </a:rPr>
              <a:t>one set of equivalence classes </a:t>
            </a:r>
            <a:r>
              <a:rPr lang="en-US" dirty="0"/>
              <a:t>at one </a:t>
            </a:r>
            <a:r>
              <a:rPr lang="en-US" dirty="0" smtClean="0"/>
              <a:t>time</a:t>
            </a:r>
          </a:p>
          <a:p>
            <a:pPr lvl="1">
              <a:lnSpc>
                <a:spcPct val="100000"/>
              </a:lnSpc>
            </a:pPr>
            <a:r>
              <a:rPr lang="en-US" dirty="0" smtClean="0"/>
              <a:t>E.g., one GUI screen usually has multiple input / output fields</a:t>
            </a:r>
          </a:p>
          <a:p>
            <a:pPr lvl="1">
              <a:lnSpc>
                <a:spcPct val="100000"/>
              </a:lnSpc>
            </a:pPr>
            <a:r>
              <a:rPr lang="en-US" dirty="0"/>
              <a:t>E</a:t>
            </a:r>
            <a:r>
              <a:rPr lang="en-US" dirty="0" smtClean="0"/>
              <a:t>ach input / output </a:t>
            </a:r>
            <a:r>
              <a:rPr lang="en-US" dirty="0"/>
              <a:t>field </a:t>
            </a:r>
            <a:r>
              <a:rPr lang="en-US" dirty="0" smtClean="0"/>
              <a:t/>
            </a:r>
            <a:br>
              <a:rPr lang="en-US" dirty="0" smtClean="0"/>
            </a:br>
            <a:r>
              <a:rPr lang="en-US" dirty="0" smtClean="0"/>
              <a:t>on </a:t>
            </a:r>
            <a:r>
              <a:rPr lang="en-US" dirty="0"/>
              <a:t>a screen has its own set </a:t>
            </a:r>
            <a:r>
              <a:rPr lang="en-US" dirty="0" smtClean="0"/>
              <a:t/>
            </a:r>
            <a:br>
              <a:rPr lang="en-US" dirty="0" smtClean="0"/>
            </a:br>
            <a:r>
              <a:rPr lang="en-US" dirty="0" smtClean="0"/>
              <a:t>of valid and </a:t>
            </a:r>
            <a:r>
              <a:rPr lang="en-US" dirty="0"/>
              <a:t>invalid </a:t>
            </a:r>
            <a:r>
              <a:rPr lang="en-US" dirty="0" smtClean="0"/>
              <a:t/>
            </a:r>
            <a:br>
              <a:rPr lang="en-US" dirty="0" smtClean="0"/>
            </a:br>
            <a:r>
              <a:rPr lang="en-US" dirty="0" smtClean="0"/>
              <a:t>equivalence classes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pic>
        <p:nvPicPr>
          <p:cNvPr id="2048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019800" y="3657600"/>
            <a:ext cx="2438400" cy="2679458"/>
          </a:xfrm>
          <a:prstGeom prst="roundRect">
            <a:avLst>
              <a:gd name="adj" fmla="val 4119"/>
            </a:avLst>
          </a:prstGeom>
          <a:noFill/>
          <a:ln>
            <a:noFill/>
          </a:ln>
          <a:effectLst>
            <a:glow rad="101600">
              <a:schemeClr val="tx1">
                <a:alpha val="60000"/>
              </a:schemeClr>
            </a:glow>
            <a:outerShdw dist="35921" dir="2700000" algn="ctr" rotWithShape="0">
              <a:schemeClr val="bg2"/>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7101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Deriving Tests With Equivalence Partitioning (1)</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smtClean="0"/>
              <a:t>Equivalence partitioning ends with </a:t>
            </a:r>
            <a:r>
              <a:rPr lang="en-US" dirty="0" smtClean="0">
                <a:solidFill>
                  <a:schemeClr val="accent5">
                    <a:lumMod val="20000"/>
                    <a:lumOff val="80000"/>
                  </a:schemeClr>
                </a:solidFill>
              </a:rPr>
              <a:t>at least two equivalence </a:t>
            </a:r>
            <a:r>
              <a:rPr lang="en-US" dirty="0">
                <a:solidFill>
                  <a:schemeClr val="accent5">
                    <a:lumMod val="20000"/>
                    <a:lumOff val="80000"/>
                  </a:schemeClr>
                </a:solidFill>
              </a:rPr>
              <a:t>classes </a:t>
            </a:r>
            <a:r>
              <a:rPr lang="en-US" dirty="0" smtClean="0">
                <a:solidFill>
                  <a:schemeClr val="accent5">
                    <a:lumMod val="20000"/>
                    <a:lumOff val="80000"/>
                  </a:schemeClr>
                </a:solidFill>
              </a:rPr>
              <a:t>for each domain</a:t>
            </a:r>
          </a:p>
          <a:p>
            <a:pPr lvl="1">
              <a:lnSpc>
                <a:spcPct val="100000"/>
              </a:lnSpc>
            </a:pPr>
            <a:r>
              <a:rPr lang="en-US" dirty="0"/>
              <a:t>O</a:t>
            </a:r>
            <a:r>
              <a:rPr lang="en-US" dirty="0" smtClean="0"/>
              <a:t>ne </a:t>
            </a:r>
            <a:r>
              <a:rPr lang="en-US" dirty="0"/>
              <a:t>valid and one </a:t>
            </a:r>
            <a:r>
              <a:rPr lang="en-US" dirty="0" smtClean="0"/>
              <a:t>invalid</a:t>
            </a:r>
          </a:p>
          <a:p>
            <a:pPr>
              <a:lnSpc>
                <a:spcPct val="100000"/>
              </a:lnSpc>
            </a:pPr>
            <a:r>
              <a:rPr lang="en-US" dirty="0" smtClean="0"/>
              <a:t>Therefore </a:t>
            </a:r>
            <a:r>
              <a:rPr lang="en-US" dirty="0" smtClean="0">
                <a:solidFill>
                  <a:schemeClr val="accent5">
                    <a:lumMod val="20000"/>
                    <a:lumOff val="80000"/>
                  </a:schemeClr>
                </a:solidFill>
              </a:rPr>
              <a:t>at </a:t>
            </a:r>
            <a:r>
              <a:rPr lang="en-US" dirty="0">
                <a:solidFill>
                  <a:schemeClr val="accent5">
                    <a:lumMod val="20000"/>
                    <a:lumOff val="80000"/>
                  </a:schemeClr>
                </a:solidFill>
              </a:rPr>
              <a:t>least two representative </a:t>
            </a:r>
            <a:r>
              <a:rPr lang="en-US" dirty="0"/>
              <a:t>values </a:t>
            </a:r>
            <a:r>
              <a:rPr lang="en-US" dirty="0" smtClean="0"/>
              <a:t>must </a:t>
            </a:r>
            <a:r>
              <a:rPr lang="en-US" dirty="0"/>
              <a:t>be used as test input </a:t>
            </a:r>
            <a:r>
              <a:rPr lang="en-US" dirty="0">
                <a:solidFill>
                  <a:schemeClr val="accent5">
                    <a:lumMod val="20000"/>
                    <a:lumOff val="80000"/>
                  </a:schemeClr>
                </a:solidFill>
              </a:rPr>
              <a:t>for each </a:t>
            </a:r>
            <a:r>
              <a:rPr lang="en-US" dirty="0" smtClean="0">
                <a:solidFill>
                  <a:schemeClr val="accent5">
                    <a:lumMod val="20000"/>
                    <a:lumOff val="80000"/>
                  </a:schemeClr>
                </a:solidFill>
              </a:rPr>
              <a:t>parameter</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pic>
        <p:nvPicPr>
          <p:cNvPr id="215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075" y="4384675"/>
            <a:ext cx="1847850" cy="2447925"/>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6146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924800" cy="1371601"/>
          </a:xfrm>
        </p:spPr>
        <p:txBody>
          <a:bodyPr/>
          <a:lstStyle/>
          <a:p>
            <a:r>
              <a:rPr lang="en-US" dirty="0" smtClean="0"/>
              <a:t>Rules for Test Case Determination</a:t>
            </a:r>
            <a:endParaRPr lang="en-US" dirty="0"/>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3301887"/>
            <a:ext cx="2914571" cy="2986314"/>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0655" y="3432175"/>
            <a:ext cx="3689945" cy="2725738"/>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8166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Valid Tests</a:t>
            </a:r>
            <a:endParaRPr lang="en-US" dirty="0"/>
          </a:p>
        </p:txBody>
      </p:sp>
      <p:sp>
        <p:nvSpPr>
          <p:cNvPr id="3" name="Content Placeholder 2"/>
          <p:cNvSpPr>
            <a:spLocks noGrp="1"/>
          </p:cNvSpPr>
          <p:nvPr>
            <p:ph idx="1"/>
          </p:nvPr>
        </p:nvSpPr>
        <p:spPr/>
        <p:txBody>
          <a:bodyPr/>
          <a:lstStyle/>
          <a:p>
            <a:pPr>
              <a:lnSpc>
                <a:spcPct val="100000"/>
              </a:lnSpc>
            </a:pPr>
            <a:r>
              <a:rPr lang="en-US" dirty="0" smtClean="0"/>
              <a:t>Valid test cases are formed by </a:t>
            </a:r>
            <a:r>
              <a:rPr lang="en-US" dirty="0"/>
              <a:t>selecting </a:t>
            </a:r>
            <a:r>
              <a:rPr lang="en-US" dirty="0">
                <a:solidFill>
                  <a:schemeClr val="accent5">
                    <a:lumMod val="20000"/>
                    <a:lumOff val="80000"/>
                  </a:schemeClr>
                </a:solidFill>
              </a:rPr>
              <a:t>one valid member from each equivalence partition</a:t>
            </a:r>
            <a:endParaRPr lang="en-US" dirty="0" smtClean="0">
              <a:solidFill>
                <a:schemeClr val="accent5">
                  <a:lumMod val="20000"/>
                  <a:lumOff val="80000"/>
                </a:schemeClr>
              </a:solidFill>
            </a:endParaRPr>
          </a:p>
          <a:p>
            <a:pPr lvl="1">
              <a:lnSpc>
                <a:spcPct val="100000"/>
              </a:lnSpc>
            </a:pPr>
            <a:r>
              <a:rPr lang="en-US" dirty="0"/>
              <a:t>T</a:t>
            </a:r>
            <a:r>
              <a:rPr lang="en-US" dirty="0" smtClean="0"/>
              <a:t>his </a:t>
            </a:r>
            <a:r>
              <a:rPr lang="en-US" dirty="0"/>
              <a:t>process </a:t>
            </a:r>
            <a:r>
              <a:rPr lang="en-US" dirty="0" smtClean="0"/>
              <a:t>is continued until </a:t>
            </a:r>
            <a:r>
              <a:rPr lang="en-US" dirty="0">
                <a:solidFill>
                  <a:schemeClr val="accent5">
                    <a:lumMod val="20000"/>
                    <a:lumOff val="80000"/>
                  </a:schemeClr>
                </a:solidFill>
              </a:rPr>
              <a:t>each valid </a:t>
            </a:r>
            <a:r>
              <a:rPr lang="en-US" dirty="0" smtClean="0">
                <a:solidFill>
                  <a:schemeClr val="accent5">
                    <a:lumMod val="20000"/>
                    <a:lumOff val="80000"/>
                  </a:schemeClr>
                </a:solidFill>
              </a:rPr>
              <a:t>partition</a:t>
            </a:r>
            <a:r>
              <a:rPr lang="en-US" dirty="0" smtClean="0"/>
              <a:t> for </a:t>
            </a:r>
            <a:r>
              <a:rPr lang="en-US" dirty="0">
                <a:solidFill>
                  <a:schemeClr val="accent5">
                    <a:lumMod val="20000"/>
                    <a:lumOff val="80000"/>
                  </a:schemeClr>
                </a:solidFill>
              </a:rPr>
              <a:t>each </a:t>
            </a:r>
            <a:r>
              <a:rPr lang="en-US" dirty="0" smtClean="0">
                <a:solidFill>
                  <a:schemeClr val="accent5">
                    <a:lumMod val="20000"/>
                    <a:lumOff val="80000"/>
                  </a:schemeClr>
                </a:solidFill>
              </a:rPr>
              <a:t>input/output domain </a:t>
            </a:r>
            <a:r>
              <a:rPr lang="en-US" dirty="0" smtClean="0"/>
              <a:t>is </a:t>
            </a:r>
            <a:r>
              <a:rPr lang="en-US" dirty="0">
                <a:solidFill>
                  <a:schemeClr val="accent5">
                    <a:lumMod val="20000"/>
                    <a:lumOff val="80000"/>
                  </a:schemeClr>
                </a:solidFill>
              </a:rPr>
              <a:t>represented </a:t>
            </a:r>
            <a:r>
              <a:rPr lang="en-US" dirty="0" smtClean="0">
                <a:solidFill>
                  <a:schemeClr val="accent5">
                    <a:lumMod val="20000"/>
                    <a:lumOff val="80000"/>
                  </a:schemeClr>
                </a:solidFill>
              </a:rPr>
              <a:t>in at </a:t>
            </a:r>
            <a:r>
              <a:rPr lang="en-US" dirty="0">
                <a:solidFill>
                  <a:schemeClr val="accent5">
                    <a:lumMod val="20000"/>
                    <a:lumOff val="80000"/>
                  </a:schemeClr>
                </a:solidFill>
              </a:rPr>
              <a:t>least one valid test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1819" y="4189655"/>
            <a:ext cx="2900362" cy="1930158"/>
          </a:xfrm>
          <a:prstGeom prst="roundRect">
            <a:avLst/>
          </a:prstGeom>
          <a:noFill/>
          <a:ln>
            <a:noFill/>
          </a:ln>
          <a:effectLst>
            <a:glow rad="101600">
              <a:schemeClr val="tx1">
                <a:alpha val="60000"/>
              </a:schemeClr>
            </a:glow>
            <a:outerShdw dist="35921" dir="2700000" algn="ctr" rotWithShape="0">
              <a:schemeClr val="bg2"/>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801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Invalid Tests</a:t>
            </a:r>
            <a:endParaRPr lang="en-US" dirty="0"/>
          </a:p>
        </p:txBody>
      </p:sp>
      <p:sp>
        <p:nvSpPr>
          <p:cNvPr id="3" name="Content Placeholder 2"/>
          <p:cNvSpPr>
            <a:spLocks noGrp="1"/>
          </p:cNvSpPr>
          <p:nvPr>
            <p:ph idx="1"/>
          </p:nvPr>
        </p:nvSpPr>
        <p:spPr/>
        <p:txBody>
          <a:bodyPr/>
          <a:lstStyle/>
          <a:p>
            <a:pPr>
              <a:lnSpc>
                <a:spcPct val="100000"/>
              </a:lnSpc>
            </a:pPr>
            <a:r>
              <a:rPr lang="en-US" dirty="0" smtClean="0"/>
              <a:t>For each </a:t>
            </a:r>
            <a:r>
              <a:rPr lang="en-US" dirty="0" smtClean="0">
                <a:solidFill>
                  <a:schemeClr val="accent5">
                    <a:lumMod val="20000"/>
                    <a:lumOff val="80000"/>
                  </a:schemeClr>
                </a:solidFill>
              </a:rPr>
              <a:t>invalid test case </a:t>
            </a:r>
            <a:r>
              <a:rPr lang="en-US" dirty="0" smtClean="0"/>
              <a:t>we select:</a:t>
            </a:r>
          </a:p>
          <a:p>
            <a:pPr lvl="1">
              <a:lnSpc>
                <a:spcPct val="100000"/>
              </a:lnSpc>
            </a:pPr>
            <a:r>
              <a:rPr lang="en-US" dirty="0" smtClean="0">
                <a:solidFill>
                  <a:schemeClr val="accent5">
                    <a:lumMod val="20000"/>
                    <a:lumOff val="80000"/>
                  </a:schemeClr>
                </a:solidFill>
              </a:rPr>
              <a:t>One member</a:t>
            </a:r>
            <a:r>
              <a:rPr lang="en-US" dirty="0" smtClean="0"/>
              <a:t> of an invalid partition</a:t>
            </a:r>
          </a:p>
          <a:p>
            <a:pPr lvl="1">
              <a:lnSpc>
                <a:spcPct val="100000"/>
              </a:lnSpc>
            </a:pPr>
            <a:r>
              <a:rPr lang="en-US" dirty="0" smtClean="0"/>
              <a:t>Members of valid partitions for </a:t>
            </a:r>
            <a:r>
              <a:rPr lang="en-US" dirty="0" smtClean="0">
                <a:solidFill>
                  <a:schemeClr val="accent5">
                    <a:lumMod val="20000"/>
                    <a:lumOff val="80000"/>
                  </a:schemeClr>
                </a:solidFill>
              </a:rPr>
              <a:t>every other domain</a:t>
            </a:r>
          </a:p>
          <a:p>
            <a:pPr>
              <a:lnSpc>
                <a:spcPct val="100000"/>
              </a:lnSpc>
            </a:pPr>
            <a:r>
              <a:rPr lang="en-US" dirty="0">
                <a:solidFill>
                  <a:schemeClr val="accent5">
                    <a:lumMod val="20000"/>
                    <a:lumOff val="80000"/>
                  </a:schemeClr>
                </a:solidFill>
              </a:rPr>
              <a:t>M</a:t>
            </a:r>
            <a:r>
              <a:rPr lang="en-US" dirty="0" smtClean="0">
                <a:solidFill>
                  <a:schemeClr val="accent5">
                    <a:lumMod val="20000"/>
                    <a:lumOff val="80000"/>
                  </a:schemeClr>
                </a:solidFill>
              </a:rPr>
              <a:t>ultiple </a:t>
            </a:r>
            <a:r>
              <a:rPr lang="en-US" dirty="0">
                <a:solidFill>
                  <a:schemeClr val="accent5">
                    <a:lumMod val="20000"/>
                    <a:lumOff val="80000"/>
                  </a:schemeClr>
                </a:solidFill>
              </a:rPr>
              <a:t>invalids </a:t>
            </a:r>
            <a:r>
              <a:rPr lang="en-US" dirty="0" smtClean="0">
                <a:solidFill>
                  <a:schemeClr val="accent5">
                    <a:lumMod val="20000"/>
                    <a:lumOff val="80000"/>
                  </a:schemeClr>
                </a:solidFill>
              </a:rPr>
              <a:t>should not be combined </a:t>
            </a:r>
            <a:r>
              <a:rPr lang="en-US" dirty="0" smtClean="0"/>
              <a:t>in </a:t>
            </a:r>
            <a:r>
              <a:rPr lang="en-US" dirty="0"/>
              <a:t>a </a:t>
            </a:r>
            <a:r>
              <a:rPr lang="en-US" dirty="0" smtClean="0"/>
              <a:t>single test</a:t>
            </a:r>
          </a:p>
          <a:p>
            <a:pPr lvl="1">
              <a:lnSpc>
                <a:spcPct val="100000"/>
              </a:lnSpc>
            </a:pPr>
            <a:r>
              <a:rPr lang="en-US" dirty="0"/>
              <a:t>T</a:t>
            </a:r>
            <a:r>
              <a:rPr lang="en-US" dirty="0" smtClean="0"/>
              <a:t>he </a:t>
            </a:r>
            <a:r>
              <a:rPr lang="en-US" dirty="0"/>
              <a:t>presence of one invalid value might </a:t>
            </a:r>
            <a:r>
              <a:rPr lang="en-US" dirty="0">
                <a:solidFill>
                  <a:schemeClr val="accent5">
                    <a:lumMod val="20000"/>
                    <a:lumOff val="80000"/>
                  </a:schemeClr>
                </a:solidFill>
              </a:rPr>
              <a:t>mask the </a:t>
            </a:r>
            <a:r>
              <a:rPr lang="en-US" dirty="0" smtClean="0">
                <a:solidFill>
                  <a:schemeClr val="accent5">
                    <a:lumMod val="20000"/>
                    <a:lumOff val="80000"/>
                  </a:schemeClr>
                </a:solidFill>
              </a:rPr>
              <a:t>incorrect handling</a:t>
            </a:r>
            <a:r>
              <a:rPr lang="en-US" dirty="0" smtClean="0"/>
              <a:t> </a:t>
            </a:r>
            <a:r>
              <a:rPr lang="en-US" dirty="0"/>
              <a:t>of another invalid </a:t>
            </a:r>
            <a:r>
              <a:rPr lang="en-US" dirty="0" smtClean="0"/>
              <a:t>value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32530342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Invalid Values</a:t>
            </a:r>
            <a:endParaRPr lang="en-US" dirty="0"/>
          </a:p>
        </p:txBody>
      </p:sp>
      <p:sp>
        <p:nvSpPr>
          <p:cNvPr id="3" name="Content Placeholder 2"/>
          <p:cNvSpPr>
            <a:spLocks noGrp="1"/>
          </p:cNvSpPr>
          <p:nvPr>
            <p:ph idx="1"/>
          </p:nvPr>
        </p:nvSpPr>
        <p:spPr/>
        <p:txBody>
          <a:bodyPr/>
          <a:lstStyle/>
          <a:p>
            <a:pPr>
              <a:lnSpc>
                <a:spcPct val="100000"/>
              </a:lnSpc>
            </a:pPr>
            <a:r>
              <a:rPr lang="en-US" dirty="0" smtClean="0"/>
              <a:t>Sometimes after testing invalid values separately – a </a:t>
            </a:r>
            <a:r>
              <a:rPr lang="en-US" dirty="0" smtClean="0">
                <a:solidFill>
                  <a:schemeClr val="accent5">
                    <a:lumMod val="20000"/>
                    <a:lumOff val="80000"/>
                  </a:schemeClr>
                </a:solidFill>
              </a:rPr>
              <a:t>combination</a:t>
            </a:r>
            <a:r>
              <a:rPr lang="en-US" dirty="0" smtClean="0"/>
              <a:t> of them seems required</a:t>
            </a:r>
          </a:p>
          <a:p>
            <a:pPr lvl="1">
              <a:lnSpc>
                <a:spcPct val="100000"/>
              </a:lnSpc>
            </a:pPr>
            <a:r>
              <a:rPr lang="en-US" dirty="0" smtClean="0"/>
              <a:t>If the </a:t>
            </a:r>
            <a:r>
              <a:rPr lang="en-US" dirty="0" smtClean="0">
                <a:solidFill>
                  <a:schemeClr val="accent5">
                    <a:lumMod val="20000"/>
                    <a:lumOff val="80000"/>
                  </a:schemeClr>
                </a:solidFill>
              </a:rPr>
              <a:t>risk presented </a:t>
            </a:r>
            <a:r>
              <a:rPr lang="en-US" dirty="0" smtClean="0"/>
              <a:t>is sufficient – this can be performed</a:t>
            </a:r>
          </a:p>
          <a:p>
            <a:pPr lvl="1">
              <a:lnSpc>
                <a:spcPct val="100000"/>
              </a:lnSpc>
            </a:pPr>
            <a:r>
              <a:rPr lang="en-US" dirty="0"/>
              <a:t>Be cautious - </a:t>
            </a:r>
            <a:r>
              <a:rPr lang="en-US" dirty="0">
                <a:solidFill>
                  <a:schemeClr val="accent5">
                    <a:lumMod val="20000"/>
                    <a:lumOff val="80000"/>
                  </a:schemeClr>
                </a:solidFill>
              </a:rPr>
              <a:t>combinatorial testing </a:t>
            </a:r>
            <a:r>
              <a:rPr lang="en-US" dirty="0"/>
              <a:t>can easily lead to </a:t>
            </a:r>
            <a:r>
              <a:rPr lang="en-US" dirty="0" smtClean="0">
                <a:solidFill>
                  <a:schemeClr val="accent5">
                    <a:lumMod val="20000"/>
                    <a:lumOff val="80000"/>
                  </a:schemeClr>
                </a:solidFill>
              </a:rPr>
              <a:t>spending </a:t>
            </a:r>
            <a:r>
              <a:rPr lang="en-US" dirty="0">
                <a:solidFill>
                  <a:schemeClr val="accent5">
                    <a:lumMod val="20000"/>
                    <a:lumOff val="80000"/>
                  </a:schemeClr>
                </a:solidFill>
              </a:rPr>
              <a:t>a lot of time </a:t>
            </a:r>
            <a:r>
              <a:rPr lang="en-US" dirty="0"/>
              <a:t>testing things that </a:t>
            </a:r>
            <a:r>
              <a:rPr lang="en-US" dirty="0" smtClean="0"/>
              <a:t>aren't terribly </a:t>
            </a:r>
            <a:r>
              <a:rPr lang="en-US" dirty="0"/>
              <a:t>important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417832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Restriction of the </a:t>
            </a:r>
            <a:r>
              <a:rPr lang="en-US" dirty="0" smtClean="0"/>
              <a:t>Number </a:t>
            </a:r>
            <a:r>
              <a:rPr lang="en-US" dirty="0"/>
              <a:t>of </a:t>
            </a:r>
            <a:r>
              <a:rPr lang="en-US" dirty="0" smtClean="0"/>
              <a:t>Test </a:t>
            </a:r>
            <a:r>
              <a:rPr lang="en-US" dirty="0"/>
              <a:t>C</a:t>
            </a:r>
            <a:r>
              <a:rPr lang="en-US" dirty="0" smtClean="0"/>
              <a:t>ases</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a:t>The number of "valid" test cases is the </a:t>
            </a:r>
            <a:r>
              <a:rPr lang="en-US" dirty="0">
                <a:solidFill>
                  <a:schemeClr val="accent5">
                    <a:lumMod val="20000"/>
                    <a:lumOff val="80000"/>
                  </a:schemeClr>
                </a:solidFill>
              </a:rPr>
              <a:t>product of the number of valid equivalence classes per </a:t>
            </a:r>
            <a:r>
              <a:rPr lang="en-US" dirty="0" smtClean="0">
                <a:solidFill>
                  <a:schemeClr val="accent5">
                    <a:lumMod val="20000"/>
                    <a:lumOff val="80000"/>
                  </a:schemeClr>
                </a:solidFill>
              </a:rPr>
              <a:t>parameter</a:t>
            </a:r>
          </a:p>
          <a:p>
            <a:pPr>
              <a:lnSpc>
                <a:spcPct val="100000"/>
              </a:lnSpc>
            </a:pPr>
            <a:r>
              <a:rPr lang="en-US" dirty="0"/>
              <a:t>E</a:t>
            </a:r>
            <a:r>
              <a:rPr lang="en-US" dirty="0" smtClean="0"/>
              <a:t>ven </a:t>
            </a:r>
            <a:r>
              <a:rPr lang="en-US" dirty="0"/>
              <a:t>a few parameters can generate hundreds of "</a:t>
            </a:r>
            <a:r>
              <a:rPr lang="en-US" dirty="0">
                <a:solidFill>
                  <a:schemeClr val="accent5">
                    <a:lumMod val="20000"/>
                    <a:lumOff val="80000"/>
                  </a:schemeClr>
                </a:solidFill>
              </a:rPr>
              <a:t>valid test cases</a:t>
            </a:r>
            <a:r>
              <a:rPr lang="en-US" dirty="0" smtClean="0"/>
              <a:t>"</a:t>
            </a:r>
          </a:p>
          <a:p>
            <a:pPr lvl="1">
              <a:lnSpc>
                <a:spcPct val="100000"/>
              </a:lnSpc>
            </a:pPr>
            <a:r>
              <a:rPr lang="en-US" dirty="0" smtClean="0"/>
              <a:t>Using </a:t>
            </a:r>
            <a:r>
              <a:rPr lang="en-US" dirty="0"/>
              <a:t>that many test </a:t>
            </a:r>
            <a:r>
              <a:rPr lang="en-US" dirty="0" smtClean="0"/>
              <a:t>cases is hardly possible</a:t>
            </a:r>
          </a:p>
          <a:p>
            <a:pPr lvl="1">
              <a:lnSpc>
                <a:spcPct val="100000"/>
              </a:lnSpc>
            </a:pPr>
            <a:r>
              <a:rPr lang="en-US" dirty="0"/>
              <a:t>M</a:t>
            </a:r>
            <a:r>
              <a:rPr lang="en-US" dirty="0" smtClean="0"/>
              <a:t>ore </a:t>
            </a:r>
            <a:r>
              <a:rPr lang="en-US" dirty="0">
                <a:solidFill>
                  <a:schemeClr val="accent5">
                    <a:lumMod val="20000"/>
                    <a:lumOff val="80000"/>
                  </a:schemeClr>
                </a:solidFill>
              </a:rPr>
              <a:t>rules</a:t>
            </a:r>
            <a:r>
              <a:rPr lang="en-US" dirty="0"/>
              <a:t> are necessary to reduce the number of "valid" test </a:t>
            </a:r>
            <a:r>
              <a:rPr lang="en-US" dirty="0" smtClean="0"/>
              <a:t>cases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1458991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EP Test Case Example</a:t>
            </a:r>
          </a:p>
        </p:txBody>
      </p:sp>
      <p:sp>
        <p:nvSpPr>
          <p:cNvPr id="3" name="Content Placeholder 2"/>
          <p:cNvSpPr>
            <a:spLocks noGrp="1"/>
          </p:cNvSpPr>
          <p:nvPr>
            <p:ph idx="1"/>
          </p:nvPr>
        </p:nvSpPr>
        <p:spPr>
          <a:xfrm>
            <a:off x="228600" y="1110343"/>
            <a:ext cx="8686800" cy="5410200"/>
          </a:xfrm>
        </p:spPr>
        <p:txBody>
          <a:bodyPr/>
          <a:lstStyle/>
          <a:p>
            <a:pPr>
              <a:lnSpc>
                <a:spcPct val="100000"/>
              </a:lnSpc>
            </a:pPr>
            <a:r>
              <a:rPr lang="en-US" sz="3000" dirty="0"/>
              <a:t>If you are testing for an input box accepting numbers from 1 to 1000 then there is no use in writing thousand test cases for all 1000 valid input numbers plus other test cases for invalid data. Test cases can be divided into three equivalence classes of some valid and invalid inputs</a:t>
            </a:r>
            <a:r>
              <a:rPr lang="en-US" sz="3000" dirty="0" smtClean="0"/>
              <a:t>:</a:t>
            </a:r>
          </a:p>
          <a:p>
            <a:pPr marL="871538" lvl="1" indent="-514350">
              <a:lnSpc>
                <a:spcPct val="100000"/>
              </a:lnSpc>
              <a:buFont typeface="+mj-lt"/>
              <a:buAutoNum type="arabicPeriod"/>
            </a:pPr>
            <a:r>
              <a:rPr lang="en-US" dirty="0"/>
              <a:t>One input data class with all valid inputs. Pick a single value from range 1 to </a:t>
            </a:r>
            <a:r>
              <a:rPr lang="en-US" dirty="0" smtClean="0"/>
              <a:t>1000</a:t>
            </a:r>
            <a:endParaRPr lang="en-US" dirty="0"/>
          </a:p>
          <a:p>
            <a:pPr marL="871538" lvl="1" indent="-514350">
              <a:lnSpc>
                <a:spcPct val="100000"/>
              </a:lnSpc>
              <a:buFont typeface="+mj-lt"/>
              <a:buAutoNum type="arabicPeriod"/>
            </a:pPr>
            <a:r>
              <a:rPr lang="en-US" dirty="0"/>
              <a:t>Input data class with all values below lower </a:t>
            </a:r>
            <a:r>
              <a:rPr lang="en-US" dirty="0" smtClean="0"/>
              <a:t>limit</a:t>
            </a:r>
            <a:endParaRPr lang="en-US" dirty="0"/>
          </a:p>
          <a:p>
            <a:pPr marL="871538" lvl="1" indent="-514350">
              <a:lnSpc>
                <a:spcPct val="100000"/>
              </a:lnSpc>
              <a:buFont typeface="+mj-lt"/>
              <a:buAutoNum type="arabicPeriod"/>
            </a:pPr>
            <a:r>
              <a:rPr lang="en-US" dirty="0"/>
              <a:t>Input data with any value greater than </a:t>
            </a:r>
            <a:r>
              <a:rPr lang="en-US" dirty="0" smtClean="0"/>
              <a:t>1000</a:t>
            </a:r>
            <a:endParaRPr lang="en-US" dirty="0"/>
          </a:p>
          <a:p>
            <a:pPr>
              <a:lnSpc>
                <a:spcPct val="100000"/>
              </a:lnSpc>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26529394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Coverage Criteria</a:t>
            </a:r>
            <a:endParaRPr lang="en-US" dirty="0"/>
          </a:p>
        </p:txBody>
      </p:sp>
      <p:sp>
        <p:nvSpPr>
          <p:cNvPr id="3" name="Subtitle 2"/>
          <p:cNvSpPr>
            <a:spLocks noGrp="1"/>
          </p:cNvSpPr>
          <p:nvPr>
            <p:ph type="subTitle" idx="1"/>
          </p:nvPr>
        </p:nvSpPr>
        <p:spPr/>
        <p:txBody>
          <a:bodyPr/>
          <a:lstStyle/>
          <a:p>
            <a:r>
              <a:rPr lang="en-US" dirty="0" smtClean="0"/>
              <a:t>Defining the Level of Test Completion</a:t>
            </a:r>
            <a:endParaRPr lang="en-US" dirty="0"/>
          </a:p>
        </p:txBody>
      </p:sp>
      <p:pic>
        <p:nvPicPr>
          <p:cNvPr id="1434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5231" y="762000"/>
            <a:ext cx="1633538" cy="1419225"/>
          </a:xfrm>
          <a:prstGeom prst="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rot="20339482">
            <a:off x="4571930" y="4723480"/>
            <a:ext cx="4235857" cy="803352"/>
          </a:xfrm>
          <a:prstGeom prst="roundRect">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4"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4716377"/>
            <a:ext cx="1485900" cy="1543050"/>
          </a:xfrm>
          <a:prstGeom prst="rect">
            <a:avLst/>
          </a:prstGeom>
          <a:noFill/>
          <a:ln>
            <a:noFill/>
          </a:ln>
          <a:effectLst>
            <a:glow rad="101600">
              <a:schemeClr val="tx1">
                <a:alpha val="4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459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Equivalence </a:t>
            </a:r>
            <a:r>
              <a:rPr lang="en-US" dirty="0" smtClean="0"/>
              <a:t>Partitioning</a:t>
            </a:r>
            <a:endParaRPr lang="en-US" dirty="0"/>
          </a:p>
        </p:txBody>
      </p:sp>
      <p:sp>
        <p:nvSpPr>
          <p:cNvPr id="3" name="Subtitle 2"/>
          <p:cNvSpPr>
            <a:spLocks noGrp="1"/>
          </p:cNvSpPr>
          <p:nvPr>
            <p:ph type="subTitle" idx="1"/>
          </p:nvPr>
        </p:nvSpPr>
        <p:spPr/>
        <p:txBody>
          <a:bodyPr/>
          <a:lstStyle/>
          <a:p>
            <a:r>
              <a:rPr lang="en-US" dirty="0"/>
              <a:t>Basic Principles</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9000" y="3964656"/>
            <a:ext cx="2365470" cy="2357688"/>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3810000"/>
            <a:ext cx="2667000" cy="2667000"/>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7538" y="533400"/>
            <a:ext cx="2828925" cy="1857375"/>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56039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Coverage Criteria</a:t>
            </a:r>
            <a:endParaRPr lang="en-US" dirty="0"/>
          </a:p>
        </p:txBody>
      </p:sp>
      <p:sp>
        <p:nvSpPr>
          <p:cNvPr id="3" name="Content Placeholder 2"/>
          <p:cNvSpPr>
            <a:spLocks noGrp="1"/>
          </p:cNvSpPr>
          <p:nvPr>
            <p:ph idx="1"/>
          </p:nvPr>
        </p:nvSpPr>
        <p:spPr>
          <a:xfrm>
            <a:off x="228600" y="1066800"/>
            <a:ext cx="8686800" cy="1143000"/>
          </a:xfrm>
        </p:spPr>
        <p:txBody>
          <a:bodyPr/>
          <a:lstStyle/>
          <a:p>
            <a:pPr>
              <a:lnSpc>
                <a:spcPct val="100000"/>
              </a:lnSpc>
            </a:pPr>
            <a:r>
              <a:rPr lang="en-US" dirty="0" smtClean="0"/>
              <a:t>Deriving test cases follows the basic coverage criteria:</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 name="Rectangle 3"/>
          <p:cNvSpPr txBox="1">
            <a:spLocks noChangeArrowheads="1"/>
          </p:cNvSpPr>
          <p:nvPr/>
        </p:nvSpPr>
        <p:spPr>
          <a:xfrm>
            <a:off x="609600" y="2362200"/>
            <a:ext cx="79248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nSpc>
                <a:spcPct val="100000"/>
              </a:lnSpc>
              <a:spcBef>
                <a:spcPts val="0"/>
              </a:spcBef>
              <a:spcAft>
                <a:spcPct val="0"/>
              </a:spcAft>
              <a:buClr>
                <a:schemeClr val="accent5">
                  <a:lumMod val="40000"/>
                  <a:lumOff val="60000"/>
                </a:schemeClr>
              </a:buClr>
              <a:buSzPct val="70000"/>
              <a:buNone/>
              <a:tabLst>
                <a:tab pos="282575" algn="l"/>
              </a:tabLst>
            </a:pPr>
            <a:r>
              <a:rPr lang="en-US" sz="3200" noProof="1">
                <a:cs typeface="Consolas" pitchFamily="49" charset="0"/>
              </a:rPr>
              <a:t>Every class member, both valid and invalid, </a:t>
            </a:r>
            <a:r>
              <a:rPr lang="en-US" sz="3200" noProof="1" smtClean="0">
                <a:cs typeface="Consolas" pitchFamily="49" charset="0"/>
              </a:rPr>
              <a:t>must be represented </a:t>
            </a:r>
            <a:r>
              <a:rPr lang="en-US" sz="3200" noProof="1">
                <a:cs typeface="Consolas" pitchFamily="49" charset="0"/>
              </a:rPr>
              <a:t>in at least one test </a:t>
            </a:r>
            <a:r>
              <a:rPr lang="en-US" sz="3200" noProof="1" smtClean="0">
                <a:cs typeface="Consolas" pitchFamily="49" charset="0"/>
              </a:rPr>
              <a:t>case</a:t>
            </a:r>
            <a:endParaRPr lang="en-US" sz="3200" noProof="1">
              <a:solidFill>
                <a:schemeClr val="accent5">
                  <a:lumMod val="20000"/>
                  <a:lumOff val="80000"/>
                </a:schemeClr>
              </a:solidFill>
              <a:cs typeface="Consolas" pitchFamily="49" charset="0"/>
            </a:endParaRPr>
          </a:p>
        </p:txBody>
      </p:sp>
      <p:pic>
        <p:nvPicPr>
          <p:cNvPr id="28674" name="Picture 2" descr="C:\Users\ogeorgiev\Desktop\pluto-at-solar-system-edge-cliff-uep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1117" y="4191000"/>
            <a:ext cx="3461766" cy="2348232"/>
          </a:xfrm>
          <a:prstGeom prst="ellipse">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8185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Comprehensiveness</a:t>
            </a:r>
            <a:endParaRPr lang="en-US" dirty="0"/>
          </a:p>
        </p:txBody>
      </p:sp>
      <p:sp>
        <p:nvSpPr>
          <p:cNvPr id="3" name="Content Placeholder 2"/>
          <p:cNvSpPr>
            <a:spLocks noGrp="1"/>
          </p:cNvSpPr>
          <p:nvPr>
            <p:ph idx="1"/>
          </p:nvPr>
        </p:nvSpPr>
        <p:spPr/>
        <p:txBody>
          <a:bodyPr/>
          <a:lstStyle/>
          <a:p>
            <a:pPr>
              <a:lnSpc>
                <a:spcPct val="100000"/>
              </a:lnSpc>
            </a:pPr>
            <a:r>
              <a:rPr lang="en-US" dirty="0"/>
              <a:t>Degree of coverage defines </a:t>
            </a:r>
            <a:r>
              <a:rPr lang="en-US" dirty="0">
                <a:solidFill>
                  <a:schemeClr val="accent5">
                    <a:lumMod val="20000"/>
                    <a:lumOff val="80000"/>
                  </a:schemeClr>
                </a:solidFill>
              </a:rPr>
              <a:t>test comprehensiveness</a:t>
            </a:r>
          </a:p>
          <a:p>
            <a:pPr lvl="1">
              <a:lnSpc>
                <a:spcPct val="100000"/>
              </a:lnSpc>
            </a:pPr>
            <a:r>
              <a:rPr lang="en-US" dirty="0" smtClean="0"/>
              <a:t>The </a:t>
            </a:r>
            <a:r>
              <a:rPr lang="en-US" dirty="0"/>
              <a:t>more </a:t>
            </a:r>
            <a:r>
              <a:rPr lang="en-US" dirty="0">
                <a:solidFill>
                  <a:schemeClr val="accent5">
                    <a:lumMod val="20000"/>
                    <a:lumOff val="80000"/>
                  </a:schemeClr>
                </a:solidFill>
              </a:rPr>
              <a:t>thoroughly</a:t>
            </a:r>
            <a:r>
              <a:rPr lang="en-US" dirty="0"/>
              <a:t> a test object is planned to be tested, the higher the </a:t>
            </a:r>
            <a:r>
              <a:rPr lang="en-US" dirty="0">
                <a:solidFill>
                  <a:schemeClr val="accent5">
                    <a:lumMod val="20000"/>
                    <a:lumOff val="80000"/>
                  </a:schemeClr>
                </a:solidFill>
              </a:rPr>
              <a:t>intended </a:t>
            </a:r>
            <a:r>
              <a:rPr lang="en-US" dirty="0" smtClean="0">
                <a:solidFill>
                  <a:schemeClr val="accent5">
                    <a:lumMod val="20000"/>
                    <a:lumOff val="80000"/>
                  </a:schemeClr>
                </a:solidFill>
              </a:rPr>
              <a:t>coverage</a:t>
            </a:r>
          </a:p>
          <a:p>
            <a:pPr>
              <a:lnSpc>
                <a:spcPct val="100000"/>
              </a:lnSpc>
            </a:pPr>
            <a:r>
              <a:rPr lang="en-US" dirty="0" smtClean="0"/>
              <a:t>Before </a:t>
            </a:r>
            <a:r>
              <a:rPr lang="en-US" dirty="0"/>
              <a:t>test execution, </a:t>
            </a:r>
            <a:endParaRPr lang="en-US" dirty="0" smtClean="0"/>
          </a:p>
          <a:p>
            <a:pPr lvl="1">
              <a:lnSpc>
                <a:spcPct val="100000"/>
              </a:lnSpc>
            </a:pPr>
            <a:r>
              <a:rPr lang="en-US" dirty="0"/>
              <a:t>T</a:t>
            </a:r>
            <a:r>
              <a:rPr lang="en-US" dirty="0" smtClean="0"/>
              <a:t>he </a:t>
            </a:r>
            <a:r>
              <a:rPr lang="en-US" dirty="0"/>
              <a:t>predefined coverage serves as a criterion for deciding </a:t>
            </a:r>
            <a:r>
              <a:rPr lang="en-US" dirty="0">
                <a:solidFill>
                  <a:schemeClr val="accent5">
                    <a:lumMod val="20000"/>
                    <a:lumOff val="80000"/>
                  </a:schemeClr>
                </a:solidFill>
              </a:rPr>
              <a:t>when the testing is </a:t>
            </a:r>
            <a:r>
              <a:rPr lang="en-US" dirty="0" smtClean="0">
                <a:solidFill>
                  <a:schemeClr val="accent5">
                    <a:lumMod val="20000"/>
                    <a:lumOff val="80000"/>
                  </a:schemeClr>
                </a:solidFill>
              </a:rPr>
              <a:t>sufficient</a:t>
            </a:r>
          </a:p>
          <a:p>
            <a:pPr>
              <a:lnSpc>
                <a:spcPct val="100000"/>
              </a:lnSpc>
            </a:pPr>
            <a:r>
              <a:rPr lang="en-US" dirty="0"/>
              <a:t>A</a:t>
            </a:r>
            <a:r>
              <a:rPr lang="en-US" dirty="0" smtClean="0"/>
              <a:t>fter </a:t>
            </a:r>
            <a:r>
              <a:rPr lang="en-US" dirty="0"/>
              <a:t>test </a:t>
            </a:r>
            <a:r>
              <a:rPr lang="en-US" dirty="0" smtClean="0"/>
              <a:t>execution</a:t>
            </a:r>
          </a:p>
          <a:p>
            <a:pPr lvl="1">
              <a:lnSpc>
                <a:spcPct val="100000"/>
              </a:lnSpc>
            </a:pPr>
            <a:r>
              <a:rPr lang="en-US" dirty="0"/>
              <a:t>I</a:t>
            </a:r>
            <a:r>
              <a:rPr lang="en-US" dirty="0" smtClean="0"/>
              <a:t>t </a:t>
            </a:r>
            <a:r>
              <a:rPr lang="en-US" dirty="0"/>
              <a:t>serves as verification if the required </a:t>
            </a:r>
            <a:r>
              <a:rPr lang="en-US" dirty="0">
                <a:solidFill>
                  <a:schemeClr val="accent5">
                    <a:lumMod val="20000"/>
                    <a:lumOff val="80000"/>
                  </a:schemeClr>
                </a:solidFill>
              </a:rPr>
              <a:t>test intensity has been </a:t>
            </a:r>
            <a:r>
              <a:rPr lang="en-US" dirty="0" smtClean="0">
                <a:solidFill>
                  <a:schemeClr val="accent5">
                    <a:lumMod val="20000"/>
                    <a:lumOff val="80000"/>
                  </a:schemeClr>
                </a:solidFill>
              </a:rPr>
              <a:t>reached</a:t>
            </a:r>
            <a:endParaRPr lang="en-US" dirty="0">
              <a:solidFill>
                <a:schemeClr val="accent5">
                  <a:lumMod val="20000"/>
                  <a:lumOff val="80000"/>
                </a:schemeClr>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26662902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0"/>
            <a:ext cx="7924800" cy="1371601"/>
          </a:xfrm>
        </p:spPr>
        <p:txBody>
          <a:bodyPr/>
          <a:lstStyle/>
          <a:p>
            <a:r>
              <a:rPr lang="en-US" dirty="0" smtClean="0"/>
              <a:t>Avoiding Equivalence Partitioning Errors</a:t>
            </a:r>
            <a:endParaRPr lang="en-US" dirty="0"/>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8454" y="304800"/>
            <a:ext cx="1512267" cy="1503102"/>
          </a:xfrm>
          <a:prstGeom prst="rect">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6309" y="4125241"/>
            <a:ext cx="2764291" cy="2732759"/>
          </a:xfrm>
          <a:prstGeom prst="rect">
            <a:avLst/>
          </a:prstGeom>
          <a:noFill/>
          <a:ln>
            <a:noFill/>
          </a:ln>
          <a:effectLst>
            <a:glow rad="101600">
              <a:schemeClr val="tx1">
                <a:alpha val="40000"/>
              </a:schemeClr>
            </a:glow>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1311740" y="4125241"/>
            <a:ext cx="3226962" cy="2057290"/>
            <a:chOff x="914400" y="4419600"/>
            <a:chExt cx="3226962" cy="2057290"/>
          </a:xfrm>
          <a:effectLst>
            <a:glow rad="101600">
              <a:schemeClr val="tx1">
                <a:alpha val="40000"/>
              </a:schemeClr>
            </a:glow>
          </a:effectLst>
        </p:grpSpPr>
        <p:pic>
          <p:nvPicPr>
            <p:cNvPr id="297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4419600"/>
              <a:ext cx="1936995" cy="1930904"/>
            </a:xfrm>
            <a:prstGeom prst="rect">
              <a:avLst/>
            </a:prstGeom>
            <a:noFill/>
            <a:ln>
              <a:noFill/>
            </a:ln>
            <a:effectLst>
              <a:glow rad="63500">
                <a:schemeClr val="accent5">
                  <a:satMod val="175000"/>
                  <a:alpha val="4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349229">
              <a:off x="2265722" y="4597242"/>
              <a:ext cx="1875640" cy="1879648"/>
            </a:xfrm>
            <a:prstGeom prst="rect">
              <a:avLst/>
            </a:prstGeom>
            <a:noFill/>
            <a:ln>
              <a:noFill/>
            </a:ln>
            <a:effectLst>
              <a:glow rad="63500">
                <a:schemeClr val="accent5">
                  <a:satMod val="175000"/>
                  <a:alpha val="4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4576804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Equivalence Partitions Must Be Disjoint</a:t>
            </a:r>
            <a:endParaRPr lang="en-US" dirty="0"/>
          </a:p>
        </p:txBody>
      </p:sp>
      <p:sp>
        <p:nvSpPr>
          <p:cNvPr id="3" name="Content Placeholder 2"/>
          <p:cNvSpPr>
            <a:spLocks noGrp="1"/>
          </p:cNvSpPr>
          <p:nvPr>
            <p:ph idx="1"/>
          </p:nvPr>
        </p:nvSpPr>
        <p:spPr>
          <a:xfrm>
            <a:off x="228600" y="1219200"/>
            <a:ext cx="8686800" cy="1143000"/>
          </a:xfrm>
        </p:spPr>
        <p:txBody>
          <a:bodyPr/>
          <a:lstStyle/>
          <a:p>
            <a:pPr>
              <a:lnSpc>
                <a:spcPct val="100000"/>
              </a:lnSpc>
            </a:pPr>
            <a:r>
              <a:rPr lang="en-US" dirty="0" smtClean="0"/>
              <a:t>No </a:t>
            </a:r>
            <a:r>
              <a:rPr lang="en-US" dirty="0"/>
              <a:t>two of the subsets can </a:t>
            </a:r>
            <a:r>
              <a:rPr lang="en-US" dirty="0" smtClean="0"/>
              <a:t>have one </a:t>
            </a:r>
            <a:r>
              <a:rPr lang="en-US" dirty="0"/>
              <a:t>or more members in </a:t>
            </a:r>
            <a:r>
              <a:rPr lang="en-US" dirty="0" smtClean="0"/>
              <a:t>common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pic>
        <p:nvPicPr>
          <p:cNvPr id="1032" name="Picture 8" descr="C:\Users\ogeorgiev\Desktop\Sets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421" y="2819400"/>
            <a:ext cx="7847158" cy="2387600"/>
          </a:xfrm>
          <a:prstGeom prst="roundRect">
            <a:avLst/>
          </a:prstGeom>
          <a:noFill/>
          <a:effectLst>
            <a:glow rad="101600">
              <a:schemeClr val="tx1">
                <a:alpha val="40000"/>
              </a:schemeClr>
            </a:glow>
            <a:softEdge rad="127000"/>
          </a:effectLst>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flipH="1">
            <a:off x="5410200" y="5047343"/>
            <a:ext cx="2895600" cy="1066800"/>
          </a:xfrm>
          <a:prstGeom prst="wedgeRoundRectCallout">
            <a:avLst>
              <a:gd name="adj1" fmla="val -281"/>
              <a:gd name="adj2" fmla="val -150038"/>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Repeating members</a:t>
            </a:r>
            <a:endParaRPr lang="en-US" dirty="0">
              <a:solidFill>
                <a:schemeClr val="bg1"/>
              </a:solidFill>
            </a:endParaRPr>
          </a:p>
        </p:txBody>
      </p:sp>
    </p:spTree>
    <p:extLst>
      <p:ext uri="{BB962C8B-B14F-4D97-AF65-F5344CB8AC3E}">
        <p14:creationId xmlns:p14="http://schemas.microsoft.com/office/powerpoint/2010/main" val="46601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a:t>Equivalence Partitions M</a:t>
            </a:r>
            <a:r>
              <a:rPr lang="en-US" dirty="0" smtClean="0"/>
              <a:t>ay Not Be Empty</a:t>
            </a:r>
            <a:endParaRPr lang="en-US" dirty="0"/>
          </a:p>
        </p:txBody>
      </p:sp>
      <p:sp>
        <p:nvSpPr>
          <p:cNvPr id="3" name="Content Placeholder 2"/>
          <p:cNvSpPr>
            <a:spLocks noGrp="1"/>
          </p:cNvSpPr>
          <p:nvPr>
            <p:ph idx="1"/>
          </p:nvPr>
        </p:nvSpPr>
        <p:spPr>
          <a:xfrm>
            <a:off x="228600" y="1219200"/>
            <a:ext cx="8686800" cy="1219200"/>
          </a:xfrm>
        </p:spPr>
        <p:txBody>
          <a:bodyPr/>
          <a:lstStyle/>
          <a:p>
            <a:pPr>
              <a:lnSpc>
                <a:spcPct val="100000"/>
              </a:lnSpc>
            </a:pPr>
            <a:r>
              <a:rPr lang="en-US" dirty="0" smtClean="0"/>
              <a:t>Subsets with no members are not useful for testing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pic>
        <p:nvPicPr>
          <p:cNvPr id="2050" name="Picture 2" descr="C:\Users\ogeorgiev\Desktop\Sets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701" y="2667000"/>
            <a:ext cx="7890598" cy="2873266"/>
          </a:xfrm>
          <a:prstGeom prst="roundRect">
            <a:avLst/>
          </a:prstGeom>
          <a:noFill/>
          <a:effectLst>
            <a:glow rad="101600">
              <a:schemeClr val="tx1">
                <a:alpha val="40000"/>
              </a:schemeClr>
            </a:glow>
            <a:softEdge rad="127000"/>
          </a:effectLst>
          <a:extLst>
            <a:ext uri="{909E8E84-426E-40DD-AFC4-6F175D3DCCD1}">
              <a14:hiddenFill xmlns:a14="http://schemas.microsoft.com/office/drawing/2010/main">
                <a:solidFill>
                  <a:srgbClr val="FFFFFF"/>
                </a:solidFill>
              </a14:hiddenFill>
            </a:ext>
          </a:extLst>
        </p:spPr>
      </p:pic>
      <p:sp>
        <p:nvSpPr>
          <p:cNvPr id="6" name="Rounded Rectangular Callout 5"/>
          <p:cNvSpPr/>
          <p:nvPr/>
        </p:nvSpPr>
        <p:spPr>
          <a:xfrm flipH="1">
            <a:off x="3298371" y="5410200"/>
            <a:ext cx="2547258" cy="762000"/>
          </a:xfrm>
          <a:prstGeom prst="wedgeRoundRectCallout">
            <a:avLst>
              <a:gd name="adj1" fmla="val -66241"/>
              <a:gd name="adj2" fmla="val -92079"/>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Empty set</a:t>
            </a:r>
            <a:endParaRPr lang="en-US" dirty="0">
              <a:solidFill>
                <a:schemeClr val="bg1"/>
              </a:solidFill>
            </a:endParaRPr>
          </a:p>
        </p:txBody>
      </p:sp>
    </p:spTree>
    <p:extLst>
      <p:ext uri="{BB962C8B-B14F-4D97-AF65-F5344CB8AC3E}">
        <p14:creationId xmlns:p14="http://schemas.microsoft.com/office/powerpoint/2010/main" val="353667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Do Not Subtract</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dirty="0" smtClean="0"/>
              <a:t>Equivalence </a:t>
            </a:r>
            <a:r>
              <a:rPr lang="en-US" dirty="0"/>
              <a:t>partitioning process does not </a:t>
            </a:r>
            <a:r>
              <a:rPr lang="en-US" dirty="0" smtClean="0"/>
              <a:t>subtract - it </a:t>
            </a:r>
            <a:r>
              <a:rPr lang="en-US" dirty="0" smtClean="0">
                <a:solidFill>
                  <a:schemeClr val="accent5">
                    <a:lumMod val="20000"/>
                    <a:lumOff val="80000"/>
                  </a:schemeClr>
                </a:solidFill>
              </a:rPr>
              <a:t>divides</a:t>
            </a:r>
          </a:p>
          <a:p>
            <a:pPr lvl="1">
              <a:lnSpc>
                <a:spcPct val="100000"/>
              </a:lnSpc>
            </a:pPr>
            <a:r>
              <a:rPr lang="en-US" dirty="0" smtClean="0"/>
              <a:t>The </a:t>
            </a:r>
            <a:r>
              <a:rPr lang="en-US" dirty="0"/>
              <a:t>union of the subsets produced by equivalence partitioning must be the same as </a:t>
            </a:r>
            <a:r>
              <a:rPr lang="en-US" dirty="0" smtClean="0"/>
              <a:t>the original set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7" name="Group 6"/>
          <p:cNvGrpSpPr/>
          <p:nvPr/>
        </p:nvGrpSpPr>
        <p:grpSpPr>
          <a:xfrm>
            <a:off x="609600" y="3962400"/>
            <a:ext cx="7924800" cy="2549265"/>
            <a:chOff x="609600" y="3962400"/>
            <a:chExt cx="7924800" cy="2549265"/>
          </a:xfrm>
          <a:effectLst>
            <a:glow rad="101600">
              <a:schemeClr val="tx1">
                <a:alpha val="40000"/>
              </a:schemeClr>
            </a:glow>
          </a:effectLst>
        </p:grpSpPr>
        <p:pic>
          <p:nvPicPr>
            <p:cNvPr id="3075" name="Picture 3" descr="C:\Users\ogeorgiev\Desktop\Appl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1659"/>
            <a:stretch/>
          </p:blipFill>
          <p:spPr bwMode="auto">
            <a:xfrm>
              <a:off x="609600" y="3962400"/>
              <a:ext cx="7924800" cy="2549265"/>
            </a:xfrm>
            <a:prstGeom prst="round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692729" y="4191000"/>
              <a:ext cx="1600200" cy="209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Rounded Rectangular Callout 5"/>
          <p:cNvSpPr/>
          <p:nvPr/>
        </p:nvSpPr>
        <p:spPr>
          <a:xfrm>
            <a:off x="2743200" y="3467100"/>
            <a:ext cx="2590800" cy="990600"/>
          </a:xfrm>
          <a:prstGeom prst="wedgeRoundRectCallout">
            <a:avLst>
              <a:gd name="adj1" fmla="val -42682"/>
              <a:gd name="adj2" fmla="val 68361"/>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No "spare" subsets should be generated</a:t>
            </a:r>
            <a:endParaRPr lang="en-US" sz="2000" b="1" dirty="0">
              <a:solidFill>
                <a:schemeClr val="bg1"/>
              </a:solidFill>
            </a:endParaRPr>
          </a:p>
        </p:txBody>
      </p:sp>
    </p:spTree>
    <p:extLst>
      <p:ext uri="{BB962C8B-B14F-4D97-AF65-F5344CB8AC3E}">
        <p14:creationId xmlns:p14="http://schemas.microsoft.com/office/powerpoint/2010/main" val="242966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Equivalence Partitioning</a:t>
            </a:r>
          </a:p>
        </p:txBody>
      </p:sp>
      <p:sp>
        <p:nvSpPr>
          <p:cNvPr id="4" name="Content Placeholder 2"/>
          <p:cNvSpPr>
            <a:spLocks noGrp="1"/>
          </p:cNvSpPr>
          <p:nvPr>
            <p:ph idx="1"/>
          </p:nvPr>
        </p:nvSpPr>
        <p:spPr>
          <a:xfrm>
            <a:off x="1748416" y="2930915"/>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35923"/>
            <a:ext cx="949687" cy="1803953"/>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2456848" flipH="1">
            <a:off x="968763" y="4533447"/>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33451"/>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162062"/>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181126"/>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4" name="TextBox 13"/>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5" name="TextBox 14"/>
          <p:cNvSpPr txBox="1"/>
          <p:nvPr/>
        </p:nvSpPr>
        <p:spPr>
          <a:xfrm rot="19460650" flipH="1">
            <a:off x="3142397" y="2163174"/>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rot="18277140" flipH="1">
            <a:off x="438513" y="3075786"/>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2005564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346075" indent="-346075">
              <a:lnSpc>
                <a:spcPct val="100000"/>
              </a:lnSpc>
              <a:buSzPct val="100000"/>
              <a:buFont typeface="+mj-lt"/>
              <a:buAutoNum type="arabicPeriod"/>
            </a:pPr>
            <a:r>
              <a:rPr lang="en-US" dirty="0"/>
              <a:t>What is an equivalence partition (also known as an equivalence class)? </a:t>
            </a:r>
            <a:endParaRPr lang="en-US" dirty="0" smtClean="0"/>
          </a:p>
          <a:p>
            <a:pPr marL="747713" lvl="1" indent="-390525">
              <a:lnSpc>
                <a:spcPct val="100000"/>
              </a:lnSpc>
              <a:buFont typeface="+mj-lt"/>
              <a:buAutoNum type="alphaLcParenR"/>
            </a:pPr>
            <a:r>
              <a:rPr lang="en-US" sz="2800" dirty="0" smtClean="0"/>
              <a:t>A </a:t>
            </a:r>
            <a:r>
              <a:rPr lang="en-US" sz="2800" dirty="0"/>
              <a:t>set of test cases for testing classes of objects </a:t>
            </a:r>
          </a:p>
          <a:p>
            <a:pPr marL="747713" lvl="1" indent="-390525">
              <a:lnSpc>
                <a:spcPct val="100000"/>
              </a:lnSpc>
              <a:buFont typeface="+mj-lt"/>
              <a:buAutoNum type="alphaLcParenR"/>
            </a:pPr>
            <a:r>
              <a:rPr lang="en-US" sz="2800" dirty="0" smtClean="0"/>
              <a:t>An </a:t>
            </a:r>
            <a:r>
              <a:rPr lang="en-US" sz="2800" dirty="0"/>
              <a:t>input or output range of values such that only one value in the range becomes a test case </a:t>
            </a:r>
          </a:p>
          <a:p>
            <a:pPr marL="747713" lvl="1" indent="-390525">
              <a:lnSpc>
                <a:spcPct val="100000"/>
              </a:lnSpc>
              <a:buFont typeface="+mj-lt"/>
              <a:buAutoNum type="alphaLcParenR"/>
            </a:pPr>
            <a:r>
              <a:rPr lang="en-US" sz="2800" dirty="0" smtClean="0"/>
              <a:t>An </a:t>
            </a:r>
            <a:r>
              <a:rPr lang="en-US" sz="2800" dirty="0"/>
              <a:t>input or output range of values such that each value in the range becomes a test case </a:t>
            </a:r>
          </a:p>
          <a:p>
            <a:pPr marL="747713" lvl="1" indent="-390525">
              <a:lnSpc>
                <a:spcPct val="100000"/>
              </a:lnSpc>
              <a:buFont typeface="+mj-lt"/>
              <a:buAutoNum type="alphaLcParenR"/>
            </a:pPr>
            <a:r>
              <a:rPr lang="en-US" sz="2800" dirty="0" smtClean="0"/>
              <a:t>An </a:t>
            </a:r>
            <a:r>
              <a:rPr lang="en-US" sz="2800" dirty="0"/>
              <a:t>input or output range of values such that every tenth value in the range becomes a test case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extLst>
      <p:ext uri="{BB962C8B-B14F-4D97-AF65-F5344CB8AC3E}">
        <p14:creationId xmlns:p14="http://schemas.microsoft.com/office/powerpoint/2010/main" val="2610717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2"/>
            </a:pPr>
            <a:r>
              <a:rPr lang="en-US" dirty="0"/>
              <a:t>Equivalence partitioning is</a:t>
            </a:r>
            <a:r>
              <a:rPr lang="en-US" dirty="0" smtClean="0"/>
              <a:t>: </a:t>
            </a:r>
          </a:p>
          <a:p>
            <a:pPr marL="747713" lvl="1" indent="-390525">
              <a:lnSpc>
                <a:spcPct val="100000"/>
              </a:lnSpc>
              <a:buFont typeface="+mj-lt"/>
              <a:buAutoNum type="alphaLcParenR"/>
            </a:pPr>
            <a:r>
              <a:rPr lang="en-US" sz="2800" dirty="0"/>
              <a:t>A black box testing technique used only by </a:t>
            </a:r>
            <a:r>
              <a:rPr lang="en-US" sz="2800" dirty="0" smtClean="0"/>
              <a:t>developers</a:t>
            </a:r>
          </a:p>
          <a:p>
            <a:pPr marL="747713" lvl="1" indent="-390525">
              <a:lnSpc>
                <a:spcPct val="100000"/>
              </a:lnSpc>
              <a:buFont typeface="+mj-lt"/>
              <a:buAutoNum type="alphaLcParenR"/>
            </a:pPr>
            <a:r>
              <a:rPr lang="en-US" sz="2800" dirty="0" smtClean="0"/>
              <a:t>A </a:t>
            </a:r>
            <a:r>
              <a:rPr lang="en-US" sz="2800" dirty="0"/>
              <a:t>black box testing technique than can only be used during system </a:t>
            </a:r>
            <a:r>
              <a:rPr lang="en-US" sz="2800" dirty="0" smtClean="0"/>
              <a:t>testing</a:t>
            </a:r>
          </a:p>
          <a:p>
            <a:pPr marL="747713" lvl="1" indent="-390525">
              <a:lnSpc>
                <a:spcPct val="100000"/>
              </a:lnSpc>
              <a:buFont typeface="+mj-lt"/>
              <a:buAutoNum type="alphaLcParenR"/>
            </a:pPr>
            <a:r>
              <a:rPr lang="en-US" sz="2800" dirty="0" smtClean="0"/>
              <a:t>A </a:t>
            </a:r>
            <a:r>
              <a:rPr lang="en-US" sz="2800" dirty="0"/>
              <a:t>black box testing technique appropriate to all levels of </a:t>
            </a:r>
            <a:r>
              <a:rPr lang="en-US" sz="2800" dirty="0" smtClean="0"/>
              <a:t>testing</a:t>
            </a:r>
          </a:p>
          <a:p>
            <a:pPr marL="747713" lvl="1" indent="-390525">
              <a:lnSpc>
                <a:spcPct val="100000"/>
              </a:lnSpc>
              <a:buFont typeface="+mj-lt"/>
              <a:buAutoNum type="alphaLcParenR"/>
            </a:pPr>
            <a:r>
              <a:rPr lang="en-US" sz="2800" dirty="0" smtClean="0"/>
              <a:t>A </a:t>
            </a:r>
            <a:r>
              <a:rPr lang="en-US" sz="2800" dirty="0"/>
              <a:t>white box testing technique appropriate for component </a:t>
            </a:r>
            <a:r>
              <a:rPr lang="en-US" sz="2800" dirty="0" smtClean="0"/>
              <a:t>testing</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3536374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(3)</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3"/>
            </a:pPr>
            <a:r>
              <a:rPr lang="en-US" dirty="0"/>
              <a:t>Equivalence partitioning consists of various activities</a:t>
            </a:r>
            <a:r>
              <a:rPr lang="en-US" dirty="0" smtClean="0"/>
              <a:t>: </a:t>
            </a:r>
          </a:p>
          <a:p>
            <a:pPr marL="747713" lvl="1" indent="-390525">
              <a:lnSpc>
                <a:spcPct val="100000"/>
              </a:lnSpc>
              <a:buFont typeface="+mj-lt"/>
              <a:buAutoNum type="alphaLcParenR"/>
            </a:pPr>
            <a:r>
              <a:rPr lang="en-US" sz="2800" dirty="0"/>
              <a:t>Ensure that test cases test each input and output equivalence class at least once </a:t>
            </a:r>
            <a:endParaRPr lang="en-US" sz="2800" dirty="0" smtClean="0"/>
          </a:p>
          <a:p>
            <a:pPr marL="747713" lvl="1" indent="-390525">
              <a:lnSpc>
                <a:spcPct val="100000"/>
              </a:lnSpc>
              <a:buFont typeface="+mj-lt"/>
              <a:buAutoNum type="alphaLcParenR"/>
            </a:pPr>
            <a:r>
              <a:rPr lang="en-US" sz="2800" dirty="0" smtClean="0"/>
              <a:t>Identify </a:t>
            </a:r>
            <a:r>
              <a:rPr lang="en-US" sz="2800" dirty="0"/>
              <a:t>all inputs and all outputs </a:t>
            </a:r>
            <a:endParaRPr lang="en-US" sz="2800" dirty="0" smtClean="0"/>
          </a:p>
          <a:p>
            <a:pPr marL="747713" lvl="1" indent="-390525">
              <a:lnSpc>
                <a:spcPct val="100000"/>
              </a:lnSpc>
              <a:buFont typeface="+mj-lt"/>
              <a:buAutoNum type="alphaLcParenR"/>
            </a:pPr>
            <a:r>
              <a:rPr lang="en-US" sz="2800" dirty="0" smtClean="0"/>
              <a:t>Identify </a:t>
            </a:r>
            <a:r>
              <a:rPr lang="en-US" sz="2800" dirty="0"/>
              <a:t>equivalence classes for each input </a:t>
            </a:r>
            <a:endParaRPr lang="en-US" sz="2800" dirty="0" smtClean="0"/>
          </a:p>
          <a:p>
            <a:pPr marL="747713" lvl="1" indent="-390525">
              <a:lnSpc>
                <a:spcPct val="100000"/>
              </a:lnSpc>
              <a:buFont typeface="+mj-lt"/>
              <a:buAutoNum type="alphaLcParenR"/>
            </a:pPr>
            <a:r>
              <a:rPr lang="en-US" sz="2800" dirty="0" smtClean="0"/>
              <a:t>All </a:t>
            </a:r>
            <a:r>
              <a:rPr lang="en-US" sz="2800" dirty="0"/>
              <a:t>of the </a:t>
            </a:r>
            <a:r>
              <a:rPr lang="en-US" sz="2800" dirty="0" smtClean="0"/>
              <a:t>above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1029178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What is Equivalence Partitioning?</a:t>
            </a:r>
            <a:endParaRPr lang="en-US" dirty="0"/>
          </a:p>
        </p:txBody>
      </p:sp>
      <p:sp>
        <p:nvSpPr>
          <p:cNvPr id="3" name="Content Placeholder 2"/>
          <p:cNvSpPr>
            <a:spLocks noGrp="1"/>
          </p:cNvSpPr>
          <p:nvPr>
            <p:ph idx="1"/>
          </p:nvPr>
        </p:nvSpPr>
        <p:spPr>
          <a:xfrm>
            <a:off x="228600" y="1219200"/>
            <a:ext cx="8686800" cy="533400"/>
          </a:xfrm>
        </p:spPr>
        <p:txBody>
          <a:bodyPr/>
          <a:lstStyle/>
          <a:p>
            <a:r>
              <a:rPr lang="en-US" dirty="0">
                <a:solidFill>
                  <a:schemeClr val="accent5">
                    <a:lumMod val="20000"/>
                    <a:lumOff val="80000"/>
                  </a:schemeClr>
                </a:solidFill>
              </a:rPr>
              <a:t>Equivalence </a:t>
            </a:r>
            <a:r>
              <a:rPr lang="en-US" dirty="0" smtClean="0">
                <a:solidFill>
                  <a:schemeClr val="accent5">
                    <a:lumMod val="20000"/>
                    <a:lumOff val="80000"/>
                  </a:schemeClr>
                </a:solidFill>
              </a:rPr>
              <a:t>partitioning: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5" name="Rectangle 3"/>
          <p:cNvSpPr txBox="1">
            <a:spLocks noChangeArrowheads="1"/>
          </p:cNvSpPr>
          <p:nvPr/>
        </p:nvSpPr>
        <p:spPr>
          <a:xfrm>
            <a:off x="609600" y="1981200"/>
            <a:ext cx="79248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nSpc>
                <a:spcPct val="100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A basic </a:t>
            </a:r>
            <a:r>
              <a:rPr lang="en-US" sz="3200" noProof="1">
                <a:solidFill>
                  <a:schemeClr val="accent5">
                    <a:lumMod val="20000"/>
                    <a:lumOff val="80000"/>
                  </a:schemeClr>
                </a:solidFill>
                <a:cs typeface="Consolas" pitchFamily="49" charset="0"/>
              </a:rPr>
              <a:t>black-box</a:t>
            </a:r>
            <a:r>
              <a:rPr lang="en-US" sz="3200" noProof="1">
                <a:cs typeface="Consolas" pitchFamily="49" charset="0"/>
              </a:rPr>
              <a:t> test design </a:t>
            </a:r>
            <a:r>
              <a:rPr lang="en-US" sz="3200" noProof="1" smtClean="0">
                <a:cs typeface="Consolas" pitchFamily="49" charset="0"/>
              </a:rPr>
              <a:t>technique</a:t>
            </a:r>
          </a:p>
          <a:p>
            <a:pPr marL="0" lvl="1" indent="0">
              <a:lnSpc>
                <a:spcPct val="100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in </a:t>
            </a:r>
            <a:r>
              <a:rPr lang="en-US" sz="3200" noProof="1">
                <a:cs typeface="Consolas" pitchFamily="49" charset="0"/>
              </a:rPr>
              <a:t>which test cases are designed </a:t>
            </a:r>
            <a:r>
              <a:rPr lang="en-US" sz="3200" noProof="1" smtClean="0">
                <a:cs typeface="Consolas" pitchFamily="49" charset="0"/>
              </a:rPr>
              <a:t>to </a:t>
            </a:r>
            <a:r>
              <a:rPr lang="en-US" sz="3200" noProof="1" smtClean="0">
                <a:solidFill>
                  <a:schemeClr val="accent5">
                    <a:lumMod val="20000"/>
                    <a:lumOff val="80000"/>
                  </a:schemeClr>
                </a:solidFill>
                <a:cs typeface="Consolas" pitchFamily="49" charset="0"/>
              </a:rPr>
              <a:t>execute </a:t>
            </a:r>
            <a:r>
              <a:rPr lang="en-US" sz="3200" noProof="1">
                <a:solidFill>
                  <a:schemeClr val="accent5">
                    <a:lumMod val="20000"/>
                    <a:lumOff val="80000"/>
                  </a:schemeClr>
                </a:solidFill>
                <a:cs typeface="Consolas" pitchFamily="49" charset="0"/>
              </a:rPr>
              <a:t>representatives from equivalence </a:t>
            </a:r>
            <a:r>
              <a:rPr lang="en-US" sz="3200" noProof="1" smtClean="0">
                <a:solidFill>
                  <a:schemeClr val="accent5">
                    <a:lumMod val="20000"/>
                    <a:lumOff val="80000"/>
                  </a:schemeClr>
                </a:solidFill>
                <a:cs typeface="Consolas" pitchFamily="49" charset="0"/>
              </a:rPr>
              <a:t>partitions</a:t>
            </a:r>
            <a:endParaRPr lang="en-US" sz="3200" noProof="1">
              <a:solidFill>
                <a:schemeClr val="accent5">
                  <a:lumMod val="20000"/>
                  <a:lumOff val="80000"/>
                </a:schemeClr>
              </a:solidFill>
              <a:cs typeface="Consolas" pitchFamily="49" charset="0"/>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4038600"/>
            <a:ext cx="3200400" cy="2349041"/>
          </a:xfrm>
          <a:prstGeom prst="ellipse">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0920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(4)</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4"/>
            </a:pPr>
            <a:r>
              <a:rPr lang="en-US" dirty="0" smtClean="0"/>
              <a:t>A switch </a:t>
            </a:r>
            <a:r>
              <a:rPr lang="en-US" dirty="0"/>
              <a:t>is switched </a:t>
            </a:r>
            <a:r>
              <a:rPr lang="en-US" dirty="0" smtClean="0"/>
              <a:t>on </a:t>
            </a:r>
            <a:r>
              <a:rPr lang="en-US" dirty="0"/>
              <a:t>once the temperature falls below 18 </a:t>
            </a:r>
            <a:r>
              <a:rPr lang="en-US" dirty="0" smtClean="0"/>
              <a:t>degrees and </a:t>
            </a:r>
            <a:r>
              <a:rPr lang="en-US" dirty="0"/>
              <a:t>then it is turned </a:t>
            </a:r>
            <a:r>
              <a:rPr lang="en-US" dirty="0" smtClean="0"/>
              <a:t>off </a:t>
            </a:r>
            <a:r>
              <a:rPr lang="en-US" dirty="0"/>
              <a:t>when the temperature is more than 21. </a:t>
            </a:r>
            <a:r>
              <a:rPr lang="en-US" dirty="0" smtClean="0"/>
              <a:t>Identify </a:t>
            </a:r>
            <a:r>
              <a:rPr lang="en-US" dirty="0"/>
              <a:t>the e</a:t>
            </a:r>
            <a:r>
              <a:rPr lang="en-US" dirty="0" smtClean="0"/>
              <a:t>quivalence </a:t>
            </a:r>
            <a:r>
              <a:rPr lang="en-US" dirty="0"/>
              <a:t>values </a:t>
            </a:r>
            <a:r>
              <a:rPr lang="en-US" dirty="0" smtClean="0"/>
              <a:t>for testing the switch.</a:t>
            </a:r>
          </a:p>
          <a:p>
            <a:pPr marL="346075" indent="-346075">
              <a:lnSpc>
                <a:spcPct val="100000"/>
              </a:lnSpc>
              <a:buSzPct val="100000"/>
              <a:buFont typeface="+mj-lt"/>
              <a:buAutoNum type="arabicPeriod" startAt="4"/>
            </a:pPr>
            <a:r>
              <a:rPr lang="en-US" dirty="0" smtClean="0"/>
              <a:t>In an examination </a:t>
            </a:r>
            <a:r>
              <a:rPr lang="en-US" dirty="0"/>
              <a:t>a candidate has to score minimum of 24 marks in order to clear the exam. The maximum that he can score is 40 marks. Identify the Valid e</a:t>
            </a:r>
            <a:r>
              <a:rPr lang="en-US" dirty="0" smtClean="0"/>
              <a:t>quivalence </a:t>
            </a:r>
            <a:r>
              <a:rPr lang="en-US" dirty="0"/>
              <a:t>values if the student clears the exam</a:t>
            </a: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Tree>
    <p:extLst>
      <p:ext uri="{BB962C8B-B14F-4D97-AF65-F5344CB8AC3E}">
        <p14:creationId xmlns:p14="http://schemas.microsoft.com/office/powerpoint/2010/main" val="1023959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(5)</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6"/>
            </a:pPr>
            <a:r>
              <a:rPr lang="en-US" dirty="0" smtClean="0"/>
              <a:t>One </a:t>
            </a:r>
            <a:r>
              <a:rPr lang="en-US" dirty="0"/>
              <a:t>of the fields on a form contains a text box which accepts numeric values in the range of 18 to 25. </a:t>
            </a:r>
            <a:r>
              <a:rPr lang="en-US" dirty="0" smtClean="0"/>
              <a:t>Define the equivalence classes.</a:t>
            </a:r>
          </a:p>
          <a:p>
            <a:pPr marL="346075" indent="-346075">
              <a:lnSpc>
                <a:spcPct val="100000"/>
              </a:lnSpc>
              <a:buSzPct val="100000"/>
              <a:buFont typeface="+mj-lt"/>
              <a:buAutoNum type="arabicPeriod" startAt="6"/>
            </a:pPr>
            <a:r>
              <a:rPr lang="en-US" dirty="0" smtClean="0"/>
              <a:t>In </a:t>
            </a:r>
            <a:r>
              <a:rPr lang="en-US" dirty="0"/>
              <a:t>a system designed to work out the tax to be </a:t>
            </a:r>
            <a:r>
              <a:rPr lang="en-US" dirty="0" smtClean="0"/>
              <a:t>paid: An </a:t>
            </a:r>
            <a:r>
              <a:rPr lang="en-US" dirty="0"/>
              <a:t>employee has £4000 of salary tax free. The next £1500 is taxed at 10</a:t>
            </a:r>
            <a:r>
              <a:rPr lang="en-US" dirty="0" smtClean="0"/>
              <a:t>%. </a:t>
            </a:r>
            <a:r>
              <a:rPr lang="en-US" dirty="0"/>
              <a:t>The next £28000 is taxed at 22</a:t>
            </a:r>
            <a:r>
              <a:rPr lang="en-US" dirty="0" smtClean="0"/>
              <a:t>%. </a:t>
            </a:r>
            <a:r>
              <a:rPr lang="en-US" dirty="0"/>
              <a:t>Any further amount is taxed at 40</a:t>
            </a:r>
            <a:r>
              <a:rPr lang="en-US" dirty="0" smtClean="0"/>
              <a:t>%. </a:t>
            </a:r>
            <a:r>
              <a:rPr lang="en-US" dirty="0"/>
              <a:t>Define the equivalence classes.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281257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(6)</a:t>
            </a:r>
            <a:endParaRPr lang="en-US" dirty="0"/>
          </a:p>
        </p:txBody>
      </p:sp>
      <p:sp>
        <p:nvSpPr>
          <p:cNvPr id="3" name="Content Placeholder 2"/>
          <p:cNvSpPr>
            <a:spLocks noGrp="1"/>
          </p:cNvSpPr>
          <p:nvPr>
            <p:ph idx="1"/>
          </p:nvPr>
        </p:nvSpPr>
        <p:spPr/>
        <p:txBody>
          <a:bodyPr/>
          <a:lstStyle/>
          <a:p>
            <a:pPr marL="406400" indent="-406400">
              <a:lnSpc>
                <a:spcPct val="100000"/>
              </a:lnSpc>
              <a:buSzPct val="100000"/>
              <a:buFont typeface="+mj-lt"/>
              <a:buAutoNum type="arabicPeriod" startAt="8"/>
            </a:pPr>
            <a:r>
              <a:rPr lang="en-US" dirty="0"/>
              <a:t>A program validates a numeric field as follows: </a:t>
            </a:r>
            <a:r>
              <a:rPr lang="en-US" dirty="0" smtClean="0"/>
              <a:t> Values </a:t>
            </a:r>
            <a:r>
              <a:rPr lang="en-US" dirty="0"/>
              <a:t>less than 10 are rejected, values between 10 and 21 are accepted, values greater than or equal to 22 are rejected. Define the equivalence classes.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467370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(7)</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9"/>
            </a:pPr>
            <a:r>
              <a:rPr lang="en-US" dirty="0"/>
              <a:t>Define the equivalence classes and suitable test cases for the following:</a:t>
            </a:r>
            <a:r>
              <a:rPr lang="en-US" dirty="0" smtClean="0"/>
              <a:t> </a:t>
            </a:r>
          </a:p>
          <a:p>
            <a:pPr marL="747713" lvl="1" indent="-390525">
              <a:lnSpc>
                <a:spcPct val="100000"/>
              </a:lnSpc>
              <a:buFont typeface="+mj-lt"/>
              <a:buAutoNum type="alphaLcParenR"/>
            </a:pPr>
            <a:r>
              <a:rPr lang="en-US" sz="2800" dirty="0"/>
              <a:t>ZIP Code—five numeric </a:t>
            </a:r>
            <a:r>
              <a:rPr lang="en-US" sz="2800" dirty="0" smtClean="0"/>
              <a:t>digits</a:t>
            </a:r>
            <a:endParaRPr lang="en-US" sz="2800" dirty="0"/>
          </a:p>
          <a:p>
            <a:pPr marL="747713" lvl="1" indent="-390525">
              <a:lnSpc>
                <a:spcPct val="100000"/>
              </a:lnSpc>
              <a:buFont typeface="+mj-lt"/>
              <a:buAutoNum type="alphaLcParenR"/>
            </a:pPr>
            <a:r>
              <a:rPr lang="en-US" sz="2800" dirty="0"/>
              <a:t>State—the standard Post Office two-character abbreviation for the states, districts, territories, etc. of the United </a:t>
            </a:r>
            <a:r>
              <a:rPr lang="en-US" sz="2800" dirty="0" smtClean="0"/>
              <a:t>States</a:t>
            </a:r>
            <a:endParaRPr lang="en-US" sz="2800" dirty="0"/>
          </a:p>
          <a:p>
            <a:pPr marL="747713" lvl="1" indent="-390525">
              <a:lnSpc>
                <a:spcPct val="100000"/>
              </a:lnSpc>
              <a:buFont typeface="+mj-lt"/>
              <a:buAutoNum type="alphaLcParenR"/>
            </a:pPr>
            <a:r>
              <a:rPr lang="en-US" sz="2800" dirty="0"/>
              <a:t>Last Name—one through fifteen characters (including alphabetic characters, periods, hyphens, apostrophes, spaces, and numbers</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2694474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(8)</a:t>
            </a:r>
            <a:endParaRPr lang="en-US" dirty="0"/>
          </a:p>
        </p:txBody>
      </p:sp>
      <p:sp>
        <p:nvSpPr>
          <p:cNvPr id="3" name="Content Placeholder 2"/>
          <p:cNvSpPr>
            <a:spLocks noGrp="1"/>
          </p:cNvSpPr>
          <p:nvPr>
            <p:ph idx="1"/>
          </p:nvPr>
        </p:nvSpPr>
        <p:spPr/>
        <p:txBody>
          <a:bodyPr/>
          <a:lstStyle/>
          <a:p>
            <a:pPr marL="347663" indent="-347663">
              <a:lnSpc>
                <a:spcPct val="100000"/>
              </a:lnSpc>
              <a:buSzPct val="100000"/>
              <a:buFont typeface="+mj-lt"/>
              <a:buAutoNum type="arabicPeriod" startAt="9"/>
            </a:pPr>
            <a:r>
              <a:rPr lang="en-US" dirty="0"/>
              <a:t>Define the equivalence classes and suitable test cases for the following:</a:t>
            </a:r>
            <a:r>
              <a:rPr lang="en-US" dirty="0" smtClean="0"/>
              <a:t> </a:t>
            </a:r>
          </a:p>
          <a:p>
            <a:pPr marL="739775" lvl="1" indent="-382588">
              <a:lnSpc>
                <a:spcPct val="100000"/>
              </a:lnSpc>
              <a:buFont typeface="+mj-lt"/>
              <a:buAutoNum type="alphaLcParenR" startAt="4"/>
            </a:pPr>
            <a:r>
              <a:rPr lang="en-US" sz="2800" dirty="0"/>
              <a:t>ZIP User ID—eight characters at least two of which are not alphabetic (numeric, special, nonprinting</a:t>
            </a:r>
            <a:r>
              <a:rPr lang="en-US" sz="2800" dirty="0" smtClean="0"/>
              <a:t>)</a:t>
            </a:r>
            <a:endParaRPr lang="en-US" sz="2800" dirty="0"/>
          </a:p>
          <a:p>
            <a:pPr marL="739775" lvl="1" indent="-382588">
              <a:lnSpc>
                <a:spcPct val="100000"/>
              </a:lnSpc>
              <a:buFont typeface="+mj-lt"/>
              <a:buAutoNum type="alphaLcParenR" startAt="4"/>
            </a:pPr>
            <a:r>
              <a:rPr lang="en-US" sz="2800" dirty="0"/>
              <a:t>Student ID—eight characters. The first two represent the student's home campus while the last six are a unique six-digit number. Valid home campus abbreviations are: AN, Annandale; LC, Las Cruces; RW, Riverside West; SM, San Mateo; TA, Talbot; WE, Weber; and WN, </a:t>
            </a:r>
            <a:r>
              <a:rPr lang="en-US" sz="2800" dirty="0" smtClean="0"/>
              <a:t>Wenatchee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170753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(9)</a:t>
            </a:r>
            <a:endParaRPr lang="en-US" dirty="0"/>
          </a:p>
        </p:txBody>
      </p:sp>
      <p:sp>
        <p:nvSpPr>
          <p:cNvPr id="3" name="Content Placeholder 2"/>
          <p:cNvSpPr>
            <a:spLocks noGrp="1"/>
          </p:cNvSpPr>
          <p:nvPr>
            <p:ph idx="1"/>
          </p:nvPr>
        </p:nvSpPr>
        <p:spPr/>
        <p:txBody>
          <a:bodyPr/>
          <a:lstStyle/>
          <a:p>
            <a:pPr marL="514350" indent="-514350">
              <a:buSzPct val="100000"/>
              <a:buFont typeface="+mj-lt"/>
              <a:buAutoNum type="arabicPeriod" startAt="10"/>
            </a:pPr>
            <a:r>
              <a:rPr lang="en-US" dirty="0"/>
              <a:t>A screen prototype </a:t>
            </a:r>
            <a:r>
              <a:rPr lang="en-US" dirty="0" smtClean="0"/>
              <a:t>for a bank loan system is given: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286000"/>
            <a:ext cx="6367674" cy="3703332"/>
          </a:xfrm>
          <a:prstGeom prst="rect">
            <a:avLst/>
          </a:prstGeom>
          <a:ln>
            <a:noFill/>
          </a:ln>
          <a:effectLst>
            <a:softEdge rad="112500"/>
          </a:effectLst>
        </p:spPr>
      </p:pic>
      <p:sp>
        <p:nvSpPr>
          <p:cNvPr id="6" name="TextBox 5"/>
          <p:cNvSpPr txBox="1"/>
          <p:nvPr/>
        </p:nvSpPr>
        <p:spPr>
          <a:xfrm>
            <a:off x="6672474" y="6226629"/>
            <a:ext cx="1981200" cy="477054"/>
          </a:xfrm>
          <a:prstGeom prst="rect">
            <a:avLst/>
          </a:prstGeom>
          <a:noFill/>
        </p:spPr>
        <p:txBody>
          <a:bodyPr wrap="square" rtlCol="0">
            <a:spAutoFit/>
          </a:bodyPr>
          <a:lstStyle/>
          <a:p>
            <a:r>
              <a:rPr lang="en-US" sz="2400" b="1" dirty="0" smtClean="0">
                <a:solidFill>
                  <a:schemeClr val="accent5">
                    <a:lumMod val="20000"/>
                    <a:lumOff val="80000"/>
                  </a:schemeClr>
                </a:solidFill>
                <a:effectLst>
                  <a:outerShdw blurRad="38100" dist="38100" dir="2700000" algn="tl">
                    <a:srgbClr val="000000">
                      <a:alpha val="43137"/>
                    </a:srgbClr>
                  </a:outerShdw>
                </a:effectLst>
              </a:rPr>
              <a:t>Continues …</a:t>
            </a:r>
            <a:endParaRPr lang="en-US" sz="2400" b="1" dirty="0">
              <a:solidFill>
                <a:schemeClr val="accent5">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89061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pPr>
              <a:tabLst>
                <a:tab pos="6053138" algn="l"/>
              </a:tabLst>
            </a:pPr>
            <a:r>
              <a:rPr lang="en-US" dirty="0" smtClean="0"/>
              <a:t>Exercises (10)</a:t>
            </a:r>
            <a:endParaRPr lang="bg-BG" dirty="0"/>
          </a:p>
        </p:txBody>
      </p:sp>
      <p:sp>
        <p:nvSpPr>
          <p:cNvPr id="649219" name="Rectangle 3"/>
          <p:cNvSpPr>
            <a:spLocks noGrp="1" noChangeArrowheads="1"/>
          </p:cNvSpPr>
          <p:nvPr>
            <p:ph idx="1"/>
          </p:nvPr>
        </p:nvSpPr>
        <p:spPr>
          <a:xfrm>
            <a:off x="304800" y="1143000"/>
            <a:ext cx="8610600" cy="5562600"/>
          </a:xfrm>
        </p:spPr>
        <p:txBody>
          <a:bodyPr/>
          <a:lstStyle/>
          <a:p>
            <a:pPr>
              <a:lnSpc>
                <a:spcPct val="100000"/>
              </a:lnSpc>
            </a:pPr>
            <a:r>
              <a:rPr lang="en-US" sz="2800" dirty="0"/>
              <a:t>The screen asks for three pieces of information:</a:t>
            </a:r>
          </a:p>
          <a:p>
            <a:pPr marL="623888" lvl="1" indent="-276225">
              <a:lnSpc>
                <a:spcPct val="100000"/>
              </a:lnSpc>
              <a:buFont typeface="+mj-lt"/>
              <a:buAutoNum type="arabicPeriod"/>
            </a:pPr>
            <a:r>
              <a:rPr lang="en-US" sz="2600" dirty="0"/>
              <a:t>The product being applied for, which is one of the following:</a:t>
            </a:r>
          </a:p>
          <a:p>
            <a:pPr marL="855663" lvl="2" indent="-215900">
              <a:lnSpc>
                <a:spcPct val="100000"/>
              </a:lnSpc>
              <a:buClr>
                <a:schemeClr val="accent3">
                  <a:lumMod val="50000"/>
                </a:schemeClr>
              </a:buClr>
            </a:pPr>
            <a:r>
              <a:rPr lang="en-US" sz="2600" dirty="0"/>
              <a:t>Home equity loan</a:t>
            </a:r>
          </a:p>
          <a:p>
            <a:pPr marL="855663" lvl="2" indent="-215900">
              <a:lnSpc>
                <a:spcPct val="100000"/>
              </a:lnSpc>
              <a:buClr>
                <a:schemeClr val="accent3">
                  <a:lumMod val="50000"/>
                </a:schemeClr>
              </a:buClr>
            </a:pPr>
            <a:r>
              <a:rPr lang="en-US" sz="2600" dirty="0"/>
              <a:t>Home equity line of credit</a:t>
            </a:r>
          </a:p>
          <a:p>
            <a:pPr marL="855663" lvl="2" indent="-215900">
              <a:lnSpc>
                <a:spcPct val="100000"/>
              </a:lnSpc>
              <a:buClr>
                <a:schemeClr val="accent3">
                  <a:lumMod val="50000"/>
                </a:schemeClr>
              </a:buClr>
            </a:pPr>
            <a:r>
              <a:rPr lang="en-US" sz="2600" dirty="0"/>
              <a:t>Reverse </a:t>
            </a:r>
            <a:r>
              <a:rPr lang="en-US" sz="2600" dirty="0" smtClean="0"/>
              <a:t>mortgage</a:t>
            </a:r>
          </a:p>
          <a:p>
            <a:pPr marL="623888" lvl="1" indent="-276225">
              <a:lnSpc>
                <a:spcPct val="100000"/>
              </a:lnSpc>
              <a:buFont typeface="+mj-lt"/>
              <a:buAutoNum type="arabicPeriod"/>
            </a:pPr>
            <a:r>
              <a:rPr lang="en-US" sz="2600" dirty="0"/>
              <a:t>Whether someone has an existing checking account, which is either Yes or </a:t>
            </a:r>
            <a:r>
              <a:rPr lang="en-US" sz="2600" dirty="0" smtClean="0"/>
              <a:t>No</a:t>
            </a:r>
            <a:endParaRPr lang="en-US" sz="2600" dirty="0"/>
          </a:p>
          <a:p>
            <a:pPr marL="623888" lvl="1" indent="-276225">
              <a:lnSpc>
                <a:spcPct val="100000"/>
              </a:lnSpc>
              <a:buFont typeface="+mj-lt"/>
              <a:buAutoNum type="arabicPeriod"/>
            </a:pPr>
            <a:r>
              <a:rPr lang="en-US" sz="2600" dirty="0"/>
              <a:t>Whether someone has an existing savings account, which is either Yes or </a:t>
            </a:r>
            <a:r>
              <a:rPr lang="en-US" sz="2600" dirty="0" smtClean="0"/>
              <a:t>No</a:t>
            </a:r>
            <a:endParaRPr lang="en-US" sz="2600" dirty="0"/>
          </a:p>
        </p:txBody>
      </p:sp>
      <p:sp>
        <p:nvSpPr>
          <p:cNvPr id="4" name="TextBox 3"/>
          <p:cNvSpPr txBox="1"/>
          <p:nvPr/>
        </p:nvSpPr>
        <p:spPr>
          <a:xfrm>
            <a:off x="6672474" y="6226629"/>
            <a:ext cx="1981200" cy="477054"/>
          </a:xfrm>
          <a:prstGeom prst="rect">
            <a:avLst/>
          </a:prstGeom>
          <a:noFill/>
        </p:spPr>
        <p:txBody>
          <a:bodyPr wrap="square" rtlCol="0">
            <a:spAutoFit/>
          </a:bodyPr>
          <a:lstStyle/>
          <a:p>
            <a:r>
              <a:rPr lang="en-US" sz="2400" b="1" dirty="0" smtClean="0">
                <a:solidFill>
                  <a:schemeClr val="accent5">
                    <a:lumMod val="20000"/>
                    <a:lumOff val="80000"/>
                  </a:schemeClr>
                </a:solidFill>
                <a:effectLst>
                  <a:outerShdw blurRad="38100" dist="38100" dir="2700000" algn="tl">
                    <a:srgbClr val="000000">
                      <a:alpha val="43137"/>
                    </a:srgbClr>
                  </a:outerShdw>
                </a:effectLst>
              </a:rPr>
              <a:t>Continues …</a:t>
            </a:r>
            <a:endParaRPr lang="en-US" sz="2400" b="1" dirty="0">
              <a:solidFill>
                <a:schemeClr val="accent5">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289608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(11)</a:t>
            </a:r>
            <a:endParaRPr lang="en-US" dirty="0"/>
          </a:p>
        </p:txBody>
      </p:sp>
      <p:sp>
        <p:nvSpPr>
          <p:cNvPr id="3" name="Content Placeholder 2"/>
          <p:cNvSpPr>
            <a:spLocks noGrp="1"/>
          </p:cNvSpPr>
          <p:nvPr>
            <p:ph idx="1"/>
          </p:nvPr>
        </p:nvSpPr>
        <p:spPr/>
        <p:txBody>
          <a:bodyPr/>
          <a:lstStyle/>
          <a:p>
            <a:pPr>
              <a:lnSpc>
                <a:spcPct val="100000"/>
              </a:lnSpc>
            </a:pPr>
            <a:r>
              <a:rPr lang="en-US" sz="2800" dirty="0" smtClean="0"/>
              <a:t>If the user indicates an existing account, then the user must enter the corresponding account number . This number is validated against the bank's central database upon entry. If the user indicates no such account, the user must leave the corresponding account number field blank.</a:t>
            </a:r>
          </a:p>
          <a:p>
            <a:pPr>
              <a:lnSpc>
                <a:spcPct val="100000"/>
              </a:lnSpc>
            </a:pPr>
            <a:r>
              <a:rPr lang="en-US" sz="2800" dirty="0"/>
              <a:t>If the fields are valid, including the account number fields, then the screen will be accepted. If one or more fields are invalid, an error message is displayed</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5" name="TextBox 4"/>
          <p:cNvSpPr txBox="1"/>
          <p:nvPr/>
        </p:nvSpPr>
        <p:spPr>
          <a:xfrm>
            <a:off x="6672474" y="6226629"/>
            <a:ext cx="1981200" cy="477054"/>
          </a:xfrm>
          <a:prstGeom prst="rect">
            <a:avLst/>
          </a:prstGeom>
          <a:noFill/>
        </p:spPr>
        <p:txBody>
          <a:bodyPr wrap="square" rtlCol="0">
            <a:spAutoFit/>
          </a:bodyPr>
          <a:lstStyle/>
          <a:p>
            <a:r>
              <a:rPr lang="en-US" sz="2400" b="1" dirty="0" smtClean="0">
                <a:solidFill>
                  <a:schemeClr val="accent5">
                    <a:lumMod val="20000"/>
                    <a:lumOff val="80000"/>
                  </a:schemeClr>
                </a:solidFill>
                <a:effectLst>
                  <a:outerShdw blurRad="38100" dist="38100" dir="2700000" algn="tl">
                    <a:srgbClr val="000000">
                      <a:alpha val="43137"/>
                    </a:srgbClr>
                  </a:outerShdw>
                </a:effectLst>
              </a:rPr>
              <a:t>Continues …</a:t>
            </a:r>
            <a:endParaRPr lang="en-US" sz="2400" b="1" dirty="0">
              <a:solidFill>
                <a:schemeClr val="accent5">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4912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(12)</a:t>
            </a:r>
            <a:endParaRPr lang="en-US" dirty="0"/>
          </a:p>
        </p:txBody>
      </p:sp>
      <p:sp>
        <p:nvSpPr>
          <p:cNvPr id="3" name="Content Placeholder 2"/>
          <p:cNvSpPr>
            <a:spLocks noGrp="1"/>
          </p:cNvSpPr>
          <p:nvPr>
            <p:ph idx="1"/>
          </p:nvPr>
        </p:nvSpPr>
        <p:spPr/>
        <p:txBody>
          <a:bodyPr/>
          <a:lstStyle/>
          <a:p>
            <a:pPr>
              <a:lnSpc>
                <a:spcPct val="100000"/>
              </a:lnSpc>
            </a:pPr>
            <a:r>
              <a:rPr lang="en-US" sz="2800" u="sng" dirty="0" smtClean="0"/>
              <a:t>The exercise consists of two parts:</a:t>
            </a:r>
          </a:p>
          <a:p>
            <a:pPr lvl="1">
              <a:lnSpc>
                <a:spcPct val="100000"/>
              </a:lnSpc>
            </a:pPr>
            <a:r>
              <a:rPr lang="en-US" sz="2600" dirty="0" smtClean="0"/>
              <a:t>Show the equivalence partitions for each of the three pieces of information, indicating valid and invalid members.</a:t>
            </a:r>
          </a:p>
          <a:p>
            <a:pPr lvl="1">
              <a:lnSpc>
                <a:spcPct val="100000"/>
              </a:lnSpc>
            </a:pPr>
            <a:r>
              <a:rPr lang="en-US" sz="2600" dirty="0" smtClean="0"/>
              <a:t>Create test cases to cover these partitions, keeping in mind the rules about combinations of valid and invalid members.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531862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What is Equivalence Partitioning? (1)</a:t>
            </a:r>
            <a:endParaRPr lang="en-US" dirty="0"/>
          </a:p>
        </p:txBody>
      </p:sp>
      <p:sp>
        <p:nvSpPr>
          <p:cNvPr id="3" name="Content Placeholder 2"/>
          <p:cNvSpPr>
            <a:spLocks noGrp="1"/>
          </p:cNvSpPr>
          <p:nvPr>
            <p:ph idx="1"/>
          </p:nvPr>
        </p:nvSpPr>
        <p:spPr>
          <a:xfrm>
            <a:off x="228600" y="1219200"/>
            <a:ext cx="8686800" cy="5486400"/>
          </a:xfrm>
        </p:spPr>
        <p:txBody>
          <a:bodyPr/>
          <a:lstStyle/>
          <a:p>
            <a:pPr>
              <a:lnSpc>
                <a:spcPct val="100000"/>
              </a:lnSpc>
            </a:pPr>
            <a:r>
              <a:rPr lang="en-US" dirty="0">
                <a:solidFill>
                  <a:schemeClr val="accent5">
                    <a:lumMod val="20000"/>
                    <a:lumOff val="80000"/>
                  </a:schemeClr>
                </a:solidFill>
              </a:rPr>
              <a:t>Equivalence partitioning </a:t>
            </a:r>
            <a:r>
              <a:rPr lang="en-US" dirty="0" smtClean="0"/>
              <a:t>is about testing </a:t>
            </a:r>
            <a:r>
              <a:rPr lang="en-US" dirty="0"/>
              <a:t>various groups that we expect the system to </a:t>
            </a:r>
            <a:r>
              <a:rPr lang="en-US" dirty="0">
                <a:solidFill>
                  <a:schemeClr val="accent5">
                    <a:lumMod val="20000"/>
                    <a:lumOff val="80000"/>
                  </a:schemeClr>
                </a:solidFill>
              </a:rPr>
              <a:t>handle the same way </a:t>
            </a:r>
            <a:endParaRPr lang="en-US" dirty="0" smtClean="0">
              <a:solidFill>
                <a:schemeClr val="accent5">
                  <a:lumMod val="20000"/>
                  <a:lumOff val="80000"/>
                </a:schemeClr>
              </a:solidFill>
            </a:endParaRPr>
          </a:p>
          <a:p>
            <a:pPr lvl="1">
              <a:lnSpc>
                <a:spcPct val="100000"/>
              </a:lnSpc>
            </a:pPr>
            <a:r>
              <a:rPr lang="en-US" dirty="0" smtClean="0"/>
              <a:t>Exhibiting </a:t>
            </a:r>
            <a:r>
              <a:rPr lang="en-US" dirty="0" smtClean="0">
                <a:solidFill>
                  <a:schemeClr val="accent5">
                    <a:lumMod val="20000"/>
                    <a:lumOff val="80000"/>
                  </a:schemeClr>
                </a:solidFill>
              </a:rPr>
              <a:t>similar behavior </a:t>
            </a:r>
            <a:r>
              <a:rPr lang="en-US" dirty="0"/>
              <a:t>for every single member of an equivalence partition</a:t>
            </a:r>
          </a:p>
          <a:p>
            <a:pPr>
              <a:lnSpc>
                <a:spcPct val="100000"/>
              </a:lnSpc>
            </a:pPr>
            <a:r>
              <a:rPr lang="en-US" dirty="0"/>
              <a:t>Test cases are designed to </a:t>
            </a:r>
            <a:r>
              <a:rPr lang="en-US" dirty="0">
                <a:solidFill>
                  <a:schemeClr val="accent5">
                    <a:lumMod val="20000"/>
                    <a:lumOff val="80000"/>
                  </a:schemeClr>
                </a:solidFill>
              </a:rPr>
              <a:t>cover each partition at least once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324600" y="4648199"/>
            <a:ext cx="2286000" cy="1923205"/>
          </a:xfrm>
          <a:prstGeom prst="roundRect">
            <a:avLst/>
          </a:prstGeom>
          <a:noFill/>
          <a:ln>
            <a:noFill/>
          </a:ln>
          <a:effectLst>
            <a:glow rad="101600">
              <a:schemeClr val="tx1">
                <a:alpha val="60000"/>
              </a:schemeClr>
            </a:glow>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280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Equivalence Partitioning?</a:t>
            </a:r>
            <a:endParaRPr lang="en-US" dirty="0"/>
          </a:p>
        </p:txBody>
      </p:sp>
      <p:sp>
        <p:nvSpPr>
          <p:cNvPr id="3" name="Content Placeholder 2"/>
          <p:cNvSpPr>
            <a:spLocks noGrp="1"/>
          </p:cNvSpPr>
          <p:nvPr>
            <p:ph idx="1"/>
          </p:nvPr>
        </p:nvSpPr>
        <p:spPr/>
        <p:txBody>
          <a:bodyPr/>
          <a:lstStyle/>
          <a:p>
            <a:pPr>
              <a:lnSpc>
                <a:spcPct val="100000"/>
              </a:lnSpc>
            </a:pPr>
            <a:r>
              <a:rPr lang="en-US" dirty="0" smtClean="0"/>
              <a:t>Equivalence partitioning aims </a:t>
            </a:r>
            <a:r>
              <a:rPr lang="en-US" dirty="0" smtClean="0">
                <a:solidFill>
                  <a:schemeClr val="accent5">
                    <a:lumMod val="20000"/>
                    <a:lumOff val="80000"/>
                  </a:schemeClr>
                </a:solidFill>
              </a:rPr>
              <a:t>reducing the total number of test cases to a feasible count</a:t>
            </a:r>
          </a:p>
          <a:p>
            <a:pPr lvl="1">
              <a:lnSpc>
                <a:spcPct val="100000"/>
              </a:lnSpc>
            </a:pPr>
            <a:r>
              <a:rPr lang="en-US" dirty="0" smtClean="0"/>
              <a:t>Excessive testing of all possible input / output values (or conditions) is usually impossible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6794" y="3962400"/>
            <a:ext cx="3200400" cy="2162048"/>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0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 Output Domains</a:t>
            </a:r>
            <a:endParaRPr lang="en-US" dirty="0"/>
          </a:p>
        </p:txBody>
      </p:sp>
      <p:sp>
        <p:nvSpPr>
          <p:cNvPr id="3" name="Content Placeholder 2"/>
          <p:cNvSpPr>
            <a:spLocks noGrp="1"/>
          </p:cNvSpPr>
          <p:nvPr>
            <p:ph idx="1"/>
          </p:nvPr>
        </p:nvSpPr>
        <p:spPr/>
        <p:txBody>
          <a:bodyPr/>
          <a:lstStyle/>
          <a:p>
            <a:pPr>
              <a:lnSpc>
                <a:spcPct val="100000"/>
              </a:lnSpc>
            </a:pPr>
            <a:r>
              <a:rPr lang="en-US" dirty="0" smtClean="0"/>
              <a:t>The </a:t>
            </a:r>
            <a:r>
              <a:rPr lang="en-US" dirty="0" smtClean="0">
                <a:solidFill>
                  <a:schemeClr val="accent5">
                    <a:lumMod val="20000"/>
                    <a:lumOff val="80000"/>
                  </a:schemeClr>
                </a:solidFill>
              </a:rPr>
              <a:t>input / output domain </a:t>
            </a:r>
            <a:r>
              <a:rPr lang="en-US" dirty="0" smtClean="0"/>
              <a:t>(also called </a:t>
            </a:r>
            <a:r>
              <a:rPr lang="en-US" dirty="0" smtClean="0">
                <a:solidFill>
                  <a:schemeClr val="accent5">
                    <a:lumMod val="20000"/>
                    <a:lumOff val="80000"/>
                  </a:schemeClr>
                </a:solidFill>
              </a:rPr>
              <a:t>set </a:t>
            </a:r>
            <a:r>
              <a:rPr lang="en-US" dirty="0">
                <a:solidFill>
                  <a:schemeClr val="accent5">
                    <a:lumMod val="20000"/>
                    <a:lumOff val="80000"/>
                  </a:schemeClr>
                </a:solidFill>
              </a:rPr>
              <a:t>of </a:t>
            </a:r>
            <a:r>
              <a:rPr lang="en-US" dirty="0" smtClean="0">
                <a:solidFill>
                  <a:schemeClr val="accent5">
                    <a:lumMod val="20000"/>
                    <a:lumOff val="80000"/>
                  </a:schemeClr>
                </a:solidFill>
              </a:rPr>
              <a:t>interest) </a:t>
            </a:r>
            <a:r>
              <a:rPr lang="en-US" dirty="0" smtClean="0"/>
              <a:t>is </a:t>
            </a:r>
            <a:r>
              <a:rPr lang="en-US" dirty="0"/>
              <a:t>the total </a:t>
            </a:r>
            <a:r>
              <a:rPr lang="en-US" dirty="0" smtClean="0"/>
              <a:t>set of data, subject </a:t>
            </a:r>
            <a:r>
              <a:rPr lang="en-US" dirty="0"/>
              <a:t>to equivalence </a:t>
            </a:r>
            <a:r>
              <a:rPr lang="en-US" dirty="0" smtClean="0"/>
              <a:t>partitioning</a:t>
            </a:r>
            <a:endParaRPr lang="en-US" dirty="0" smtClean="0">
              <a:solidFill>
                <a:schemeClr val="accent5">
                  <a:lumMod val="20000"/>
                  <a:lumOff val="80000"/>
                </a:schemeClr>
              </a:solidFill>
            </a:endParaRPr>
          </a:p>
          <a:p>
            <a:pPr>
              <a:lnSpc>
                <a:spcPct val="100000"/>
              </a:lnSpc>
            </a:pPr>
            <a:r>
              <a:rPr lang="en-US" dirty="0"/>
              <a:t>A domain can </a:t>
            </a:r>
            <a:r>
              <a:rPr lang="en-US" dirty="0" smtClean="0"/>
              <a:t>be </a:t>
            </a:r>
            <a:r>
              <a:rPr lang="en-US" dirty="0" smtClean="0">
                <a:solidFill>
                  <a:schemeClr val="accent5">
                    <a:lumMod val="20000"/>
                    <a:lumOff val="80000"/>
                  </a:schemeClr>
                </a:solidFill>
              </a:rPr>
              <a:t>formed of</a:t>
            </a:r>
            <a:r>
              <a:rPr lang="en-US" dirty="0" smtClean="0"/>
              <a:t>: </a:t>
            </a:r>
            <a:endParaRPr lang="en-US" dirty="0"/>
          </a:p>
          <a:p>
            <a:pPr lvl="1">
              <a:lnSpc>
                <a:spcPct val="100000"/>
              </a:lnSpc>
            </a:pPr>
            <a:r>
              <a:rPr lang="en-US" dirty="0" smtClean="0"/>
              <a:t>Input field</a:t>
            </a:r>
          </a:p>
          <a:p>
            <a:pPr lvl="1">
              <a:lnSpc>
                <a:spcPct val="100000"/>
              </a:lnSpc>
            </a:pPr>
            <a:r>
              <a:rPr lang="en-US" dirty="0" smtClean="0"/>
              <a:t>Output field</a:t>
            </a:r>
          </a:p>
          <a:p>
            <a:pPr lvl="1">
              <a:lnSpc>
                <a:spcPct val="100000"/>
              </a:lnSpc>
            </a:pPr>
            <a:r>
              <a:rPr lang="en-US" dirty="0"/>
              <a:t>T</a:t>
            </a:r>
            <a:r>
              <a:rPr lang="en-US" dirty="0" smtClean="0"/>
              <a:t>est </a:t>
            </a:r>
            <a:r>
              <a:rPr lang="en-US" dirty="0"/>
              <a:t>precondition or </a:t>
            </a:r>
            <a:r>
              <a:rPr lang="en-US" dirty="0" smtClean="0"/>
              <a:t>postcondition</a:t>
            </a:r>
          </a:p>
          <a:p>
            <a:pPr lvl="1">
              <a:lnSpc>
                <a:spcPct val="100000"/>
              </a:lnSpc>
            </a:pPr>
            <a:r>
              <a:rPr lang="en-US" dirty="0" smtClean="0"/>
              <a:t>Configuration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8480618">
            <a:off x="6692245" y="2757900"/>
            <a:ext cx="1784770" cy="1996946"/>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80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Classes</a:t>
            </a:r>
            <a:endParaRPr lang="en-US" dirty="0"/>
          </a:p>
        </p:txBody>
      </p:sp>
      <p:sp>
        <p:nvSpPr>
          <p:cNvPr id="3" name="Content Placeholder 2"/>
          <p:cNvSpPr>
            <a:spLocks noGrp="1"/>
          </p:cNvSpPr>
          <p:nvPr>
            <p:ph idx="1"/>
          </p:nvPr>
        </p:nvSpPr>
        <p:spPr>
          <a:xfrm>
            <a:off x="228600" y="1066800"/>
            <a:ext cx="8686800" cy="5410200"/>
          </a:xfrm>
        </p:spPr>
        <p:txBody>
          <a:bodyPr/>
          <a:lstStyle/>
          <a:p>
            <a:pPr>
              <a:lnSpc>
                <a:spcPct val="100000"/>
              </a:lnSpc>
            </a:pPr>
            <a:r>
              <a:rPr lang="en-US" dirty="0" smtClean="0">
                <a:solidFill>
                  <a:schemeClr val="accent5">
                    <a:lumMod val="20000"/>
                    <a:lumOff val="80000"/>
                  </a:schemeClr>
                </a:solidFill>
              </a:rPr>
              <a:t>Equivalent classes (partitions</a:t>
            </a:r>
            <a:r>
              <a:rPr lang="en-US" dirty="0">
                <a:solidFill>
                  <a:schemeClr val="accent5">
                    <a:lumMod val="20000"/>
                    <a:lumOff val="80000"/>
                  </a:schemeClr>
                </a:solidFill>
              </a:rPr>
              <a:t>) </a:t>
            </a:r>
            <a:r>
              <a:rPr lang="en-US" dirty="0"/>
              <a:t>are </a:t>
            </a:r>
            <a:r>
              <a:rPr lang="en-US" dirty="0" smtClean="0">
                <a:solidFill>
                  <a:schemeClr val="accent5">
                    <a:lumMod val="20000"/>
                    <a:lumOff val="80000"/>
                  </a:schemeClr>
                </a:solidFill>
              </a:rPr>
              <a:t>portions</a:t>
            </a:r>
            <a:r>
              <a:rPr lang="en-US" dirty="0" smtClean="0"/>
              <a:t> </a:t>
            </a:r>
            <a:r>
              <a:rPr lang="en-US" dirty="0"/>
              <a:t>of an input or output domain </a:t>
            </a:r>
            <a:endParaRPr lang="en-US" dirty="0" smtClean="0"/>
          </a:p>
          <a:p>
            <a:pPr lvl="1">
              <a:lnSpc>
                <a:spcPct val="100000"/>
              </a:lnSpc>
            </a:pPr>
            <a:r>
              <a:rPr lang="en-US" dirty="0"/>
              <a:t>T</a:t>
            </a:r>
            <a:r>
              <a:rPr lang="en-US" dirty="0" smtClean="0"/>
              <a:t>he behavior </a:t>
            </a:r>
            <a:r>
              <a:rPr lang="en-US" dirty="0"/>
              <a:t>of a </a:t>
            </a:r>
            <a:r>
              <a:rPr lang="en-US" dirty="0" smtClean="0"/>
              <a:t>component or </a:t>
            </a:r>
            <a:r>
              <a:rPr lang="en-US" dirty="0"/>
              <a:t>system is assumed to be </a:t>
            </a:r>
            <a:r>
              <a:rPr lang="en-US" dirty="0">
                <a:solidFill>
                  <a:schemeClr val="accent5">
                    <a:lumMod val="20000"/>
                    <a:lumOff val="80000"/>
                  </a:schemeClr>
                </a:solidFill>
              </a:rPr>
              <a:t>the </a:t>
            </a:r>
            <a:r>
              <a:rPr lang="en-US" dirty="0" smtClean="0">
                <a:solidFill>
                  <a:schemeClr val="accent5">
                    <a:lumMod val="20000"/>
                    <a:lumOff val="80000"/>
                  </a:schemeClr>
                </a:solidFill>
              </a:rPr>
              <a:t>same for every member </a:t>
            </a:r>
            <a:r>
              <a:rPr lang="en-US" dirty="0" smtClean="0"/>
              <a:t>of a partition class, </a:t>
            </a:r>
            <a:r>
              <a:rPr lang="en-US" dirty="0"/>
              <a:t>based on the </a:t>
            </a:r>
            <a:r>
              <a:rPr lang="en-US" dirty="0" smtClean="0"/>
              <a:t>specification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grpSp>
        <p:nvGrpSpPr>
          <p:cNvPr id="30" name="Group 29"/>
          <p:cNvGrpSpPr/>
          <p:nvPr/>
        </p:nvGrpSpPr>
        <p:grpSpPr>
          <a:xfrm>
            <a:off x="2115808" y="4022243"/>
            <a:ext cx="4912384" cy="2334631"/>
            <a:chOff x="2174216" y="3989969"/>
            <a:chExt cx="4912384" cy="2334631"/>
          </a:xfrm>
          <a:effectLst>
            <a:glow rad="101600">
              <a:schemeClr val="tx1">
                <a:alpha val="60000"/>
              </a:schemeClr>
            </a:glow>
          </a:effectLst>
        </p:grpSpPr>
        <p:sp>
          <p:nvSpPr>
            <p:cNvPr id="5" name="Oval 4"/>
            <p:cNvSpPr/>
            <p:nvPr/>
          </p:nvSpPr>
          <p:spPr>
            <a:xfrm>
              <a:off x="2174216" y="3989969"/>
              <a:ext cx="2438400" cy="2316726"/>
            </a:xfrm>
            <a:prstGeom prst="ellipse">
              <a:avLst/>
            </a:prstGeom>
            <a:solidFill>
              <a:schemeClr val="tx1">
                <a:lumMod val="40000"/>
                <a:lumOff val="60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9634686">
              <a:off x="2564227" y="4350661"/>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A</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8" name="Rectangle 7"/>
            <p:cNvSpPr/>
            <p:nvPr/>
          </p:nvSpPr>
          <p:spPr>
            <a:xfrm>
              <a:off x="3211519" y="4213566"/>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b</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9" name="Rectangle 8"/>
            <p:cNvSpPr/>
            <p:nvPr/>
          </p:nvSpPr>
          <p:spPr>
            <a:xfrm>
              <a:off x="3698218" y="4995932"/>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C</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1" name="Rectangle 10"/>
            <p:cNvSpPr/>
            <p:nvPr/>
          </p:nvSpPr>
          <p:spPr>
            <a:xfrm>
              <a:off x="2681396" y="5170072"/>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j</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2" name="Rectangle 11"/>
            <p:cNvSpPr/>
            <p:nvPr/>
          </p:nvSpPr>
          <p:spPr>
            <a:xfrm rot="1184252">
              <a:off x="3698217" y="4437386"/>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M</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3" name="Rectangle 12"/>
            <p:cNvSpPr/>
            <p:nvPr/>
          </p:nvSpPr>
          <p:spPr>
            <a:xfrm>
              <a:off x="3130401" y="5098788"/>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4" name="Rectangle 13"/>
            <p:cNvSpPr/>
            <p:nvPr/>
          </p:nvSpPr>
          <p:spPr>
            <a:xfrm rot="4239212">
              <a:off x="3541720" y="5553826"/>
              <a:ext cx="411319" cy="553998"/>
            </a:xfrm>
            <a:prstGeom prst="rect">
              <a:avLst/>
            </a:prstGeom>
            <a:noFill/>
          </p:spPr>
          <p:txBody>
            <a:bodyPr wrap="square" lIns="91440" tIns="45720" rIns="91440" bIns="45720">
              <a:spAutoFit/>
            </a:bodyPr>
            <a:lstStyle/>
            <a:p>
              <a:pPr algn="ctr"/>
              <a:r>
                <a:rPr lang="en-US" sz="3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w</a:t>
              </a:r>
              <a:endParaRPr lang="en-US" sz="3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6" name="Oval 15"/>
            <p:cNvSpPr/>
            <p:nvPr/>
          </p:nvSpPr>
          <p:spPr>
            <a:xfrm>
              <a:off x="4648200" y="4007874"/>
              <a:ext cx="2438400" cy="231672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48945" y="4767564"/>
              <a:ext cx="397866"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8</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5" name="Rectangle 24"/>
            <p:cNvSpPr/>
            <p:nvPr/>
          </p:nvSpPr>
          <p:spPr>
            <a:xfrm rot="19714469">
              <a:off x="5681306" y="4251708"/>
              <a:ext cx="553293"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23</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6" name="Rectangle 25"/>
            <p:cNvSpPr/>
            <p:nvPr/>
          </p:nvSpPr>
          <p:spPr>
            <a:xfrm>
              <a:off x="5878161" y="5300272"/>
              <a:ext cx="583814"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56</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7" name="Rectangle 26"/>
            <p:cNvSpPr/>
            <p:nvPr/>
          </p:nvSpPr>
          <p:spPr>
            <a:xfrm rot="640040">
              <a:off x="6472993" y="4714385"/>
              <a:ext cx="396263"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9</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8" name="Rectangle 27"/>
            <p:cNvSpPr/>
            <p:nvPr/>
          </p:nvSpPr>
          <p:spPr>
            <a:xfrm rot="1722825">
              <a:off x="4876800" y="4821750"/>
              <a:ext cx="388248"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9" name="Rectangle 28"/>
            <p:cNvSpPr/>
            <p:nvPr/>
          </p:nvSpPr>
          <p:spPr>
            <a:xfrm>
              <a:off x="5259630" y="5478247"/>
              <a:ext cx="388248" cy="55399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a:t>
              </a:r>
              <a:endParaRPr lang="en-US" sz="3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Tree>
    <p:extLst>
      <p:ext uri="{BB962C8B-B14F-4D97-AF65-F5344CB8AC3E}">
        <p14:creationId xmlns:p14="http://schemas.microsoft.com/office/powerpoint/2010/main" val="1904765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CC62B882-3A46-4F72-8436-1D7407ADFF02}" vid="{92E024D1-C2BF-4AF7-8ED1-5C666C82B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137</TotalTime>
  <Words>2550</Words>
  <Application>Microsoft Office PowerPoint</Application>
  <PresentationFormat>On-screen Show (4:3)</PresentationFormat>
  <Paragraphs>420</Paragraphs>
  <Slides>58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Calibri</vt:lpstr>
      <vt:lpstr>Cambria</vt:lpstr>
      <vt:lpstr>Consolas</vt:lpstr>
      <vt:lpstr>Corbel</vt:lpstr>
      <vt:lpstr>Wingdings 2</vt:lpstr>
      <vt:lpstr>Telerik Academy Theme</vt:lpstr>
      <vt:lpstr>Equivalence Partitioning</vt:lpstr>
      <vt:lpstr>The Lectors</vt:lpstr>
      <vt:lpstr>Table of Contents</vt:lpstr>
      <vt:lpstr>Equivalence Partitioning</vt:lpstr>
      <vt:lpstr>What is Equivalence Partitioning?</vt:lpstr>
      <vt:lpstr>What is Equivalence Partitioning? (1)</vt:lpstr>
      <vt:lpstr>Why Equivalence Partitioning?</vt:lpstr>
      <vt:lpstr>Input / Output Domains</vt:lpstr>
      <vt:lpstr>Equivalent Classes</vt:lpstr>
      <vt:lpstr>Splitting Domains Into Partitions</vt:lpstr>
      <vt:lpstr>Visualizing Equivalence Partitioning</vt:lpstr>
      <vt:lpstr>Subpartitioning</vt:lpstr>
      <vt:lpstr>A Simple Example</vt:lpstr>
      <vt:lpstr>Valid vs. Invalid Classes</vt:lpstr>
      <vt:lpstr>Using The Requirements Specification</vt:lpstr>
      <vt:lpstr>Types of Improper Handling</vt:lpstr>
      <vt:lpstr>Equivalence Partitioning Examples</vt:lpstr>
      <vt:lpstr>EP for Airplane Seats – Example</vt:lpstr>
      <vt:lpstr>EP for Airplane Seats – Example </vt:lpstr>
      <vt:lpstr>EP for a Bonus Calculation Program – Example</vt:lpstr>
      <vt:lpstr>EP for a Bonus Calculation Program – Example (1)</vt:lpstr>
      <vt:lpstr>EP for a Bonus Calculation Program – Example (2)</vt:lpstr>
      <vt:lpstr>Some Useful Hints</vt:lpstr>
      <vt:lpstr>Some Hints for Deriving Equivalence Classes</vt:lpstr>
      <vt:lpstr>Some Hints for Deriving Equivalence Classes (1)</vt:lpstr>
      <vt:lpstr>Some Hints for Deriving Equivalence Classes (2)</vt:lpstr>
      <vt:lpstr>Some Hints for Deriving Equivalence Classes (3)</vt:lpstr>
      <vt:lpstr>Can Something Go Wrong?</vt:lpstr>
      <vt:lpstr>Are You Sure That's All?</vt:lpstr>
      <vt:lpstr>Deriving Test Cases With Equivalence Partitioning</vt:lpstr>
      <vt:lpstr>Deriving Tests With Equivalence Partitioning</vt:lpstr>
      <vt:lpstr>Deriving Tests With Equivalence Partitioning (1)</vt:lpstr>
      <vt:lpstr>Rules for Test Case Determination</vt:lpstr>
      <vt:lpstr>Creating Valid Tests</vt:lpstr>
      <vt:lpstr>Creating Invalid Tests</vt:lpstr>
      <vt:lpstr>Combining Invalid Values</vt:lpstr>
      <vt:lpstr>Restriction of the Number of Test Cases</vt:lpstr>
      <vt:lpstr>EP Test Case Example</vt:lpstr>
      <vt:lpstr>The Coverage Criteria</vt:lpstr>
      <vt:lpstr>The Coverage Criteria</vt:lpstr>
      <vt:lpstr>Test Comprehensiveness</vt:lpstr>
      <vt:lpstr>Avoiding Equivalence Partitioning Errors</vt:lpstr>
      <vt:lpstr>Equivalence Partitions Must Be Disjoint</vt:lpstr>
      <vt:lpstr>Equivalence Partitions May Not Be Empty</vt:lpstr>
      <vt:lpstr>Divide, Do Not Subtract</vt:lpstr>
      <vt:lpstr>Equivalence Partitioning</vt:lpstr>
      <vt:lpstr>Exercises</vt:lpstr>
      <vt:lpstr>Exercises (2)</vt:lpstr>
      <vt:lpstr>Exercises (3)</vt:lpstr>
      <vt:lpstr>Exercises (4)</vt:lpstr>
      <vt:lpstr>Exercises (5)</vt:lpstr>
      <vt:lpstr>Exercises (6)</vt:lpstr>
      <vt:lpstr>Exercises (7)</vt:lpstr>
      <vt:lpstr>Exercises (8)</vt:lpstr>
      <vt:lpstr>Exercises (9)</vt:lpstr>
      <vt:lpstr>Exercises (10)</vt:lpstr>
      <vt:lpstr>Exercises (11)</vt:lpstr>
      <vt:lpstr>Exercises (12)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Design Techniques</dc:title>
  <dc:creator>Asya Georgieva</dc:creator>
  <cp:lastModifiedBy>Asya Georgieva</cp:lastModifiedBy>
  <cp:revision>24</cp:revision>
  <dcterms:created xsi:type="dcterms:W3CDTF">2013-06-25T10:50:28Z</dcterms:created>
  <dcterms:modified xsi:type="dcterms:W3CDTF">2014-10-14T12:06:34Z</dcterms:modified>
</cp:coreProperties>
</file>