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306" r:id="rId3"/>
    <p:sldId id="258" r:id="rId4"/>
    <p:sldId id="259" r:id="rId5"/>
    <p:sldId id="298" r:id="rId6"/>
    <p:sldId id="262" r:id="rId7"/>
    <p:sldId id="261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99" r:id="rId16"/>
    <p:sldId id="300" r:id="rId17"/>
    <p:sldId id="271" r:id="rId18"/>
    <p:sldId id="272" r:id="rId19"/>
    <p:sldId id="273" r:id="rId20"/>
    <p:sldId id="274" r:id="rId21"/>
    <p:sldId id="305" r:id="rId22"/>
    <p:sldId id="277" r:id="rId23"/>
    <p:sldId id="303" r:id="rId24"/>
    <p:sldId id="278" r:id="rId25"/>
    <p:sldId id="304" r:id="rId26"/>
    <p:sldId id="279" r:id="rId27"/>
    <p:sldId id="281" r:id="rId28"/>
    <p:sldId id="282" r:id="rId29"/>
    <p:sldId id="283" r:id="rId30"/>
    <p:sldId id="284" r:id="rId31"/>
    <p:sldId id="280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30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88677" autoAdjust="0"/>
  </p:normalViewPr>
  <p:slideViewPr>
    <p:cSldViewPr snapToGrid="0">
      <p:cViewPr varScale="1">
        <p:scale>
          <a:sx n="100" d="100"/>
          <a:sy n="100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5393-C99D-4BEF-A353-F6A890FDDB52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4A12-AD1A-4DA1-8B69-DD895914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dirty="0" smtClean="0">
                <a:hlinkClick r:id="rId3"/>
              </a:rPr>
              <a:t>http://en.wikipedia.org/wiki/List_of_tools_for_static_code_analysis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B17A-AE0F-43E1-AA19-C716E08FE66E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5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75582-A1D2-4239-B10C-8C65E282D3B1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</a:rPr>
              <a:t>Software Testing Foundations - A Study Guide for the ISTQB Certified Tester Exam [2007]</a:t>
            </a:r>
          </a:p>
          <a:p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C9D4A-E5B8-409B-9C51-D9E961AF3B88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ISTQB – Foundation Level Syllabus</a:t>
            </a:r>
          </a:p>
          <a:p>
            <a:endParaRPr lang="en-US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4A40C-5896-41AC-BD26-6C6E9396CF7D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BF749-79D4-4333-A66F-12673D1FB7D1}" type="slidenum">
              <a:rPr lang="en-US" smtClean="0">
                <a:cs typeface="Arial" charset="0"/>
              </a:rPr>
              <a:pPr/>
              <a:t>33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5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452C3B-437E-4994-9BC2-F3B34FBC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452C3B-437E-4994-9BC2-F3B34FBC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0905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hlinkClick r:id="rId2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33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32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088"/>
            <a:ext cx="8229600" cy="5699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Testing Without Executing the Code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  <p:pic>
        <p:nvPicPr>
          <p:cNvPr id="13320" name="Picture 8" descr="http://www.fehradvice.com/blog/wp-content/uploads/2012/04/daumen-rauf-runter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" b="2598"/>
          <a:stretch/>
        </p:blipFill>
        <p:spPr bwMode="auto">
          <a:xfrm>
            <a:off x="6665224" y="5080546"/>
            <a:ext cx="1678676" cy="99069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http://www.ampafedacsantacoloma.org/wp-content/uploads/2014/07/307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8294"/>
            <a:ext cx="2438400" cy="24384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0" name="Picture 18" descr="http://cdn.flaticon.com/png/256/1708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377825"/>
            <a:ext cx="1416050" cy="141605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5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Deriving Metrics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An additional objective </a:t>
            </a:r>
            <a:r>
              <a:rPr lang="en-US" dirty="0" smtClean="0"/>
              <a:t>of static analysis is </a:t>
            </a:r>
            <a:r>
              <a:rPr lang="en-US" dirty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 measurements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measure and </a:t>
            </a:r>
            <a:r>
              <a:rPr lang="en-US" dirty="0" smtClean="0"/>
              <a:t>prove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Typical measures </a:t>
            </a:r>
            <a:r>
              <a:rPr lang="en-US" dirty="0" smtClean="0"/>
              <a:t>are:</a:t>
            </a:r>
            <a:endParaRPr lang="bg-BG" dirty="0" smtClean="0"/>
          </a:p>
          <a:p>
            <a:pPr lvl="2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Number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calls to a method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How many times a variable</a:t>
            </a:r>
            <a:b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has been accessed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A771495-6FC5-4747-A471-686798CDA7EC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pic>
        <p:nvPicPr>
          <p:cNvPr id="7170" name="Picture 2" descr="http://s.shirtpolis.com/prints/9a/rect_9a861a21c66a508d0b6671550d35ff4af1b4f4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810000"/>
            <a:ext cx="1143000" cy="114300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68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900"/>
              <a:t>The </a:t>
            </a:r>
            <a:r>
              <a:rPr sz="3900" smtClean="0"/>
              <a:t>Compiler </a:t>
            </a:r>
            <a:r>
              <a:rPr sz="3900"/>
              <a:t>is an </a:t>
            </a:r>
            <a:r>
              <a:rPr sz="3900" smtClean="0"/>
              <a:t>Analysis Tool </a:t>
            </a:r>
            <a:endParaRPr sz="3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All compilers carry out a static analysis of the </a:t>
            </a:r>
            <a:r>
              <a:rPr lang="en-US" dirty="0" smtClean="0"/>
              <a:t>program under test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sure that the correct syntax </a:t>
            </a:r>
            <a:r>
              <a:rPr lang="en-US" dirty="0" smtClean="0"/>
              <a:t>of </a:t>
            </a:r>
            <a:r>
              <a:rPr lang="en-US" dirty="0"/>
              <a:t>the programming language is </a:t>
            </a:r>
            <a:r>
              <a:rPr lang="en-US" dirty="0" smtClean="0"/>
              <a:t>used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Further information can be generated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Undeclared variables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</a:t>
            </a:r>
            <a:r>
              <a:rPr lang="en-US" dirty="0" smtClean="0"/>
              <a:t>nreachable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</a:t>
            </a:r>
            <a:r>
              <a:rPr lang="en-US" dirty="0" smtClean="0"/>
              <a:t>verflow </a:t>
            </a:r>
            <a:r>
              <a:rPr lang="en-US" dirty="0"/>
              <a:t>or underflow of field </a:t>
            </a:r>
            <a:r>
              <a:rPr lang="en-US" dirty="0" smtClean="0"/>
              <a:t>boundaries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1CDBB3D-0A01-45AE-8542-62F90488FD5C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4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Static Analysis Targets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Static analysis tools can be used to analyze: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rogram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/>
              <a:t>control flow and data </a:t>
            </a:r>
            <a:r>
              <a:rPr lang="en-US" dirty="0" smtClean="0"/>
              <a:t>flow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enerated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DLL, HTML </a:t>
            </a:r>
            <a:r>
              <a:rPr lang="en-US" dirty="0"/>
              <a:t>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8095977-8D3A-4EA4-B01A-45B152FE76E7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pic>
        <p:nvPicPr>
          <p:cNvPr id="8194" name="Picture 2" descr="https://www.internetdefenseleague.org/images/targe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85" y="4203839"/>
            <a:ext cx="2646064" cy="188164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21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Finding </a:t>
            </a:r>
            <a:r>
              <a:rPr smtClean="0"/>
              <a:t>Security Problems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Static analysis can be used in order to detect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security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Error-prone </a:t>
            </a:r>
            <a:r>
              <a:rPr lang="en-US" dirty="0"/>
              <a:t>program constructs </a:t>
            </a:r>
            <a:r>
              <a:rPr lang="en-US" dirty="0" smtClean="0"/>
              <a:t>used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Necessary </a:t>
            </a:r>
            <a:r>
              <a:rPr lang="en-US" dirty="0"/>
              <a:t>checks are not done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buffer overflow </a:t>
            </a:r>
            <a:r>
              <a:rPr lang="en-US" dirty="0" smtClean="0"/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</a:t>
            </a:r>
            <a:r>
              <a:rPr lang="en-US" dirty="0" smtClean="0"/>
              <a:t>ailing </a:t>
            </a:r>
            <a:r>
              <a:rPr lang="en-US" dirty="0"/>
              <a:t>to check that input data may be out of </a:t>
            </a:r>
            <a:r>
              <a:rPr lang="en-US" dirty="0" smtClean="0"/>
              <a:t>bounds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E16AF99-F202-4F82-99F3-59050E2C08DB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24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Formal </a:t>
            </a:r>
            <a:r>
              <a:rPr smtClean="0"/>
              <a:t>Documents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document to be analyzed must follow a certain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 structure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be checked by a </a:t>
            </a:r>
            <a:r>
              <a:rPr lang="en-US" dirty="0" smtClean="0"/>
              <a:t>tool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Formal documents can </a:t>
            </a:r>
            <a:r>
              <a:rPr lang="en-US" dirty="0" smtClean="0"/>
              <a:t>be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technical </a:t>
            </a:r>
            <a:r>
              <a:rPr lang="en-US" dirty="0" smtClean="0"/>
              <a:t>requirements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software </a:t>
            </a:r>
            <a:r>
              <a:rPr lang="en-US" dirty="0" smtClean="0"/>
              <a:t>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software </a:t>
            </a:r>
            <a:r>
              <a:rPr lang="en-US" dirty="0" smtClean="0"/>
              <a:t>design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UML, HTML or XML documents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dirty="0"/>
              <a:t>class diagrams in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088100E-B5C8-4DCC-8417-A9E90679324C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3276600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0" dirty="0">
              <a:latin typeface="Segoe UI Symbol" pitchFamily="34" charset="0"/>
              <a:ea typeface="Segoe UI Symbol" pitchFamily="34" charset="0"/>
            </a:endParaRPr>
          </a:p>
        </p:txBody>
      </p:sp>
      <p:pic>
        <p:nvPicPr>
          <p:cNvPr id="9220" name="Picture 4" descr="http://png-2.findicons.com/files/icons/1007/crystal_like/256/dossierbleu_docu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9" y="2719119"/>
            <a:ext cx="2218445" cy="221844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3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detection of defects prior to test </a:t>
            </a:r>
            <a:r>
              <a:rPr lang="en-US" dirty="0" smtClean="0"/>
              <a:t>execution</a:t>
            </a:r>
          </a:p>
          <a:p>
            <a:r>
              <a:rPr lang="en-US" dirty="0"/>
              <a:t>Early warning about suspicious aspects of the code or design by the calculation of </a:t>
            </a:r>
            <a:r>
              <a:rPr lang="en-US" dirty="0" smtClean="0"/>
              <a:t>metrics, such </a:t>
            </a:r>
            <a:r>
              <a:rPr lang="en-US" dirty="0"/>
              <a:t>as a high complexity </a:t>
            </a:r>
            <a:r>
              <a:rPr lang="en-US" dirty="0" smtClean="0"/>
              <a:t>measure</a:t>
            </a:r>
            <a:endParaRPr lang="en-US" dirty="0"/>
          </a:p>
          <a:p>
            <a:r>
              <a:rPr lang="en-US" dirty="0"/>
              <a:t>Identification of defects not easily found by dynamic </a:t>
            </a:r>
            <a:r>
              <a:rPr lang="en-US" dirty="0" smtClean="0"/>
              <a:t>testing</a:t>
            </a:r>
          </a:p>
          <a:p>
            <a:r>
              <a:rPr lang="en-US" dirty="0"/>
              <a:t>Detecting dependencies and inconsistencies in software models such as links</a:t>
            </a:r>
          </a:p>
        </p:txBody>
      </p:sp>
    </p:spTree>
    <p:extLst>
      <p:ext uri="{BB962C8B-B14F-4D97-AF65-F5344CB8AC3E}">
        <p14:creationId xmlns:p14="http://schemas.microsoft.com/office/powerpoint/2010/main" val="3705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1705"/>
            <a:ext cx="7086600" cy="838200"/>
          </a:xfrm>
        </p:spPr>
        <p:txBody>
          <a:bodyPr/>
          <a:lstStyle/>
          <a:p>
            <a:r>
              <a:rPr lang="en-US" dirty="0" smtClean="0"/>
              <a:t>Defects </a:t>
            </a:r>
            <a:r>
              <a:rPr lang="en-US" dirty="0"/>
              <a:t>discovered by static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4729"/>
            <a:ext cx="8686800" cy="5477436"/>
          </a:xfrm>
        </p:spPr>
        <p:txBody>
          <a:bodyPr/>
          <a:lstStyle/>
          <a:p>
            <a:r>
              <a:rPr lang="en-US" dirty="0"/>
              <a:t>Referencing a variable with an undefined </a:t>
            </a:r>
            <a:r>
              <a:rPr lang="en-US" dirty="0" smtClean="0"/>
              <a:t>value</a:t>
            </a:r>
          </a:p>
          <a:p>
            <a:r>
              <a:rPr lang="en-US" dirty="0"/>
              <a:t>Inconsistent interfaces between modules and </a:t>
            </a:r>
            <a:r>
              <a:rPr lang="en-US" dirty="0" smtClean="0"/>
              <a:t>components</a:t>
            </a:r>
          </a:p>
          <a:p>
            <a:r>
              <a:rPr lang="en-US" dirty="0"/>
              <a:t>Variables that are not used or are improperly </a:t>
            </a:r>
            <a:r>
              <a:rPr lang="en-US" dirty="0" smtClean="0"/>
              <a:t>declared</a:t>
            </a:r>
          </a:p>
          <a:p>
            <a:r>
              <a:rPr lang="en-US" dirty="0"/>
              <a:t>Unreachable (dead) </a:t>
            </a:r>
            <a:r>
              <a:rPr lang="en-US" dirty="0" smtClean="0"/>
              <a:t>code</a:t>
            </a:r>
          </a:p>
          <a:p>
            <a:r>
              <a:rPr lang="en-US" dirty="0"/>
              <a:t>Security </a:t>
            </a:r>
            <a:r>
              <a:rPr lang="en-US" dirty="0" smtClean="0"/>
              <a:t>vulnerabilities</a:t>
            </a:r>
          </a:p>
          <a:p>
            <a:r>
              <a:rPr lang="en-US" dirty="0"/>
              <a:t>Syntax violations of code and software models</a:t>
            </a:r>
          </a:p>
        </p:txBody>
      </p:sp>
    </p:spTree>
    <p:extLst>
      <p:ext uri="{BB962C8B-B14F-4D97-AF65-F5344CB8AC3E}">
        <p14:creationId xmlns:p14="http://schemas.microsoft.com/office/powerpoint/2010/main" val="380926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R</a:t>
            </a:r>
            <a:r>
              <a:rPr lang="en-US" dirty="0" smtClean="0"/>
              <a:t>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913"/>
          </a:xfrm>
        </p:spPr>
        <p:txBody>
          <a:bodyPr/>
          <a:lstStyle/>
          <a:p>
            <a:pPr>
              <a:defRPr/>
            </a:pPr>
            <a:r>
              <a:rPr smtClean="0"/>
              <a:t>Human-Driven Examination of the Code</a:t>
            </a:r>
            <a:endParaRPr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0350" y="3352800"/>
            <a:ext cx="3543300" cy="2657475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99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What is a Review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 review</a:t>
            </a:r>
            <a:r>
              <a:rPr lang="en-US" dirty="0" smtClean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type of static testing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Could be code review, design review, test plan review, documentation review,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</a:t>
            </a:r>
            <a:r>
              <a:rPr lang="en-US" dirty="0"/>
              <a:t>process or meeting during which a software product is examined by </a:t>
            </a:r>
            <a:r>
              <a:rPr lang="en-US" dirty="0" smtClean="0"/>
              <a:t>someone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In most cases done by the team members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ascertain discrepancies from planned </a:t>
            </a:r>
            <a:r>
              <a:rPr lang="en-US" dirty="0" smtClean="0"/>
              <a:t>results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recommend improvements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Finds defects by directly examining documents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D7513DA-FFAE-497C-80D1-7717D6B3E87A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What </a:t>
            </a:r>
            <a:r>
              <a:rPr dirty="0" smtClean="0"/>
              <a:t>to </a:t>
            </a:r>
            <a:r>
              <a:rPr dirty="0" smtClean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types of documents can be subjected to a review</a:t>
            </a:r>
          </a:p>
          <a:p>
            <a:pPr lvl="1">
              <a:defRPr/>
            </a:pPr>
            <a:r>
              <a:rPr lang="en-US" dirty="0"/>
              <a:t>Source code</a:t>
            </a:r>
          </a:p>
          <a:p>
            <a:pPr lvl="1">
              <a:defRPr/>
            </a:pPr>
            <a:r>
              <a:rPr lang="en-US" dirty="0"/>
              <a:t>Requirements specifications</a:t>
            </a:r>
          </a:p>
          <a:p>
            <a:pPr lvl="1">
              <a:defRPr/>
            </a:pPr>
            <a:r>
              <a:rPr lang="en-US" dirty="0" smtClean="0"/>
              <a:t>Design</a:t>
            </a:r>
            <a:endParaRPr lang="en-US" dirty="0"/>
          </a:p>
          <a:p>
            <a:pPr lvl="1">
              <a:defRPr/>
            </a:pPr>
            <a:r>
              <a:rPr lang="en-US" dirty="0"/>
              <a:t>Test plans</a:t>
            </a:r>
          </a:p>
          <a:p>
            <a:pPr lvl="1">
              <a:defRPr/>
            </a:pPr>
            <a:r>
              <a:rPr lang="en-US" dirty="0" smtClean="0"/>
              <a:t>Documentation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Automated tests</a:t>
            </a:r>
          </a:p>
          <a:p>
            <a:pPr lvl="1">
              <a:defRPr/>
            </a:pPr>
            <a:r>
              <a:rPr lang="en-US" dirty="0" smtClean="0"/>
              <a:t>Test cases</a:t>
            </a:r>
            <a:endParaRPr lang="en-US" dirty="0"/>
          </a:p>
          <a:p>
            <a:pPr>
              <a:defRPr/>
            </a:pPr>
            <a:endParaRPr lang="en-US" b="0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0645F79-D49A-41E8-A033-F57055053495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pic>
        <p:nvPicPr>
          <p:cNvPr id="2050" name="Picture 2" descr="http://pixabay.com/static/uploads/photo/2012/04/13/18/27/magnifying-33170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83" y="4022600"/>
            <a:ext cx="1911684" cy="1511425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9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Product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/>
              <a:t>Talent Management System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Asya Georgieva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Junior QA Engineer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Telerik Academy &amp; </a:t>
            </a:r>
            <a:r>
              <a:rPr lang="en-US" sz="2400" dirty="0" err="1" smtClean="0"/>
              <a:t>AppBuider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0" r="-4178"/>
          <a:stretch/>
        </p:blipFill>
        <p:spPr>
          <a:xfrm>
            <a:off x="6099450" y="4080850"/>
            <a:ext cx="1553286" cy="194837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1036329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9865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Why Reviewing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Reviews can have various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</a:p>
          <a:p>
            <a:pPr lvl="1">
              <a:defRPr/>
            </a:pPr>
            <a:r>
              <a:rPr lang="en-US" dirty="0"/>
              <a:t>Finding </a:t>
            </a:r>
            <a:r>
              <a:rPr lang="en-US" dirty="0" smtClean="0"/>
              <a:t>defects</a:t>
            </a:r>
          </a:p>
          <a:p>
            <a:pPr lvl="1">
              <a:defRPr/>
            </a:pPr>
            <a:r>
              <a:rPr lang="en-US" dirty="0" smtClean="0"/>
              <a:t>Gain understanding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Verify standards are observed</a:t>
            </a:r>
          </a:p>
          <a:p>
            <a:pPr lvl="1">
              <a:defRPr/>
            </a:pPr>
            <a:r>
              <a:rPr lang="en-US" dirty="0" smtClean="0"/>
              <a:t>Validate requirements are fulfilled</a:t>
            </a:r>
          </a:p>
          <a:p>
            <a:pPr lvl="1">
              <a:defRPr/>
            </a:pPr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0C8F389-6678-4B0C-857E-A677892925F9}" type="slidenum">
              <a:rPr lang="en-US">
                <a:cs typeface="Arial" charset="0"/>
              </a:rPr>
              <a:pPr/>
              <a:t>20</a:t>
            </a:fld>
            <a:endParaRPr lang="en-US">
              <a:cs typeface="Arial" charset="0"/>
            </a:endParaRPr>
          </a:p>
        </p:txBody>
      </p:sp>
      <p:pic>
        <p:nvPicPr>
          <p:cNvPr id="10242" name="Picture 2" descr="https://cdn2.iconfinder.com/data/icons/windows-8-metro-style/512/bu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4392612"/>
            <a:ext cx="1749425" cy="1749425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26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to Start</a:t>
            </a:r>
            <a:endParaRPr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08032C9-B173-41D0-A28F-307F69153C59}" type="slidenum">
              <a:rPr lang="en-US">
                <a:cs typeface="Arial" charset="0"/>
              </a:rPr>
              <a:pPr/>
              <a:t>21</a:t>
            </a:fld>
            <a:endParaRPr lang="en-US">
              <a:cs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62200" y="3661962"/>
            <a:ext cx="3979572" cy="5151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25156" y="2191624"/>
            <a:ext cx="53661" cy="335065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6981" y="3369574"/>
            <a:ext cx="150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3491" y="3395331"/>
            <a:ext cx="179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Informal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8077" y="1460655"/>
            <a:ext cx="1907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7616" y="5688471"/>
            <a:ext cx="2689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Non-technical</a:t>
            </a:r>
          </a:p>
        </p:txBody>
      </p:sp>
    </p:spTree>
    <p:extLst>
      <p:ext uri="{BB962C8B-B14F-4D97-AF65-F5344CB8AC3E}">
        <p14:creationId xmlns:p14="http://schemas.microsoft.com/office/powerpoint/2010/main" val="3715565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entry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Defining entry and </a:t>
            </a:r>
            <a:r>
              <a:rPr lang="en-US" dirty="0"/>
              <a:t>exit </a:t>
            </a:r>
            <a:r>
              <a:rPr lang="en-US" dirty="0" smtClean="0"/>
              <a:t>criteria</a:t>
            </a:r>
          </a:p>
          <a:p>
            <a:pPr lvl="1"/>
            <a:r>
              <a:rPr lang="en-US" dirty="0" smtClean="0"/>
              <a:t>Selecting </a:t>
            </a:r>
            <a:r>
              <a:rPr lang="en-US" dirty="0"/>
              <a:t>the personal</a:t>
            </a:r>
          </a:p>
          <a:p>
            <a:pPr lvl="1"/>
            <a:r>
              <a:rPr lang="en-US" dirty="0"/>
              <a:t>Allocating roles </a:t>
            </a:r>
            <a:endParaRPr lang="en-US" dirty="0" smtClean="0"/>
          </a:p>
          <a:p>
            <a:pPr lvl="1"/>
            <a:r>
              <a:rPr lang="en-US" dirty="0" smtClean="0"/>
              <a:t>Selecting which parts of the documents to review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1A81-48E3-4508-81B7-44A15969875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Review </a:t>
            </a:r>
            <a:r>
              <a:rPr lang="en-US" dirty="0" smtClean="0"/>
              <a:t>Activities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Kick-off </a:t>
            </a:r>
          </a:p>
          <a:p>
            <a:pPr lvl="1"/>
            <a:r>
              <a:rPr lang="en-US" dirty="0"/>
              <a:t>Distributing </a:t>
            </a:r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 Explaining </a:t>
            </a:r>
            <a:r>
              <a:rPr lang="en-US" dirty="0"/>
              <a:t>the </a:t>
            </a:r>
            <a:r>
              <a:rPr lang="en-US" dirty="0" smtClean="0"/>
              <a:t>objectives, process and documents to the participants</a:t>
            </a:r>
          </a:p>
          <a:p>
            <a:r>
              <a:rPr lang="en-US" dirty="0" smtClean="0"/>
              <a:t>Individual preparation</a:t>
            </a:r>
          </a:p>
          <a:p>
            <a:pPr lvl="1"/>
            <a:r>
              <a:rPr lang="en-US" dirty="0" smtClean="0"/>
              <a:t>Preparing for the review meeting by reviewing the document(s)</a:t>
            </a:r>
          </a:p>
          <a:p>
            <a:pPr lvl="1"/>
            <a:r>
              <a:rPr lang="en-US" dirty="0" smtClean="0"/>
              <a:t>Noting potential defects, questions and comments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167" y="76200"/>
            <a:ext cx="7086600" cy="838200"/>
          </a:xfrm>
        </p:spPr>
        <p:txBody>
          <a:bodyPr/>
          <a:lstStyle/>
          <a:p>
            <a:r>
              <a:rPr lang="en-US" dirty="0"/>
              <a:t>Formal Review </a:t>
            </a:r>
            <a:r>
              <a:rPr lang="en-US" dirty="0" smtClean="0"/>
              <a:t>Activities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meeting</a:t>
            </a:r>
          </a:p>
          <a:p>
            <a:pPr lvl="1"/>
            <a:r>
              <a:rPr lang="en-US" dirty="0" smtClean="0"/>
              <a:t>The meeting typically consist of the following elements</a:t>
            </a:r>
          </a:p>
          <a:p>
            <a:pPr lvl="2"/>
            <a:r>
              <a:rPr lang="en-US" dirty="0" smtClean="0"/>
              <a:t>Logging phase</a:t>
            </a:r>
          </a:p>
          <a:p>
            <a:pPr lvl="2"/>
            <a:r>
              <a:rPr lang="en-US" dirty="0" smtClean="0"/>
              <a:t>Discussions phase</a:t>
            </a:r>
          </a:p>
          <a:p>
            <a:pPr lvl="2"/>
            <a:r>
              <a:rPr lang="en-US" dirty="0" smtClean="0"/>
              <a:t>Decision phase</a:t>
            </a:r>
          </a:p>
          <a:p>
            <a:pPr lvl="1"/>
            <a:r>
              <a:rPr lang="en-US" dirty="0" smtClean="0"/>
              <a:t>The meeting participants may note defects, make recommendations for handling the defects, or make decisions about the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1A81-48E3-4508-81B7-44A15969875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Review </a:t>
            </a:r>
            <a:r>
              <a:rPr lang="en-US" dirty="0" smtClean="0"/>
              <a:t>Activities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Rework </a:t>
            </a:r>
          </a:p>
          <a:p>
            <a:pPr lvl="1"/>
            <a:r>
              <a:rPr lang="en-US" dirty="0"/>
              <a:t>Fixing defects </a:t>
            </a:r>
            <a:r>
              <a:rPr lang="en-US" dirty="0" smtClean="0"/>
              <a:t>found 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done by the </a:t>
            </a:r>
            <a:r>
              <a:rPr lang="en-US" dirty="0" smtClean="0"/>
              <a:t>author</a:t>
            </a:r>
          </a:p>
          <a:p>
            <a:pPr lvl="1"/>
            <a:r>
              <a:rPr lang="en-US" dirty="0" smtClean="0"/>
              <a:t> Recording updates status of defects</a:t>
            </a:r>
            <a:endParaRPr lang="en-US" dirty="0"/>
          </a:p>
          <a:p>
            <a:r>
              <a:rPr lang="en-US" dirty="0"/>
              <a:t>Follow-up</a:t>
            </a:r>
          </a:p>
          <a:p>
            <a:pPr lvl="1"/>
            <a:r>
              <a:rPr lang="en-US" dirty="0"/>
              <a:t>Checking the defects have been </a:t>
            </a:r>
            <a:r>
              <a:rPr lang="en-US" dirty="0" smtClean="0"/>
              <a:t>addressed</a:t>
            </a:r>
          </a:p>
          <a:p>
            <a:pPr lvl="1"/>
            <a:r>
              <a:rPr lang="en-US" dirty="0" smtClean="0"/>
              <a:t>Gathering metrics</a:t>
            </a:r>
          </a:p>
          <a:p>
            <a:pPr lvl="1"/>
            <a:r>
              <a:rPr lang="en-US" dirty="0" smtClean="0"/>
              <a:t>Checking on </a:t>
            </a:r>
            <a:r>
              <a:rPr lang="en-US" dirty="0"/>
              <a:t>exit </a:t>
            </a:r>
            <a:r>
              <a:rPr lang="en-US" dirty="0" smtClean="0"/>
              <a:t>criteria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1A81-48E3-4508-81B7-44A15969875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A39A29F-1C95-4C24-A7A8-33FFA556C118}" type="slidenum">
              <a:rPr lang="en-US">
                <a:cs typeface="Arial" charset="0"/>
              </a:rPr>
              <a:pPr/>
              <a:t>26</a:t>
            </a:fld>
            <a:endParaRPr lang="en-US"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1475" y="2171700"/>
            <a:ext cx="5861050" cy="6858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dirty="0" smtClean="0"/>
              <a:t>Roles and Responsibilities</a:t>
            </a:r>
            <a:endParaRPr dirty="0"/>
          </a:p>
        </p:txBody>
      </p:sp>
      <p:pic>
        <p:nvPicPr>
          <p:cNvPr id="11266" name="Picture 2" descr="http://s2.hubimg.com/u/4587099_f2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341687"/>
            <a:ext cx="2476500" cy="229552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Moderator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Leads the review </a:t>
            </a:r>
            <a:r>
              <a:rPr lang="en-US" dirty="0"/>
              <a:t>of the document or set of documents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Planning the review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Running the meeting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Following-up after the meeting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moderator may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mediate</a:t>
            </a:r>
            <a:r>
              <a:rPr lang="en-US" dirty="0"/>
              <a:t> between the various points of 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Often he is the person upon whom the success of the review rests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872668F-88C0-4FC6-B4FB-12161580D6A5}" type="slidenum">
              <a:rPr lang="en-US">
                <a:cs typeface="Arial" charset="0"/>
              </a:rPr>
              <a:pPr/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Author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writer </a:t>
            </a:r>
            <a:r>
              <a:rPr lang="en-US" dirty="0"/>
              <a:t>or person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chief responsibility </a:t>
            </a:r>
            <a:r>
              <a:rPr lang="en-US" dirty="0"/>
              <a:t>for the document(s) to be reviewed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4EA9BC9-983D-44EB-80CC-05DDB5EA6DF3}" type="slidenum">
              <a:rPr lang="en-US">
                <a:cs typeface="Arial" charset="0"/>
              </a:rPr>
              <a:pPr/>
              <a:t>28</a:t>
            </a:fld>
            <a:endParaRPr lang="en-US">
              <a:cs typeface="Arial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3375" y="3882390"/>
            <a:ext cx="1932895" cy="180403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Reviewers (checkers, inspectors)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Individuals with a specific technical or business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 and describe findings</a:t>
            </a:r>
            <a:r>
              <a:rPr lang="en-US" dirty="0"/>
              <a:t> (e.g., defects) in the product under review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After the necessary preparation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Should be chosen to represent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perspectives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</a:t>
            </a:r>
            <a:r>
              <a:rPr lang="en-US" dirty="0"/>
              <a:t> in the review process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part </a:t>
            </a:r>
            <a:r>
              <a:rPr lang="en-US" dirty="0"/>
              <a:t>in any review meetings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0812883-9DE9-4499-875B-7F9FB27C0C3A}" type="slidenum">
              <a:rPr lang="en-US">
                <a:cs typeface="Arial" charset="0"/>
              </a:rPr>
              <a:pPr/>
              <a:t>29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Table of Contents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895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Static </a:t>
            </a:r>
            <a:r>
              <a:rPr lang="en-US" dirty="0" smtClean="0"/>
              <a:t>Techniques –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Static </a:t>
            </a:r>
            <a:r>
              <a:rPr lang="en-US" dirty="0" smtClean="0"/>
              <a:t>Analysis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Reviews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DFB28FF-EFD0-49E2-9CFC-8587F455E18A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1613" y="3591962"/>
            <a:ext cx="2646630" cy="20220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801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Scribe (Recorder)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Scribe (or recorder)</a:t>
            </a:r>
          </a:p>
          <a:p>
            <a:pPr lvl="1">
              <a:defRPr/>
            </a:pPr>
            <a:r>
              <a:rPr lang="en-US" dirty="0"/>
              <a:t>Documents all the issues, problems and open points that were identified during the meeting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F8B601C-517E-43C8-B352-911296652EED}" type="slidenum">
              <a:rPr lang="en-US">
                <a:cs typeface="Arial" charset="0"/>
              </a:rPr>
              <a:pPr/>
              <a:t>30</a:t>
            </a:fld>
            <a:endParaRPr lang="en-US">
              <a:cs typeface="Arial" charset="0"/>
            </a:endParaRPr>
          </a:p>
        </p:txBody>
      </p:sp>
      <p:pic>
        <p:nvPicPr>
          <p:cNvPr id="5122" name="Picture 2" descr="http://www.clker.com/cliparts/8/a/b/1/11971603141852423968molumen_audio_cassette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14" y="4349859"/>
            <a:ext cx="2804908" cy="1696970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Manager</a:t>
            </a:r>
          </a:p>
          <a:p>
            <a:pPr lvl="1">
              <a:defRPr/>
            </a:pPr>
            <a:r>
              <a:rPr lang="en-US" dirty="0"/>
              <a:t>Decides on the execution of reviews</a:t>
            </a:r>
          </a:p>
          <a:p>
            <a:pPr lvl="1">
              <a:defRPr/>
            </a:pPr>
            <a:r>
              <a:rPr lang="en-US" dirty="0"/>
              <a:t>Allocates time in project schedules</a:t>
            </a:r>
          </a:p>
          <a:p>
            <a:pPr lvl="1">
              <a:defRPr/>
            </a:pPr>
            <a:r>
              <a:rPr lang="en-US" dirty="0"/>
              <a:t>Determines if the review objectives have been met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2D0A086-2424-4893-927B-F49CB5CC3A1B}" type="slidenum">
              <a:rPr lang="en-US">
                <a:cs typeface="Arial" charset="0"/>
              </a:rPr>
              <a:pPr/>
              <a:t>31</a:t>
            </a:fld>
            <a:endParaRPr lang="en-US"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209800" cy="20089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8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Types of Reviews</a:t>
            </a:r>
            <a:endParaRPr lang="en-US" dirty="0"/>
          </a:p>
        </p:txBody>
      </p:sp>
      <p:pic>
        <p:nvPicPr>
          <p:cNvPr id="12290" name="Picture 2" descr="http://www.learningmarket.org/g/2010/logos/istock_reviewer_image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03496">
            <a:off x="2890838" y="3686174"/>
            <a:ext cx="3362325" cy="2518009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Common Types of Reviews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 review can be performed in a different form: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Informal </a:t>
            </a:r>
            <a:r>
              <a:rPr lang="en-US" dirty="0"/>
              <a:t>review 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Technical review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Inspection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Peer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441F5DE-142B-4127-8A1D-7F7D1B99B434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  <p:pic>
        <p:nvPicPr>
          <p:cNvPr id="3074" name="Picture 2" descr="Document, File, Folder, Office, Sign,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49" y="4516186"/>
            <a:ext cx="1526743" cy="1531529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5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Informal Review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Informal review </a:t>
            </a:r>
          </a:p>
          <a:p>
            <a:pPr lvl="1">
              <a:defRPr/>
            </a:pPr>
            <a:r>
              <a:rPr lang="en-US" dirty="0"/>
              <a:t>No formal process </a:t>
            </a:r>
          </a:p>
          <a:p>
            <a:pPr lvl="1">
              <a:defRPr/>
            </a:pPr>
            <a:r>
              <a:rPr lang="en-US" dirty="0"/>
              <a:t>May take the form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pair programming </a:t>
            </a:r>
            <a:r>
              <a:rPr lang="en-US" dirty="0"/>
              <a:t>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lead reviewing</a:t>
            </a:r>
            <a:r>
              <a:rPr lang="en-US" dirty="0"/>
              <a:t> designs and code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r>
              <a:rPr lang="en-US" dirty="0"/>
              <a:t> may be documented </a:t>
            </a:r>
          </a:p>
          <a:p>
            <a:pPr lvl="1">
              <a:defRPr/>
            </a:pPr>
            <a:r>
              <a:rPr lang="en-US" dirty="0"/>
              <a:t>Varies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usefulness </a:t>
            </a:r>
          </a:p>
          <a:p>
            <a:pPr lvl="2"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Depending on the reviewers </a:t>
            </a:r>
          </a:p>
          <a:p>
            <a:pPr lvl="1">
              <a:defRPr/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</a:t>
            </a:r>
            <a:r>
              <a:rPr lang="en-US" dirty="0"/>
              <a:t>:  inexpensive way to get some benefit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D1B0AE3-9497-4B34-9CEC-6ABE8AB1343A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Meeting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led by author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take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Scenarios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Dry runs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Peer group participation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Sessions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open-ended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Optional pre-meeting preparation of reviewers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Optional preparation of a review report including list of findings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31D278E-F81B-46EF-A189-0A83F19020CF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Walkthrough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Optional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scribe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Not the author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vary in practice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From quite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informal</a:t>
            </a:r>
            <a:r>
              <a:rPr lang="en-US" dirty="0"/>
              <a:t> to 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purposes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Learning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Gaining understanding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Finding defects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9341C58-EC33-412D-B398-8A05D087334A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Technical Review</a:t>
            </a:r>
          </a:p>
          <a:p>
            <a:pPr lvl="1">
              <a:defRPr/>
            </a:pPr>
            <a:r>
              <a:rPr lang="en-US" dirty="0"/>
              <a:t>Documented, defined defect-detection process</a:t>
            </a:r>
          </a:p>
          <a:p>
            <a:pPr lvl="2">
              <a:defRPr/>
            </a:pPr>
            <a:r>
              <a:rPr lang="en-US" dirty="0"/>
              <a:t>Includes peers and technical experts </a:t>
            </a:r>
          </a:p>
          <a:p>
            <a:pPr lvl="1">
              <a:defRPr/>
            </a:pPr>
            <a:r>
              <a:rPr lang="en-US" dirty="0" smtClean="0"/>
              <a:t>May </a:t>
            </a:r>
            <a:r>
              <a:rPr lang="en-US" dirty="0"/>
              <a:t>be performed as a peer review without management participation </a:t>
            </a:r>
          </a:p>
          <a:p>
            <a:pPr lvl="1">
              <a:defRPr/>
            </a:pPr>
            <a:r>
              <a:rPr lang="en-US" dirty="0"/>
              <a:t>Ideally led by trained moderator </a:t>
            </a:r>
          </a:p>
          <a:p>
            <a:pPr lvl="2">
              <a:defRPr/>
            </a:pPr>
            <a:r>
              <a:rPr lang="en-US" dirty="0"/>
              <a:t>Not the author</a:t>
            </a:r>
          </a:p>
          <a:p>
            <a:pPr lvl="1">
              <a:defRPr/>
            </a:pPr>
            <a:r>
              <a:rPr lang="en-US" dirty="0"/>
              <a:t>Pre-meeting preparation by reviewers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34B4D9F-5C6D-49A5-8D61-82D237670123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Technical Review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Technical Review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Optional use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checklists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Preparation 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 report </a:t>
            </a:r>
            <a:r>
              <a:rPr lang="en-US" dirty="0"/>
              <a:t>which includes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Verdict</a:t>
            </a:r>
            <a:r>
              <a:rPr lang="en-US" dirty="0"/>
              <a:t> whether the software product meets its requirements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Recommendations</a:t>
            </a:r>
            <a:r>
              <a:rPr lang="en-US" dirty="0"/>
              <a:t> related to findings (where appropriate)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vary in practice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From quite informal to very formal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8B07084-EEC8-468F-9B82-F0C04B52A7F5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Technical Review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Technical Review</a:t>
            </a:r>
          </a:p>
          <a:p>
            <a:pPr lvl="1">
              <a:defRPr/>
            </a:pPr>
            <a:r>
              <a:rPr lang="en-US" dirty="0"/>
              <a:t>Main purposes:  </a:t>
            </a:r>
          </a:p>
          <a:p>
            <a:pPr lvl="2">
              <a:defRPr/>
            </a:pPr>
            <a:r>
              <a:rPr lang="en-US" dirty="0"/>
              <a:t>Discussing</a:t>
            </a:r>
          </a:p>
          <a:p>
            <a:pPr lvl="2">
              <a:defRPr/>
            </a:pPr>
            <a:r>
              <a:rPr lang="en-US" dirty="0"/>
              <a:t>Making decisions</a:t>
            </a:r>
          </a:p>
          <a:p>
            <a:pPr lvl="2">
              <a:defRPr/>
            </a:pPr>
            <a:r>
              <a:rPr lang="en-US" dirty="0"/>
              <a:t>Evaluating alternatives</a:t>
            </a:r>
          </a:p>
          <a:p>
            <a:pPr lvl="2">
              <a:defRPr/>
            </a:pPr>
            <a:r>
              <a:rPr lang="en-US" dirty="0"/>
              <a:t>Finding defects</a:t>
            </a:r>
          </a:p>
          <a:p>
            <a:pPr lvl="2">
              <a:defRPr/>
            </a:pPr>
            <a:r>
              <a:rPr lang="en-US" dirty="0"/>
              <a:t>Solving technical problems</a:t>
            </a:r>
          </a:p>
          <a:p>
            <a:pPr lvl="2">
              <a:defRPr/>
            </a:pPr>
            <a:r>
              <a:rPr lang="en-US" dirty="0"/>
              <a:t>Checking conformance to specifications, plans, regulations, and standards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610EC95-C031-424D-92F6-F225CFD24DC5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9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62300"/>
            <a:ext cx="7924800" cy="569913"/>
          </a:xfrm>
        </p:spPr>
        <p:txBody>
          <a:bodyPr/>
          <a:lstStyle/>
          <a:p>
            <a:pPr>
              <a:defRPr/>
            </a:pPr>
            <a:r>
              <a:t>Main Concepts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4200" y="4173793"/>
            <a:ext cx="2895600" cy="206311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759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Inspection</a:t>
            </a:r>
          </a:p>
          <a:p>
            <a:pPr lvl="1">
              <a:defRPr/>
            </a:pPr>
            <a:r>
              <a:rPr lang="en-US" dirty="0"/>
              <a:t>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 moderator </a:t>
            </a:r>
          </a:p>
          <a:p>
            <a:pPr lvl="2">
              <a:defRPr/>
            </a:pPr>
            <a:r>
              <a:rPr lang="en-US" dirty="0"/>
              <a:t>Not the author </a:t>
            </a:r>
          </a:p>
          <a:p>
            <a:pPr lvl="1"/>
            <a:r>
              <a:rPr lang="en-US" dirty="0"/>
              <a:t>Involves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peers</a:t>
            </a:r>
            <a:r>
              <a:rPr lang="en-US" dirty="0"/>
              <a:t> to examine the product </a:t>
            </a:r>
          </a:p>
          <a:p>
            <a:pPr lvl="1">
              <a:defRPr/>
            </a:pPr>
            <a:r>
              <a:rPr lang="en-US" dirty="0" smtClean="0"/>
              <a:t>Defined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 </a:t>
            </a:r>
          </a:p>
          <a:p>
            <a:pPr lvl="1">
              <a:defRPr/>
            </a:pPr>
            <a:r>
              <a:rPr lang="en-US" dirty="0"/>
              <a:t>Includes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gathering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</a:t>
            </a:r>
            <a:r>
              <a:rPr lang="en-US" dirty="0"/>
              <a:t> process </a:t>
            </a:r>
          </a:p>
          <a:p>
            <a:pPr lvl="2">
              <a:defRPr/>
            </a:pPr>
            <a:r>
              <a:rPr lang="en-US" dirty="0"/>
              <a:t>Based on rules and checklists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49AFFC0-825F-4E2F-8692-9EF80CFF34CF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Inspection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Inspection</a:t>
            </a:r>
          </a:p>
          <a:p>
            <a:pPr lvl="1">
              <a:defRPr/>
            </a:pPr>
            <a:r>
              <a:rPr lang="en-US" dirty="0"/>
              <a:t>Specified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entry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 criteria </a:t>
            </a:r>
            <a:r>
              <a:rPr lang="en-US" dirty="0"/>
              <a:t>for acceptance of the software product </a:t>
            </a:r>
          </a:p>
          <a:p>
            <a:pPr lvl="1">
              <a:defRPr/>
            </a:pPr>
            <a:r>
              <a:rPr lang="en-US" dirty="0"/>
              <a:t>Pre-meeting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preparation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Inspection report </a:t>
            </a:r>
            <a:r>
              <a:rPr lang="en-US" dirty="0"/>
              <a:t>including list of findings </a:t>
            </a:r>
          </a:p>
          <a:p>
            <a:pPr lvl="1">
              <a:defRPr/>
            </a:pPr>
            <a:r>
              <a:rPr lang="en-US" dirty="0"/>
              <a:t>Formal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follow-up process </a:t>
            </a:r>
          </a:p>
          <a:p>
            <a:pPr lvl="2">
              <a:defRPr/>
            </a:pPr>
            <a:r>
              <a:rPr lang="en-US" dirty="0"/>
              <a:t>Optional process improvement components </a:t>
            </a:r>
          </a:p>
          <a:p>
            <a:pPr lvl="1">
              <a:defRPr/>
            </a:pPr>
            <a:r>
              <a:rPr lang="en-US" smtClean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</a:t>
            </a:r>
            <a:r>
              <a:rPr lang="en-US" dirty="0"/>
              <a:t>: finding defects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EA98D1D8-166D-4172-AEF7-FAA1A5977B94}" type="slidenum">
              <a:rPr lang="en-US">
                <a:cs typeface="Arial" charset="0"/>
              </a:rPr>
              <a:pPr/>
              <a:t>41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Peer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Peer review</a:t>
            </a:r>
          </a:p>
          <a:p>
            <a:pPr lvl="1">
              <a:defRPr/>
            </a:pPr>
            <a:r>
              <a:rPr lang="en-US" dirty="0"/>
              <a:t>Reviews performed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group</a:t>
            </a:r>
          </a:p>
          <a:p>
            <a:pPr lvl="2">
              <a:defRPr/>
            </a:pPr>
            <a:r>
              <a:rPr lang="en-US" dirty="0"/>
              <a:t>I.e. colleagues at the same organizational level</a:t>
            </a:r>
          </a:p>
          <a:p>
            <a:pPr lvl="1">
              <a:defRPr/>
            </a:pPr>
            <a:r>
              <a:rPr lang="en-US" dirty="0"/>
              <a:t>Can be used for:</a:t>
            </a:r>
          </a:p>
          <a:p>
            <a:pPr lvl="2">
              <a:defRPr/>
            </a:pPr>
            <a:r>
              <a:rPr lang="en-US" dirty="0"/>
              <a:t>Technical reviews</a:t>
            </a:r>
          </a:p>
          <a:p>
            <a:pPr lvl="2">
              <a:defRPr/>
            </a:pPr>
            <a:r>
              <a:rPr lang="en-US" dirty="0" smtClean="0"/>
              <a:t>Walkthroughs</a:t>
            </a:r>
            <a:endParaRPr lang="en-US" dirty="0"/>
          </a:p>
          <a:p>
            <a:pPr lvl="2">
              <a:defRPr/>
            </a:pPr>
            <a:r>
              <a:rPr lang="en-US" dirty="0" smtClean="0"/>
              <a:t>Inspections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6331F9C-22BD-4CAD-B2BA-928EC91D8EC5}" type="slidenum">
              <a:rPr lang="en-US">
                <a:cs typeface="Arial" charset="0"/>
              </a:rPr>
              <a:pPr/>
              <a:t>42</a:t>
            </a:fld>
            <a:endParaRPr lang="en-US">
              <a:cs typeface="Arial" charset="0"/>
            </a:endParaRPr>
          </a:p>
        </p:txBody>
      </p:sp>
      <p:pic>
        <p:nvPicPr>
          <p:cNvPr id="4102" name="Picture 6" descr="http://static.freepik.com/free-photo/group--meeting_318-100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0" y="3733800"/>
            <a:ext cx="2933700" cy="2933700"/>
          </a:xfrm>
          <a:prstGeom prst="roundRect">
            <a:avLst>
              <a:gd name="adj" fmla="val 9785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Static Techniques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7838" y="2930525"/>
            <a:ext cx="5643562" cy="1219200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7295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What is Static Testing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B5DBE5"/>
              </a:buClr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testing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Static testing can be defined as testing a system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executing its code</a:t>
            </a:r>
          </a:p>
          <a:p>
            <a:pPr>
              <a:lnSpc>
                <a:spcPct val="100000"/>
              </a:lnSpc>
              <a:buClr>
                <a:srgbClr val="B5DBE5"/>
              </a:buClr>
            </a:pPr>
            <a:r>
              <a:rPr lang="en-US" dirty="0"/>
              <a:t>Static testing can be two main types: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Manual exami</a:t>
            </a:r>
            <a:r>
              <a:rPr lang="en-US" sz="3200" dirty="0">
                <a:solidFill>
                  <a:srgbClr val="EBFFD2"/>
                </a:solidFill>
              </a:rPr>
              <a:t>na</a:t>
            </a:r>
            <a:r>
              <a:rPr lang="en-US" sz="3200" dirty="0" smtClean="0">
                <a:solidFill>
                  <a:srgbClr val="EBFFD2"/>
                </a:solidFill>
              </a:rPr>
              <a:t>tion </a:t>
            </a:r>
            <a:r>
              <a:rPr lang="en-US" sz="3200" dirty="0">
                <a:solidFill>
                  <a:srgbClr val="EBFFD2"/>
                </a:solidFill>
              </a:rPr>
              <a:t>–</a:t>
            </a:r>
            <a:r>
              <a:rPr lang="en-US" dirty="0" smtClean="0">
                <a:solidFill>
                  <a:srgbClr val="EBFFC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Automated analysis –</a:t>
            </a:r>
            <a:r>
              <a:rPr lang="en-US" dirty="0" smtClean="0">
                <a:solidFill>
                  <a:srgbClr val="EBFFC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9B3131C-7C4A-464C-BEA9-859F600F3073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4975167"/>
            <a:ext cx="1500188" cy="13335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916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Why Should We Use It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8686800" cy="5105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Find </a:t>
            </a:r>
            <a:r>
              <a:rPr lang="en-US" dirty="0"/>
              <a:t>weaknesses in the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Defects found early by reviews are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cheaper to fix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>
                <a:solidFill>
                  <a:srgbClr val="EBFFD2"/>
                </a:solidFill>
              </a:rPr>
              <a:t>F</a:t>
            </a:r>
            <a:r>
              <a:rPr lang="en-US" sz="3200" dirty="0" smtClean="0">
                <a:solidFill>
                  <a:srgbClr val="EBFFD2"/>
                </a:solidFill>
              </a:rPr>
              <a:t>ollow specific rules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 smtClean="0">
                <a:solidFill>
                  <a:srgbClr val="EBFFD2"/>
                </a:solidFill>
              </a:rPr>
              <a:t>Static </a:t>
            </a:r>
            <a:r>
              <a:rPr lang="en-US" sz="3200" dirty="0">
                <a:solidFill>
                  <a:srgbClr val="EBFFD2"/>
                </a:solidFill>
              </a:rPr>
              <a:t>analysis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supplements</a:t>
            </a:r>
            <a:r>
              <a:rPr lang="en-US" sz="3200" dirty="0">
                <a:solidFill>
                  <a:srgbClr val="EBFFD2"/>
                </a:solidFill>
              </a:rPr>
              <a:t> dynamic testing for a better and more efficient test coverage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15C9454-B312-483C-AF44-CC87F5DB2693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pPr>
              <a:defRPr/>
            </a:pPr>
            <a:r>
              <a:rPr smtClean="0"/>
              <a:t>What Can Static Analysis Be Used For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Typical defects </a:t>
            </a:r>
            <a:r>
              <a:rPr lang="en-US" dirty="0"/>
              <a:t>that are easier to find in reviews than in dynamic testing include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</a:t>
            </a:r>
            <a:r>
              <a:rPr lang="en-US" dirty="0" smtClean="0"/>
              <a:t>eviations </a:t>
            </a:r>
            <a:r>
              <a:rPr lang="en-US" dirty="0"/>
              <a:t>from </a:t>
            </a:r>
            <a:r>
              <a:rPr lang="en-US" dirty="0" smtClean="0"/>
              <a:t>standards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Requirement defects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</a:t>
            </a:r>
            <a:r>
              <a:rPr lang="en-US" dirty="0" smtClean="0"/>
              <a:t>esign defects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nsufficient maintainability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ncorrect interface specifications</a:t>
            </a: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FAE4B704-5007-4FC2-827C-B14ABDAC3042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89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Analysis by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900" y="3610120"/>
            <a:ext cx="3124200" cy="246683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53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Static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term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 </a:t>
            </a:r>
            <a:r>
              <a:rPr lang="en-US" dirty="0" smtClean="0"/>
              <a:t>refers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tools </a:t>
            </a:r>
            <a:r>
              <a:rPr lang="en-US" dirty="0"/>
              <a:t>for automated </a:t>
            </a:r>
            <a:r>
              <a:rPr lang="en-US" dirty="0" smtClean="0"/>
              <a:t>code analysis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Static analysis can locate defects that are hard to </a:t>
            </a:r>
            <a:r>
              <a:rPr lang="en-US" dirty="0" smtClean="0"/>
              <a:t>find with dynamic testing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Static </a:t>
            </a:r>
            <a:r>
              <a:rPr lang="en-US" dirty="0"/>
              <a:t>analysis </a:t>
            </a:r>
            <a:r>
              <a:rPr lang="en-US" dirty="0" smtClean="0"/>
              <a:t>finds potential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  <a:r>
              <a:rPr lang="en-US" dirty="0"/>
              <a:t> rather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364C7F6-8C34-4A8C-8A11-D619DF2B2F81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pic>
        <p:nvPicPr>
          <p:cNvPr id="6146" name="Picture 2" descr="http://img1.wikia.nocookie.net/__cb20140519211746/anneofgreengables/images/c/c5/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32" y="4357372"/>
            <a:ext cx="1733550" cy="173355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32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4964</TotalTime>
  <Words>1282</Words>
  <Application>Microsoft Office PowerPoint</Application>
  <PresentationFormat>On-screen Show (4:3)</PresentationFormat>
  <Paragraphs>331</Paragraphs>
  <Slides>44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</vt:lpstr>
      <vt:lpstr>Consolas</vt:lpstr>
      <vt:lpstr>Corbel</vt:lpstr>
      <vt:lpstr>Segoe UI Symbol</vt:lpstr>
      <vt:lpstr>Wingdings 2</vt:lpstr>
      <vt:lpstr>Telerik Academy Theme</vt:lpstr>
      <vt:lpstr>Static Techniques</vt:lpstr>
      <vt:lpstr>The Lectors</vt:lpstr>
      <vt:lpstr>Table of Contents</vt:lpstr>
      <vt:lpstr>Static Techniques</vt:lpstr>
      <vt:lpstr>What is Static Testing</vt:lpstr>
      <vt:lpstr>Why Should We Use It</vt:lpstr>
      <vt:lpstr>What Can Static Analysis Be Used For</vt:lpstr>
      <vt:lpstr>Static Analysis by Tools</vt:lpstr>
      <vt:lpstr>Static Analysis</vt:lpstr>
      <vt:lpstr>Deriving Metrics</vt:lpstr>
      <vt:lpstr>The Compiler is an Analysis Tool </vt:lpstr>
      <vt:lpstr>Static Analysis Targets </vt:lpstr>
      <vt:lpstr>Finding Security Problems </vt:lpstr>
      <vt:lpstr>Formal Documents </vt:lpstr>
      <vt:lpstr>Value of Static Analysis</vt:lpstr>
      <vt:lpstr>Defects discovered by static analysis tools</vt:lpstr>
      <vt:lpstr>Reviews</vt:lpstr>
      <vt:lpstr>What is a Review</vt:lpstr>
      <vt:lpstr>What to Review</vt:lpstr>
      <vt:lpstr>Why Reviewing</vt:lpstr>
      <vt:lpstr>Where to Start</vt:lpstr>
      <vt:lpstr>Formal Review Activities</vt:lpstr>
      <vt:lpstr>Formal Review Activities (1)</vt:lpstr>
      <vt:lpstr>Formal Review Activities (2)</vt:lpstr>
      <vt:lpstr>Formal Review Activities (3)</vt:lpstr>
      <vt:lpstr>PowerPoint Presentation</vt:lpstr>
      <vt:lpstr>Moderator</vt:lpstr>
      <vt:lpstr>Author</vt:lpstr>
      <vt:lpstr>Reviewers</vt:lpstr>
      <vt:lpstr>Scribe (Recorder)</vt:lpstr>
      <vt:lpstr>Manager</vt:lpstr>
      <vt:lpstr>Common Types of Reviews</vt:lpstr>
      <vt:lpstr>Common Types of Reviews</vt:lpstr>
      <vt:lpstr>Informal Review </vt:lpstr>
      <vt:lpstr>Walkthrough</vt:lpstr>
      <vt:lpstr>Walkthrough (2)</vt:lpstr>
      <vt:lpstr>Technical Review</vt:lpstr>
      <vt:lpstr>Technical Review (2)</vt:lpstr>
      <vt:lpstr>Technical Review (3)</vt:lpstr>
      <vt:lpstr>Inspection</vt:lpstr>
      <vt:lpstr>Inspection (2)</vt:lpstr>
      <vt:lpstr>Peer Review</vt:lpstr>
      <vt:lpstr>Static Techniques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Techniques</dc:title>
  <dc:creator>Asya Georgieva</dc:creator>
  <cp:lastModifiedBy>Asya Georgieva</cp:lastModifiedBy>
  <cp:revision>61</cp:revision>
  <dcterms:created xsi:type="dcterms:W3CDTF">2013-04-08T12:46:56Z</dcterms:created>
  <dcterms:modified xsi:type="dcterms:W3CDTF">2014-10-21T08:32:18Z</dcterms:modified>
</cp:coreProperties>
</file>