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9" r:id="rId2"/>
    <p:sldId id="308" r:id="rId3"/>
    <p:sldId id="288" r:id="rId4"/>
    <p:sldId id="258" r:id="rId5"/>
    <p:sldId id="305" r:id="rId6"/>
    <p:sldId id="292" r:id="rId7"/>
    <p:sldId id="293" r:id="rId8"/>
    <p:sldId id="306" r:id="rId9"/>
    <p:sldId id="294" r:id="rId10"/>
    <p:sldId id="295" r:id="rId11"/>
    <p:sldId id="296" r:id="rId12"/>
    <p:sldId id="297" r:id="rId13"/>
    <p:sldId id="310" r:id="rId14"/>
    <p:sldId id="307" r:id="rId15"/>
    <p:sldId id="300" r:id="rId16"/>
    <p:sldId id="287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AAE8-DACB-4800-BA31-411F51572B3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7333-34B5-47E3-A116-2E784DD6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6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85" y="2750557"/>
            <a:ext cx="5332489" cy="1189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Testing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1026" name="Picture 2" descr="mobile, 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1" y="2581773"/>
            <a:ext cx="1546088" cy="15460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ice, mobile, tablet, tal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2" y="4948578"/>
            <a:ext cx="1219200" cy="121920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Device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What is a device cloud?</a:t>
            </a:r>
          </a:p>
          <a:p>
            <a:r>
              <a:rPr lang="en-US" dirty="0" smtClean="0"/>
              <a:t>Providers</a:t>
            </a:r>
            <a:endParaRPr lang="en-US" dirty="0"/>
          </a:p>
          <a:p>
            <a:pPr lvl="1"/>
            <a:r>
              <a:rPr lang="en-US" dirty="0" err="1" smtClean="0"/>
              <a:t>Bitbar</a:t>
            </a:r>
            <a:endParaRPr lang="en-US" dirty="0"/>
          </a:p>
          <a:p>
            <a:pPr lvl="1"/>
            <a:r>
              <a:rPr lang="en-US" dirty="0" err="1" smtClean="0"/>
              <a:t>Etherios</a:t>
            </a:r>
            <a:endParaRPr lang="en-US" dirty="0" smtClean="0"/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cloud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s://openclipart.org/image/300px/svg_to_png/17666/rgtaylor_csc_net_wan_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96" y="4912996"/>
            <a:ext cx="1769019" cy="9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Mobile </a:t>
            </a: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375589"/>
              </p:ext>
            </p:extLst>
          </p:nvPr>
        </p:nvGraphicFramePr>
        <p:xfrm>
          <a:off x="1728651" y="2387915"/>
          <a:ext cx="57912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testing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Leakage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Memory Leakage testing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Interrupt testing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Usability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Certification testing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Don’t test everything </a:t>
            </a:r>
          </a:p>
          <a:p>
            <a:pPr lvl="1"/>
            <a:r>
              <a:rPr lang="en-US" sz="2500" dirty="0"/>
              <a:t>a</a:t>
            </a:r>
            <a:r>
              <a:rPr lang="en-US" sz="2500" dirty="0" smtClean="0"/>
              <a:t>nalyze your app, goals and target audience to decide on the top 10 combinations</a:t>
            </a:r>
          </a:p>
          <a:p>
            <a:r>
              <a:rPr lang="en-US" sz="2900" dirty="0" smtClean="0"/>
              <a:t>Build, configure and maintain a proper mobile test lab</a:t>
            </a:r>
          </a:p>
          <a:p>
            <a:r>
              <a:rPr lang="en-US" sz="2900" dirty="0" smtClean="0"/>
              <a:t>Plan for integration testing</a:t>
            </a:r>
          </a:p>
          <a:p>
            <a:pPr lvl="1"/>
            <a:r>
              <a:rPr lang="en-US" sz="2700" dirty="0"/>
              <a:t>w</a:t>
            </a:r>
            <a:r>
              <a:rPr lang="en-US" sz="2700" dirty="0" smtClean="0"/>
              <a:t>eb app and mobile app use the same backend</a:t>
            </a:r>
          </a:p>
          <a:p>
            <a:r>
              <a:rPr lang="en-US" sz="2900" dirty="0" smtClean="0"/>
              <a:t>Don’t use emulators for test execution</a:t>
            </a:r>
          </a:p>
          <a:p>
            <a:pPr lvl="1"/>
            <a:r>
              <a:rPr lang="en-US" sz="2700" dirty="0"/>
              <a:t>c</a:t>
            </a:r>
            <a:r>
              <a:rPr lang="en-US" sz="2700" dirty="0" smtClean="0"/>
              <a:t>ustomers does not use emulators</a:t>
            </a:r>
          </a:p>
          <a:p>
            <a:r>
              <a:rPr lang="en-US" sz="2900" dirty="0" smtClean="0"/>
              <a:t>Use test automation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5788"/>
            <a:ext cx="7086600" cy="838200"/>
          </a:xfrm>
        </p:spPr>
        <p:txBody>
          <a:bodyPr/>
          <a:lstStyle/>
          <a:p>
            <a:r>
              <a:rPr lang="en-US" dirty="0"/>
              <a:t>Mobile Testing Tools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25358"/>
          </a:xfrm>
        </p:spPr>
        <p:txBody>
          <a:bodyPr/>
          <a:lstStyle/>
          <a:p>
            <a:r>
              <a:rPr lang="en-US" sz="2900" dirty="0"/>
              <a:t>Selendroid </a:t>
            </a:r>
            <a:r>
              <a:rPr lang="en-US" sz="2900" dirty="0" smtClean="0"/>
              <a:t>example</a:t>
            </a:r>
          </a:p>
          <a:p>
            <a:pPr lvl="1"/>
            <a:r>
              <a:rPr lang="en-US" sz="2700" dirty="0" smtClean="0"/>
              <a:t>Prerequisites</a:t>
            </a:r>
            <a:endParaRPr lang="en-US" sz="2700" dirty="0"/>
          </a:p>
          <a:p>
            <a:pPr lvl="2"/>
            <a:r>
              <a:rPr lang="en-US" sz="2500" dirty="0"/>
              <a:t>Selendroid server and </a:t>
            </a:r>
            <a:r>
              <a:rPr lang="en-US" sz="2500" dirty="0" smtClean="0"/>
              <a:t>iOS </a:t>
            </a:r>
            <a:r>
              <a:rPr lang="en-US" sz="2500" dirty="0"/>
              <a:t>driver</a:t>
            </a:r>
          </a:p>
          <a:p>
            <a:pPr lvl="2"/>
            <a:r>
              <a:rPr lang="en-US" sz="2500" dirty="0"/>
              <a:t>Java SDK</a:t>
            </a:r>
          </a:p>
          <a:p>
            <a:pPr lvl="2"/>
            <a:r>
              <a:rPr lang="en-US" sz="2500" dirty="0"/>
              <a:t>Android SDK + </a:t>
            </a:r>
            <a:r>
              <a:rPr lang="en-US" sz="2500" dirty="0" err="1"/>
              <a:t>adb</a:t>
            </a:r>
            <a:r>
              <a:rPr lang="en-US" sz="2500" dirty="0"/>
              <a:t> tools</a:t>
            </a:r>
          </a:p>
          <a:p>
            <a:pPr lvl="2"/>
            <a:r>
              <a:rPr lang="en-US" sz="2500" dirty="0"/>
              <a:t>Maven</a:t>
            </a:r>
          </a:p>
          <a:p>
            <a:pPr lvl="2"/>
            <a:r>
              <a:rPr lang="en-US" sz="2500" dirty="0"/>
              <a:t>Selenium 2.0</a:t>
            </a:r>
          </a:p>
          <a:p>
            <a:pPr lvl="2"/>
            <a:r>
              <a:rPr lang="en-US" sz="2500" dirty="0"/>
              <a:t>IDE (Eclipse, </a:t>
            </a:r>
            <a:r>
              <a:rPr lang="en-US" sz="2500" dirty="0" err="1"/>
              <a:t>intelij</a:t>
            </a:r>
            <a:r>
              <a:rPr lang="en-US" sz="2500" dirty="0"/>
              <a:t> or other)</a:t>
            </a:r>
          </a:p>
          <a:p>
            <a:pPr marL="0" indent="0">
              <a:buNone/>
            </a:pP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122" name="Picture 2" descr="mobile, tool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57" y="4941025"/>
            <a:ext cx="985248" cy="985248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Selendroid's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60" y="959750"/>
            <a:ext cx="6944480" cy="2687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4690" y="3873311"/>
            <a:ext cx="88407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Selendroid-Client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–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client library (based on the selenium java client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Selendroid-Server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–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running beside your app on the Android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endParaRPr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AndroidDriver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-App 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 in Android driver </a:t>
            </a:r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webview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to test the mobile web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Selendroid-Standalone 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manages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Android devices by installing the </a:t>
            </a:r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selendroid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-server and the app under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7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Mobile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0808" y="1889608"/>
            <a:ext cx="1782000" cy="12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Message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Server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0008" y="1706008"/>
            <a:ext cx="3139200" cy="355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55208" y="4885547"/>
            <a:ext cx="237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Device/Emulator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5208" y="3916408"/>
            <a:ext cx="2376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 Under Test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2408" y="2159608"/>
            <a:ext cx="2278800" cy="54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ap="rnd">
            <a:solidFill>
              <a:schemeClr val="accent1">
                <a:shade val="50000"/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Testing 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008" y="3304408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Mobile Testing Extension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98408" y="2717608"/>
            <a:ext cx="0" cy="57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38808" y="2706808"/>
            <a:ext cx="0" cy="59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3372808" y="2433208"/>
            <a:ext cx="1479600" cy="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2808" y="2597608"/>
            <a:ext cx="147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98608" y="4348408"/>
            <a:ext cx="116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CLI/Web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Runner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37208" y="3117208"/>
            <a:ext cx="0" cy="123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>
            <a:off x="2481808" y="3128008"/>
            <a:ext cx="0" cy="122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Miroslav Shtilianov </a:t>
            </a:r>
            <a:b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Senior QA Engineer </a:t>
            </a:r>
            <a: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DevCloud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Testing &amp; </a:t>
            </a:r>
            <a:b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Test Studio Quality Assurance</a:t>
            </a:r>
            <a:b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endParaRPr lang="nl-NL" sz="24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7188" lvl="1" indent="0">
              <a:buNone/>
            </a:pPr>
            <a:endParaRPr lang="en-US" sz="26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46" r="3646"/>
          <a:stretch/>
        </p:blipFill>
        <p:spPr>
          <a:xfrm>
            <a:off x="6493933" y="1112520"/>
            <a:ext cx="1716643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089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7398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– Why is it </a:t>
            </a:r>
            <a:r>
              <a:rPr lang="en-US" dirty="0" smtClean="0"/>
              <a:t>important? </a:t>
            </a:r>
          </a:p>
          <a:p>
            <a:pPr>
              <a:lnSpc>
                <a:spcPct val="100000"/>
              </a:lnSpc>
            </a:pPr>
            <a:r>
              <a:rPr lang="en-US" dirty="0"/>
              <a:t>Quality is critical for m</a:t>
            </a:r>
            <a:r>
              <a:rPr lang="en-US" dirty="0" smtClean="0"/>
              <a:t>obile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Challenges of m</a:t>
            </a:r>
            <a:r>
              <a:rPr lang="en-US" dirty="0" smtClean="0"/>
              <a:t>obile </a:t>
            </a:r>
            <a:r>
              <a:rPr lang="en-US" dirty="0"/>
              <a:t>t</a:t>
            </a:r>
            <a:r>
              <a:rPr lang="en-US" dirty="0" smtClean="0"/>
              <a:t>esting </a:t>
            </a:r>
          </a:p>
          <a:p>
            <a:pPr>
              <a:lnSpc>
                <a:spcPct val="100000"/>
              </a:lnSpc>
            </a:pPr>
            <a:r>
              <a:rPr lang="en-US" dirty="0"/>
              <a:t>Types of m</a:t>
            </a:r>
            <a:r>
              <a:rPr lang="en-US" dirty="0" smtClean="0"/>
              <a:t>obile </a:t>
            </a:r>
            <a:r>
              <a:rPr lang="en-US" dirty="0"/>
              <a:t>applications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Device c</a:t>
            </a:r>
            <a:r>
              <a:rPr lang="en-US" dirty="0" smtClean="0"/>
              <a:t>loud </a:t>
            </a:r>
          </a:p>
          <a:p>
            <a:pPr>
              <a:lnSpc>
                <a:spcPct val="100000"/>
              </a:lnSpc>
            </a:pPr>
            <a:r>
              <a:rPr lang="en-US" dirty="0"/>
              <a:t>Types of m</a:t>
            </a:r>
            <a:r>
              <a:rPr lang="en-US" dirty="0" smtClean="0"/>
              <a:t>obile </a:t>
            </a:r>
            <a:r>
              <a:rPr lang="en-US" dirty="0"/>
              <a:t>a</a:t>
            </a:r>
            <a:r>
              <a:rPr lang="en-US" dirty="0" smtClean="0"/>
              <a:t>pplications </a:t>
            </a:r>
            <a:r>
              <a:rPr lang="en-US" dirty="0"/>
              <a:t>t</a:t>
            </a:r>
            <a:r>
              <a:rPr lang="en-US" dirty="0" smtClean="0"/>
              <a:t>esting </a:t>
            </a:r>
          </a:p>
          <a:p>
            <a:pPr>
              <a:lnSpc>
                <a:spcPct val="100000"/>
              </a:lnSpc>
            </a:pPr>
            <a:r>
              <a:rPr lang="en-US" dirty="0"/>
              <a:t>Mobile </a:t>
            </a:r>
            <a:r>
              <a:rPr lang="en-US" dirty="0" smtClean="0"/>
              <a:t>testing </a:t>
            </a:r>
            <a:r>
              <a:rPr lang="en-US" dirty="0"/>
              <a:t>s</a:t>
            </a:r>
            <a:r>
              <a:rPr lang="en-US" dirty="0" smtClean="0"/>
              <a:t>trategy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Mobile testing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Telerik mobile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Mobile – NEXT </a:t>
            </a:r>
            <a:r>
              <a:rPr lang="en-US" dirty="0" smtClean="0"/>
              <a:t>Dominant </a:t>
            </a:r>
            <a:r>
              <a:rPr lang="en-US" dirty="0"/>
              <a:t>P</a:t>
            </a:r>
            <a:r>
              <a:rPr lang="en-US" dirty="0" smtClean="0"/>
              <a:t>hase </a:t>
            </a:r>
            <a:r>
              <a:rPr lang="en-US" dirty="0"/>
              <a:t>of </a:t>
            </a:r>
            <a:r>
              <a:rPr lang="en-US" dirty="0" smtClean="0"/>
              <a:t>Computing</a:t>
            </a:r>
            <a:endParaRPr lang="bg-BG" dirty="0" smtClean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3690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Mobile devices accounted for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US" sz="3000" dirty="0"/>
              <a:t>% of Internet </a:t>
            </a:r>
            <a:r>
              <a:rPr lang="en-US" sz="3000" dirty="0" smtClean="0"/>
              <a:t>usage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Apps </a:t>
            </a:r>
            <a:r>
              <a:rPr lang="en-US" sz="3000" dirty="0"/>
              <a:t>made up of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47</a:t>
            </a:r>
            <a:r>
              <a:rPr lang="en-US" sz="3000" dirty="0"/>
              <a:t>% of internet </a:t>
            </a:r>
            <a:r>
              <a:rPr lang="en-US" sz="3000" dirty="0" smtClean="0"/>
              <a:t>traffic</a:t>
            </a:r>
          </a:p>
          <a:p>
            <a:r>
              <a:rPr lang="en-US" sz="3000" dirty="0" smtClean="0"/>
              <a:t>Smart </a:t>
            </a:r>
            <a:r>
              <a:rPr lang="en-US" sz="3000" dirty="0"/>
              <a:t>phone users worldwide total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1.75</a:t>
            </a:r>
            <a:r>
              <a:rPr lang="en-US" sz="3000" dirty="0"/>
              <a:t> Billion</a:t>
            </a:r>
          </a:p>
          <a:p>
            <a:r>
              <a:rPr lang="en-US" sz="3000" dirty="0"/>
              <a:t>~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138</a:t>
            </a:r>
            <a:r>
              <a:rPr lang="en-US" sz="3000" dirty="0"/>
              <a:t> billions of app downloads</a:t>
            </a:r>
          </a:p>
          <a:p>
            <a:r>
              <a:rPr lang="en-US" sz="3000" dirty="0"/>
              <a:t>Faster lifecycles</a:t>
            </a:r>
          </a:p>
          <a:p>
            <a:r>
              <a:rPr lang="en-US" sz="3000" dirty="0"/>
              <a:t>More </a:t>
            </a:r>
            <a:r>
              <a:rPr lang="en-US" sz="3000" dirty="0" smtClean="0"/>
              <a:t>iterative</a:t>
            </a:r>
          </a:p>
          <a:p>
            <a:r>
              <a:rPr lang="en-US" sz="3000" dirty="0"/>
              <a:t>Mobile/Wireless/Cloud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9291" y="188640"/>
            <a:ext cx="6326109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Quality is </a:t>
            </a:r>
            <a:r>
              <a:rPr lang="en-US" dirty="0" smtClean="0"/>
              <a:t>Critical </a:t>
            </a:r>
            <a:r>
              <a:rPr lang="en-US" dirty="0"/>
              <a:t>for </a:t>
            </a:r>
            <a:r>
              <a:rPr lang="en-US" dirty="0" smtClean="0"/>
              <a:t>Mobile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bg-BG" dirty="0" smtClean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140424"/>
          </a:xfrm>
        </p:spPr>
        <p:txBody>
          <a:bodyPr/>
          <a:lstStyle/>
          <a:p>
            <a:r>
              <a:rPr lang="en-US" dirty="0"/>
              <a:t>Customer facing applications</a:t>
            </a:r>
          </a:p>
          <a:p>
            <a:r>
              <a:rPr lang="en-US" dirty="0"/>
              <a:t>User experience is key to brand perception</a:t>
            </a:r>
          </a:p>
          <a:p>
            <a:r>
              <a:rPr lang="en-US" dirty="0"/>
              <a:t>You can’t delete negative customer reviews in the </a:t>
            </a:r>
            <a:r>
              <a:rPr lang="en-US" dirty="0" smtClean="0"/>
              <a:t>App Store/Google </a:t>
            </a:r>
            <a:r>
              <a:rPr lang="en-US" dirty="0"/>
              <a:t>P</a:t>
            </a:r>
            <a:r>
              <a:rPr lang="en-US" dirty="0" smtClean="0"/>
              <a:t>lay</a:t>
            </a:r>
            <a:endParaRPr lang="en-US" dirty="0"/>
          </a:p>
          <a:p>
            <a:r>
              <a:rPr lang="en-US" dirty="0"/>
              <a:t>User experience is key to brand perception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 descr="apple, communication, connection, iphone, mobile, phone, tele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23" y="5341529"/>
            <a:ext cx="1068324" cy="10683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50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smtClean="0"/>
              <a:t>Challenges with Testing Mobile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dirty="0"/>
              <a:t>Thousands of Mobile </a:t>
            </a:r>
            <a:r>
              <a:rPr lang="en-US" dirty="0" smtClean="0"/>
              <a:t>Handsets</a:t>
            </a:r>
          </a:p>
          <a:p>
            <a:pPr lvl="1"/>
            <a:r>
              <a:rPr lang="en-US" dirty="0"/>
              <a:t>different screen sizes, input methods (QWERTY, touch, normal) with different hardware </a:t>
            </a:r>
            <a:r>
              <a:rPr lang="en-US" dirty="0" smtClean="0"/>
              <a:t>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C:\Users\koleva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2544762" cy="258010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smtClean="0"/>
              <a:t>Challenges with </a:t>
            </a:r>
            <a:r>
              <a:rPr lang="en-US" dirty="0"/>
              <a:t>Testing Mobile </a:t>
            </a:r>
            <a:r>
              <a:rPr lang="en-US" dirty="0" smtClean="0"/>
              <a:t>Devices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Different Mobile Platforms/OS</a:t>
            </a:r>
          </a:p>
          <a:p>
            <a:pPr lvl="1"/>
            <a:r>
              <a:rPr lang="en-US" dirty="0"/>
              <a:t>mobile platforms, different OS versions and platform limitations</a:t>
            </a:r>
          </a:p>
          <a:p>
            <a:r>
              <a:rPr lang="en-US" dirty="0"/>
              <a:t>Different Mobile Carriers/Manufacturers</a:t>
            </a:r>
          </a:p>
          <a:p>
            <a:pPr lvl="1"/>
            <a:r>
              <a:rPr lang="en-US" dirty="0"/>
              <a:t>every manufacturer may have some norms regarding the mobile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800600"/>
            <a:ext cx="2571750" cy="17907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Challenges </a:t>
            </a:r>
            <a:r>
              <a:rPr lang="en-US" dirty="0" smtClean="0"/>
              <a:t>with </a:t>
            </a:r>
            <a:r>
              <a:rPr lang="en-US" dirty="0"/>
              <a:t>Testing Mobile </a:t>
            </a:r>
            <a:r>
              <a:rPr lang="en-US" dirty="0" smtClean="0"/>
              <a:t>Devices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New Capabilities to test</a:t>
            </a:r>
          </a:p>
          <a:p>
            <a:pPr lvl="1"/>
            <a:r>
              <a:rPr lang="en-US" dirty="0" smtClean="0"/>
              <a:t>Camera, GPS, voice</a:t>
            </a:r>
          </a:p>
          <a:p>
            <a:pPr lvl="1"/>
            <a:r>
              <a:rPr lang="en-US" dirty="0" smtClean="0"/>
              <a:t>Data and power consumption</a:t>
            </a:r>
          </a:p>
          <a:p>
            <a:pPr lvl="1"/>
            <a:r>
              <a:rPr lang="en-US" dirty="0" smtClean="0"/>
              <a:t>Wearables</a:t>
            </a:r>
            <a:endParaRPr lang="en-US" dirty="0"/>
          </a:p>
          <a:p>
            <a:r>
              <a:rPr lang="en-US" dirty="0" smtClean="0"/>
              <a:t>Non-Functional testing</a:t>
            </a:r>
          </a:p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2" descr="apple, call, communication, device, iphone, mobile, phone, smartphone, tele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38" y="5055007"/>
            <a:ext cx="1219200" cy="121920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87552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Mobile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9063"/>
            <a:ext cx="8686800" cy="5712738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Native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500" dirty="0" smtClean="0"/>
              <a:t>iOS (ObjectiveC, Swift)</a:t>
            </a:r>
            <a:endParaRPr lang="pt-BR" sz="25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500" dirty="0" smtClean="0"/>
              <a:t>Android (Java)</a:t>
            </a:r>
            <a:endParaRPr lang="pt-BR" sz="25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500" dirty="0" smtClean="0"/>
              <a:t>Windows Phone (C#)</a:t>
            </a:r>
          </a:p>
          <a:p>
            <a:r>
              <a:rPr lang="pt-BR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Hybrid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500" dirty="0" smtClean="0"/>
              <a:t>Web apps that run </a:t>
            </a:r>
            <a:r>
              <a:rPr lang="en-US" sz="2500" dirty="0"/>
              <a:t>on the device inside a native container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500" dirty="0" smtClean="0"/>
              <a:t>Render </a:t>
            </a:r>
            <a:r>
              <a:rPr lang="en-US" sz="2500" dirty="0"/>
              <a:t>HTML and </a:t>
            </a:r>
            <a:r>
              <a:rPr lang="en-US" sz="2500" dirty="0" smtClean="0"/>
              <a:t>process </a:t>
            </a:r>
            <a:r>
              <a:rPr lang="en-US" sz="2500" dirty="0"/>
              <a:t>java script </a:t>
            </a:r>
            <a:r>
              <a:rPr lang="en-US" sz="2500" dirty="0" smtClean="0"/>
              <a:t>on the device</a:t>
            </a:r>
            <a:endParaRPr lang="en-US" sz="25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500" dirty="0" smtClean="0"/>
              <a:t>Enables </a:t>
            </a:r>
            <a:r>
              <a:rPr lang="en-US" sz="2500" dirty="0"/>
              <a:t>access to the device capabilities (camera, </a:t>
            </a:r>
            <a:r>
              <a:rPr lang="en-US" sz="2500" dirty="0" err="1" smtClean="0"/>
              <a:t>gps</a:t>
            </a:r>
            <a:r>
              <a:rPr lang="en-US" sz="2500" dirty="0" smtClean="0"/>
              <a:t>)</a:t>
            </a:r>
          </a:p>
          <a:p>
            <a:pPr marL="452437" indent="-342900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500" dirty="0"/>
              <a:t>Server side apps styled for mobile consumption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500" dirty="0" smtClean="0"/>
              <a:t>Mobile </a:t>
            </a:r>
            <a:r>
              <a:rPr lang="en-US" sz="2500" dirty="0"/>
              <a:t>web browsers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sz="2500" dirty="0"/>
          </a:p>
          <a:p>
            <a:pPr marL="357188" lvl="1" indent="0">
              <a:buNone/>
            </a:pPr>
            <a:endParaRPr lang="en-US" dirty="0" smtClean="0"/>
          </a:p>
          <a:p>
            <a:pPr marL="357188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637</TotalTime>
  <Words>488</Words>
  <Application>Microsoft Office PowerPoint</Application>
  <PresentationFormat>On-screen Show (4:3)</PresentationFormat>
  <Paragraphs>149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 Theme</vt:lpstr>
      <vt:lpstr>Mobile Testing </vt:lpstr>
      <vt:lpstr>The Lector</vt:lpstr>
      <vt:lpstr>Table of Contents </vt:lpstr>
      <vt:lpstr>Mobile – NEXT Dominant Phase of Computing</vt:lpstr>
      <vt:lpstr>Quality is Critical for Mobile Applications</vt:lpstr>
      <vt:lpstr>Challenges with Testing Mobile Devices</vt:lpstr>
      <vt:lpstr>Challenges with Testing Mobile Devices (1)</vt:lpstr>
      <vt:lpstr>Challenges with Testing Mobile Devices (2)</vt:lpstr>
      <vt:lpstr>Types of Mobile Applications</vt:lpstr>
      <vt:lpstr>Device Cloud</vt:lpstr>
      <vt:lpstr>Types of Mobile App Testing</vt:lpstr>
      <vt:lpstr>Mobile Testing Strategy</vt:lpstr>
      <vt:lpstr>Mobile Testing Tools Architecture</vt:lpstr>
      <vt:lpstr>Selendroid's Architecture</vt:lpstr>
      <vt:lpstr>Telerik Mobile Testing</vt:lpstr>
      <vt:lpstr>Mobile Testing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WPF Desktop Applications With Test Studio</dc:title>
  <dc:creator>Asya Georgieva</dc:creator>
  <cp:lastModifiedBy>Asya Georgieva</cp:lastModifiedBy>
  <cp:revision>52</cp:revision>
  <dcterms:created xsi:type="dcterms:W3CDTF">2013-02-25T12:11:36Z</dcterms:created>
  <dcterms:modified xsi:type="dcterms:W3CDTF">2014-10-27T15:13:09Z</dcterms:modified>
</cp:coreProperties>
</file>