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8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8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Installation, Sample Usage, Strings and 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Software Quality 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5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Python supports conditionals: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8600" y="1553590"/>
            <a:ext cx="8686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 </a:t>
            </a:r>
            <a:r>
              <a:rPr lang="en-US" dirty="0" err="1" smtClean="0"/>
              <a:t>conditionOne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# run code if </a:t>
            </a:r>
            <a:r>
              <a:rPr lang="en-US" dirty="0" err="1" smtClean="0"/>
              <a:t>conditionOne</a:t>
            </a:r>
            <a:r>
              <a:rPr lang="en-US" dirty="0" smtClean="0"/>
              <a:t> is True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conditionTwo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    # run code if </a:t>
            </a:r>
            <a:r>
              <a:rPr lang="en-US" dirty="0" err="1" smtClean="0"/>
              <a:t>conditionOne</a:t>
            </a:r>
            <a:r>
              <a:rPr lang="en-US" dirty="0" smtClean="0"/>
              <a:t> is False</a:t>
            </a:r>
          </a:p>
          <a:p>
            <a:r>
              <a:rPr lang="en-US" dirty="0" smtClean="0"/>
              <a:t>    #          but </a:t>
            </a:r>
            <a:r>
              <a:rPr lang="en-US" dirty="0" err="1" smtClean="0"/>
              <a:t>conditionTwo</a:t>
            </a:r>
            <a:r>
              <a:rPr lang="en-US" dirty="0" smtClean="0"/>
              <a:t> is True</a:t>
            </a:r>
          </a:p>
          <a:p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 # run code if </a:t>
            </a:r>
            <a:r>
              <a:rPr lang="en-US" dirty="0" err="1" smtClean="0"/>
              <a:t>conditionOne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    #             </a:t>
            </a:r>
            <a:r>
              <a:rPr lang="en-US" dirty="0" err="1" smtClean="0"/>
              <a:t>conditionTwo</a:t>
            </a:r>
            <a:r>
              <a:rPr lang="en-US" dirty="0" smtClean="0"/>
              <a:t> are False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28600" y="4239208"/>
            <a:ext cx="8686800" cy="2031325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The conditions are True-like and False-like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i.e. "String", 0, none are evaluated to True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While ""(empty string), any number or object are evaluated to False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25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59447"/>
          </a:xfrm>
        </p:spPr>
        <p:txBody>
          <a:bodyPr>
            <a:spAutoFit/>
          </a:bodyPr>
          <a:lstStyle/>
          <a:p>
            <a:r>
              <a:rPr lang="en-US" dirty="0" smtClean="0"/>
              <a:t>There are two types of loops in Python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loop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8600" y="2066774"/>
            <a:ext cx="8686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range(5):</a:t>
            </a:r>
          </a:p>
          <a:p>
            <a:r>
              <a:rPr lang="en-US" dirty="0" smtClean="0"/>
              <a:t>    # run code with values of i: 0, 1, 2, 3 and 4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600" y="2875182"/>
            <a:ext cx="8686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names = ['Doncho', 'Asya', 'Evlogi', 'Nikolay', 'Ivaylo']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(names)):</a:t>
            </a:r>
          </a:p>
          <a:p>
            <a:r>
              <a:rPr lang="en-US" dirty="0"/>
              <a:t> </a:t>
            </a:r>
            <a:r>
              <a:rPr lang="en-US" dirty="0" smtClean="0"/>
              <a:t>   print('Hi! I am %s!'%names[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91367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while loop</a:t>
            </a:r>
            <a:endParaRPr lang="en-US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8600" y="4649349"/>
            <a:ext cx="8686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number = 1024</a:t>
            </a:r>
          </a:p>
          <a:p>
            <a:r>
              <a:rPr lang="en-US" dirty="0" err="1" smtClean="0"/>
              <a:t>binNumber</a:t>
            </a:r>
            <a:r>
              <a:rPr lang="en-US" dirty="0" smtClean="0"/>
              <a:t> = '';</a:t>
            </a:r>
          </a:p>
          <a:p>
            <a:r>
              <a:rPr lang="en-US" dirty="0" smtClean="0"/>
              <a:t>while number &gt;= 1: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binNumber</a:t>
            </a:r>
            <a:r>
              <a:rPr lang="en-US" dirty="0" smtClean="0"/>
              <a:t> += '%</a:t>
            </a:r>
            <a:r>
              <a:rPr lang="en-US" dirty="0" err="1" smtClean="0"/>
              <a:t>i</a:t>
            </a:r>
            <a:r>
              <a:rPr lang="en-US" dirty="0" smtClean="0"/>
              <a:t>'%(number%2)</a:t>
            </a:r>
          </a:p>
          <a:p>
            <a:r>
              <a:rPr lang="en-US" dirty="0" smtClean="0"/>
              <a:t>    number /= 2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binNumber</a:t>
            </a:r>
            <a:r>
              <a:rPr lang="en-US" dirty="0" smtClean="0"/>
              <a:t>[::-1])</a:t>
            </a:r>
          </a:p>
        </p:txBody>
      </p:sp>
    </p:spTree>
    <p:extLst>
      <p:ext uri="{BB962C8B-B14F-4D97-AF65-F5344CB8AC3E}">
        <p14:creationId xmlns:p14="http://schemas.microsoft.com/office/powerpoint/2010/main" val="104246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6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Separate the code in smaller and reusable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5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Python:</a:t>
            </a:r>
          </a:p>
          <a:p>
            <a:pPr lvl="1"/>
            <a:r>
              <a:rPr lang="en-US" dirty="0" smtClean="0"/>
              <a:t>Are defined using the keyword "</a:t>
            </a:r>
            <a:r>
              <a:rPr lang="en-US" dirty="0" err="1" smtClean="0"/>
              <a:t>def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Have an identifier</a:t>
            </a:r>
          </a:p>
          <a:p>
            <a:pPr lvl="1"/>
            <a:r>
              <a:rPr lang="en-US" dirty="0" smtClean="0"/>
              <a:t>A list of parameters</a:t>
            </a:r>
          </a:p>
          <a:p>
            <a:pPr lvl="1"/>
            <a:r>
              <a:rPr lang="en-US" dirty="0" smtClean="0"/>
              <a:t>A return 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0" y="4231476"/>
            <a:ext cx="8686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toBin</a:t>
            </a:r>
            <a:r>
              <a:rPr lang="en-US" dirty="0" smtClean="0"/>
              <a:t>(number):</a:t>
            </a:r>
          </a:p>
          <a:p>
            <a:r>
              <a:rPr lang="en-US" dirty="0"/>
              <a:t> </a:t>
            </a:r>
            <a:r>
              <a:rPr lang="en-US" dirty="0" smtClean="0"/>
              <a:t>   bin = ''</a:t>
            </a:r>
          </a:p>
          <a:p>
            <a:r>
              <a:rPr lang="en-US" dirty="0" smtClean="0"/>
              <a:t>    while number &gt;= 1:</a:t>
            </a:r>
          </a:p>
          <a:p>
            <a:r>
              <a:rPr lang="en-US" dirty="0"/>
              <a:t> </a:t>
            </a:r>
            <a:r>
              <a:rPr lang="en-US" dirty="0" smtClean="0"/>
              <a:t>       bin += '%</a:t>
            </a:r>
            <a:r>
              <a:rPr lang="en-US" dirty="0" err="1" smtClean="0"/>
              <a:t>i</a:t>
            </a:r>
            <a:r>
              <a:rPr lang="en-US" dirty="0" smtClean="0"/>
              <a:t>'%(number%2)</a:t>
            </a:r>
          </a:p>
          <a:p>
            <a:r>
              <a:rPr lang="en-US" dirty="0"/>
              <a:t> </a:t>
            </a:r>
            <a:r>
              <a:rPr lang="en-US" dirty="0" smtClean="0"/>
              <a:t>       number /= 2</a:t>
            </a:r>
          </a:p>
          <a:p>
            <a:r>
              <a:rPr lang="en-US" dirty="0" smtClean="0"/>
              <a:t>    return bin[::-1]</a:t>
            </a:r>
          </a:p>
        </p:txBody>
      </p:sp>
    </p:spTree>
    <p:extLst>
      <p:ext uri="{BB962C8B-B14F-4D97-AF65-F5344CB8AC3E}">
        <p14:creationId xmlns:p14="http://schemas.microsoft.com/office/powerpoint/2010/main" val="322124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4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 in Python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separate the code in different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5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4440"/>
            <a:ext cx="8686800" cy="218521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Python applications are separated into modules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These module represent just a list of functions and or classes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To use all functions from a module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numeralSystems</a:t>
            </a:r>
            <a:r>
              <a:rPr lang="en-US" sz="3000" dirty="0" smtClean="0"/>
              <a:t>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0" y="2959654"/>
            <a:ext cx="8686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import </a:t>
            </a:r>
            <a:r>
              <a:rPr lang="en-US" dirty="0" err="1" smtClean="0"/>
              <a:t>numeralSystems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numeralSystems.toBin</a:t>
            </a:r>
            <a:r>
              <a:rPr lang="en-US" dirty="0" smtClean="0"/>
              <a:t>(1023))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numeralSystems.toHex</a:t>
            </a:r>
            <a:r>
              <a:rPr lang="en-US" dirty="0" smtClean="0"/>
              <a:t>(1023))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8600" y="4756747"/>
            <a:ext cx="868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from </a:t>
            </a:r>
            <a:r>
              <a:rPr lang="en-US" dirty="0" err="1" smtClean="0"/>
              <a:t>numeralSystems</a:t>
            </a:r>
            <a:r>
              <a:rPr lang="en-US" dirty="0" smtClean="0"/>
              <a:t> import </a:t>
            </a:r>
            <a:r>
              <a:rPr lang="en-US" dirty="0" err="1" smtClean="0"/>
              <a:t>toBin</a:t>
            </a:r>
            <a:r>
              <a:rPr lang="en-US" dirty="0" smtClean="0"/>
              <a:t> as bin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4088616"/>
            <a:ext cx="8686800" cy="5548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A single </a:t>
            </a:r>
            <a:r>
              <a:rPr lang="en-US" dirty="0" smtClean="0">
                <a:solidFill>
                  <a:srgbClr val="EBFFD2"/>
                </a:solidFill>
              </a:rPr>
              <a:t>function: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5270156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Or some functions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8600" y="5960536"/>
            <a:ext cx="868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from </a:t>
            </a:r>
            <a:r>
              <a:rPr lang="en-US" dirty="0" err="1"/>
              <a:t>numeralSystems</a:t>
            </a:r>
            <a:r>
              <a:rPr lang="en-US" dirty="0"/>
              <a:t> import </a:t>
            </a:r>
            <a:r>
              <a:rPr lang="en-US" dirty="0" err="1"/>
              <a:t>toBin</a:t>
            </a:r>
            <a:r>
              <a:rPr lang="en-US" dirty="0"/>
              <a:t> as </a:t>
            </a:r>
            <a:r>
              <a:rPr lang="en-US" dirty="0" smtClean="0"/>
              <a:t>bin, </a:t>
            </a:r>
            <a:r>
              <a:rPr lang="en-US" dirty="0" err="1" smtClean="0"/>
              <a:t>toHex</a:t>
            </a:r>
            <a:r>
              <a:rPr lang="en-US" dirty="0" smtClean="0"/>
              <a:t> as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1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1511559"/>
            <a:ext cx="8686800" cy="3825552"/>
          </a:xfrm>
        </p:spPr>
        <p:txBody>
          <a:bodyPr/>
          <a:lstStyle/>
          <a:p>
            <a:r>
              <a:rPr lang="en-US" dirty="0" smtClean="0"/>
              <a:t>Installing and Running Python</a:t>
            </a:r>
          </a:p>
          <a:p>
            <a:r>
              <a:rPr lang="en-US" dirty="0" smtClean="0"/>
              <a:t>Fundamentals </a:t>
            </a:r>
            <a:r>
              <a:rPr lang="en-US" dirty="0" smtClean="0"/>
              <a:t>of Python development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Control structures: loops, conditionals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Object-oriented </a:t>
            </a:r>
            <a:r>
              <a:rPr lang="en-US" dirty="0" smtClean="0"/>
              <a:t>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75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 in Python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0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18252"/>
            <a:ext cx="8686800" cy="5287347"/>
          </a:xfrm>
        </p:spPr>
        <p:txBody>
          <a:bodyPr/>
          <a:lstStyle/>
          <a:p>
            <a:r>
              <a:rPr lang="en-US" dirty="0" smtClean="0"/>
              <a:t>Python has classes and inheritance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845128" y="2455800"/>
            <a:ext cx="545374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class </a:t>
            </a:r>
            <a:r>
              <a:rPr lang="en-US" dirty="0" smtClean="0"/>
              <a:t>Person: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lastPersonId</a:t>
            </a:r>
            <a:r>
              <a:rPr lang="en-US" dirty="0" smtClean="0"/>
              <a:t> = 0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smtClean="0"/>
              <a:t>self, name):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self.__id</a:t>
            </a:r>
            <a:r>
              <a:rPr lang="en-US" dirty="0" smtClean="0"/>
              <a:t> = ++</a:t>
            </a:r>
            <a:r>
              <a:rPr lang="en-US" dirty="0" err="1" smtClean="0"/>
              <a:t>lsatPersonId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 smtClean="0"/>
              <a:t>self.__name</a:t>
            </a:r>
            <a:r>
              <a:rPr lang="en-US" dirty="0" smtClean="0"/>
              <a:t> = name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getId</a:t>
            </a:r>
            <a:r>
              <a:rPr lang="en-US" dirty="0" smtClean="0"/>
              <a:t>():</a:t>
            </a:r>
          </a:p>
          <a:p>
            <a:r>
              <a:rPr lang="en-US" dirty="0"/>
              <a:t> </a:t>
            </a:r>
            <a:r>
              <a:rPr lang="en-US" dirty="0" smtClean="0"/>
              <a:t>     return </a:t>
            </a:r>
            <a:r>
              <a:rPr lang="en-US" dirty="0" err="1" smtClean="0"/>
              <a:t>self.__id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getName</a:t>
            </a:r>
            <a:r>
              <a:rPr lang="en-US" dirty="0" smtClean="0"/>
              <a:t>():</a:t>
            </a:r>
          </a:p>
          <a:p>
            <a:r>
              <a:rPr lang="en-US" dirty="0"/>
              <a:t> </a:t>
            </a:r>
            <a:r>
              <a:rPr lang="en-US" dirty="0" smtClean="0"/>
              <a:t>     return </a:t>
            </a:r>
            <a:r>
              <a:rPr lang="en-US" dirty="0" err="1" smtClean="0"/>
              <a:t>self.__name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setName</a:t>
            </a:r>
            <a:r>
              <a:rPr lang="en-US" dirty="0" smtClean="0"/>
              <a:t>(</a:t>
            </a:r>
            <a:r>
              <a:rPr lang="en-US" dirty="0" err="1" smtClean="0"/>
              <a:t>newName</a:t>
            </a:r>
            <a:r>
              <a:rPr lang="en-US" dirty="0" smtClean="0"/>
              <a:t>):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self.__name</a:t>
            </a:r>
            <a:r>
              <a:rPr lang="en-US" dirty="0" smtClean="0"/>
              <a:t> = </a:t>
            </a:r>
            <a:r>
              <a:rPr lang="en-US" dirty="0" err="1" smtClean="0"/>
              <a:t>newName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6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66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MAC, Linux and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2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33617"/>
            <a:ext cx="8686800" cy="1118255"/>
          </a:xfrm>
        </p:spPr>
        <p:txBody>
          <a:bodyPr/>
          <a:lstStyle/>
          <a:p>
            <a:r>
              <a:rPr lang="en-US" dirty="0" smtClean="0"/>
              <a:t>On MAC</a:t>
            </a:r>
          </a:p>
          <a:p>
            <a:pPr lvl="1"/>
            <a:r>
              <a:rPr lang="en-US" sz="2800" dirty="0" smtClean="0"/>
              <a:t>Homebrew can be used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60784" y="2276634"/>
            <a:ext cx="3627540" cy="400110"/>
          </a:xfrm>
        </p:spPr>
        <p:txBody>
          <a:bodyPr/>
          <a:lstStyle/>
          <a:p>
            <a:r>
              <a:rPr lang="en-US" dirty="0" smtClean="0"/>
              <a:t>$ brew install python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11822" y="2676744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Linux</a:t>
            </a:r>
          </a:p>
          <a:p>
            <a:pPr lvl="1"/>
            <a:r>
              <a:rPr lang="en-US" sz="2800" dirty="0" smtClean="0"/>
              <a:t>Part of Linux is built with Python, so it comes out-of-the-box</a:t>
            </a:r>
            <a:endParaRPr lang="en-US" sz="2800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11822" y="4282312"/>
            <a:ext cx="8792362" cy="175945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Windows</a:t>
            </a:r>
          </a:p>
          <a:p>
            <a:pPr lvl="1"/>
            <a:r>
              <a:rPr lang="en-US" sz="2800" dirty="0" smtClean="0"/>
              <a:t>Download the </a:t>
            </a:r>
            <a:r>
              <a:rPr lang="en-US" sz="2800" dirty="0"/>
              <a:t>installer from </a:t>
            </a:r>
            <a:r>
              <a:rPr lang="en-US" sz="2400" dirty="0">
                <a:hlinkClick r:id="rId2"/>
              </a:rPr>
              <a:t>https://www.python.org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Add the installation path to System Variables $PATH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195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Python on Windows and MAC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3926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86616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Open the CMD/Terminal and run: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You can run python code: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Print the numbers from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 to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56695" y="1035063"/>
            <a:ext cx="182390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python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4130" y="2701255"/>
            <a:ext cx="840786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 smtClean="0"/>
              <a:t> in range(5):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i</a:t>
            </a:r>
            <a:r>
              <a:rPr lang="en-US" dirty="0" smtClean="0"/>
              <a:t>)   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34130" y="4233321"/>
            <a:ext cx="840786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sum = 0</a:t>
            </a:r>
            <a:endParaRPr lang="bg-BG" dirty="0" smtClean="0"/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 smtClean="0"/>
              <a:t> in range(5, 10):</a:t>
            </a:r>
          </a:p>
          <a:p>
            <a:r>
              <a:rPr lang="en-US" dirty="0" smtClean="0"/>
              <a:t>    sum += I</a:t>
            </a:r>
          </a:p>
          <a:p>
            <a:r>
              <a:rPr lang="en-US" dirty="0" smtClean="0"/>
              <a:t>print(sum)   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3539455"/>
            <a:ext cx="8686800" cy="50167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5000"/>
              </a:lnSpc>
            </a:pPr>
            <a:r>
              <a:rPr lang="en-US" sz="2800" dirty="0" smtClean="0"/>
              <a:t>Sum the numbers from 5 to 9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535969" y="5427574"/>
            <a:ext cx="3331456" cy="783193"/>
          </a:xfrm>
          <a:prstGeom prst="wedgeRoundRectCallout">
            <a:avLst>
              <a:gd name="adj1" fmla="val -47111"/>
              <a:gd name="adj2" fmla="val -1008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Significant whitespace matters a lot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Whitespace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82147"/>
            <a:ext cx="8686800" cy="3682547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Significant whitespace is a way to write code in python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This is actually the </a:t>
            </a:r>
            <a:r>
              <a:rPr lang="en-US" dirty="0" err="1" smtClean="0"/>
              <a:t>identation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Significant whitespace creates blocks in python code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It is the equivalent of curly brackets ({ }) in other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Fundamentals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types, Control Structures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6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77130"/>
            <a:ext cx="8686800" cy="42918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Python supports all the primary data types: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- integer numbers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intAsString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parses a string to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float - floating-point numbers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float(</a:t>
            </a:r>
            <a:r>
              <a:rPr lang="en-US" dirty="0" err="1" smtClean="0"/>
              <a:t>floatAsString</a:t>
            </a:r>
            <a:r>
              <a:rPr lang="en-US" dirty="0" smtClean="0"/>
              <a:t>) parses a string to float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none – like null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bool</a:t>
            </a:r>
            <a:r>
              <a:rPr lang="en-US" dirty="0" smtClean="0"/>
              <a:t> – Boolean values (True and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2696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285</TotalTime>
  <Words>645</Words>
  <Application>Microsoft Office PowerPoint</Application>
  <PresentationFormat>On-screen Show (4:3)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</vt:lpstr>
      <vt:lpstr>Consolas</vt:lpstr>
      <vt:lpstr>Corbel</vt:lpstr>
      <vt:lpstr>Wingdings 2</vt:lpstr>
      <vt:lpstr>Telerik Academy theme</vt:lpstr>
      <vt:lpstr>Python Overview</vt:lpstr>
      <vt:lpstr>Table of Contents</vt:lpstr>
      <vt:lpstr>Installing Python</vt:lpstr>
      <vt:lpstr>Installing Python</vt:lpstr>
      <vt:lpstr>Installing Python on Windows and MAC</vt:lpstr>
      <vt:lpstr>Running Python</vt:lpstr>
      <vt:lpstr>Significant Whitespace</vt:lpstr>
      <vt:lpstr>Python Fundamentals</vt:lpstr>
      <vt:lpstr>Python Fundamentals</vt:lpstr>
      <vt:lpstr>Data Types</vt:lpstr>
      <vt:lpstr>Control Structures</vt:lpstr>
      <vt:lpstr>Conditional Statements</vt:lpstr>
      <vt:lpstr>Loops</vt:lpstr>
      <vt:lpstr>Loops</vt:lpstr>
      <vt:lpstr>Functions in Python</vt:lpstr>
      <vt:lpstr>Functions in Python</vt:lpstr>
      <vt:lpstr>Functions in Python</vt:lpstr>
      <vt:lpstr>Modules in Python</vt:lpstr>
      <vt:lpstr>Modules in Python</vt:lpstr>
      <vt:lpstr>Modules in Python</vt:lpstr>
      <vt:lpstr>Classes and OOP</vt:lpstr>
      <vt:lpstr>Classes and OOP</vt:lpstr>
      <vt:lpstr>Classes and OOP</vt:lpstr>
      <vt:lpstr>Python Overview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Doncho Minkov</dc:creator>
  <cp:lastModifiedBy>Doncho Minkov</cp:lastModifiedBy>
  <cp:revision>153</cp:revision>
  <dcterms:created xsi:type="dcterms:W3CDTF">2014-10-26T12:27:12Z</dcterms:created>
  <dcterms:modified xsi:type="dcterms:W3CDTF">2014-10-28T14:08:57Z</dcterms:modified>
</cp:coreProperties>
</file>