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89" r:id="rId2"/>
    <p:sldId id="321" r:id="rId3"/>
    <p:sldId id="288" r:id="rId4"/>
    <p:sldId id="311" r:id="rId5"/>
    <p:sldId id="295" r:id="rId6"/>
    <p:sldId id="307" r:id="rId7"/>
    <p:sldId id="296" r:id="rId8"/>
    <p:sldId id="302" r:id="rId9"/>
    <p:sldId id="301" r:id="rId10"/>
    <p:sldId id="292" r:id="rId11"/>
    <p:sldId id="298" r:id="rId12"/>
    <p:sldId id="290" r:id="rId13"/>
    <p:sldId id="297" r:id="rId14"/>
    <p:sldId id="303" r:id="rId15"/>
    <p:sldId id="304" r:id="rId16"/>
    <p:sldId id="305" r:id="rId17"/>
    <p:sldId id="325" r:id="rId18"/>
    <p:sldId id="300" r:id="rId19"/>
    <p:sldId id="299" r:id="rId20"/>
    <p:sldId id="320" r:id="rId21"/>
    <p:sldId id="322" r:id="rId22"/>
    <p:sldId id="331" r:id="rId23"/>
    <p:sldId id="335" r:id="rId24"/>
    <p:sldId id="323" r:id="rId25"/>
    <p:sldId id="319" r:id="rId26"/>
    <p:sldId id="328" r:id="rId27"/>
    <p:sldId id="327" r:id="rId28"/>
    <p:sldId id="309" r:id="rId29"/>
    <p:sldId id="329" r:id="rId30"/>
    <p:sldId id="330" r:id="rId31"/>
    <p:sldId id="334" r:id="rId32"/>
    <p:sldId id="306" r:id="rId33"/>
    <p:sldId id="287" r:id="rId34"/>
    <p:sldId id="324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ya Georgieva" initials="AG" lastIdx="18" clrIdx="0">
    <p:extLst>
      <p:ext uri="{19B8F6BF-5375-455C-9EA6-DF929625EA0E}">
        <p15:presenceInfo xmlns:p15="http://schemas.microsoft.com/office/powerpoint/2012/main" userId="S-1-5-21-239875337-4187812437-941522809-13924" providerId="AD"/>
      </p:ext>
    </p:extLst>
  </p:cmAuthor>
  <p:cmAuthor id="2" name="Neven Dinev" initials="ND" lastIdx="1" clrIdx="1">
    <p:extLst>
      <p:ext uri="{19B8F6BF-5375-455C-9EA6-DF929625EA0E}">
        <p15:presenceInfo xmlns:p15="http://schemas.microsoft.com/office/powerpoint/2012/main" userId="S-1-5-21-239875337-4187812437-941522809-737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92" autoAdjust="0"/>
    <p:restoredTop sz="88869" autoAdjust="0"/>
  </p:normalViewPr>
  <p:slideViewPr>
    <p:cSldViewPr snapToGrid="0">
      <p:cViewPr varScale="1">
        <p:scale>
          <a:sx n="100" d="100"/>
          <a:sy n="100" d="100"/>
        </p:scale>
        <p:origin x="114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DBAAE8-DACB-4800-BA31-411F51572B35}" type="datetimeFigureOut">
              <a:rPr lang="en-US" smtClean="0"/>
              <a:t>10/29/2014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957333-34B5-47E3-A116-2E784DD6F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331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57333-34B5-47E3-A116-2E784DD6F21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6044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4868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57333-34B5-47E3-A116-2E784DD6F21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6255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9828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3285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1371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5087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2290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3372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See: http://doc.sikuli.org/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57333-34B5-47E3-A116-2E784DD6F21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8818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1910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57333-34B5-47E3-A116-2E784DD6F21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1419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1184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57333-34B5-47E3-A116-2E784DD6F21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4721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2981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Different ways to locate elements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57333-34B5-47E3-A116-2E784DD6F21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2561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7634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8242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5081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57333-34B5-47E3-A116-2E784DD6F21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336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898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E94735C6-62EC-44B7-AB22-CA273659B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782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E94735C6-62EC-44B7-AB22-CA273659B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911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0545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53240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2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866782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99808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43371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academy.telerik.com/" TargetMode="External"/><Relationship Id="rId4" Type="http://schemas.openxmlformats.org/officeDocument/2006/relationships/image" Target="../media/image6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ikuli.org/download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19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platform.telerik.com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microsoft.com/office/2007/relationships/hdphoto" Target="../media/hdphoto3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microsoft.com/office/2007/relationships/hdphoto" Target="../media/hdphoto2.wdp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platform.telerik.com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ikuli.org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tungwaiyip.info/software/HTMLTestRunner.html" TargetMode="External"/><Relationship Id="rId5" Type="http://schemas.openxmlformats.org/officeDocument/2006/relationships/hyperlink" Target="http://doc.sikuli.org/sikuli-script-index.html" TargetMode="External"/><Relationship Id="rId4" Type="http://schemas.openxmlformats.org/officeDocument/2006/relationships/hyperlink" Target="http://doc.sikuli.org/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42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44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4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thon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hyperlink" Target="http://www.javasoft.com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298379"/>
            <a:ext cx="8229600" cy="756557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Sikuli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19" y="1022725"/>
            <a:ext cx="2500087" cy="2500087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3118" y="4676034"/>
            <a:ext cx="2653682" cy="1453287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  <p:sp>
        <p:nvSpPr>
          <p:cNvPr id="14" name="Text Placeholder 12"/>
          <p:cNvSpPr>
            <a:spLocks noGrp="1"/>
          </p:cNvSpPr>
          <p:nvPr/>
        </p:nvSpPr>
        <p:spPr>
          <a:xfrm>
            <a:off x="497391" y="5455189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Telerik Software Academy</a:t>
            </a:r>
          </a:p>
        </p:txBody>
      </p:sp>
      <p:sp>
        <p:nvSpPr>
          <p:cNvPr id="15" name="Text Placeholder 13"/>
          <p:cNvSpPr>
            <a:spLocks noGrp="1"/>
          </p:cNvSpPr>
          <p:nvPr/>
        </p:nvSpPr>
        <p:spPr>
          <a:xfrm>
            <a:off x="497392" y="5759989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5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6" name="Text Placeholder 14"/>
          <p:cNvSpPr>
            <a:spLocks noGrp="1"/>
          </p:cNvSpPr>
          <p:nvPr/>
        </p:nvSpPr>
        <p:spPr>
          <a:xfrm>
            <a:off x="497392" y="5080546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Software Quality Assurance</a:t>
            </a:r>
          </a:p>
        </p:txBody>
      </p:sp>
    </p:spTree>
    <p:extLst>
      <p:ext uri="{BB962C8B-B14F-4D97-AF65-F5344CB8AC3E}">
        <p14:creationId xmlns:p14="http://schemas.microsoft.com/office/powerpoint/2010/main" val="4215529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Design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9113" y="1304925"/>
            <a:ext cx="8105775" cy="4857750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57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 Independence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rgbClr val="EBFFD2"/>
                </a:solidFill>
              </a:rPr>
              <a:t>Works on any GUI ca</a:t>
            </a:r>
            <a:r>
              <a:rPr lang="en-US" dirty="0" smtClean="0"/>
              <a:t>n be displayed on Windows/Linux/Mac</a:t>
            </a:r>
          </a:p>
          <a:p>
            <a:pPr lvl="1">
              <a:lnSpc>
                <a:spcPct val="100000"/>
              </a:lnSpc>
            </a:pPr>
            <a:r>
              <a:rPr lang="en-US" sz="3000" dirty="0" smtClean="0">
                <a:solidFill>
                  <a:srgbClr val="EBFFD2"/>
                </a:solidFill>
              </a:rPr>
              <a:t>Virtual machines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rgbClr val="EBFFD2"/>
                </a:solidFill>
              </a:rPr>
              <a:t>Remote desktop</a:t>
            </a:r>
          </a:p>
          <a:p>
            <a:pPr lvl="1">
              <a:lnSpc>
                <a:spcPct val="100000"/>
              </a:lnSpc>
            </a:pPr>
            <a:r>
              <a:rPr lang="en-US" sz="3000" dirty="0" smtClean="0">
                <a:solidFill>
                  <a:srgbClr val="EBFFD2"/>
                </a:solidFill>
              </a:rPr>
              <a:t>Mobile simulators: Android, iPhone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rgbClr val="EBFFD2"/>
                </a:solidFill>
              </a:rPr>
              <a:t>Web: Flash, HTML + Javascript</a:t>
            </a:r>
            <a:endParaRPr lang="en-US" sz="3000" dirty="0">
              <a:solidFill>
                <a:srgbClr val="EBFFD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7658" y="1570200"/>
            <a:ext cx="1550894" cy="1550894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058" y="4102467"/>
            <a:ext cx="1998569" cy="2351610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466" y="4659143"/>
            <a:ext cx="1794934" cy="1794934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295894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</a:t>
            </a:r>
            <a:r>
              <a:rPr lang="en-US" dirty="0" smtClean="0"/>
              <a:t>need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Prerequisites for the lecture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Windows OS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Sun </a:t>
            </a:r>
            <a:r>
              <a:rPr lang="en-US" dirty="0"/>
              <a:t>Java </a:t>
            </a:r>
            <a:r>
              <a:rPr lang="en-US" dirty="0" smtClean="0"/>
              <a:t>7 </a:t>
            </a:r>
            <a:r>
              <a:rPr lang="en-US" dirty="0"/>
              <a:t>JRE 32-bit </a:t>
            </a:r>
            <a:r>
              <a:rPr lang="en-US" dirty="0" smtClean="0"/>
              <a:t>version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/>
              <a:t>Download and install </a:t>
            </a:r>
            <a:r>
              <a:rPr lang="en-US" dirty="0" smtClean="0"/>
              <a:t>Sikuli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 marL="0" indent="0">
              <a:lnSpc>
                <a:spcPct val="100000"/>
              </a:lnSpc>
              <a:buNone/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site: </a:t>
            </a:r>
            <a:r>
              <a:rPr lang="en-US" sz="2600" dirty="0" smtClean="0">
                <a:hlinkClick r:id="rId3"/>
              </a:rPr>
              <a:t>http</a:t>
            </a:r>
            <a:r>
              <a:rPr lang="en-US" sz="2600" dirty="0">
                <a:hlinkClick r:id="rId3"/>
              </a:rPr>
              <a:t>://</a:t>
            </a:r>
            <a:r>
              <a:rPr lang="en-US" sz="2600" dirty="0" smtClean="0">
                <a:hlinkClick r:id="rId3"/>
              </a:rPr>
              <a:t>www.sikuli.org/download.html</a:t>
            </a:r>
            <a:r>
              <a:rPr lang="en-US" sz="2600" dirty="0" smtClean="0"/>
              <a:t> </a:t>
            </a:r>
            <a:endParaRPr lang="en-US" sz="2600" dirty="0"/>
          </a:p>
          <a:p>
            <a:pPr marL="0" indent="0">
              <a:lnSpc>
                <a:spcPct val="100000"/>
              </a:lnSpc>
              <a:buNone/>
            </a:pPr>
            <a:endParaRPr lang="en-US" dirty="0" smtClean="0"/>
          </a:p>
          <a:p>
            <a:pPr marL="0" indent="0">
              <a:lnSpc>
                <a:spcPct val="100000"/>
              </a:lnSpc>
              <a:buNone/>
            </a:pPr>
            <a:endParaRPr lang="en-US" dirty="0" smtClean="0"/>
          </a:p>
          <a:p>
            <a:pPr marL="357188" lvl="1" indent="0">
              <a:lnSpc>
                <a:spcPct val="100000"/>
              </a:lnSpc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7369" y="1218650"/>
            <a:ext cx="2480817" cy="4614936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4282692"/>
            <a:ext cx="1550894" cy="1550894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9246" y="619412"/>
            <a:ext cx="1309590" cy="1309590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123113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Sikuli </a:t>
            </a:r>
            <a:r>
              <a:rPr lang="en-US" dirty="0" smtClean="0"/>
              <a:t>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rgbClr val="EBFFD2"/>
                </a:solidFill>
              </a:rPr>
              <a:t>Combination of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GUI</a:t>
            </a:r>
            <a:r>
              <a:rPr lang="en-US" sz="3200" dirty="0" smtClean="0">
                <a:solidFill>
                  <a:srgbClr val="EBFFD2"/>
                </a:solidFill>
              </a:rPr>
              <a:t> &amp;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Traditional</a:t>
            </a:r>
            <a:r>
              <a:rPr lang="en-US" sz="3200" dirty="0" smtClean="0">
                <a:solidFill>
                  <a:srgbClr val="EBFFD2"/>
                </a:solidFill>
              </a:rPr>
              <a:t> coding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Jython</a:t>
            </a:r>
            <a:r>
              <a:rPr lang="en-US" dirty="0" smtClean="0"/>
              <a:t> coding that can use images as parameters and variables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Screen Capture </a:t>
            </a:r>
            <a:r>
              <a:rPr lang="en-US" dirty="0" smtClean="0"/>
              <a:t>utilized</a:t>
            </a:r>
            <a:br>
              <a:rPr lang="en-US" dirty="0" smtClean="0"/>
            </a:br>
            <a:r>
              <a:rPr lang="en-US" dirty="0" smtClean="0"/>
              <a:t>for image selection instead of object IDs</a:t>
            </a:r>
          </a:p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rgbClr val="EBFFD2"/>
                </a:solidFill>
              </a:rPr>
              <a:t>Can upload image files</a:t>
            </a:r>
            <a:endParaRPr lang="en-US" sz="3200" dirty="0">
              <a:solidFill>
                <a:srgbClr val="EBFFD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0" r="33092"/>
          <a:stretch/>
        </p:blipFill>
        <p:spPr>
          <a:xfrm>
            <a:off x="4868333" y="3942272"/>
            <a:ext cx="3818467" cy="2610928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19813104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Sikuli 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 smtClean="0"/>
              <a:t>Basic </a:t>
            </a:r>
            <a:r>
              <a:rPr lang="en-US" dirty="0" err="1" smtClean="0"/>
              <a:t>Sikuli</a:t>
            </a:r>
            <a:r>
              <a:rPr lang="en-US" dirty="0" smtClean="0"/>
              <a:t> functions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IDE Command List – </a:t>
            </a:r>
          </a:p>
          <a:p>
            <a:pPr lvl="2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exists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find</a:t>
            </a:r>
            <a:r>
              <a:rPr lang="en-US" dirty="0" smtClean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findAll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wait</a:t>
            </a:r>
            <a:r>
              <a:rPr lang="bg-BG" dirty="0" smtClean="0"/>
              <a:t>,</a:t>
            </a:r>
            <a:br>
              <a:rPr lang="bg-BG" dirty="0" smtClean="0"/>
            </a:b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click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doubleClick</a:t>
            </a:r>
            <a:r>
              <a:rPr lang="en-US" dirty="0" smtClean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dragDrop</a:t>
            </a:r>
            <a:r>
              <a:rPr lang="en-US" dirty="0" smtClean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type</a:t>
            </a:r>
          </a:p>
          <a:p>
            <a:pPr lvl="2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switchApp</a:t>
            </a:r>
            <a:r>
              <a:rPr lang="en-US" dirty="0" smtClean="0"/>
              <a:t>(</a:t>
            </a:r>
            <a:r>
              <a:rPr lang="en-US" dirty="0" smtClean="0">
                <a:effectLst/>
              </a:rPr>
              <a:t>"</a:t>
            </a:r>
            <a:r>
              <a:rPr lang="en-US" dirty="0" smtClean="0"/>
              <a:t>App Name</a:t>
            </a:r>
            <a:r>
              <a:rPr lang="en-US" dirty="0" smtClean="0">
                <a:effectLst/>
              </a:rPr>
              <a:t>"</a:t>
            </a:r>
            <a:r>
              <a:rPr lang="en-US" dirty="0" smtClean="0"/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7513" y="1066799"/>
            <a:ext cx="1739792" cy="5165725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2324341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Sikuli IDE (</a:t>
            </a:r>
            <a:r>
              <a:rPr lang="bg-BG" dirty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dirty="0" smtClean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8217" y="2398586"/>
            <a:ext cx="3547566" cy="3911968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527560" y="1045632"/>
            <a:ext cx="2999411" cy="1413935"/>
          </a:xfrm>
          <a:prstGeom prst="wedgeRoundRectCallout">
            <a:avLst>
              <a:gd name="adj1" fmla="val 49648"/>
              <a:gd name="adj2" fmla="val 12201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Editor for writing Sikuli scripts in </a:t>
            </a:r>
            <a:r>
              <a:rPr lang="en-US" sz="2800" b="1" dirty="0" err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Jython</a:t>
            </a:r>
            <a:endParaRPr lang="en-US" sz="28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45841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Sikuli IDE (</a:t>
            </a:r>
            <a:r>
              <a:rPr lang="bg-BG" dirty="0"/>
              <a:t>3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dirty="0" smtClean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584" y="1412973"/>
            <a:ext cx="5848832" cy="5254527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584180" y="712361"/>
            <a:ext cx="3767683" cy="953453"/>
          </a:xfrm>
          <a:prstGeom prst="wedgeRoundRectCallout">
            <a:avLst>
              <a:gd name="adj1" fmla="val 2808"/>
              <a:gd name="adj2" fmla="val 12823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buttons activate the </a:t>
            </a:r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screenshot</a:t>
            </a:r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mode</a:t>
            </a:r>
            <a:endParaRPr lang="bg-BG" sz="28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16467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44500" y="1395575"/>
            <a:ext cx="8255000" cy="1921933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pPr algn="ctr"/>
            <a:r>
              <a:rPr lang="en-US" sz="5000" dirty="0" err="1" smtClean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rPr>
              <a:t>Sikuli</a:t>
            </a:r>
            <a:r>
              <a:rPr lang="en-US" sz="5000" dirty="0" smtClean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rPr>
              <a:t> IDE</a:t>
            </a:r>
          </a:p>
          <a:p>
            <a:pPr algn="ctr"/>
            <a:r>
              <a:rPr lang="en-US" dirty="0" smtClean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rPr>
              <a:t>Demo</a:t>
            </a:r>
            <a:endParaRPr lang="en-US" dirty="0">
              <a:effectLst>
                <a:outerShdw blurRad="30000" dist="30000" dir="2700000" algn="tl" rotWithShape="0">
                  <a:schemeClr val="bg2">
                    <a:shade val="45000"/>
                    <a:satMod val="150000"/>
                    <a:alpha val="90000"/>
                  </a:schemeClr>
                </a:outerShdw>
                <a:reflection blurRad="12000" stA="20000" endPos="50000" dist="12700" dir="5400000" sy="-100000" algn="bl" rotWithShape="0"/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461" y="3450279"/>
            <a:ext cx="3543078" cy="2389614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27057590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rgbClr val="EBFFD2"/>
                </a:solidFill>
              </a:rPr>
              <a:t>Allow programmer to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make visual references </a:t>
            </a:r>
            <a:r>
              <a:rPr lang="en-US" sz="3200" dirty="0" smtClean="0">
                <a:solidFill>
                  <a:srgbClr val="EBFFD2"/>
                </a:solidFill>
              </a:rPr>
              <a:t>instead of using names or keywords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More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intuitive</a:t>
            </a:r>
            <a:r>
              <a:rPr lang="en-US" dirty="0" smtClean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natural</a:t>
            </a:r>
            <a:r>
              <a:rPr lang="en-US" dirty="0" smtClean="0"/>
              <a:t> approach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Can be used to test hybrid applications – Web, Desktop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1657" y="5320280"/>
            <a:ext cx="1156720" cy="1156720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382800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Sikuli Script operates only in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visible screen space</a:t>
            </a:r>
            <a:r>
              <a:rPr lang="en-US" dirty="0" smtClean="0"/>
              <a:t> and thus is not applicable to invisible GUI elements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Changes in OS or application themes will affect UI elements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0650" y="4436534"/>
            <a:ext cx="1127351" cy="2048932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2016905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Lector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0" y="932331"/>
            <a:ext cx="7581900" cy="576430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nl-NL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Neven Dinev</a:t>
            </a:r>
            <a:br>
              <a:rPr lang="nl-NL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</a:br>
            <a:r>
              <a:rPr lang="nl-NL" sz="24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QA Architect </a:t>
            </a:r>
            <a:r>
              <a:rPr lang="bg-BG" sz="24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/>
            </a:r>
            <a:br>
              <a:rPr lang="bg-BG" sz="24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</a:br>
            <a:r>
              <a:rPr lang="nl-NL" sz="24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AppBuilder </a:t>
            </a:r>
            <a:r>
              <a:rPr lang="nl-NL" sz="24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Team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400" dirty="0" smtClean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marL="357188" lvl="1" indent="0">
              <a:buNone/>
            </a:pPr>
            <a:endParaRPr lang="en-US" sz="2600" dirty="0"/>
          </a:p>
          <a:p>
            <a:pPr marL="357188" lvl="1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066" y="1261534"/>
            <a:ext cx="2091267" cy="2091267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422530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43626"/>
            <a:ext cx="7086600" cy="838200"/>
          </a:xfrm>
        </p:spPr>
        <p:txBody>
          <a:bodyPr/>
          <a:lstStyle/>
          <a:p>
            <a:r>
              <a:rPr lang="en-US" dirty="0" smtClean="0"/>
              <a:t>Using Advanced </a:t>
            </a:r>
            <a:r>
              <a:rPr lang="en-US" dirty="0" err="1" smtClean="0"/>
              <a:t>Sikuli</a:t>
            </a:r>
            <a:r>
              <a:rPr lang="en-US" dirty="0" smtClean="0"/>
              <a:t> Functions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96411"/>
            <a:ext cx="8686800" cy="5332576"/>
          </a:xfrm>
        </p:spPr>
        <p:txBody>
          <a:bodyPr/>
          <a:lstStyle/>
          <a:p>
            <a:r>
              <a:rPr lang="en-US" sz="3000" dirty="0"/>
              <a:t>Regions</a:t>
            </a:r>
            <a:r>
              <a:rPr lang="en-US" sz="3000" dirty="0" smtClean="0"/>
              <a:t> – a rectangular area: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Region(x, y, w, h)</a:t>
            </a:r>
          </a:p>
          <a:p>
            <a:pPr lvl="1"/>
            <a:r>
              <a:rPr lang="en-US" sz="2800" dirty="0" smtClean="0"/>
              <a:t>Finding Regions</a:t>
            </a:r>
            <a:r>
              <a:rPr lang="en-US" sz="2400" dirty="0" smtClean="0"/>
              <a:t>:</a:t>
            </a:r>
          </a:p>
          <a:p>
            <a:pPr lvl="2"/>
            <a:r>
              <a:rPr lang="en-US" sz="2600" dirty="0" err="1" smtClean="0"/>
              <a:t>windowRegion</a:t>
            </a:r>
            <a:r>
              <a:rPr lang="en-US" sz="2600" dirty="0" smtClean="0"/>
              <a:t> = </a:t>
            </a:r>
            <a:r>
              <a:rPr lang="en-US" sz="26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App.focusedWindow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()</a:t>
            </a:r>
          </a:p>
          <a:p>
            <a:pPr lvl="2"/>
            <a:r>
              <a:rPr lang="en-US" sz="2600" dirty="0" err="1" smtClean="0"/>
              <a:t>buttonRegion</a:t>
            </a:r>
            <a:r>
              <a:rPr lang="en-US" sz="2600" dirty="0" smtClean="0"/>
              <a:t> = 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find()</a:t>
            </a:r>
          </a:p>
          <a:p>
            <a:pPr lvl="1"/>
            <a:r>
              <a:rPr lang="en-US" sz="2800" dirty="0"/>
              <a:t>Acting with Regions</a:t>
            </a:r>
          </a:p>
          <a:p>
            <a:pPr lvl="2"/>
            <a:r>
              <a:rPr lang="en-US" sz="26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region.highlight</a:t>
            </a:r>
            <a:r>
              <a:rPr lang="en-US" sz="2600" dirty="0" smtClean="0"/>
              <a:t>, 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click</a:t>
            </a:r>
            <a:r>
              <a:rPr lang="en-US" sz="2600" dirty="0" smtClean="0"/>
              <a:t>, 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type</a:t>
            </a:r>
            <a:r>
              <a:rPr lang="en-US" sz="2600" dirty="0" smtClean="0"/>
              <a:t>, 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find</a:t>
            </a:r>
            <a:r>
              <a:rPr lang="en-US" sz="2600" dirty="0" smtClean="0"/>
              <a:t>, etc..</a:t>
            </a:r>
          </a:p>
          <a:p>
            <a:pPr lvl="1"/>
            <a:r>
              <a:rPr lang="en-US" sz="2800" dirty="0"/>
              <a:t>Extending Regions</a:t>
            </a:r>
          </a:p>
          <a:p>
            <a:pPr lvl="2"/>
            <a:r>
              <a:rPr lang="en-US" sz="26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region.offset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(</a:t>
            </a:r>
            <a:r>
              <a:rPr lang="en-US" sz="26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x,y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)</a:t>
            </a:r>
          </a:p>
          <a:p>
            <a:endParaRPr lang="tr-TR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9070" y="4906971"/>
            <a:ext cx="2199166" cy="1224736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113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43626"/>
            <a:ext cx="7086600" cy="838200"/>
          </a:xfrm>
        </p:spPr>
        <p:txBody>
          <a:bodyPr/>
          <a:lstStyle/>
          <a:p>
            <a:r>
              <a:rPr lang="en-US" dirty="0" smtClean="0"/>
              <a:t>Using Advanced </a:t>
            </a:r>
            <a:r>
              <a:rPr lang="en-US" dirty="0" err="1" smtClean="0"/>
              <a:t>Sikuli</a:t>
            </a:r>
            <a:r>
              <a:rPr lang="en-US" dirty="0" smtClean="0"/>
              <a:t> Functions</a:t>
            </a:r>
            <a:r>
              <a:rPr lang="bg-BG" dirty="0" smtClean="0"/>
              <a:t> (2)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81826"/>
            <a:ext cx="8686800" cy="5791200"/>
          </a:xfrm>
        </p:spPr>
        <p:txBody>
          <a:bodyPr/>
          <a:lstStyle/>
          <a:p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Screen</a:t>
            </a:r>
            <a:r>
              <a:rPr lang="en-US" sz="2800" dirty="0" smtClean="0"/>
              <a:t> </a:t>
            </a:r>
            <a:r>
              <a:rPr lang="en-US" sz="2800" dirty="0"/>
              <a:t>– creates a new screen object, that represents the default/primary </a:t>
            </a:r>
            <a:r>
              <a:rPr lang="en-US" sz="2800" dirty="0" smtClean="0"/>
              <a:t>monitor</a:t>
            </a:r>
          </a:p>
          <a:p>
            <a:pPr lvl="1"/>
            <a:r>
              <a:rPr lang="en-US" sz="2600" dirty="0" smtClean="0"/>
              <a:t>Screen(</a:t>
            </a:r>
            <a:r>
              <a:rPr lang="en-US" sz="2600" i="1" dirty="0" smtClean="0"/>
              <a:t>[id]</a:t>
            </a:r>
            <a:r>
              <a:rPr lang="en-US" sz="2600" dirty="0"/>
              <a:t>), </a:t>
            </a:r>
            <a:r>
              <a:rPr lang="en-US" sz="2600" dirty="0" err="1" smtClean="0"/>
              <a:t>getNumberScreens</a:t>
            </a:r>
            <a:r>
              <a:rPr lang="en-US" sz="2600" dirty="0"/>
              <a:t>(), capture(x, y, w, h)</a:t>
            </a:r>
            <a:endParaRPr lang="en-US" sz="2600" dirty="0" smtClean="0"/>
          </a:p>
          <a:p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Location</a:t>
            </a:r>
            <a:r>
              <a:rPr lang="en-US" sz="2800" dirty="0" smtClean="0"/>
              <a:t> </a:t>
            </a:r>
            <a:r>
              <a:rPr lang="en-US" sz="2800" dirty="0"/>
              <a:t>– </a:t>
            </a:r>
            <a:r>
              <a:rPr lang="en-US" sz="2800" dirty="0" smtClean="0"/>
              <a:t>handle </a:t>
            </a:r>
            <a:r>
              <a:rPr lang="en-US" sz="2800" dirty="0"/>
              <a:t>single points on the screen directly by its position (x, y</a:t>
            </a:r>
            <a:r>
              <a:rPr lang="en-US" sz="2800" dirty="0" smtClean="0"/>
              <a:t>)</a:t>
            </a:r>
          </a:p>
          <a:p>
            <a:pPr lvl="1"/>
            <a:r>
              <a:rPr lang="en-US" sz="2600" dirty="0"/>
              <a:t>Location(x, y), </a:t>
            </a:r>
            <a:r>
              <a:rPr lang="en-US" sz="2600" dirty="0" err="1"/>
              <a:t>setLocation</a:t>
            </a:r>
            <a:r>
              <a:rPr lang="en-US" sz="2600" dirty="0"/>
              <a:t>(x, y)</a:t>
            </a:r>
            <a:endParaRPr lang="en-US" sz="2600" dirty="0" smtClean="0"/>
          </a:p>
          <a:p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Match</a:t>
            </a:r>
            <a:r>
              <a:rPr lang="en-US" sz="2800" dirty="0"/>
              <a:t> – represents the result of a successful find </a:t>
            </a:r>
            <a:r>
              <a:rPr lang="en-US" sz="2800" dirty="0" smtClean="0"/>
              <a:t>operation</a:t>
            </a:r>
            <a:endParaRPr lang="en-US" sz="2800" dirty="0"/>
          </a:p>
          <a:p>
            <a:pPr lvl="1"/>
            <a:r>
              <a:rPr lang="tr-TR" sz="2600" dirty="0"/>
              <a:t>getScore</a:t>
            </a:r>
            <a:r>
              <a:rPr lang="tr-TR" sz="2600" dirty="0" smtClean="0"/>
              <a:t>()</a:t>
            </a:r>
            <a:r>
              <a:rPr lang="en-US" sz="2600" dirty="0"/>
              <a:t>, </a:t>
            </a:r>
            <a:r>
              <a:rPr lang="en-US" sz="2600" dirty="0" err="1"/>
              <a:t>getTarget</a:t>
            </a:r>
            <a:r>
              <a:rPr lang="en-US" sz="2600" dirty="0"/>
              <a:t>()</a:t>
            </a:r>
            <a:endParaRPr lang="tr-TR" sz="2600" dirty="0"/>
          </a:p>
        </p:txBody>
      </p:sp>
    </p:spTree>
    <p:extLst>
      <p:ext uri="{BB962C8B-B14F-4D97-AF65-F5344CB8AC3E}">
        <p14:creationId xmlns:p14="http://schemas.microsoft.com/office/powerpoint/2010/main" val="193589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parts of Automation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Preconditions (set up)</a:t>
            </a:r>
          </a:p>
          <a:p>
            <a:r>
              <a:rPr lang="en-US" dirty="0" smtClean="0"/>
              <a:t>Actions</a:t>
            </a:r>
          </a:p>
          <a:p>
            <a:pPr lvl="1"/>
            <a:r>
              <a:rPr lang="en-US" dirty="0" smtClean="0"/>
              <a:t>Click, type, drag and drop</a:t>
            </a:r>
          </a:p>
          <a:p>
            <a:pPr lvl="1"/>
            <a:r>
              <a:rPr lang="en-US" dirty="0" smtClean="0"/>
              <a:t>Synchronization points – wait</a:t>
            </a:r>
          </a:p>
          <a:p>
            <a:r>
              <a:rPr lang="en-US" dirty="0" smtClean="0"/>
              <a:t>Verifications &amp; Results</a:t>
            </a:r>
          </a:p>
          <a:p>
            <a:r>
              <a:rPr lang="en-US" dirty="0" err="1" smtClean="0"/>
              <a:t>Postconditions</a:t>
            </a:r>
            <a:r>
              <a:rPr lang="en-US" dirty="0" smtClean="0"/>
              <a:t> (tear down)</a:t>
            </a:r>
            <a:endParaRPr lang="en-US" dirty="0"/>
          </a:p>
        </p:txBody>
      </p:sp>
      <p:pic>
        <p:nvPicPr>
          <p:cNvPr id="1026" name="Picture 2" descr="Slack and Parr Spare Parts and Servic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5837" y="4133532"/>
            <a:ext cx="1861233" cy="1744906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29326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Workshop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Sikuli</a:t>
            </a:r>
            <a:r>
              <a:rPr lang="en-US" dirty="0" smtClean="0"/>
              <a:t> IDE create a script that:</a:t>
            </a:r>
          </a:p>
          <a:p>
            <a:pPr lvl="1"/>
            <a:r>
              <a:rPr lang="en-US" dirty="0" smtClean="0"/>
              <a:t>Navigates to </a:t>
            </a:r>
            <a:r>
              <a:rPr lang="en-US" dirty="0">
                <a:hlinkClick r:id="rId2"/>
              </a:rPr>
              <a:t>https://platform.telerik.com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 (assuming you are logged in)</a:t>
            </a:r>
          </a:p>
          <a:p>
            <a:pPr lvl="1"/>
            <a:r>
              <a:rPr lang="en-US" dirty="0" smtClean="0"/>
              <a:t>Create </a:t>
            </a:r>
            <a:r>
              <a:rPr lang="en-US" dirty="0" smtClean="0"/>
              <a:t>a workspace</a:t>
            </a:r>
            <a:endParaRPr lang="en-US" dirty="0" smtClean="0"/>
          </a:p>
          <a:p>
            <a:pPr lvl="1"/>
            <a:r>
              <a:rPr lang="en-US" dirty="0" smtClean="0"/>
              <a:t>Confirm </a:t>
            </a:r>
            <a:r>
              <a:rPr lang="en-US" dirty="0" smtClean="0"/>
              <a:t>the workspace </a:t>
            </a:r>
            <a:r>
              <a:rPr lang="en-US" dirty="0" smtClean="0"/>
              <a:t>is created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294151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2509" y="4211495"/>
            <a:ext cx="7924800" cy="685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How </a:t>
            </a:r>
            <a:r>
              <a:rPr lang="en-US" dirty="0" smtClean="0"/>
              <a:t>do you </a:t>
            </a:r>
            <a:r>
              <a:rPr lang="en-US" dirty="0"/>
              <a:t>imagine a test framework?</a:t>
            </a:r>
          </a:p>
        </p:txBody>
      </p:sp>
      <p:pic>
        <p:nvPicPr>
          <p:cNvPr id="2050" name="Picture 2" descr="http://2.bp.blogspot.com/-jd6YyN6C9r4/UfyNTjBkRSI/AAAAAAAAABw/x_jRkWEt1H0/s1600/Light_Bulb_clip_art_mediu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194" y="1017327"/>
            <a:ext cx="2476529" cy="2484867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8790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</a:t>
            </a:r>
            <a:r>
              <a:rPr lang="en-US" dirty="0"/>
              <a:t>F</a:t>
            </a:r>
            <a:r>
              <a:rPr lang="en-US" dirty="0" smtClean="0"/>
              <a:t>ramework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Automation testing framework is an overall </a:t>
            </a:r>
            <a:r>
              <a:rPr lang="en-US" dirty="0"/>
              <a:t>system in which </a:t>
            </a:r>
            <a:r>
              <a:rPr lang="en-US" dirty="0" smtClean="0"/>
              <a:t>tests are:</a:t>
            </a:r>
          </a:p>
          <a:p>
            <a:pPr lvl="1"/>
            <a:r>
              <a:rPr lang="en-US" dirty="0" smtClean="0"/>
              <a:t>Created</a:t>
            </a:r>
          </a:p>
          <a:p>
            <a:pPr lvl="1"/>
            <a:r>
              <a:rPr lang="en-US" dirty="0" smtClean="0"/>
              <a:t>Executed</a:t>
            </a:r>
          </a:p>
          <a:p>
            <a:pPr lvl="1"/>
            <a:r>
              <a:rPr lang="en-US" dirty="0" smtClean="0"/>
              <a:t>Analyzed </a:t>
            </a:r>
          </a:p>
          <a:p>
            <a:pPr lvl="1"/>
            <a:r>
              <a:rPr lang="en-US" dirty="0" smtClean="0"/>
              <a:t>Maintained</a:t>
            </a:r>
            <a:endParaRPr lang="en-US" dirty="0"/>
          </a:p>
        </p:txBody>
      </p:sp>
      <p:pic>
        <p:nvPicPr>
          <p:cNvPr id="1026" name="Picture 2" descr="http://pocoproject.org/images/jigsawpuzz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2050" y="4467225"/>
            <a:ext cx="2209800" cy="1905000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33177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start…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Runing</a:t>
            </a:r>
            <a:r>
              <a:rPr lang="en-US" dirty="0" smtClean="0"/>
              <a:t> tests from console</a:t>
            </a:r>
          </a:p>
          <a:p>
            <a:r>
              <a:rPr lang="en-US" dirty="0" smtClean="0"/>
              <a:t>Using </a:t>
            </a:r>
            <a:r>
              <a:rPr lang="en-US" dirty="0"/>
              <a:t>unit test library</a:t>
            </a:r>
          </a:p>
          <a:p>
            <a:pPr lvl="1"/>
            <a:r>
              <a:rPr lang="en-US" dirty="0"/>
              <a:t>Test case structure</a:t>
            </a:r>
          </a:p>
          <a:p>
            <a:endParaRPr lang="en-US" dirty="0"/>
          </a:p>
        </p:txBody>
      </p:sp>
      <p:pic>
        <p:nvPicPr>
          <p:cNvPr id="3074" name="Picture 2" descr="http://www.intellidemia.com/wp-content/themes/intellidemia/images/products/start_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4920" y="4023645"/>
            <a:ext cx="1905000" cy="1905000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25729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7166" y="247115"/>
            <a:ext cx="7018234" cy="838200"/>
          </a:xfrm>
        </p:spPr>
        <p:txBody>
          <a:bodyPr/>
          <a:lstStyle/>
          <a:p>
            <a:r>
              <a:rPr lang="en-US" dirty="0"/>
              <a:t>UI T</a:t>
            </a:r>
            <a:r>
              <a:rPr lang="en-US" dirty="0" smtClean="0"/>
              <a:t>est </a:t>
            </a:r>
            <a:r>
              <a:rPr lang="en-US" dirty="0"/>
              <a:t>F</a:t>
            </a:r>
            <a:r>
              <a:rPr lang="en-US" dirty="0" smtClean="0"/>
              <a:t>ramework </a:t>
            </a:r>
            <a:r>
              <a:rPr lang="en-US" dirty="0"/>
              <a:t>A</a:t>
            </a:r>
            <a:r>
              <a:rPr lang="en-US" dirty="0" smtClean="0"/>
              <a:t>rchitecture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86441"/>
            <a:ext cx="8686800" cy="5325454"/>
          </a:xfrm>
        </p:spPr>
        <p:txBody>
          <a:bodyPr/>
          <a:lstStyle/>
          <a:p>
            <a:r>
              <a:rPr lang="en-US" dirty="0" smtClean="0"/>
              <a:t>UI </a:t>
            </a:r>
            <a:r>
              <a:rPr lang="en-US" dirty="0"/>
              <a:t>Map</a:t>
            </a:r>
          </a:p>
          <a:p>
            <a:r>
              <a:rPr lang="en-US" dirty="0"/>
              <a:t>Function library</a:t>
            </a:r>
          </a:p>
          <a:p>
            <a:r>
              <a:rPr lang="en-US" dirty="0"/>
              <a:t>Test cases/Test </a:t>
            </a:r>
            <a:r>
              <a:rPr lang="en-US" dirty="0" smtClean="0"/>
              <a:t>set</a:t>
            </a:r>
          </a:p>
          <a:p>
            <a:r>
              <a:rPr lang="en-US" dirty="0"/>
              <a:t>Others: mail notification, video </a:t>
            </a:r>
            <a:r>
              <a:rPr lang="en-US" dirty="0" smtClean="0"/>
              <a:t>logs, Jenkins</a:t>
            </a:r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4098" name="Picture 2" descr="http://s3images.coroflot.com/user_files/individual_files/259281_ym97hP2Iq1FkN4TGNaa6kAxqC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9751" y="4582898"/>
            <a:ext cx="2476223" cy="1655532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41758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HTMLTestRunner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HTMLTestRunner is 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extension</a:t>
            </a:r>
            <a:r>
              <a:rPr lang="en-US" dirty="0"/>
              <a:t> to the Python standard library's unittest </a:t>
            </a:r>
            <a:r>
              <a:rPr lang="en-US" dirty="0" smtClean="0"/>
              <a:t>module</a:t>
            </a:r>
          </a:p>
          <a:p>
            <a:pPr>
              <a:lnSpc>
                <a:spcPct val="100000"/>
              </a:lnSpc>
            </a:pPr>
            <a:r>
              <a:rPr lang="en-US" dirty="0"/>
              <a:t>It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generates</a:t>
            </a:r>
            <a:r>
              <a:rPr lang="en-US" dirty="0"/>
              <a:t> easy to use HTML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 reports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578" y="3450980"/>
            <a:ext cx="2906536" cy="2274026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5092" y="3450980"/>
            <a:ext cx="3033968" cy="2274026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309532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59601" y="2699487"/>
            <a:ext cx="8824798" cy="236457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pPr algn="ctr"/>
            <a:endParaRPr lang="en-US" sz="5000" dirty="0">
              <a:effectLst>
                <a:outerShdw blurRad="30000" dist="30000" dir="2700000" algn="tl" rotWithShape="0">
                  <a:schemeClr val="bg2">
                    <a:shade val="45000"/>
                    <a:satMod val="150000"/>
                    <a:alpha val="90000"/>
                  </a:schemeClr>
                </a:outerShdw>
                <a:reflection blurRad="12000" stA="20000" endPos="50000" dist="12700" dir="5400000" sy="-100000" algn="bl" rotWithShape="0"/>
              </a:effectLst>
            </a:endParaRPr>
          </a:p>
          <a:p>
            <a:pPr algn="ctr"/>
            <a:endParaRPr lang="en-US" sz="5000" dirty="0" smtClean="0">
              <a:effectLst>
                <a:outerShdw blurRad="30000" dist="30000" dir="2700000" algn="tl" rotWithShape="0">
                  <a:schemeClr val="bg2">
                    <a:shade val="45000"/>
                    <a:satMod val="150000"/>
                    <a:alpha val="90000"/>
                  </a:schemeClr>
                </a:outerShdw>
                <a:reflection blurRad="12000" stA="20000" endPos="50000" dist="12700" dir="5400000" sy="-100000" algn="bl" rotWithShape="0"/>
              </a:effectLst>
            </a:endParaRPr>
          </a:p>
          <a:p>
            <a:pPr algn="ctr"/>
            <a:r>
              <a:rPr lang="en-US" sz="5000" dirty="0" smtClean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rPr>
              <a:t> </a:t>
            </a:r>
            <a:r>
              <a:rPr lang="en-US" sz="5000" dirty="0"/>
              <a:t>Automation </a:t>
            </a:r>
            <a:r>
              <a:rPr lang="en-US" sz="5000" dirty="0" smtClean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rPr>
              <a:t>Testing</a:t>
            </a:r>
          </a:p>
          <a:p>
            <a:pPr algn="ctr"/>
            <a:r>
              <a:rPr lang="en-US" sz="5000" dirty="0" smtClean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rPr>
              <a:t> Framework</a:t>
            </a:r>
            <a:endParaRPr lang="en-US" sz="5000" dirty="0">
              <a:effectLst>
                <a:outerShdw blurRad="30000" dist="30000" dir="2700000" algn="tl" rotWithShape="0">
                  <a:schemeClr val="bg2">
                    <a:shade val="45000"/>
                    <a:satMod val="150000"/>
                    <a:alpha val="90000"/>
                  </a:schemeClr>
                </a:outerShdw>
                <a:reflection blurRad="12000" stA="20000" endPos="50000" dist="12700" dir="5400000" sy="-100000" algn="bl" rotWithShape="0"/>
              </a:effectLst>
            </a:endParaRPr>
          </a:p>
          <a:p>
            <a:pPr algn="ctr"/>
            <a:endParaRPr lang="en-US" sz="4400" dirty="0" smtClean="0">
              <a:effectLst>
                <a:outerShdw blurRad="30000" dist="30000" dir="2700000" algn="tl" rotWithShape="0">
                  <a:schemeClr val="bg2">
                    <a:shade val="45000"/>
                    <a:satMod val="150000"/>
                    <a:alpha val="90000"/>
                  </a:schemeClr>
                </a:outerShdw>
                <a:reflection blurRad="12000" stA="20000" endPos="50000" dist="12700" dir="5400000" sy="-100000" algn="bl" rotWithShape="0"/>
              </a:effectLst>
            </a:endParaRPr>
          </a:p>
          <a:p>
            <a:pPr algn="ctr"/>
            <a:r>
              <a:rPr lang="en-US" sz="4400" dirty="0" smtClean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rPr>
              <a:t>Demo</a:t>
            </a:r>
            <a:endParaRPr lang="en-US" sz="4400" dirty="0">
              <a:effectLst>
                <a:outerShdw blurRad="30000" dist="30000" dir="2700000" algn="tl" rotWithShape="0">
                  <a:schemeClr val="bg2">
                    <a:shade val="45000"/>
                    <a:satMod val="150000"/>
                    <a:alpha val="90000"/>
                  </a:schemeClr>
                </a:outerShdw>
                <a:reflection blurRad="12000" stA="20000" endPos="50000" dist="12700" dir="5400000" sy="-100000" algn="bl" rotWithShape="0"/>
              </a:effectLst>
            </a:endParaRPr>
          </a:p>
          <a:p>
            <a:pPr algn="ctr"/>
            <a:endParaRPr lang="en-US" sz="5000" dirty="0">
              <a:effectLst>
                <a:outerShdw blurRad="30000" dist="30000" dir="2700000" algn="tl" rotWithShape="0">
                  <a:schemeClr val="bg2">
                    <a:shade val="45000"/>
                    <a:satMod val="150000"/>
                    <a:alpha val="90000"/>
                  </a:schemeClr>
                </a:outerShdw>
                <a:reflection blurRad="12000" stA="20000" endPos="50000" dist="12700" dir="5400000" sy="-100000" algn="bl" rotWithShape="0"/>
              </a:effectLst>
            </a:endParaRPr>
          </a:p>
        </p:txBody>
      </p:sp>
      <p:pic>
        <p:nvPicPr>
          <p:cNvPr id="5124" name="Picture 4" descr="demo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0726" y="896937"/>
            <a:ext cx="1802549" cy="1802550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0667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590107"/>
          </a:xfrm>
        </p:spPr>
        <p:txBody>
          <a:bodyPr/>
          <a:lstStyle/>
          <a:p>
            <a:r>
              <a:rPr lang="en-US" dirty="0"/>
              <a:t>Table of </a:t>
            </a:r>
            <a:r>
              <a:rPr lang="en-US" dirty="0" smtClean="0"/>
              <a:t>Contents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689" y="1071153"/>
            <a:ext cx="8686800" cy="548616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What is Capture/Replay tool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Issues to solve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Introducing Sikuli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 Structure of Test Folder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Platform Independence</a:t>
            </a:r>
          </a:p>
          <a:p>
            <a:pPr>
              <a:lnSpc>
                <a:spcPct val="100000"/>
              </a:lnSpc>
            </a:pPr>
            <a:r>
              <a:rPr lang="en-US" dirty="0"/>
              <a:t>What we need</a:t>
            </a:r>
          </a:p>
          <a:p>
            <a:pPr>
              <a:lnSpc>
                <a:spcPct val="100000"/>
              </a:lnSpc>
            </a:pPr>
            <a:r>
              <a:rPr lang="en-US" dirty="0"/>
              <a:t>How </a:t>
            </a:r>
            <a:r>
              <a:rPr lang="en-US" dirty="0" err="1"/>
              <a:t>Sikuli</a:t>
            </a:r>
            <a:r>
              <a:rPr lang="en-US" dirty="0"/>
              <a:t> Works</a:t>
            </a:r>
          </a:p>
          <a:p>
            <a:pPr>
              <a:lnSpc>
                <a:spcPct val="100000"/>
              </a:lnSpc>
            </a:pPr>
            <a:r>
              <a:rPr lang="en-US" dirty="0"/>
              <a:t>Using </a:t>
            </a:r>
            <a:r>
              <a:rPr lang="en-US" dirty="0" err="1"/>
              <a:t>Sikuli</a:t>
            </a:r>
            <a:r>
              <a:rPr lang="en-US" dirty="0"/>
              <a:t> IDE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399348" y="1720677"/>
            <a:ext cx="1527339" cy="3690064"/>
            <a:chOff x="6844160" y="1934239"/>
            <a:chExt cx="1728970" cy="3663453"/>
          </a:xfrm>
          <a:effectLst>
            <a:glow rad="101600">
              <a:schemeClr val="tx1">
                <a:alpha val="60000"/>
              </a:schemeClr>
            </a:glow>
          </a:effectLst>
        </p:grpSpPr>
        <p:pic>
          <p:nvPicPr>
            <p:cNvPr id="3078" name="Picture 6" descr="C:\Users\koleva\Desktop\Untitled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903902">
              <a:off x="6844160" y="3385207"/>
              <a:ext cx="1659364" cy="22124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7" name="Picture 5" descr="C:\Users\koleva\Desktop\Untitled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2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60189">
              <a:off x="6848187" y="2599566"/>
              <a:ext cx="1724943" cy="22999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colorTemperature colorTemp="11200"/>
                      </a14:imgEffect>
                      <a14:imgEffect>
                        <a14:saturation sat="3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583471">
              <a:off x="6856633" y="1934239"/>
              <a:ext cx="1708047" cy="23595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1195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results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94" y="1018309"/>
            <a:ext cx="8810106" cy="5506315"/>
          </a:xfrm>
        </p:spPr>
      </p:pic>
    </p:spTree>
    <p:extLst>
      <p:ext uri="{BB962C8B-B14F-4D97-AF65-F5344CB8AC3E}">
        <p14:creationId xmlns:p14="http://schemas.microsoft.com/office/powerpoint/2010/main" val="11066921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Workshop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base framework create a test set that:</a:t>
            </a:r>
          </a:p>
          <a:p>
            <a:pPr lvl="1"/>
            <a:r>
              <a:rPr lang="en-US" dirty="0" smtClean="0"/>
              <a:t>Navigates to </a:t>
            </a:r>
            <a:r>
              <a:rPr lang="en-US" dirty="0">
                <a:hlinkClick r:id="rId2"/>
              </a:rPr>
              <a:t>https://platform.telerik.com/</a:t>
            </a:r>
            <a:r>
              <a:rPr lang="en-US" dirty="0" smtClean="0"/>
              <a:t> (assume login is cached)</a:t>
            </a:r>
          </a:p>
          <a:p>
            <a:pPr lvl="1"/>
            <a:r>
              <a:rPr lang="en-US" dirty="0" smtClean="0"/>
              <a:t>Create </a:t>
            </a:r>
            <a:r>
              <a:rPr lang="en-US" dirty="0" smtClean="0"/>
              <a:t>a workspace (you may consider using </a:t>
            </a:r>
            <a:r>
              <a:rPr lang="en-US" dirty="0"/>
              <a:t>unique name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Create </a:t>
            </a:r>
            <a:r>
              <a:rPr lang="en-US" dirty="0" smtClean="0"/>
              <a:t>an </a:t>
            </a:r>
            <a:r>
              <a:rPr lang="en-US" dirty="0" err="1" smtClean="0"/>
              <a:t>AppBuilder</a:t>
            </a:r>
            <a:r>
              <a:rPr lang="en-US" dirty="0" smtClean="0"/>
              <a:t> Hybrid project</a:t>
            </a:r>
          </a:p>
          <a:p>
            <a:pPr marL="357188" lvl="1" indent="0">
              <a:buNone/>
            </a:pPr>
            <a:r>
              <a:rPr lang="en-US" sz="2400" i="1" dirty="0">
                <a:solidFill>
                  <a:srgbClr val="F5FFC2"/>
                </a:solidFill>
              </a:rPr>
              <a:t>Bonus exercises</a:t>
            </a:r>
          </a:p>
          <a:p>
            <a:pPr lvl="2"/>
            <a:r>
              <a:rPr lang="en-US" sz="2400" i="1" dirty="0" smtClean="0"/>
              <a:t>Add New Html file</a:t>
            </a:r>
          </a:p>
          <a:p>
            <a:pPr lvl="2"/>
            <a:r>
              <a:rPr lang="en-US" sz="2400" i="1" dirty="0" smtClean="0"/>
              <a:t>Do a build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7912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Sikuli Official site:</a:t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://www.sikuli.org/</a:t>
            </a:r>
            <a:r>
              <a:rPr lang="en-US" dirty="0"/>
              <a:t> 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Sikuli documentation:</a:t>
            </a:r>
            <a:br>
              <a:rPr lang="en-US" dirty="0" smtClean="0"/>
            </a:br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://doc.sikuli.org/</a:t>
            </a:r>
            <a:r>
              <a:rPr lang="en-US" dirty="0"/>
              <a:t> 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Sikuli</a:t>
            </a:r>
            <a:r>
              <a:rPr lang="en-US" dirty="0"/>
              <a:t> </a:t>
            </a:r>
            <a:r>
              <a:rPr lang="en-US" dirty="0" smtClean="0"/>
              <a:t>script help:</a:t>
            </a:r>
            <a:br>
              <a:rPr lang="en-US" dirty="0" smtClean="0"/>
            </a:br>
            <a:r>
              <a:rPr lang="en-US" dirty="0" smtClean="0">
                <a:hlinkClick r:id="rId5"/>
              </a:rPr>
              <a:t>http</a:t>
            </a:r>
            <a:r>
              <a:rPr lang="en-US" dirty="0">
                <a:hlinkClick r:id="rId5"/>
              </a:rPr>
              <a:t>://doc.sikuli.org/sikuli-script-index.html</a:t>
            </a:r>
            <a:endParaRPr lang="en-US" dirty="0" smtClean="0"/>
          </a:p>
          <a:p>
            <a:r>
              <a:rPr lang="en-US" dirty="0" err="1" smtClean="0"/>
              <a:t>HTMLTestRunner</a:t>
            </a:r>
            <a:r>
              <a:rPr lang="en-US" dirty="0" smtClean="0"/>
              <a:t> page: </a:t>
            </a:r>
            <a:r>
              <a:rPr lang="en-US" u="sng" dirty="0" smtClean="0">
                <a:effectLst/>
              </a:rPr>
              <a:t> </a:t>
            </a:r>
            <a:r>
              <a:rPr lang="bg-BG" dirty="0" smtClean="0">
                <a:effectLst/>
                <a:hlinkClick r:id="rId6"/>
              </a:rPr>
              <a:t>http</a:t>
            </a:r>
            <a:r>
              <a:rPr lang="bg-BG" dirty="0">
                <a:effectLst/>
                <a:hlinkClick r:id="rId6"/>
              </a:rPr>
              <a:t>://tungwaiyip.info/software/HTMLTestRunner.html</a:t>
            </a:r>
            <a:endParaRPr lang="bg-BG" dirty="0">
              <a:effectLst/>
            </a:endParaRPr>
          </a:p>
          <a:p>
            <a:pPr>
              <a:lnSpc>
                <a:spcPct val="10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87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Sikuli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748416" y="2930915"/>
            <a:ext cx="5642984" cy="1219201"/>
          </a:xfrm>
        </p:spPr>
        <p:txBody>
          <a:bodyPr wrap="none" lIns="0" tIns="0" rIns="0" bIns="0" anchor="ctr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smtClean="0"/>
              <a:t>Questions?</a:t>
            </a:r>
            <a:endParaRPr lang="en-US" sz="7200" dirty="0"/>
          </a:p>
        </p:txBody>
      </p:sp>
      <p:sp>
        <p:nvSpPr>
          <p:cNvPr id="6" name="TextBox 5"/>
          <p:cNvSpPr txBox="1"/>
          <p:nvPr/>
        </p:nvSpPr>
        <p:spPr>
          <a:xfrm rot="12041701" flipH="1">
            <a:off x="7298514" y="4335923"/>
            <a:ext cx="949687" cy="180395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 rot="2456848" flipH="1">
            <a:off x="968763" y="4533447"/>
            <a:ext cx="859648" cy="240465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4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4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9535351" flipH="1">
            <a:off x="793612" y="1933451"/>
            <a:ext cx="949687" cy="14014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 rot="19836951" flipH="1">
            <a:off x="7434275" y="1063226"/>
            <a:ext cx="949687" cy="2492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5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56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 rot="2233443" flipH="1">
            <a:off x="2277485" y="1162062"/>
            <a:ext cx="584096" cy="9243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 rot="8530737" flipH="1">
            <a:off x="4871755" y="456344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 rot="12627025" flipH="1">
            <a:off x="2726518" y="4181126"/>
            <a:ext cx="584096" cy="62616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 rot="19460650" flipH="1">
            <a:off x="3142397" y="2163174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 rot="18277140" flipH="1">
            <a:off x="438513" y="3075786"/>
            <a:ext cx="891282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10030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smtClean="0"/>
              <a:t>C# Programming </a:t>
            </a:r>
            <a:r>
              <a:rPr lang="en-US" dirty="0" smtClean="0"/>
              <a:t>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75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590107"/>
          </a:xfrm>
        </p:spPr>
        <p:txBody>
          <a:bodyPr/>
          <a:lstStyle/>
          <a:p>
            <a:r>
              <a:rPr lang="en-US" dirty="0"/>
              <a:t>Table of </a:t>
            </a:r>
            <a:r>
              <a:rPr lang="en-US" dirty="0" smtClean="0"/>
              <a:t>Contents (1)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689" y="1018903"/>
            <a:ext cx="8686800" cy="553841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Advantages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Limitation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Using </a:t>
            </a:r>
            <a:r>
              <a:rPr lang="en-US" dirty="0"/>
              <a:t>Advanced </a:t>
            </a:r>
            <a:r>
              <a:rPr lang="en-US" dirty="0" err="1"/>
              <a:t>Sikuli</a:t>
            </a:r>
            <a:r>
              <a:rPr lang="en-US" dirty="0"/>
              <a:t> </a:t>
            </a:r>
            <a:r>
              <a:rPr lang="en-US" dirty="0" smtClean="0"/>
              <a:t>Functions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Main parts of Automation Test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Testing Framework</a:t>
            </a:r>
          </a:p>
          <a:p>
            <a:pPr>
              <a:lnSpc>
                <a:spcPct val="100000"/>
              </a:lnSpc>
            </a:pPr>
            <a:r>
              <a:rPr lang="en-US" dirty="0"/>
              <a:t>UI Test Framework Architecture 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err="1" smtClean="0"/>
              <a:t>HTMLTestRunner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/>
              <a:t>Reading results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9" name="Picture 1" descr="C:\Trash\books-again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77000" y="1905000"/>
            <a:ext cx="2039815" cy="3505200"/>
          </a:xfrm>
          <a:prstGeom prst="rect">
            <a:avLst/>
          </a:prstGeom>
          <a:noFill/>
          <a:effectLst>
            <a:glow rad="101600">
              <a:schemeClr val="tx1">
                <a:alpha val="60000"/>
              </a:schemeClr>
            </a:glow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41586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smtClean="0"/>
              <a:t>Capture/Replay </a:t>
            </a:r>
            <a:r>
              <a:rPr lang="en-US" dirty="0"/>
              <a:t>tool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test developer interacts with an application under test, typically through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graphical user interface </a:t>
            </a:r>
            <a:r>
              <a:rPr lang="en-US" dirty="0"/>
              <a:t>(GUI), while some capture tool simultaneously generates an automated test </a:t>
            </a:r>
            <a:r>
              <a:rPr lang="en-US" dirty="0" smtClean="0"/>
              <a:t>script</a:t>
            </a:r>
          </a:p>
          <a:p>
            <a:pPr marL="282575" lvl="1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/>
              <a:t>Tests are </a:t>
            </a: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difficult to maintenance </a:t>
            </a:r>
            <a:r>
              <a:rPr lang="en-US" dirty="0"/>
              <a:t>as the application changes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</a:t>
            </a:r>
            <a:r>
              <a:rPr lang="en-US" dirty="0"/>
              <a:t>. screens will get added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buttons </a:t>
            </a:r>
            <a:r>
              <a:rPr lang="en-US" dirty="0"/>
              <a:t>will get removed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column </a:t>
            </a:r>
            <a:r>
              <a:rPr lang="en-US" dirty="0"/>
              <a:t>names will get modified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066" y="4580467"/>
            <a:ext cx="1219200" cy="1219200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176707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to solve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GUIs are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difficult to test </a:t>
            </a:r>
            <a:r>
              <a:rPr lang="en-US" dirty="0"/>
              <a:t>directly in code</a:t>
            </a:r>
          </a:p>
          <a:p>
            <a:r>
              <a:rPr lang="en-US" dirty="0" smtClean="0"/>
              <a:t>Need of a reliable consistent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regression test </a:t>
            </a:r>
            <a:r>
              <a:rPr lang="en-US" dirty="0"/>
              <a:t>execution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approach</a:t>
            </a:r>
          </a:p>
          <a:p>
            <a:r>
              <a:rPr lang="en-US" dirty="0" smtClean="0"/>
              <a:t>Need of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easy-to-read test </a:t>
            </a:r>
            <a:r>
              <a:rPr lang="en-US" dirty="0" smtClean="0"/>
              <a:t>execution results</a:t>
            </a:r>
          </a:p>
          <a:p>
            <a:r>
              <a:rPr lang="en-US" dirty="0" smtClean="0"/>
              <a:t>Too many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repeatable</a:t>
            </a:r>
            <a:r>
              <a:rPr lang="en-US" dirty="0" smtClean="0"/>
              <a:t> test steps</a:t>
            </a:r>
          </a:p>
          <a:p>
            <a:r>
              <a:rPr lang="en-US" dirty="0" smtClean="0"/>
              <a:t>No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suitable tools </a:t>
            </a:r>
            <a:r>
              <a:rPr lang="en-US" dirty="0" smtClean="0"/>
              <a:t>for specific applications (e.g. mobile app simulators)</a:t>
            </a:r>
            <a:endParaRPr lang="en-US" dirty="0"/>
          </a:p>
          <a:p>
            <a:pPr lvl="1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10876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Introducing Sikuli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Images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driven </a:t>
            </a:r>
            <a:r>
              <a:rPr lang="en-US" dirty="0" smtClean="0"/>
              <a:t>– it is </a:t>
            </a:r>
            <a:r>
              <a:rPr lang="en-US" dirty="0"/>
              <a:t>a visual technology to search and automate </a:t>
            </a:r>
            <a:r>
              <a:rPr lang="en-US" dirty="0" smtClean="0"/>
              <a:t>GUI </a:t>
            </a:r>
            <a:r>
              <a:rPr lang="en-US" dirty="0"/>
              <a:t>using </a:t>
            </a:r>
            <a:r>
              <a:rPr lang="en-US" dirty="0" smtClean="0"/>
              <a:t>images</a:t>
            </a:r>
            <a:endParaRPr lang="en-US" dirty="0"/>
          </a:p>
          <a:p>
            <a:pPr marL="282575" lvl="1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dirty="0" smtClean="0">
                <a:solidFill>
                  <a:srgbClr val="EBFFD2"/>
                </a:solidFill>
              </a:rPr>
              <a:t>Intuitive </a:t>
            </a: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open-source</a:t>
            </a:r>
            <a:r>
              <a:rPr lang="en-US" sz="3200" dirty="0" smtClean="0">
                <a:solidFill>
                  <a:srgbClr val="EBFFD2"/>
                </a:solidFill>
              </a:rPr>
              <a:t> visual scripting tool</a:t>
            </a:r>
          </a:p>
          <a:p>
            <a:pPr marL="282575" lvl="1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dirty="0" smtClean="0">
                <a:solidFill>
                  <a:srgbClr val="EBFFD2"/>
                </a:solidFill>
              </a:rPr>
              <a:t>Scripts are written </a:t>
            </a:r>
            <a:r>
              <a:rPr lang="en-US" sz="3200" dirty="0">
                <a:solidFill>
                  <a:srgbClr val="EBFFD2"/>
                </a:solidFill>
              </a:rPr>
              <a:t>in </a:t>
            </a:r>
            <a:r>
              <a:rPr lang="en-US" sz="3200" dirty="0" err="1">
                <a:solidFill>
                  <a:srgbClr val="EBFFD2"/>
                </a:solidFill>
              </a:rPr>
              <a:t>Jython</a:t>
            </a:r>
            <a:endParaRPr lang="en-US" sz="3200" dirty="0">
              <a:solidFill>
                <a:srgbClr val="EBFFD2"/>
              </a:solidFill>
            </a:endParaRPr>
          </a:p>
          <a:p>
            <a:pPr lvl="1"/>
            <a:r>
              <a:rPr lang="en-US" dirty="0" err="1"/>
              <a:t>Jython</a:t>
            </a:r>
            <a:r>
              <a:rPr lang="en-US" dirty="0"/>
              <a:t> is an implementation of the high-level, dynamic, </a:t>
            </a:r>
            <a:r>
              <a:rPr lang="en-US" dirty="0" smtClean="0"/>
              <a:t>object-oriented language</a:t>
            </a:r>
            <a:r>
              <a:rPr lang="en-US" dirty="0"/>
              <a:t> </a:t>
            </a:r>
            <a:r>
              <a:rPr lang="en-US" dirty="0">
                <a:hlinkClick r:id="rId3"/>
              </a:rPr>
              <a:t>Python</a:t>
            </a:r>
            <a:r>
              <a:rPr lang="en-US" dirty="0"/>
              <a:t> seamlessly integrated with the </a:t>
            </a:r>
            <a:r>
              <a:rPr lang="en-US" dirty="0">
                <a:hlinkClick r:id="rId4"/>
              </a:rPr>
              <a:t>Java</a:t>
            </a:r>
            <a:r>
              <a:rPr lang="en-US" dirty="0"/>
              <a:t> </a:t>
            </a:r>
            <a:r>
              <a:rPr lang="en-US" dirty="0" smtClean="0"/>
              <a:t>platform</a:t>
            </a:r>
            <a:endParaRPr lang="en-US" strike="sngStrike" dirty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pPr marL="292100" lvl="2" inden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  <a:tabLst>
                <a:tab pos="282575" algn="l"/>
              </a:tabLst>
            </a:pPr>
            <a:endParaRPr lang="en-US" sz="3200" dirty="0" smtClean="0">
              <a:solidFill>
                <a:srgbClr val="EBFFD2"/>
              </a:solidFill>
            </a:endParaRPr>
          </a:p>
          <a:p>
            <a:pPr marL="282575" lvl="1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endParaRPr lang="en-US" sz="3200" dirty="0" smtClean="0">
              <a:solidFill>
                <a:srgbClr val="EBFFD2"/>
              </a:solidFill>
            </a:endParaRPr>
          </a:p>
          <a:p>
            <a:pPr marL="282575" lvl="1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endParaRPr lang="en-US" sz="3200" dirty="0" smtClean="0">
              <a:solidFill>
                <a:srgbClr val="EBFFD2"/>
              </a:solidFill>
            </a:endParaRPr>
          </a:p>
          <a:p>
            <a:pPr marL="282575" lvl="1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endParaRPr lang="en-US" sz="3200" dirty="0">
              <a:solidFill>
                <a:srgbClr val="EBFFD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969"/>
          <a:stretch/>
        </p:blipFill>
        <p:spPr>
          <a:xfrm>
            <a:off x="6580845" y="5088236"/>
            <a:ext cx="2167467" cy="1669615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13669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Sikuli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Sikuli Script is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Jython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Java</a:t>
            </a:r>
            <a:r>
              <a:rPr lang="en-US" dirty="0"/>
              <a:t> library that automates GUI interaction using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image patterns</a:t>
            </a:r>
            <a:r>
              <a:rPr lang="en-US" dirty="0"/>
              <a:t> to direct </a:t>
            </a:r>
            <a:r>
              <a:rPr lang="en-US" dirty="0" smtClean="0"/>
              <a:t>keyboard/mouse events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791" y="2938396"/>
            <a:ext cx="2294467" cy="2294467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1179" y="2725207"/>
            <a:ext cx="2438400" cy="2438400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0105" y="4589396"/>
            <a:ext cx="2198688" cy="1649016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214204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838200"/>
          </a:xfrm>
        </p:spPr>
        <p:txBody>
          <a:bodyPr/>
          <a:lstStyle/>
          <a:p>
            <a:r>
              <a:rPr lang="en-US" dirty="0" smtClean="0"/>
              <a:t>The Structure of Test Folder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79500"/>
            <a:ext cx="8686800" cy="56261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Sikuli source/executable script directory 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.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sikuli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Python source file 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.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py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Images files 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.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png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While saving a script using</a:t>
            </a:r>
            <a:br>
              <a:rPr lang="en-US" dirty="0" smtClean="0"/>
            </a:br>
            <a:r>
              <a:rPr lang="en-US" dirty="0" smtClean="0"/>
              <a:t>Sikuli IDE, an HTML file is created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sz="3000" dirty="0">
              <a:solidFill>
                <a:srgbClr val="EBFFD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0" y="4614333"/>
            <a:ext cx="1761067" cy="1761067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108833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CC62B882-3A46-4F72-8436-1D7407ADFF02}" vid="{92E024D1-C2BF-4AF7-8ED1-5C666C82BD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Telerik Colors Theme">
    <a:dk1>
      <a:sysClr val="windowText" lastClr="000000"/>
    </a:dk1>
    <a:lt1>
      <a:srgbClr val="CCFF66"/>
    </a:lt1>
    <a:dk2>
      <a:srgbClr val="30356E"/>
    </a:dk2>
    <a:lt2>
      <a:srgbClr val="CCFF33"/>
    </a:lt2>
    <a:accent1>
      <a:srgbClr val="CC4757"/>
    </a:accent1>
    <a:accent2>
      <a:srgbClr val="FF6F61"/>
    </a:accent2>
    <a:accent3>
      <a:srgbClr val="FF953E"/>
    </a:accent3>
    <a:accent4>
      <a:srgbClr val="F8BD52"/>
    </a:accent4>
    <a:accent5>
      <a:srgbClr val="46A6BD"/>
    </a:accent5>
    <a:accent6>
      <a:srgbClr val="5488BC"/>
    </a:accent6>
    <a:hlink>
      <a:srgbClr val="76B200"/>
    </a:hlink>
    <a:folHlink>
      <a:srgbClr val="FFCF3E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7774</TotalTime>
  <Words>842</Words>
  <Application>Microsoft Office PowerPoint</Application>
  <PresentationFormat>On-screen Show (4:3)</PresentationFormat>
  <Paragraphs>226</Paragraphs>
  <Slides>34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Calibri</vt:lpstr>
      <vt:lpstr>Cambria</vt:lpstr>
      <vt:lpstr>Consolas</vt:lpstr>
      <vt:lpstr>Corbel</vt:lpstr>
      <vt:lpstr>Wingdings 2</vt:lpstr>
      <vt:lpstr>Telerik Academy Theme</vt:lpstr>
      <vt:lpstr>Sikuli</vt:lpstr>
      <vt:lpstr>The Lector</vt:lpstr>
      <vt:lpstr>Table of Contents </vt:lpstr>
      <vt:lpstr>Table of Contents (1) </vt:lpstr>
      <vt:lpstr>What is Capture/Replay tool</vt:lpstr>
      <vt:lpstr>Issues to solve</vt:lpstr>
      <vt:lpstr>Introducing Sikuli</vt:lpstr>
      <vt:lpstr>Sikuli Script</vt:lpstr>
      <vt:lpstr>The Structure of Test Folder</vt:lpstr>
      <vt:lpstr>System Design</vt:lpstr>
      <vt:lpstr>Platform Independence</vt:lpstr>
      <vt:lpstr>What we need</vt:lpstr>
      <vt:lpstr>How Sikuli Works</vt:lpstr>
      <vt:lpstr>Using Sikuli IDE</vt:lpstr>
      <vt:lpstr>Using Sikuli IDE (2)</vt:lpstr>
      <vt:lpstr>Using Sikuli IDE (3)</vt:lpstr>
      <vt:lpstr>PowerPoint Presentation</vt:lpstr>
      <vt:lpstr>Advantages</vt:lpstr>
      <vt:lpstr>Limitation</vt:lpstr>
      <vt:lpstr>Using Advanced Sikuli Functions</vt:lpstr>
      <vt:lpstr>Using Advanced Sikuli Functions (2)</vt:lpstr>
      <vt:lpstr>Main parts of Automation Test</vt:lpstr>
      <vt:lpstr>Workshop I</vt:lpstr>
      <vt:lpstr>How do you imagine a test framework?</vt:lpstr>
      <vt:lpstr>Testing Framework Definition</vt:lpstr>
      <vt:lpstr>Lets start…</vt:lpstr>
      <vt:lpstr>UI Test Framework Architecture </vt:lpstr>
      <vt:lpstr>HTMLTestRunner</vt:lpstr>
      <vt:lpstr>PowerPoint Presentation</vt:lpstr>
      <vt:lpstr>Reading results</vt:lpstr>
      <vt:lpstr>Workshop II</vt:lpstr>
      <vt:lpstr>Useful Resources</vt:lpstr>
      <vt:lpstr>Sikuli</vt:lpstr>
      <vt:lpstr>Free Trainings @ Telerik Academy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Sikuli</dc:title>
  <dc:creator>Asya Georgieva</dc:creator>
  <cp:lastModifiedBy>Asya Georgieva</cp:lastModifiedBy>
  <cp:revision>173</cp:revision>
  <dcterms:created xsi:type="dcterms:W3CDTF">2013-02-25T12:11:36Z</dcterms:created>
  <dcterms:modified xsi:type="dcterms:W3CDTF">2014-10-29T12:07:41Z</dcterms:modified>
</cp:coreProperties>
</file>