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5"/>
  </p:handoutMasterIdLst>
  <p:sldIdLst>
    <p:sldId id="256" r:id="rId3"/>
    <p:sldId id="263" r:id="rId5"/>
    <p:sldId id="269" r:id="rId6"/>
    <p:sldId id="270" r:id="rId7"/>
    <p:sldId id="271" r:id="rId8"/>
    <p:sldId id="273" r:id="rId9"/>
    <p:sldId id="333" r:id="rId10"/>
    <p:sldId id="296" r:id="rId11"/>
    <p:sldId id="274" r:id="rId12"/>
    <p:sldId id="300" r:id="rId13"/>
    <p:sldId id="338" r:id="rId14"/>
    <p:sldId id="361" r:id="rId15"/>
    <p:sldId id="362" r:id="rId16"/>
    <p:sldId id="343" r:id="rId17"/>
    <p:sldId id="342" r:id="rId18"/>
    <p:sldId id="280" r:id="rId19"/>
    <p:sldId id="335" r:id="rId20"/>
    <p:sldId id="336" r:id="rId21"/>
    <p:sldId id="334" r:id="rId22"/>
    <p:sldId id="283" r:id="rId23"/>
    <p:sldId id="287" r:id="rId24"/>
    <p:sldId id="337" r:id="rId25"/>
    <p:sldId id="340" r:id="rId26"/>
    <p:sldId id="317" r:id="rId27"/>
    <p:sldId id="295" r:id="rId28"/>
    <p:sldId id="298" r:id="rId29"/>
    <p:sldId id="299" r:id="rId30"/>
    <p:sldId id="318" r:id="rId31"/>
    <p:sldId id="341" r:id="rId32"/>
    <p:sldId id="319" r:id="rId33"/>
    <p:sldId id="262"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4660"/>
  </p:normalViewPr>
  <p:slideViewPr>
    <p:cSldViewPr>
      <p:cViewPr varScale="1">
        <p:scale>
          <a:sx n="70" d="100"/>
          <a:sy n="70" d="100"/>
        </p:scale>
        <p:origin x="1182" y="54"/>
      </p:cViewPr>
      <p:guideLst>
        <p:guide orient="horz" pos="2187"/>
        <p:guide pos="289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algn="ctr"/>
            <a:r>
              <a:rPr lang="en-US"/>
              <a:t>Xin chào quý vị thầy cô trong Hội đồng, hôm nay chúng em xin báo cáo </a:t>
            </a:r>
            <a:r>
              <a:rPr lang="en-US"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ĐỀ TÀI XÂY DỰNG WEBSITE QUẢN LÝ THÔNG TIN CỰU SINH VIÊN CỦA KHOA CNTT &amp; TT. Nhóm chúng em gồm có 2 thành viên là bạn Nguyễn Văn Lộc và Trương Đức Huy. Được sự hướng dẫn của hai cô là Trương Thị Thanh Tuyền và Nguyễn Thị Thủy Chung</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Sơ đồ dữ liệu cho khảo sát và đợt khảo sát</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Đây là một số chức năng mà phần ứng dụng phân hệ sinh viên/cựu sinh viên đã có</a:t>
            </a:r>
            <a:endParaRPr lang="en-US"/>
          </a:p>
          <a:p>
            <a:endParaRPr lang="en-US"/>
          </a:p>
          <a:p>
            <a:r>
              <a:rPr lang="en-US"/>
              <a:t>Trong phần slide này em sẽ trình bày một số chức năng chính như khảo sát,</a:t>
            </a:r>
            <a:endParaRPr lang="en-US"/>
          </a:p>
          <a:p>
            <a:r>
              <a:rPr lang="en-US"/>
              <a:t>quản lý thông tin việc làm và đăng ký tài khoản sinh viên/cựu sinh viên</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Đầu tiên em xin trình bày về sơ đồ dữ liệu sử dụng cho phần khảo sát tốt nghiệp</a:t>
            </a:r>
            <a:endParaRPr lang="en-US"/>
          </a:p>
          <a:p>
            <a:endParaRPr lang="en-US"/>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Và đây là sơ đồ dữ liệu sử dụng cho phần thông tin việc làm</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Đầu tiên là sơ đồ xử lý cho chức năng Khảo sát tốt nghiệp</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Sơ đồ xử lý thêm thông tin việc làm</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Sơ đồ xử lý quản lý thông tin việc làm</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Sơ đồ xử lý cho chức năng đăng ký tài khoản</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Về kiểm thử, ở phân hệ sinh viên/cựu sinh viên, do việc sắp xếp thời gian không hợp lý, nên em hiện tại chỉ có thể kiểm thử được một số thành phần cơ bản của chức năng trong ứng dụng.</a:t>
            </a:r>
            <a:endParaRPr lang="en-US"/>
          </a:p>
          <a:p>
            <a:r>
              <a:rPr lang="en-US"/>
              <a:t>Về chi tiết các trường hợp hợp kiểm thử em đã trình bày trong quyển báo cáo từ trang 33 đến trang 41</a:t>
            </a:r>
            <a:endParaRPr lang="en-US"/>
          </a:p>
          <a:p>
            <a:r>
              <a:rPr lang="en-US"/>
              <a:t>Các trường hợp kiểm thử được thiết kế dựa trên các đầu vào và đầu ra dữ liệu.</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Phần báo cáo của nhóm chúng em gồm các phần sau: Đặt vấn đề, mục tiêu đề tài, hướng giải quyết, phân công công việc, nội dung chính của đề tài, các tài liệu tham khảo và cuối cùng là phần demo ứng dụng</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Đánh giá sau đề tài, nhóm chúng em đã đạt những điểm sau: Giải quyết một phần trong việc thu thập dữ liệu của sinh viên khi tốt nghiệp và cựu sinh viên. Và là nền tảng để phát triển ứng dụng về sau</a:t>
            </a:r>
            <a:endParaRPr lang="en-US"/>
          </a:p>
          <a:p>
            <a:r>
              <a:rPr lang="en-US"/>
              <a:t>Cho phép tạo khảo sát tốt nghiệp và sinh viên thực hiện các khỏa sát tốt nghiệp này trên chính hệ thống của khoa</a:t>
            </a:r>
            <a:endParaRPr lang="en-US"/>
          </a:p>
          <a:p>
            <a:r>
              <a:rPr lang="en-US"/>
              <a:t>Nhóm chúng em còn tích lũy thêm được kinh nghiệm để làm phần mềm trong quy trình thực tế, biết cách lấy và phân tích yêu cầu từ người dùng đưa ra</a:t>
            </a:r>
            <a:endParaRPr lang="en-US"/>
          </a:p>
          <a:p>
            <a:r>
              <a:rPr lang="en-US"/>
              <a:t>Và chúng em còn có thêm kỹ năng làm việc nhóm</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Về mặt hạn chế, do chưa có kinh nghiệm trong việc sắp xếp thời gian và công việc nên các kiểm thử còn sơ xài và chưa thể kiểm soát hết được các lỗi tìm ẩn. Phần ứng dụng web dành cho giảng viên vẫn chưa thể xây dựng được. Giao diện còn chưa linh động và thân thiện với người dùng. Một mặt về hạn chế tiếp cận với các dữ liệu của sinh viên nên một số dữ liệu chưa thật sự khớp với dữ liệu của trường chúng ta.</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Hướng phát triển:</a:t>
            </a:r>
            <a:endParaRPr lang="en-US"/>
          </a:p>
          <a:p>
            <a:r>
              <a:rPr lang="en-US"/>
              <a:t>Sau đề tài này, ứng dụng có thể phát triển thêm các chức năng tùy chọn như tình năng về bài đăng, sự kiện của khoa, các bài đăng trong lớp để giáo viên cố vấn có thể liên lạc với lớp cũ</a:t>
            </a:r>
            <a:endParaRPr lang="en-US"/>
          </a:p>
          <a:p>
            <a:r>
              <a:rPr lang="en-US"/>
              <a:t>Phát triển ứng dụng phân hệ dành cho người dùng là giảng viên.</a:t>
            </a:r>
            <a:endParaRPr lang="en-US"/>
          </a:p>
          <a:p>
            <a:r>
              <a:rPr lang="en-US"/>
              <a:t>Chỉnh sửa và hoàn thiện giao diện của hai phân hệ hiện có trong ứng dụng</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Chúng em đã tham khảo qua một số tài liệu để có thể hoàn thành được đề tài này.</a:t>
            </a:r>
            <a:endParaRPr lang="en-US"/>
          </a:p>
          <a:p>
            <a:r>
              <a:rPr lang="en-US"/>
              <a:t>Các tài liệu tham khảo chủ yếu liên quan đến laravel.</a:t>
            </a:r>
            <a:endParaRPr lang="en-US"/>
          </a:p>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Ngoài ra một số tài liệu tham khảo có liên quan đến việc hoàn thành quyển báo cáo</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Và sau đây là phần demo của nhóm chúng em</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sz="900"/>
              <a:t>Sự bùng nổ về internet cùng với các công nghệ mới trong lĩnh vực công nghệ thông tin. Nhu cầu về việc quản lý, thu thập thông tin và sử lý chúng ngày một tăng.  Thêm vào đó là các nhu cầu về thông tin sinh viên cũng như cựu sinh viên phục vụ cho việc thẩm định chương trình đào của Khoa CNTT, cầu nối liên lạc giữa khoa và các cựu sinh viên. </a:t>
            </a:r>
            <a:endParaRPr lang="en-US" sz="900"/>
          </a:p>
          <a:p>
            <a:r>
              <a:rPr lang="en-US" sz="900"/>
              <a:t>Trong khi đó khoa chúng ta vẫn còn phụ thuộc vào một số phần mềm bên thứ 3 như biểu mẫu google, google shreadsheet để lây khảo sát của sinh viên cũng như thông tin liên lạc sinh viên này. Các thông tin sinh viên hoặc cựu sinh viên được lấy từ hệ thống của trường còn bị hạn chế. Do đó cần thiết một hệ thống quản lý dữ liệu riêng cho khoa chúng ta</a:t>
            </a:r>
            <a:endParaRPr lang="en-US" sz="9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Mục tiêu chính là xây dựng ứng dụng web để quản lý và thu thập thông tin của sinh viên khi tốt nghiệp và sau khi tốt nghiệp nhầm giữ liên lạc giữa khoa và các cựu sinh viên</a:t>
            </a:r>
            <a:endParaRPr lang="en-US"/>
          </a:p>
          <a:p>
            <a:endParaRPr lang="en-US"/>
          </a:p>
          <a:p>
            <a:r>
              <a:rPr lang="en-US"/>
              <a:t>Thiết kế cơ sở dữ liệu dựa trên các dữ liệu có sẵn để lưu trữ thông tin của sinh viên</a:t>
            </a:r>
            <a:endParaRPr lang="en-US"/>
          </a:p>
          <a:p>
            <a:endParaRPr lang="en-US"/>
          </a:p>
          <a:p>
            <a:r>
              <a:rPr lang="en-US"/>
              <a:t>Xây dựng hai ứng dụng chính đó là ứng dụng quản lý thông tin cựu sinh viên phân hệ quản trị và ứng dụng phân hệ cựu sinh viên.</a:t>
            </a:r>
            <a:endParaRPr lang="en-US"/>
          </a:p>
          <a:p>
            <a:br>
              <a:rPr lang="en-US"/>
            </a:br>
            <a:r>
              <a:rPr lang="en-US"/>
              <a:t>Nắm vững quy trình thiết kế phần mềm nói chung cũng như thiết kế một website quản lý nói riêng</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Nhóm chúng em nhắm tới việc xây dựng ứng dụng để thu thập dữ liệu từ lúc sinh viên chuẩn bị tốt nghiệp và sau khi tốt nghiệp</a:t>
            </a:r>
            <a:endParaRPr lang="en-US"/>
          </a:p>
          <a:p>
            <a:r>
              <a:rPr lang="en-US"/>
              <a:t>Thiết kế mô hình hệ thống cho ứng dụng này.</a:t>
            </a:r>
            <a:endParaRPr lang="en-US"/>
          </a:p>
          <a:p>
            <a:r>
              <a:rPr lang="en-US"/>
              <a:t>Lựa chọn công nghệ phù hợp cho ứng dụng</a:t>
            </a:r>
            <a:br>
              <a:rPr lang="en-US"/>
            </a:br>
            <a:r>
              <a:rPr lang="en-US"/>
              <a:t>Xây dựng cơ sở dữ liệu cho ứng dụng nói trên nhầm lưu trữ các thông tin cần thiết</a:t>
            </a:r>
            <a:endParaRPr lang="en-US"/>
          </a:p>
          <a:p>
            <a:endParaRPr lang="en-US"/>
          </a:p>
          <a:p>
            <a:r>
              <a:rPr lang="en-US"/>
              <a:t>Áp dụng framework Laravel và hệ quản trị csdl MySQL vào đề tài nói trên</a:t>
            </a:r>
            <a:endParaRPr lang="en-US"/>
          </a:p>
          <a:p>
            <a:endParaRPr lang="en-US"/>
          </a:p>
          <a:p>
            <a:r>
              <a:rPr lang="en-US"/>
              <a:t>Về framework Laravel và các thành phần trong môi trường sinh thái để laravel có thể hoạt động thì nhóm chúng em đã có trình bày trong quyển báo cáo nên trên phần báo cáo này tụi em sẽ không đề cập tới để tránh mất thời gian.</a:t>
            </a:r>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Sau đây là bảng phân công các công việc cần thiết cho đề tài.</a:t>
            </a:r>
            <a:endParaRPr lang="en-US"/>
          </a:p>
          <a:p>
            <a:r>
              <a:rPr lang="en-US"/>
              <a:t>Vì đây là lần đầu tiên các thành viên trong nhóm làm việc với Laravel nên đa số thời gian và công việc chính là nghiên cứu Laravel để viết đề tài này.</a:t>
            </a:r>
            <a:endParaRPr lang="en-US"/>
          </a:p>
          <a:p>
            <a:r>
              <a:rPr lang="en-US"/>
              <a:t>Thêm vào đó nhóm chúng em còn nghiên cứu các yêu cầu của đề tài, cách sử dụng các phần mềm hỗ trợ để vẽ sơ đồ</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Phần ứng dụng của nhóm chúng em gồm hai phần chính, đó là phần ứng dụng cho quản trị viên: các thầy cô trong văn phòng khoa sử dụng và phần ứng dụng cho sinh viên chuẩn bị tốt nghiệp/ cựu sinh viên sử dụng.</a:t>
            </a:r>
            <a:endParaRPr lang="en-US"/>
          </a:p>
          <a:p>
            <a:endParaRPr lang="en-US"/>
          </a:p>
          <a:p>
            <a:r>
              <a:rPr lang="en-US"/>
              <a:t>Ứng dụng sẽ được viết trên nền website, sử dụng template có sẵn là AdminLTE kết hợp cùng với boopstrap. Phần lỏi sẽ được viết bằng php áp dụng framework Laravel kết hợp cùng với MySQL.</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Về kiến trúc thì hệ thống sẽ sử dụng mô hình client-server (Máy Khách - máy Chủ). Các phần mã lệnh ở máy chủ được viết theo dạng MVC.</a:t>
            </a:r>
            <a:endParaRPr lang="en-US"/>
          </a:p>
          <a:p>
            <a:r>
              <a:rPr lang="en-US"/>
              <a:t>Với Model là các lớp mô tả cho các bảng dữ liệu trong cơ sở dữ liệu</a:t>
            </a:r>
            <a:endParaRPr lang="en-US"/>
          </a:p>
          <a:p>
            <a:r>
              <a:rPr lang="en-US"/>
              <a:t>Các Controller sẽ được người dùng thao tác để truy cập các Model</a:t>
            </a:r>
            <a:endParaRPr lang="en-US"/>
          </a:p>
          <a:p>
            <a:r>
              <a:rPr lang="en-US"/>
              <a:t>Model sẽ hiển thị dữ liệu lên View và trả về trình duyệt của người dùng ở máy khách. Từ đó người dùng sẽ thao tác các thành phần View này.</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Sơ đồ dữ liệu sử dụng cho chức năng import và quản lý các thông tin sinh viên</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endParaRPr lang="en-US" altLang="en-US" noProof="0"/>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endParaRPr lang="en-US" altLang="en-US" noProof="0"/>
          </a:p>
        </p:txBody>
      </p:sp>
      <p:sp>
        <p:nvSpPr>
          <p:cNvPr id="16388" name="Rectangle 4"/>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fld>
            <a:endParaRPr lang="en-US"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B4A5476-CA43-47FE-BA67-73FA2851AFC8}" type="slidenum">
              <a:rPr lang="en-US" altLang="en-US"/>
            </a:fld>
            <a:endParaRPr lang="en-US"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4DC5CE5-D93D-42E1-A365-D1BB034BB8AD}" type="slidenum">
              <a:rPr lang="en-US" altLang="en-US"/>
            </a:fld>
            <a:endParaRPr lang="en-US"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4F63AB-74FF-4D4D-9C96-7E67E70BF8FF}" type="slidenum">
              <a:rPr lang="en-US" altLang="en-US"/>
            </a:fld>
            <a:endParaRPr lang="en-US"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F88ED3-DC84-4DB0-B233-29AE8689A18E}" type="slidenum">
              <a:rPr lang="en-US" altLang="en-US"/>
            </a:fld>
            <a:endParaRPr lang="en-US"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33538"/>
            <a:ext cx="4038600" cy="469106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800600" y="1633538"/>
            <a:ext cx="4038600" cy="469106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D79D017-4D2B-4917-98EC-EFDC1350D1A8}" type="slidenum">
              <a:rPr lang="en-US" altLang="en-US"/>
            </a:fld>
            <a:endParaRPr lang="en-US"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D3F7F60C-663B-45B5-8BAA-0CD5F56CC8F6}" type="slidenum">
              <a:rPr lang="en-US" altLang="en-US"/>
            </a:fld>
            <a:endParaRPr lang="en-US"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C49BD403-5F74-427A-8423-78614D45D9C1}" type="slidenum">
              <a:rPr lang="en-US" altLang="en-US"/>
            </a:fld>
            <a:endParaRPr lang="en-US"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A8445B6F-8FF7-4085-BE97-4B03885D15AA}" type="slidenum">
              <a:rPr lang="en-US" altLang="en-US"/>
            </a:fld>
            <a:endParaRPr lang="en-US"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5A644C7-8C57-4BC2-BD31-5EE7CB8540FD}" type="slidenum">
              <a:rPr lang="en-US" altLang="en-US"/>
            </a:fld>
            <a:endParaRPr lang="en-US"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B64E658-6E24-430E-B2BE-9BADE501346F}" type="slidenum">
              <a:rPr lang="en-US" altLang="en-US"/>
            </a:fld>
            <a:endParaRPr lang="en-US"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en-US"/>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06FFC55-A7E0-43C6-B48A-D297196E04B7}"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483" y="918210"/>
            <a:ext cx="7772400" cy="1470025"/>
          </a:xfrm>
        </p:spPr>
        <p:txBody>
          <a:bodyPr/>
          <a:lstStyle/>
          <a:p>
            <a:pPr algn="ctr"/>
            <a:r>
              <a:rPr lang="en-US"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ĐỀ TÀI XÂY DỰNG WEBSITE QUẢN LÝ THÔNG TIN </a:t>
            </a:r>
            <a:br>
              <a:rPr lang="en-US"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CỰU SINH VIÊN</a:t>
            </a:r>
            <a:endParaRPr lang="en-US" altLang="en-US"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sp>
        <p:nvSpPr>
          <p:cNvPr id="2053" name="Text Box 5"/>
          <p:cNvSpPr txBox="1">
            <a:spLocks noChangeArrowheads="1"/>
          </p:cNvSpPr>
          <p:nvPr/>
        </p:nvSpPr>
        <p:spPr bwMode="auto">
          <a:xfrm>
            <a:off x="609600" y="6430963"/>
            <a:ext cx="3505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i="1">
                <a:solidFill>
                  <a:srgbClr val="000066"/>
                </a:solidFill>
              </a:rPr>
              <a:t>Phần dành cho đơn vị</a:t>
            </a:r>
            <a:endParaRPr lang="en-US" altLang="en-US" sz="1200" b="1" i="1">
              <a:solidFill>
                <a:srgbClr val="000066"/>
              </a:solidFill>
            </a:endParaRPr>
          </a:p>
        </p:txBody>
      </p:sp>
      <p:sp>
        <p:nvSpPr>
          <p:cNvPr id="3" name="Subtitle 2"/>
          <p:cNvSpPr>
            <a:spLocks noGrp="1"/>
          </p:cNvSpPr>
          <p:nvPr/>
        </p:nvSpPr>
        <p:spPr>
          <a:xfrm>
            <a:off x="118491" y="3509167"/>
            <a:ext cx="4102608" cy="1141446"/>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panose="05000000000000000000"/>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panose="05020102010507070707"/>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panose="05000000000000000000"/>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panose="05000000000000000000"/>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panose="05020102010507070707"/>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panose="05000000000000000000"/>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US" err="1" smtClean="0">
                <a:solidFill>
                  <a:schemeClr val="tx1"/>
                </a:solidFill>
                <a:latin typeface="Times New Roman" panose="02020603050405020304" pitchFamily="18" charset="0"/>
                <a:cs typeface="Times New Roman" panose="02020603050405020304" pitchFamily="18" charset="0"/>
              </a:rPr>
              <a:t>Cán</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bộ</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hướng</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dẫn</a:t>
            </a:r>
            <a:r>
              <a:rPr lang="en-US" smtClean="0">
                <a:solidFill>
                  <a:schemeClr val="tx1"/>
                </a:solidFill>
                <a:latin typeface="Times New Roman" panose="02020603050405020304" pitchFamily="18" charset="0"/>
                <a:cs typeface="Times New Roman" panose="02020603050405020304" pitchFamily="18" charset="0"/>
              </a:rPr>
              <a:t>:</a:t>
            </a:r>
            <a:endParaRPr lang="en-US" smtClean="0">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	Ths. </a:t>
            </a:r>
            <a:r>
              <a:rPr lang="vi-VN">
                <a:solidFill>
                  <a:schemeClr val="tx1"/>
                </a:solidFill>
                <a:latin typeface="Times New Roman" panose="02020603050405020304" pitchFamily="18" charset="0"/>
                <a:cs typeface="Times New Roman" panose="02020603050405020304" pitchFamily="18" charset="0"/>
              </a:rPr>
              <a:t>Trương Thị Thanh Tuyền</a:t>
            </a:r>
            <a:br>
              <a:rPr lang="vi-VN">
                <a:solidFill>
                  <a:schemeClr val="tx1"/>
                </a:solidFill>
                <a:latin typeface="Times New Roman" panose="02020603050405020304" pitchFamily="18" charset="0"/>
                <a:cs typeface="Times New Roman" panose="02020603050405020304" pitchFamily="18" charset="0"/>
              </a:rPr>
            </a:br>
            <a:r>
              <a:rPr lang="en-US" smtClean="0">
                <a:solidFill>
                  <a:schemeClr val="tx1"/>
                </a:solidFill>
                <a:latin typeface="Times New Roman" panose="02020603050405020304" pitchFamily="18" charset="0"/>
                <a:cs typeface="Times New Roman" panose="02020603050405020304" pitchFamily="18" charset="0"/>
              </a:rPr>
              <a:t>	Ths. </a:t>
            </a:r>
            <a:r>
              <a:rPr lang="vi-VN" smtClean="0">
                <a:solidFill>
                  <a:schemeClr val="tx1"/>
                </a:solidFill>
                <a:latin typeface="Times New Roman" panose="02020603050405020304" pitchFamily="18" charset="0"/>
                <a:cs typeface="Times New Roman" panose="02020603050405020304" pitchFamily="18" charset="0"/>
              </a:rPr>
              <a:t>Nguyễn </a:t>
            </a:r>
            <a:r>
              <a:rPr lang="vi-VN">
                <a:solidFill>
                  <a:schemeClr val="tx1"/>
                </a:solidFill>
                <a:latin typeface="Times New Roman" panose="02020603050405020304" pitchFamily="18" charset="0"/>
                <a:cs typeface="Times New Roman" panose="02020603050405020304" pitchFamily="18" charset="0"/>
              </a:rPr>
              <a:t>Thị Thủy Chung</a:t>
            </a:r>
            <a:endParaRPr lang="vi-VN" b="0">
              <a:solidFill>
                <a:schemeClr val="tx1"/>
              </a:solidFill>
              <a:latin typeface="Times New Roman" panose="02020603050405020304" pitchFamily="18" charset="0"/>
              <a:cs typeface="Times New Roman" panose="02020603050405020304" pitchFamily="18" charset="0"/>
            </a:endParaRPr>
          </a:p>
          <a:p>
            <a:endParaRPr lang="vi-VN" b="0">
              <a:solidFill>
                <a:schemeClr val="tx1"/>
              </a:solidFill>
              <a:latin typeface="Times New Roman" panose="02020603050405020304" pitchFamily="18" charset="0"/>
              <a:cs typeface="Times New Roman" panose="02020603050405020304" pitchFamily="18" charset="0"/>
            </a:endParaRPr>
          </a:p>
        </p:txBody>
      </p:sp>
      <p:sp>
        <p:nvSpPr>
          <p:cNvPr id="5" name="Subtitle 2"/>
          <p:cNvSpPr txBox="1"/>
          <p:nvPr/>
        </p:nvSpPr>
        <p:spPr>
          <a:xfrm>
            <a:off x="5748274" y="3509040"/>
            <a:ext cx="3197352" cy="1141446"/>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panose="05000000000000000000"/>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panose="05020102010507070707"/>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panose="05000000000000000000"/>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panose="05000000000000000000"/>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panose="05020102010507070707"/>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panose="05000000000000000000"/>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US" err="1" smtClean="0">
                <a:solidFill>
                  <a:schemeClr val="tx1"/>
                </a:solidFill>
                <a:latin typeface="Times New Roman" panose="02020603050405020304" pitchFamily="18" charset="0"/>
                <a:cs typeface="Times New Roman" panose="02020603050405020304" pitchFamily="18" charset="0"/>
              </a:rPr>
              <a:t>Sinh</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viên</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thực</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hiện</a:t>
            </a:r>
            <a:r>
              <a:rPr lang="en-US" smtClean="0">
                <a:solidFill>
                  <a:schemeClr val="tx1"/>
                </a:solidFill>
                <a:latin typeface="Times New Roman" panose="02020603050405020304" pitchFamily="18" charset="0"/>
                <a:cs typeface="Times New Roman" panose="02020603050405020304" pitchFamily="18" charset="0"/>
              </a:rPr>
              <a:t>:</a:t>
            </a:r>
            <a:endParaRPr lang="en-US" smtClean="0">
              <a:solidFill>
                <a:schemeClr val="tx1"/>
              </a:solidFill>
              <a:latin typeface="Times New Roman" panose="02020603050405020304" pitchFamily="18" charset="0"/>
              <a:cs typeface="Times New Roman" panose="02020603050405020304" pitchFamily="18" charset="0"/>
            </a:endParaRPr>
          </a:p>
          <a:p>
            <a:r>
              <a:rPr lang="en-US" err="1" smtClean="0">
                <a:solidFill>
                  <a:schemeClr val="tx1"/>
                </a:solidFill>
                <a:latin typeface="Times New Roman" panose="02020603050405020304" pitchFamily="18" charset="0"/>
                <a:cs typeface="Times New Roman" panose="02020603050405020304" pitchFamily="18" charset="0"/>
              </a:rPr>
              <a:t>Nguyễn</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Văn</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Lộc - B1400703</a:t>
            </a:r>
            <a:br>
              <a:rPr lang="vi-VN" smtClean="0">
                <a:solidFill>
                  <a:schemeClr val="tx1"/>
                </a:solidFill>
                <a:latin typeface="Times New Roman" panose="02020603050405020304" pitchFamily="18" charset="0"/>
                <a:cs typeface="Times New Roman" panose="02020603050405020304" pitchFamily="18" charset="0"/>
              </a:rPr>
            </a:br>
            <a:r>
              <a:rPr lang="en-US" err="1" smtClean="0">
                <a:solidFill>
                  <a:schemeClr val="tx1"/>
                </a:solidFill>
                <a:latin typeface="Times New Roman" panose="02020603050405020304" pitchFamily="18" charset="0"/>
                <a:cs typeface="Times New Roman" panose="02020603050405020304" pitchFamily="18" charset="0"/>
              </a:rPr>
              <a:t>Trương</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Đức</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Huy - B1400759</a:t>
            </a:r>
            <a:endParaRPr lang="vi-VN" b="0" smtClean="0">
              <a:solidFill>
                <a:schemeClr val="tx1"/>
              </a:solidFill>
              <a:latin typeface="Times New Roman" panose="02020603050405020304" pitchFamily="18" charset="0"/>
              <a:cs typeface="Times New Roman" panose="02020603050405020304" pitchFamily="18" charset="0"/>
            </a:endParaRPr>
          </a:p>
          <a:p>
            <a:endParaRPr lang="vi-VN"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
          </p:nvPr>
        </p:nvSpPr>
        <p:spPr/>
        <p:txBody>
          <a:bodyPr/>
          <a:p>
            <a:fld id="{A15EAB53-327E-4220-A7C8-79A6407182B7}" type="slidenum">
              <a:rPr lang="en-US" altLang="en-US"/>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5" name="Slide Number Placeholder 4"/>
          <p:cNvSpPr>
            <a:spLocks noGrp="1"/>
          </p:cNvSpPr>
          <p:nvPr>
            <p:ph type="sldNum" sz="quarter" idx="12"/>
          </p:nvPr>
        </p:nvSpPr>
        <p:spPr/>
        <p:txBody>
          <a:bodyPr/>
          <a:p>
            <a:fld id="{0F4F63AB-74FF-4D4D-9C96-7E67E70BF8FF}" type="slidenum">
              <a:rPr lang="en-US" altLang="en-US"/>
            </a:fld>
            <a:endParaRPr lang="en-US" altLang="en-US"/>
          </a:p>
        </p:txBody>
      </p:sp>
      <p:pic>
        <p:nvPicPr>
          <p:cNvPr id="6" name="Picture 5" descr="Import_Student"/>
          <p:cNvPicPr>
            <a:picLocks noChangeAspect="1"/>
          </p:cNvPicPr>
          <p:nvPr/>
        </p:nvPicPr>
        <p:blipFill>
          <a:blip r:embed="rId1"/>
          <a:stretch>
            <a:fillRect/>
          </a:stretch>
        </p:blipFill>
        <p:spPr>
          <a:xfrm>
            <a:off x="-27940" y="-41910"/>
            <a:ext cx="9150350" cy="6822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pic>
        <p:nvPicPr>
          <p:cNvPr id="5" name="Picture 4" descr="Survey_Admin"/>
          <p:cNvPicPr>
            <a:picLocks noChangeAspect="1"/>
          </p:cNvPicPr>
          <p:nvPr/>
        </p:nvPicPr>
        <p:blipFill>
          <a:blip r:embed="rId1"/>
          <a:stretch>
            <a:fillRect/>
          </a:stretch>
        </p:blipFill>
        <p:spPr>
          <a:xfrm>
            <a:off x="-63500" y="-74295"/>
            <a:ext cx="9100820" cy="67024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pic>
        <p:nvPicPr>
          <p:cNvPr id="5" name="Picture 4" descr="48197880_948605988674629_4945490649039241216_n"/>
          <p:cNvPicPr>
            <a:picLocks noChangeAspect="1"/>
          </p:cNvPicPr>
          <p:nvPr/>
        </p:nvPicPr>
        <p:blipFill>
          <a:blip r:embed="rId1"/>
          <a:stretch>
            <a:fillRect/>
          </a:stretch>
        </p:blipFill>
        <p:spPr>
          <a:xfrm>
            <a:off x="1289050" y="45085"/>
            <a:ext cx="6871335" cy="67354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pic>
        <p:nvPicPr>
          <p:cNvPr id="5" name="Picture 4" descr="48053184_378188469421924_5191934382130069504_n"/>
          <p:cNvPicPr>
            <a:picLocks noChangeAspect="1"/>
          </p:cNvPicPr>
          <p:nvPr/>
        </p:nvPicPr>
        <p:blipFill>
          <a:blip r:embed="rId1"/>
          <a:stretch>
            <a:fillRect/>
          </a:stretch>
        </p:blipFill>
        <p:spPr>
          <a:xfrm>
            <a:off x="1595755" y="-12065"/>
            <a:ext cx="5952490" cy="68821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pic>
        <p:nvPicPr>
          <p:cNvPr id="5" name="Picture 4" descr="48173688_257966751566985_390002392189370368_n"/>
          <p:cNvPicPr>
            <a:picLocks noChangeAspect="1"/>
          </p:cNvPicPr>
          <p:nvPr/>
        </p:nvPicPr>
        <p:blipFill>
          <a:blip r:embed="rId1"/>
          <a:stretch>
            <a:fillRect/>
          </a:stretch>
        </p:blipFill>
        <p:spPr>
          <a:xfrm>
            <a:off x="2005330" y="6350"/>
            <a:ext cx="5438140" cy="68459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Kiểm thử </a:t>
            </a:r>
            <a:endParaRPr lang="en-US"/>
          </a:p>
        </p:txBody>
      </p:sp>
      <p:graphicFrame>
        <p:nvGraphicFramePr>
          <p:cNvPr id="5" name="Content Placeholder 4"/>
          <p:cNvGraphicFramePr/>
          <p:nvPr>
            <p:ph idx="1"/>
          </p:nvPr>
        </p:nvGraphicFramePr>
        <p:xfrm>
          <a:off x="132080" y="1402715"/>
          <a:ext cx="8937625" cy="4984115"/>
        </p:xfrm>
        <a:graphic>
          <a:graphicData uri="http://schemas.openxmlformats.org/drawingml/2006/table">
            <a:tbl>
              <a:tblPr firstRow="1" bandRow="1">
                <a:tableStyleId>{5C22544A-7EE6-4342-B048-85BDC9FD1C3A}</a:tableStyleId>
              </a:tblPr>
              <a:tblGrid>
                <a:gridCol w="968375"/>
                <a:gridCol w="3456305"/>
                <a:gridCol w="2544445"/>
                <a:gridCol w="1968500"/>
              </a:tblGrid>
              <a:tr h="743585">
                <a:tc>
                  <a:txBody>
                    <a:bodyPr/>
                    <a:p>
                      <a:pPr>
                        <a:buNone/>
                      </a:pPr>
                      <a:r>
                        <a:rPr lang="en-US" b="1">
                          <a:solidFill>
                            <a:schemeClr val="tx1"/>
                          </a:solidFill>
                        </a:rPr>
                        <a:t>STT</a:t>
                      </a:r>
                      <a:endParaRPr lang="en-US" b="1">
                        <a:solidFill>
                          <a:schemeClr val="tx1"/>
                        </a:solidFill>
                      </a:endParaRPr>
                    </a:p>
                  </a:txBody>
                  <a:tcPr/>
                </a:tc>
                <a:tc>
                  <a:txBody>
                    <a:bodyPr/>
                    <a:p>
                      <a:pPr>
                        <a:buNone/>
                      </a:pPr>
                      <a:r>
                        <a:rPr lang="en-US" b="1">
                          <a:solidFill>
                            <a:schemeClr val="tx1"/>
                          </a:solidFill>
                        </a:rPr>
                        <a:t>Bộ kiểm thử</a:t>
                      </a:r>
                      <a:endParaRPr lang="en-US" b="1">
                        <a:solidFill>
                          <a:schemeClr val="tx1"/>
                        </a:solidFill>
                      </a:endParaRPr>
                    </a:p>
                  </a:txBody>
                  <a:tcPr/>
                </a:tc>
                <a:tc>
                  <a:txBody>
                    <a:bodyPr/>
                    <a:p>
                      <a:pPr>
                        <a:buNone/>
                      </a:pPr>
                      <a:r>
                        <a:rPr lang="en-US" b="1">
                          <a:solidFill>
                            <a:schemeClr val="tx1"/>
                          </a:solidFill>
                        </a:rPr>
                        <a:t>Số trường hợp kiểm thử</a:t>
                      </a:r>
                      <a:endParaRPr lang="en-US" b="1">
                        <a:solidFill>
                          <a:schemeClr val="tx1"/>
                        </a:solidFill>
                      </a:endParaRPr>
                    </a:p>
                  </a:txBody>
                  <a:tcPr/>
                </a:tc>
                <a:tc>
                  <a:txBody>
                    <a:bodyPr/>
                    <a:p>
                      <a:pPr>
                        <a:buNone/>
                      </a:pPr>
                      <a:r>
                        <a:rPr lang="en-US" b="1">
                          <a:solidFill>
                            <a:schemeClr val="tx1"/>
                          </a:solidFill>
                        </a:rPr>
                        <a:t>Tỉ lệ </a:t>
                      </a:r>
                      <a:endParaRPr lang="en-US" b="1">
                        <a:solidFill>
                          <a:schemeClr val="tx1"/>
                        </a:solidFill>
                      </a:endParaRPr>
                    </a:p>
                  </a:txBody>
                  <a:tcPr/>
                </a:tc>
              </a:tr>
              <a:tr h="744220">
                <a:tc>
                  <a:txBody>
                    <a:bodyPr/>
                    <a:p>
                      <a:pPr>
                        <a:buNone/>
                      </a:pPr>
                      <a:r>
                        <a:rPr lang="en-US"/>
                        <a:t>1</a:t>
                      </a:r>
                      <a:endParaRPr lang="en-US"/>
                    </a:p>
                  </a:txBody>
                  <a:tcPr/>
                </a:tc>
                <a:tc>
                  <a:txBody>
                    <a:bodyPr/>
                    <a:p>
                      <a:pPr>
                        <a:buNone/>
                      </a:pPr>
                      <a:r>
                        <a:rPr lang="en-US"/>
                        <a:t>Xác thực chức năng chứng thực người dùng đăng nhặp vào phân hệ admin</a:t>
                      </a:r>
                      <a:endParaRPr lang="en-US"/>
                    </a:p>
                  </a:txBody>
                  <a:tcPr/>
                </a:tc>
                <a:tc>
                  <a:txBody>
                    <a:bodyPr/>
                    <a:p>
                      <a:pPr algn="ctr">
                        <a:buNone/>
                      </a:pPr>
                      <a:r>
                        <a:rPr lang="en-US"/>
                        <a:t>4</a:t>
                      </a:r>
                      <a:endParaRPr lang="en-US"/>
                    </a:p>
                  </a:txBody>
                  <a:tcPr/>
                </a:tc>
                <a:tc>
                  <a:txBody>
                    <a:bodyPr/>
                    <a:p>
                      <a:pPr algn="ctr">
                        <a:buNone/>
                      </a:pPr>
                      <a:r>
                        <a:rPr lang="en-US"/>
                        <a:t>100%</a:t>
                      </a:r>
                      <a:endParaRPr lang="en-US"/>
                    </a:p>
                  </a:txBody>
                  <a:tcPr/>
                </a:tc>
              </a:tr>
              <a:tr h="521970">
                <a:tc>
                  <a:txBody>
                    <a:bodyPr/>
                    <a:p>
                      <a:pPr>
                        <a:buNone/>
                      </a:pPr>
                      <a:r>
                        <a:rPr lang="en-US"/>
                        <a:t>2</a:t>
                      </a:r>
                      <a:endParaRPr lang="en-US"/>
                    </a:p>
                  </a:txBody>
                  <a:tcPr/>
                </a:tc>
                <a:tc>
                  <a:txBody>
                    <a:bodyPr/>
                    <a:p>
                      <a:pPr>
                        <a:buNone/>
                      </a:pPr>
                      <a:r>
                        <a:rPr lang="en-US"/>
                        <a:t>Import danh sách sinh viên</a:t>
                      </a:r>
                      <a:endParaRPr lang="en-US"/>
                    </a:p>
                  </a:txBody>
                  <a:tcPr/>
                </a:tc>
                <a:tc>
                  <a:txBody>
                    <a:bodyPr/>
                    <a:p>
                      <a:pPr algn="ctr">
                        <a:buNone/>
                      </a:pPr>
                      <a:r>
                        <a:rPr lang="en-US"/>
                        <a:t>3</a:t>
                      </a:r>
                      <a:endParaRPr lang="en-US"/>
                    </a:p>
                  </a:txBody>
                  <a:tcPr/>
                </a:tc>
                <a:tc>
                  <a:txBody>
                    <a:bodyPr/>
                    <a:p>
                      <a:pPr algn="ctr">
                        <a:buNone/>
                      </a:pPr>
                      <a:r>
                        <a:rPr lang="en-US"/>
                        <a:t>100%</a:t>
                      </a:r>
                      <a:endParaRPr lang="en-US"/>
                    </a:p>
                  </a:txBody>
                  <a:tcPr/>
                </a:tc>
              </a:tr>
              <a:tr h="742950">
                <a:tc>
                  <a:txBody>
                    <a:bodyPr/>
                    <a:p>
                      <a:pPr>
                        <a:buNone/>
                      </a:pPr>
                      <a:r>
                        <a:rPr lang="en-US"/>
                        <a:t>3</a:t>
                      </a:r>
                      <a:endParaRPr lang="en-US"/>
                    </a:p>
                  </a:txBody>
                  <a:tcPr/>
                </a:tc>
                <a:tc>
                  <a:txBody>
                    <a:bodyPr/>
                    <a:p>
                      <a:pPr>
                        <a:buNone/>
                      </a:pPr>
                      <a:r>
                        <a:rPr lang="en-US"/>
                        <a:t>Xác thực chức năng quản lý thông tin cựu sinh viên</a:t>
                      </a:r>
                      <a:endParaRPr lang="en-US"/>
                    </a:p>
                  </a:txBody>
                  <a:tcPr/>
                </a:tc>
                <a:tc>
                  <a:txBody>
                    <a:bodyPr/>
                    <a:p>
                      <a:pPr algn="ctr">
                        <a:buNone/>
                      </a:pPr>
                      <a:r>
                        <a:rPr lang="en-US"/>
                        <a:t>5</a:t>
                      </a:r>
                      <a:endParaRPr lang="en-US"/>
                    </a:p>
                  </a:txBody>
                  <a:tcPr/>
                </a:tc>
                <a:tc>
                  <a:txBody>
                    <a:bodyPr/>
                    <a:p>
                      <a:pPr algn="ctr">
                        <a:buNone/>
                      </a:pPr>
                      <a:r>
                        <a:rPr lang="en-US"/>
                        <a:t>100%</a:t>
                      </a:r>
                      <a:endParaRPr lang="en-US"/>
                    </a:p>
                  </a:txBody>
                  <a:tcPr/>
                </a:tc>
              </a:tr>
              <a:tr h="744220">
                <a:tc>
                  <a:txBody>
                    <a:bodyPr/>
                    <a:p>
                      <a:pPr>
                        <a:buNone/>
                      </a:pPr>
                      <a:r>
                        <a:rPr lang="en-US"/>
                        <a:t>4</a:t>
                      </a:r>
                      <a:endParaRPr lang="en-US"/>
                    </a:p>
                  </a:txBody>
                  <a:tcPr/>
                </a:tc>
                <a:tc>
                  <a:txBody>
                    <a:bodyPr/>
                    <a:p>
                      <a:pPr>
                        <a:buNone/>
                      </a:pPr>
                      <a:r>
                        <a:rPr lang="en-US"/>
                        <a:t> Xác thực chức năng quản lý khảo sát</a:t>
                      </a:r>
                      <a:endParaRPr lang="en-US"/>
                    </a:p>
                  </a:txBody>
                  <a:tcPr/>
                </a:tc>
                <a:tc>
                  <a:txBody>
                    <a:bodyPr/>
                    <a:p>
                      <a:pPr algn="ctr">
                        <a:buNone/>
                      </a:pPr>
                      <a:r>
                        <a:rPr lang="en-US"/>
                        <a:t>6</a:t>
                      </a:r>
                      <a:endParaRPr lang="en-US"/>
                    </a:p>
                  </a:txBody>
                  <a:tcPr/>
                </a:tc>
                <a:tc>
                  <a:txBody>
                    <a:bodyPr/>
                    <a:p>
                      <a:pPr algn="ctr">
                        <a:buNone/>
                      </a:pPr>
                      <a:r>
                        <a:rPr lang="en-US"/>
                        <a:t>60%</a:t>
                      </a:r>
                      <a:endParaRPr lang="en-US"/>
                    </a:p>
                  </a:txBody>
                  <a:tcPr/>
                </a:tc>
              </a:tr>
              <a:tr h="743585">
                <a:tc gridSpan="2">
                  <a:txBody>
                    <a:bodyPr/>
                    <a:p>
                      <a:pPr algn="ctr">
                        <a:buNone/>
                      </a:pPr>
                      <a:r>
                        <a:rPr lang="en-US" sz="2200" b="1"/>
                        <a:t>Tổng</a:t>
                      </a:r>
                      <a:endParaRPr lang="en-US" sz="2200" b="1"/>
                    </a:p>
                  </a:txBody>
                  <a:tcPr anchor="ctr" anchorCtr="0"/>
                </a:tc>
                <a:tc hMerge="1">
                  <a:tcPr/>
                </a:tc>
                <a:tc>
                  <a:txBody>
                    <a:bodyPr/>
                    <a:p>
                      <a:pPr algn="ctr">
                        <a:buNone/>
                      </a:pPr>
                      <a:r>
                        <a:rPr lang="en-US"/>
                        <a:t>18</a:t>
                      </a:r>
                      <a:endParaRPr lang="en-US"/>
                    </a:p>
                  </a:txBody>
                  <a:tcPr anchor="ctr" anchorCtr="0"/>
                </a:tc>
                <a:tc>
                  <a:txBody>
                    <a:bodyPr/>
                    <a:p>
                      <a:pPr algn="ctr">
                        <a:buNone/>
                      </a:pPr>
                      <a:r>
                        <a:rPr lang="en-US"/>
                        <a:t>87%</a:t>
                      </a:r>
                      <a:endParaRPr lang="en-US"/>
                    </a:p>
                  </a:txBody>
                  <a:tcPr anchor="ctr" anchorCtr="0"/>
                </a:tc>
              </a:tr>
            </a:tbl>
          </a:graphicData>
        </a:graphic>
      </p:graphicFrame>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Nội dung - </a:t>
            </a:r>
            <a:r>
              <a:rPr lang="en-US">
                <a:sym typeface="+mn-ea"/>
              </a:rPr>
              <a:t>Ứng dụng phân hệ sinh viên/cựu sinh viên</a:t>
            </a:r>
            <a:endParaRPr lang="en-US"/>
          </a:p>
        </p:txBody>
      </p:sp>
      <p:sp>
        <p:nvSpPr>
          <p:cNvPr id="3" name="Content Placeholder 2"/>
          <p:cNvSpPr>
            <a:spLocks noGrp="1"/>
          </p:cNvSpPr>
          <p:nvPr>
            <p:ph idx="1"/>
          </p:nvPr>
        </p:nvSpPr>
        <p:spPr/>
        <p:txBody>
          <a:bodyPr/>
          <a:p>
            <a:r>
              <a:rPr lang="en-US" sz="2800"/>
              <a:t>Các chức năng:</a:t>
            </a:r>
            <a:endParaRPr lang="en-US" sz="2800"/>
          </a:p>
          <a:p>
            <a:pPr lvl="1"/>
            <a:r>
              <a:rPr lang="en-US" sz="2400"/>
              <a:t>Đăng ký tài khoản sinh viên/cựu sinh viên.</a:t>
            </a:r>
            <a:endParaRPr lang="en-US" sz="2400"/>
          </a:p>
          <a:p>
            <a:pPr lvl="1"/>
            <a:r>
              <a:rPr lang="en-US" sz="2400"/>
              <a:t>Đăng nhập vào hệ thống cựu sinh viên.</a:t>
            </a:r>
            <a:endParaRPr lang="en-US" sz="2400"/>
          </a:p>
          <a:p>
            <a:pPr lvl="1"/>
            <a:r>
              <a:rPr lang="en-US" sz="2400"/>
              <a:t>Thực hiện khảo sát tốt nghiệp.</a:t>
            </a:r>
            <a:endParaRPr lang="en-US" sz="2400"/>
          </a:p>
          <a:p>
            <a:pPr lvl="1"/>
            <a:r>
              <a:rPr lang="en-US" sz="2400"/>
              <a:t>Quản lý thông tin liên lạc cá nhân.</a:t>
            </a:r>
            <a:endParaRPr lang="en-US" sz="2400"/>
          </a:p>
          <a:p>
            <a:pPr lvl="1"/>
            <a:r>
              <a:rPr lang="en-US" sz="2400">
                <a:sym typeface="+mn-ea"/>
              </a:rPr>
              <a:t>Quản lý</a:t>
            </a:r>
            <a:r>
              <a:rPr lang="en-US" sz="2400"/>
              <a:t> thông tin việc làm</a:t>
            </a:r>
            <a:endParaRPr lang="en-US" sz="2400"/>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Nội dung - Dữ liệu sử dụng</a:t>
            </a:r>
            <a:endParaRPr lang="en-US"/>
          </a:p>
        </p:txBody>
      </p:sp>
      <p:sp>
        <p:nvSpPr>
          <p:cNvPr id="3" name="Content Placeholder 2"/>
          <p:cNvSpPr>
            <a:spLocks noGrp="1"/>
          </p:cNvSpPr>
          <p:nvPr>
            <p:ph idx="1"/>
          </p:nvPr>
        </p:nvSpPr>
        <p:spPr/>
        <p:txBody>
          <a:bodyPr/>
          <a:p>
            <a:r>
              <a:rPr lang="en-US"/>
              <a:t>Dữ liệu sử dụng:</a:t>
            </a:r>
            <a:endParaRPr lang="en-US"/>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pic>
        <p:nvPicPr>
          <p:cNvPr id="6" name="Content Placeholder 5" descr="Survey_ERD"/>
          <p:cNvPicPr>
            <a:picLocks noChangeAspect="1"/>
          </p:cNvPicPr>
          <p:nvPr>
            <p:ph idx="1"/>
          </p:nvPr>
        </p:nvPicPr>
        <p:blipFill>
          <a:blip r:embed="rId1"/>
          <a:stretch>
            <a:fillRect/>
          </a:stretch>
        </p:blipFill>
        <p:spPr>
          <a:xfrm>
            <a:off x="-22225" y="-1905"/>
            <a:ext cx="9136380" cy="66186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p:txBody>
          <a:bodyPr/>
          <a:p>
            <a:fld id="{3D79D017-4D2B-4917-98EC-EFDC1350D1A8}" type="slidenum">
              <a:rPr lang="en-US" altLang="en-US"/>
            </a:fld>
            <a:endParaRPr lang="en-US" altLang="en-US"/>
          </a:p>
        </p:txBody>
      </p:sp>
      <p:pic>
        <p:nvPicPr>
          <p:cNvPr id="6" name="Picture 5" descr="Working_Information_ERD"/>
          <p:cNvPicPr>
            <a:picLocks noChangeAspect="1"/>
          </p:cNvPicPr>
          <p:nvPr/>
        </p:nvPicPr>
        <p:blipFill>
          <a:blip r:embed="rId1"/>
          <a:stretch>
            <a:fillRect/>
          </a:stretch>
        </p:blipFill>
        <p:spPr>
          <a:xfrm>
            <a:off x="-29845" y="-19685"/>
            <a:ext cx="9203055" cy="68002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solidFill>
                  <a:srgbClr val="996633"/>
                </a:solidFill>
              </a:rPr>
              <a:t>Tổng quan</a:t>
            </a:r>
            <a:endParaRPr lang="en-US" altLang="en-US">
              <a:solidFill>
                <a:srgbClr val="996633"/>
              </a:solidFill>
            </a:endParaRPr>
          </a:p>
        </p:txBody>
      </p:sp>
      <p:sp>
        <p:nvSpPr>
          <p:cNvPr id="25603" name="Rectangle 3"/>
          <p:cNvSpPr>
            <a:spLocks noGrp="1" noChangeArrowheads="1"/>
          </p:cNvSpPr>
          <p:nvPr>
            <p:ph type="body" idx="1"/>
          </p:nvPr>
        </p:nvSpPr>
        <p:spPr>
          <a:xfrm>
            <a:off x="762000" y="1633538"/>
            <a:ext cx="8077200" cy="4767262"/>
          </a:xfrm>
        </p:spPr>
        <p:txBody>
          <a:bodyPr/>
          <a:lstStyle/>
          <a:p>
            <a:r>
              <a:rPr lang="en-US" altLang="en-US" sz="2400"/>
              <a:t>Đặt vấn đề</a:t>
            </a:r>
            <a:endParaRPr lang="en-US" altLang="en-US" sz="2400"/>
          </a:p>
          <a:p>
            <a:r>
              <a:rPr lang="en-US" altLang="en-US" sz="2400"/>
              <a:t>Mục tiêu đề tài</a:t>
            </a:r>
            <a:endParaRPr lang="en-US" altLang="en-US" sz="2400"/>
          </a:p>
          <a:p>
            <a:r>
              <a:rPr lang="en-US" altLang="en-US" sz="2400"/>
              <a:t>Hướng giải quyết</a:t>
            </a:r>
            <a:endParaRPr lang="en-US" altLang="en-US" sz="2400"/>
          </a:p>
          <a:p>
            <a:r>
              <a:rPr lang="en-US" altLang="en-US" sz="2400"/>
              <a:t>Phân công công việc</a:t>
            </a:r>
            <a:endParaRPr lang="en-US" altLang="en-US" sz="2400"/>
          </a:p>
          <a:p>
            <a:r>
              <a:rPr lang="en-US" altLang="en-US" sz="2400"/>
              <a:t>Nội dung</a:t>
            </a:r>
            <a:endParaRPr lang="en-US" altLang="en-US" sz="2400"/>
          </a:p>
          <a:p>
            <a:r>
              <a:rPr lang="en-US" altLang="en-US" sz="2400"/>
              <a:t>Kết luận</a:t>
            </a:r>
            <a:endParaRPr lang="en-US" altLang="en-US" sz="2400"/>
          </a:p>
          <a:p>
            <a:r>
              <a:rPr lang="en-US" altLang="en-US" sz="2400"/>
              <a:t>Tài liệu tham khảo</a:t>
            </a:r>
            <a:endParaRPr lang="en-US" altLang="en-US" sz="2400"/>
          </a:p>
          <a:p>
            <a:r>
              <a:rPr lang="en-US" altLang="en-US" sz="2400"/>
              <a:t>Demo</a:t>
            </a:r>
            <a:endParaRPr lang="en-US" altLang="en-US" sz="2400"/>
          </a:p>
          <a:p>
            <a:endParaRPr lang="en-US" altLang="en-US" sz="2400"/>
          </a:p>
          <a:p>
            <a:endParaRPr lang="en-US" altLang="en-US" sz="2400"/>
          </a:p>
        </p:txBody>
      </p:sp>
      <p:sp>
        <p:nvSpPr>
          <p:cNvPr id="2" name="Slide Number Placeholder 1"/>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Slide Number Placeholder 10"/>
          <p:cNvSpPr>
            <a:spLocks noGrp="1"/>
          </p:cNvSpPr>
          <p:nvPr>
            <p:ph type="sldNum" sz="quarter" idx="12"/>
          </p:nvPr>
        </p:nvSpPr>
        <p:spPr/>
        <p:txBody>
          <a:bodyPr/>
          <a:p>
            <a:fld id="{0F4F63AB-74FF-4D4D-9C96-7E67E70BF8FF}" type="slidenum">
              <a:rPr lang="en-US" altLang="en-US"/>
            </a:fld>
            <a:endParaRPr lang="en-US" altLang="en-US"/>
          </a:p>
        </p:txBody>
      </p:sp>
      <p:pic>
        <p:nvPicPr>
          <p:cNvPr id="5" name="Picture 4" descr="Sơ đồ-Khảo sát"/>
          <p:cNvPicPr>
            <a:picLocks noChangeAspect="1"/>
          </p:cNvPicPr>
          <p:nvPr/>
        </p:nvPicPr>
        <p:blipFill>
          <a:blip r:embed="rId1"/>
          <a:stretch>
            <a:fillRect/>
          </a:stretch>
        </p:blipFill>
        <p:spPr>
          <a:xfrm>
            <a:off x="26670" y="-46990"/>
            <a:ext cx="9132570" cy="69519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p:txBody>
          <a:bodyPr/>
          <a:p>
            <a:fld id="{0F4F63AB-74FF-4D4D-9C96-7E67E70BF8FF}" type="slidenum">
              <a:rPr lang="en-US" altLang="en-US"/>
            </a:fld>
            <a:endParaRPr lang="en-US" altLang="en-US"/>
          </a:p>
        </p:txBody>
      </p:sp>
      <p:pic>
        <p:nvPicPr>
          <p:cNvPr id="4" name="Picture 3" descr="Sơ đồ-Thêm thông tin việc làm"/>
          <p:cNvPicPr>
            <a:picLocks noChangeAspect="1"/>
          </p:cNvPicPr>
          <p:nvPr/>
        </p:nvPicPr>
        <p:blipFill>
          <a:blip r:embed="rId1"/>
          <a:stretch>
            <a:fillRect/>
          </a:stretch>
        </p:blipFill>
        <p:spPr>
          <a:xfrm>
            <a:off x="21590" y="-18415"/>
            <a:ext cx="9130030" cy="69716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pic>
        <p:nvPicPr>
          <p:cNvPr id="5" name="Picture 4" descr="Sơ đồ-Quản lý thông tin việc làm"/>
          <p:cNvPicPr>
            <a:picLocks noChangeAspect="1"/>
          </p:cNvPicPr>
          <p:nvPr/>
        </p:nvPicPr>
        <p:blipFill>
          <a:blip r:embed="rId1"/>
          <a:stretch>
            <a:fillRect/>
          </a:stretch>
        </p:blipFill>
        <p:spPr>
          <a:xfrm>
            <a:off x="83820" y="-20955"/>
            <a:ext cx="8966835" cy="68021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pic>
        <p:nvPicPr>
          <p:cNvPr id="5" name="Picture 4" descr="Sơ đồ-Đăng ký cựu sinh viên"/>
          <p:cNvPicPr>
            <a:picLocks noChangeAspect="1"/>
          </p:cNvPicPr>
          <p:nvPr/>
        </p:nvPicPr>
        <p:blipFill>
          <a:blip r:embed="rId1"/>
          <a:stretch>
            <a:fillRect/>
          </a:stretch>
        </p:blipFill>
        <p:spPr>
          <a:xfrm>
            <a:off x="20320" y="-9525"/>
            <a:ext cx="9095740" cy="67900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Kiểm thử </a:t>
            </a:r>
            <a:endParaRPr lang="en-US"/>
          </a:p>
        </p:txBody>
      </p:sp>
      <p:graphicFrame>
        <p:nvGraphicFramePr>
          <p:cNvPr id="5" name="Content Placeholder 4"/>
          <p:cNvGraphicFramePr/>
          <p:nvPr>
            <p:ph idx="1"/>
          </p:nvPr>
        </p:nvGraphicFramePr>
        <p:xfrm>
          <a:off x="132080" y="1402715"/>
          <a:ext cx="8937625" cy="4984115"/>
        </p:xfrm>
        <a:graphic>
          <a:graphicData uri="http://schemas.openxmlformats.org/drawingml/2006/table">
            <a:tbl>
              <a:tblPr firstRow="1" bandRow="1">
                <a:tableStyleId>{5C22544A-7EE6-4342-B048-85BDC9FD1C3A}</a:tableStyleId>
              </a:tblPr>
              <a:tblGrid>
                <a:gridCol w="968375"/>
                <a:gridCol w="3456305"/>
                <a:gridCol w="2544445"/>
                <a:gridCol w="1968500"/>
              </a:tblGrid>
              <a:tr h="743585">
                <a:tc>
                  <a:txBody>
                    <a:bodyPr/>
                    <a:p>
                      <a:pPr>
                        <a:buNone/>
                      </a:pPr>
                      <a:r>
                        <a:rPr lang="en-US" b="1">
                          <a:solidFill>
                            <a:schemeClr val="tx1"/>
                          </a:solidFill>
                        </a:rPr>
                        <a:t>STT</a:t>
                      </a:r>
                      <a:endParaRPr lang="en-US" b="1">
                        <a:solidFill>
                          <a:schemeClr val="tx1"/>
                        </a:solidFill>
                      </a:endParaRPr>
                    </a:p>
                  </a:txBody>
                  <a:tcPr/>
                </a:tc>
                <a:tc>
                  <a:txBody>
                    <a:bodyPr/>
                    <a:p>
                      <a:pPr>
                        <a:buNone/>
                      </a:pPr>
                      <a:r>
                        <a:rPr lang="en-US" b="1">
                          <a:solidFill>
                            <a:schemeClr val="tx1"/>
                          </a:solidFill>
                        </a:rPr>
                        <a:t>Bộ kiểm thử</a:t>
                      </a:r>
                      <a:endParaRPr lang="en-US" b="1">
                        <a:solidFill>
                          <a:schemeClr val="tx1"/>
                        </a:solidFill>
                      </a:endParaRPr>
                    </a:p>
                  </a:txBody>
                  <a:tcPr/>
                </a:tc>
                <a:tc>
                  <a:txBody>
                    <a:bodyPr/>
                    <a:p>
                      <a:pPr>
                        <a:buNone/>
                      </a:pPr>
                      <a:r>
                        <a:rPr lang="en-US" b="1">
                          <a:solidFill>
                            <a:schemeClr val="tx1"/>
                          </a:solidFill>
                        </a:rPr>
                        <a:t>Số trường hợp kiểm thử</a:t>
                      </a:r>
                      <a:endParaRPr lang="en-US" b="1">
                        <a:solidFill>
                          <a:schemeClr val="tx1"/>
                        </a:solidFill>
                      </a:endParaRPr>
                    </a:p>
                  </a:txBody>
                  <a:tcPr/>
                </a:tc>
                <a:tc>
                  <a:txBody>
                    <a:bodyPr/>
                    <a:p>
                      <a:pPr>
                        <a:buNone/>
                      </a:pPr>
                      <a:r>
                        <a:rPr lang="en-US" b="1">
                          <a:solidFill>
                            <a:schemeClr val="tx1"/>
                          </a:solidFill>
                        </a:rPr>
                        <a:t>Tỉ lệ </a:t>
                      </a:r>
                      <a:endParaRPr lang="en-US" b="1">
                        <a:solidFill>
                          <a:schemeClr val="tx1"/>
                        </a:solidFill>
                      </a:endParaRPr>
                    </a:p>
                  </a:txBody>
                  <a:tcPr/>
                </a:tc>
              </a:tr>
              <a:tr h="744220">
                <a:tc>
                  <a:txBody>
                    <a:bodyPr/>
                    <a:p>
                      <a:pPr>
                        <a:buNone/>
                      </a:pPr>
                      <a:r>
                        <a:rPr lang="en-US"/>
                        <a:t>1</a:t>
                      </a:r>
                      <a:endParaRPr lang="en-US"/>
                    </a:p>
                  </a:txBody>
                  <a:tcPr/>
                </a:tc>
                <a:tc>
                  <a:txBody>
                    <a:bodyPr/>
                    <a:p>
                      <a:pPr>
                        <a:buNone/>
                      </a:pPr>
                      <a:r>
                        <a:rPr lang="en-US"/>
                        <a:t>Xác thực chức năng chứng thực người dùng</a:t>
                      </a:r>
                      <a:endParaRPr lang="en-US"/>
                    </a:p>
                  </a:txBody>
                  <a:tcPr/>
                </a:tc>
                <a:tc>
                  <a:txBody>
                    <a:bodyPr/>
                    <a:p>
                      <a:pPr algn="ctr">
                        <a:buNone/>
                      </a:pPr>
                      <a:r>
                        <a:rPr lang="en-US"/>
                        <a:t>4</a:t>
                      </a:r>
                      <a:endParaRPr lang="en-US"/>
                    </a:p>
                  </a:txBody>
                  <a:tcPr/>
                </a:tc>
                <a:tc>
                  <a:txBody>
                    <a:bodyPr/>
                    <a:p>
                      <a:pPr algn="ctr">
                        <a:buNone/>
                      </a:pPr>
                      <a:r>
                        <a:rPr lang="en-US"/>
                        <a:t>100%</a:t>
                      </a:r>
                      <a:endParaRPr lang="en-US"/>
                    </a:p>
                  </a:txBody>
                  <a:tcPr/>
                </a:tc>
              </a:tr>
              <a:tr h="521970">
                <a:tc>
                  <a:txBody>
                    <a:bodyPr/>
                    <a:p>
                      <a:pPr>
                        <a:buNone/>
                      </a:pPr>
                      <a:r>
                        <a:rPr lang="en-US"/>
                        <a:t>2</a:t>
                      </a:r>
                      <a:endParaRPr lang="en-US"/>
                    </a:p>
                  </a:txBody>
                  <a:tcPr/>
                </a:tc>
                <a:tc>
                  <a:txBody>
                    <a:bodyPr/>
                    <a:p>
                      <a:pPr>
                        <a:buNone/>
                      </a:pPr>
                      <a:r>
                        <a:rPr lang="en-US"/>
                        <a:t>Xác thực chức năng đăng ký</a:t>
                      </a:r>
                      <a:endParaRPr lang="en-US"/>
                    </a:p>
                  </a:txBody>
                  <a:tcPr/>
                </a:tc>
                <a:tc>
                  <a:txBody>
                    <a:bodyPr/>
                    <a:p>
                      <a:pPr algn="ctr">
                        <a:buNone/>
                      </a:pPr>
                      <a:r>
                        <a:rPr lang="en-US"/>
                        <a:t>4</a:t>
                      </a:r>
                      <a:endParaRPr lang="en-US"/>
                    </a:p>
                  </a:txBody>
                  <a:tcPr/>
                </a:tc>
                <a:tc>
                  <a:txBody>
                    <a:bodyPr/>
                    <a:p>
                      <a:pPr algn="ctr">
                        <a:buNone/>
                      </a:pPr>
                      <a:r>
                        <a:rPr lang="en-US"/>
                        <a:t>100%</a:t>
                      </a:r>
                      <a:endParaRPr lang="en-US"/>
                    </a:p>
                  </a:txBody>
                  <a:tcPr/>
                </a:tc>
              </a:tr>
              <a:tr h="742950">
                <a:tc>
                  <a:txBody>
                    <a:bodyPr/>
                    <a:p>
                      <a:pPr>
                        <a:buNone/>
                      </a:pPr>
                      <a:r>
                        <a:rPr lang="en-US"/>
                        <a:t>3</a:t>
                      </a:r>
                      <a:endParaRPr lang="en-US"/>
                    </a:p>
                  </a:txBody>
                  <a:tcPr/>
                </a:tc>
                <a:tc>
                  <a:txBody>
                    <a:bodyPr/>
                    <a:p>
                      <a:pPr>
                        <a:buNone/>
                      </a:pPr>
                      <a:r>
                        <a:rPr lang="en-US"/>
                        <a:t>Xác thực chức năng khảo sát tốt nghiệp</a:t>
                      </a:r>
                      <a:endParaRPr lang="en-US"/>
                    </a:p>
                  </a:txBody>
                  <a:tcPr/>
                </a:tc>
                <a:tc>
                  <a:txBody>
                    <a:bodyPr/>
                    <a:p>
                      <a:pPr algn="ctr">
                        <a:buNone/>
                      </a:pPr>
                      <a:r>
                        <a:rPr lang="en-US"/>
                        <a:t>7</a:t>
                      </a:r>
                      <a:endParaRPr lang="en-US"/>
                    </a:p>
                  </a:txBody>
                  <a:tcPr/>
                </a:tc>
                <a:tc>
                  <a:txBody>
                    <a:bodyPr/>
                    <a:p>
                      <a:pPr algn="ctr">
                        <a:buNone/>
                      </a:pPr>
                      <a:r>
                        <a:rPr lang="en-US"/>
                        <a:t>100%</a:t>
                      </a:r>
                      <a:endParaRPr lang="en-US"/>
                    </a:p>
                  </a:txBody>
                  <a:tcPr/>
                </a:tc>
              </a:tr>
              <a:tr h="744220">
                <a:tc>
                  <a:txBody>
                    <a:bodyPr/>
                    <a:p>
                      <a:pPr>
                        <a:buNone/>
                      </a:pPr>
                      <a:r>
                        <a:rPr lang="en-US"/>
                        <a:t>4</a:t>
                      </a:r>
                      <a:endParaRPr lang="en-US"/>
                    </a:p>
                  </a:txBody>
                  <a:tcPr/>
                </a:tc>
                <a:tc>
                  <a:txBody>
                    <a:bodyPr/>
                    <a:p>
                      <a:pPr>
                        <a:buNone/>
                      </a:pPr>
                      <a:r>
                        <a:rPr lang="en-US"/>
                        <a:t>Xác thực chức năng cập nhật thông tin người dùng</a:t>
                      </a:r>
                      <a:endParaRPr lang="en-US"/>
                    </a:p>
                  </a:txBody>
                  <a:tcPr/>
                </a:tc>
                <a:tc>
                  <a:txBody>
                    <a:bodyPr/>
                    <a:p>
                      <a:pPr algn="ctr">
                        <a:buNone/>
                      </a:pPr>
                      <a:r>
                        <a:rPr lang="en-US"/>
                        <a:t>4</a:t>
                      </a:r>
                      <a:endParaRPr lang="en-US"/>
                    </a:p>
                  </a:txBody>
                  <a:tcPr/>
                </a:tc>
                <a:tc>
                  <a:txBody>
                    <a:bodyPr/>
                    <a:p>
                      <a:pPr algn="ctr">
                        <a:buNone/>
                      </a:pPr>
                      <a:r>
                        <a:rPr lang="en-US"/>
                        <a:t>100%</a:t>
                      </a:r>
                      <a:endParaRPr lang="en-US"/>
                    </a:p>
                  </a:txBody>
                  <a:tcPr/>
                </a:tc>
              </a:tr>
              <a:tr h="743585">
                <a:tc>
                  <a:txBody>
                    <a:bodyPr/>
                    <a:p>
                      <a:pPr>
                        <a:buNone/>
                      </a:pPr>
                      <a:r>
                        <a:rPr lang="en-US"/>
                        <a:t>5</a:t>
                      </a:r>
                      <a:endParaRPr lang="en-US"/>
                    </a:p>
                  </a:txBody>
                  <a:tcPr/>
                </a:tc>
                <a:tc>
                  <a:txBody>
                    <a:bodyPr/>
                    <a:p>
                      <a:pPr>
                        <a:buNone/>
                      </a:pPr>
                      <a:r>
                        <a:rPr lang="en-US"/>
                        <a:t>Xác thực chức năng quản lý thông tin việc làm.</a:t>
                      </a:r>
                      <a:endParaRPr lang="en-US"/>
                    </a:p>
                  </a:txBody>
                  <a:tcPr/>
                </a:tc>
                <a:tc>
                  <a:txBody>
                    <a:bodyPr/>
                    <a:p>
                      <a:pPr algn="ctr">
                        <a:buNone/>
                      </a:pPr>
                      <a:r>
                        <a:rPr lang="en-US"/>
                        <a:t>6</a:t>
                      </a:r>
                      <a:endParaRPr lang="en-US"/>
                    </a:p>
                  </a:txBody>
                  <a:tcPr/>
                </a:tc>
                <a:tc>
                  <a:txBody>
                    <a:bodyPr/>
                    <a:p>
                      <a:pPr algn="ctr">
                        <a:buNone/>
                      </a:pPr>
                      <a:r>
                        <a:rPr lang="en-US"/>
                        <a:t>100%</a:t>
                      </a:r>
                      <a:endParaRPr lang="en-US"/>
                    </a:p>
                  </a:txBody>
                  <a:tcPr/>
                </a:tc>
              </a:tr>
              <a:tr h="743585">
                <a:tc gridSpan="2">
                  <a:txBody>
                    <a:bodyPr/>
                    <a:p>
                      <a:pPr algn="ctr">
                        <a:buNone/>
                      </a:pPr>
                      <a:r>
                        <a:rPr lang="en-US" sz="2200" b="1"/>
                        <a:t>Tổng</a:t>
                      </a:r>
                      <a:endParaRPr lang="en-US" sz="2200" b="1"/>
                    </a:p>
                  </a:txBody>
                  <a:tcPr anchor="ctr" anchorCtr="0"/>
                </a:tc>
                <a:tc hMerge="1">
                  <a:tcPr/>
                </a:tc>
                <a:tc>
                  <a:txBody>
                    <a:bodyPr/>
                    <a:p>
                      <a:pPr algn="ctr">
                        <a:buNone/>
                      </a:pPr>
                      <a:r>
                        <a:rPr lang="en-US"/>
                        <a:t>25</a:t>
                      </a:r>
                      <a:endParaRPr lang="en-US"/>
                    </a:p>
                  </a:txBody>
                  <a:tcPr anchor="ctr" anchorCtr="0"/>
                </a:tc>
                <a:tc>
                  <a:txBody>
                    <a:bodyPr/>
                    <a:p>
                      <a:pPr algn="ctr">
                        <a:buNone/>
                      </a:pPr>
                      <a:r>
                        <a:rPr lang="en-US"/>
                        <a:t>100%</a:t>
                      </a:r>
                      <a:endParaRPr lang="en-US"/>
                    </a:p>
                  </a:txBody>
                  <a:tcPr anchor="ctr" anchorCtr="0"/>
                </a:tc>
              </a:tr>
            </a:tbl>
          </a:graphicData>
        </a:graphic>
      </p:graphicFrame>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Kết luận</a:t>
            </a:r>
            <a:endParaRPr lang="en-US"/>
          </a:p>
        </p:txBody>
      </p:sp>
      <p:sp>
        <p:nvSpPr>
          <p:cNvPr id="3" name="Content Placeholder 2"/>
          <p:cNvSpPr>
            <a:spLocks noGrp="1"/>
          </p:cNvSpPr>
          <p:nvPr>
            <p:ph idx="1"/>
          </p:nvPr>
        </p:nvSpPr>
        <p:spPr/>
        <p:txBody>
          <a:bodyPr/>
          <a:p>
            <a:pPr algn="just"/>
            <a:r>
              <a:rPr lang="en-US" sz="2800"/>
              <a:t>Đạt được</a:t>
            </a:r>
            <a:endParaRPr lang="en-US" sz="2800"/>
          </a:p>
          <a:p>
            <a:pPr lvl="1" algn="just"/>
            <a:r>
              <a:rPr lang="en-US" sz="2400"/>
              <a:t>Giải quyết được một phần trong việc thu thập dữ liệu của cựu sinh viên.</a:t>
            </a:r>
            <a:endParaRPr lang="en-US" sz="2400"/>
          </a:p>
          <a:p>
            <a:pPr lvl="1" algn="just"/>
            <a:r>
              <a:rPr lang="en-US" sz="2400"/>
              <a:t>Nắm bắt được quy trình làm phần mềm thực tế.</a:t>
            </a:r>
            <a:endParaRPr lang="en-US" sz="2400"/>
          </a:p>
          <a:p>
            <a:pPr lvl="1" algn="just"/>
            <a:r>
              <a:rPr lang="en-US" sz="2400"/>
              <a:t>Biết cách lấy yêu cầu trực tiếp từ người dùng chính và phân tích các yêu này.</a:t>
            </a:r>
            <a:endParaRPr lang="en-US" sz="2400"/>
          </a:p>
          <a:p>
            <a:pPr lvl="1" algn="just"/>
            <a:r>
              <a:rPr lang="en-US" sz="2400"/>
              <a:t>Có thêm kỹ năng làm việc nhóm.</a:t>
            </a:r>
            <a:endParaRPr lang="en-US" sz="2400"/>
          </a:p>
          <a:p>
            <a:pPr lvl="1" algn="just"/>
            <a:r>
              <a:rPr lang="en-US" sz="2400"/>
              <a:t>Xây dựng được phần ứng dụng có được một số chức năng chính.</a:t>
            </a:r>
            <a:endParaRPr lang="en-US" sz="2400"/>
          </a:p>
          <a:p>
            <a:pPr lvl="1" algn="just"/>
            <a:r>
              <a:rPr lang="en-US" sz="2400"/>
              <a:t>Quyển báo cáo để tham khảo và phát triển ứng dụng về sau.</a:t>
            </a:r>
            <a:endParaRPr lang="en-US" sz="2400"/>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Kết luận</a:t>
            </a:r>
            <a:endParaRPr lang="en-US"/>
          </a:p>
        </p:txBody>
      </p:sp>
      <p:sp>
        <p:nvSpPr>
          <p:cNvPr id="3" name="Content Placeholder 2"/>
          <p:cNvSpPr>
            <a:spLocks noGrp="1"/>
          </p:cNvSpPr>
          <p:nvPr>
            <p:ph idx="1"/>
          </p:nvPr>
        </p:nvSpPr>
        <p:spPr/>
        <p:txBody>
          <a:bodyPr/>
          <a:p>
            <a:pPr algn="just"/>
            <a:r>
              <a:rPr lang="en-US" sz="2700"/>
              <a:t>Hạn chế</a:t>
            </a:r>
            <a:endParaRPr lang="en-US" sz="2800"/>
          </a:p>
          <a:p>
            <a:pPr lvl="1" algn="just"/>
            <a:r>
              <a:rPr lang="en-US" sz="2300"/>
              <a:t>Chưa thể kiểm soát được hết lỗi tìm ẩn của phần mềm.</a:t>
            </a:r>
            <a:endParaRPr lang="en-US" sz="2300"/>
          </a:p>
          <a:p>
            <a:pPr lvl="1" algn="just"/>
            <a:r>
              <a:rPr lang="en-US" sz="2300"/>
              <a:t>Chưa thể phát triển được thêm phần ứng dụng web dành cho giảng viên.</a:t>
            </a:r>
            <a:endParaRPr lang="en-US" sz="2300"/>
          </a:p>
          <a:p>
            <a:pPr lvl="1" algn="just"/>
            <a:r>
              <a:rPr lang="en-US" sz="2300"/>
              <a:t>Giao diện còn chưa linh động và thân thiện với người dùng.</a:t>
            </a:r>
            <a:endParaRPr lang="en-US" sz="2300"/>
          </a:p>
          <a:p>
            <a:pPr lvl="1" algn="just"/>
            <a:r>
              <a:rPr lang="en-US" sz="2300"/>
              <a:t>Dữ liệu chưa khớp hoàn toàn với hệ thống của trường.</a:t>
            </a:r>
            <a:endParaRPr lang="en-US" sz="2300"/>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Kết luận</a:t>
            </a:r>
            <a:endParaRPr lang="en-US"/>
          </a:p>
        </p:txBody>
      </p:sp>
      <p:sp>
        <p:nvSpPr>
          <p:cNvPr id="3" name="Content Placeholder 2"/>
          <p:cNvSpPr>
            <a:spLocks noGrp="1"/>
          </p:cNvSpPr>
          <p:nvPr>
            <p:ph idx="1"/>
          </p:nvPr>
        </p:nvSpPr>
        <p:spPr/>
        <p:txBody>
          <a:bodyPr/>
          <a:p>
            <a:r>
              <a:rPr lang="en-US" sz="2800"/>
              <a:t>Hướng phát triển:</a:t>
            </a:r>
            <a:endParaRPr lang="en-US" sz="2800"/>
          </a:p>
          <a:p>
            <a:pPr lvl="1"/>
            <a:r>
              <a:rPr lang="en-US" sz="2400"/>
              <a:t>Xây dựng các chức năng tùy chọn như bài đăng, sự kiện, lớp, ...</a:t>
            </a:r>
            <a:endParaRPr lang="en-US" sz="2400"/>
          </a:p>
          <a:p>
            <a:pPr lvl="1"/>
            <a:r>
              <a:rPr lang="en-US" sz="2400"/>
              <a:t>Phát triển ứng dụng phía người dùng giảng viên.</a:t>
            </a:r>
            <a:endParaRPr lang="en-US" sz="2400"/>
          </a:p>
          <a:p>
            <a:pPr lvl="1"/>
            <a:r>
              <a:rPr lang="en-US" sz="2400"/>
              <a:t>Phát triển chức năng phân quyền.</a:t>
            </a:r>
            <a:endParaRPr lang="en-US" sz="2400"/>
          </a:p>
          <a:p>
            <a:pPr lvl="1"/>
            <a:r>
              <a:rPr lang="en-US" sz="2400"/>
              <a:t>Chỉnh sửa và phát triển giao diện giúp giao diện thân thiện với người dùng.</a:t>
            </a:r>
            <a:endParaRPr lang="en-US"/>
          </a:p>
          <a:p>
            <a:pPr marL="457200" lvl="1" indent="0">
              <a:buNone/>
            </a:pPr>
            <a:endParaRPr lang="en-US"/>
          </a:p>
          <a:p>
            <a:pPr marL="457200" lvl="1" indent="0">
              <a:buNone/>
            </a:pPr>
            <a:endParaRPr lang="en-US"/>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Tài liệu tham khảo</a:t>
            </a:r>
            <a:endParaRPr lang="en-US"/>
          </a:p>
        </p:txBody>
      </p:sp>
      <p:sp>
        <p:nvSpPr>
          <p:cNvPr id="3" name="Content Placeholder 2"/>
          <p:cNvSpPr>
            <a:spLocks noGrp="1"/>
          </p:cNvSpPr>
          <p:nvPr>
            <p:ph idx="1"/>
          </p:nvPr>
        </p:nvSpPr>
        <p:spPr/>
        <p:txBody>
          <a:bodyPr/>
          <a:p>
            <a:r>
              <a:rPr lang="en-US" sz="2000"/>
              <a:t>Hướng dẫn về Laravel: https://laracasts.com/series/laravel-from-scratch-2018/episodes/1</a:t>
            </a:r>
            <a:endParaRPr lang="en-US" sz="2000"/>
          </a:p>
          <a:p>
            <a:r>
              <a:rPr lang="en-US" sz="2000"/>
              <a:t>Tài liệu hướng dẫn về Laravel: https://laravel.com/docs/5.7</a:t>
            </a:r>
            <a:endParaRPr lang="en-US" sz="2000"/>
          </a:p>
          <a:p>
            <a:r>
              <a:rPr lang="en-US" sz="2000"/>
              <a:t>Sơ lược về Laravel: https://en.wikipedia.org/wiki/Laravel</a:t>
            </a:r>
            <a:endParaRPr lang="en-US" sz="2000"/>
          </a:p>
          <a:p>
            <a:r>
              <a:rPr lang="en-US" sz="2000"/>
              <a:t>Sơ lược về hệ quản trị cơ sở dữ liệu: https://viblo.asia/p/kien-thuc-co-ban-ve-cac-he-quan-tri-co-so-du-lieu-quan-he-aRBvXWMbkWE</a:t>
            </a:r>
            <a:endParaRPr lang="en-US" sz="2000"/>
          </a:p>
          <a:p>
            <a:r>
              <a:rPr lang="en-US" sz="2000"/>
              <a:t>Sơ lược về Apache Server: https://en.wikipedia.org/wiki/Apache_HTTP_Server</a:t>
            </a:r>
            <a:endParaRPr lang="en-US" sz="2000"/>
          </a:p>
          <a:p>
            <a:r>
              <a:rPr lang="en-US" sz="2000"/>
              <a:t>Export Excel Laravel: https://laravel-excel.maatwebsite.nl/</a:t>
            </a:r>
            <a:endParaRPr lang="en-US" sz="2000"/>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Tài liệu tham khảo (tt)</a:t>
            </a:r>
            <a:endParaRPr lang="en-US"/>
          </a:p>
        </p:txBody>
      </p:sp>
      <p:sp>
        <p:nvSpPr>
          <p:cNvPr id="3" name="Content Placeholder 2"/>
          <p:cNvSpPr>
            <a:spLocks noGrp="1"/>
          </p:cNvSpPr>
          <p:nvPr>
            <p:ph idx="1"/>
          </p:nvPr>
        </p:nvSpPr>
        <p:spPr/>
        <p:txBody>
          <a:bodyPr/>
          <a:p>
            <a:r>
              <a:rPr lang="en-US" sz="2000">
                <a:sym typeface="+mn-ea"/>
              </a:rPr>
              <a:t>Sơ lược về Web Server: https://en.wikipedia.org/wiki/Web_server</a:t>
            </a:r>
            <a:endParaRPr lang="en-US" sz="2000"/>
          </a:p>
          <a:p>
            <a:r>
              <a:rPr lang="en-US" sz="2000">
                <a:sym typeface="+mn-ea"/>
              </a:rPr>
              <a:t>H. X. Hiệp, P. P. Lan, giáo trình Nhập môn công nghệ phần mềm, NXB Đại học Cần Thơ, 2011</a:t>
            </a:r>
            <a:endParaRPr lang="en-US" sz="2000"/>
          </a:p>
          <a:p>
            <a:r>
              <a:rPr lang="en-US" sz="2000">
                <a:sym typeface="+mn-ea"/>
              </a:rPr>
              <a:t>T. V. Hoàng, bài giảng Phân tích yêu cầu phần mềm, khoa CNTT&amp;TT, Đại học Cần Thơ, 2015</a:t>
            </a:r>
            <a:endParaRPr lang="en-US" sz="2000"/>
          </a:p>
          <a:p>
            <a:r>
              <a:rPr lang="en-US" sz="2000">
                <a:sym typeface="+mn-ea"/>
              </a:rPr>
              <a:t>T. C. Đệ, Đ. T. Nghị, Giáo trình Kiểm thử phần mềm, NXB Đại học Cần Thơ, 2012</a:t>
            </a:r>
            <a:endParaRPr lang="en-US" sz="2000"/>
          </a:p>
          <a:p>
            <a:r>
              <a:rPr lang="en-US" sz="2000">
                <a:sym typeface="+mn-ea"/>
              </a:rPr>
              <a:t>T. T. Khải, Luận văn tốt nghiệp đại học ngành KTPM, XÂY DỰNG DỊCH VỤ WEB CHO HỆ THỐNG QUAN TRẮC MÔI TRƯỜNG NƯỚC DỰA TRÊN KIẾN TRÚC REST, 2017</a:t>
            </a:r>
            <a:endParaRPr lang="en-US" sz="2000"/>
          </a:p>
          <a:p>
            <a:endParaRPr lang="en-US" sz="2000"/>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Đặt vấn đề </a:t>
            </a:r>
            <a:endParaRPr lang="en-US"/>
          </a:p>
        </p:txBody>
      </p:sp>
      <p:sp>
        <p:nvSpPr>
          <p:cNvPr id="3" name="Content Placeholder 2"/>
          <p:cNvSpPr>
            <a:spLocks noGrp="1"/>
          </p:cNvSpPr>
          <p:nvPr>
            <p:ph idx="1"/>
          </p:nvPr>
        </p:nvSpPr>
        <p:spPr/>
        <p:txBody>
          <a:bodyPr/>
          <a:p>
            <a:pPr algn="just"/>
            <a:r>
              <a:rPr lang="en-US" sz="2400"/>
              <a:t>Công nghệ càng ngày càng phát triển.</a:t>
            </a:r>
            <a:endParaRPr lang="en-US" sz="2400"/>
          </a:p>
          <a:p>
            <a:pPr algn="just"/>
            <a:r>
              <a:rPr lang="en-US" sz="2400"/>
              <a:t>Nhu cầu tin học hóa việc thu thập thông tin sinh viên.</a:t>
            </a:r>
            <a:endParaRPr lang="en-US" sz="2400"/>
          </a:p>
          <a:p>
            <a:pPr algn="just"/>
            <a:r>
              <a:rPr lang="en-US" sz="2400"/>
              <a:t>Nhu cầu về thu thập khảo sát và thông tin sinh viên khi tốt nghiệp.</a:t>
            </a:r>
            <a:endParaRPr lang="en-US" sz="2400"/>
          </a:p>
          <a:p>
            <a:pPr algn="just"/>
            <a:r>
              <a:rPr lang="en-US" sz="2400"/>
              <a:t>Thông tin việc làm và thông tin liên lạc của sinh viên sau khi tốt nghiệp.</a:t>
            </a:r>
            <a:endParaRPr lang="en-US" sz="2400"/>
          </a:p>
          <a:p>
            <a:pPr algn="just"/>
            <a:r>
              <a:rPr lang="en-US" sz="2400">
                <a:sym typeface="+mn-ea"/>
              </a:rPr>
              <a:t>Phụ thuộc vào phần mềm bên thứ 3</a:t>
            </a:r>
            <a:endParaRPr lang="en-US" sz="2400"/>
          </a:p>
          <a:p>
            <a:pPr algn="just"/>
            <a:r>
              <a:rPr lang="en-US" sz="2400">
                <a:sym typeface="+mn-ea"/>
              </a:rPr>
              <a:t>Hạn chế truy cập dữ liệu từ hệ thống của trường</a:t>
            </a:r>
            <a:endParaRPr lang="en-US" sz="2400"/>
          </a:p>
          <a:p>
            <a:pPr algn="just"/>
            <a:r>
              <a:rPr lang="en-US" sz="2400">
                <a:sym typeface="+mn-ea"/>
              </a:rPr>
              <a:t>Cần thiết hệ thống quản lý dữ liệu riêng cho khoa</a:t>
            </a:r>
            <a:endParaRPr lang="en-US" sz="2400"/>
          </a:p>
          <a:p>
            <a:endParaRPr lang="en-US" sz="2400"/>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Demo</a:t>
            </a:r>
            <a:endParaRPr lang="en-US"/>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609600" y="2373313"/>
            <a:ext cx="7924800" cy="2555875"/>
          </a:xfrm>
        </p:spPr>
        <p:txBody>
          <a:bodyPr/>
          <a:lstStyle/>
          <a:p>
            <a:pPr algn="ctr">
              <a:buFontTx/>
              <a:buNone/>
            </a:pPr>
            <a:r>
              <a:rPr lang="en-US" altLang="en-US"/>
              <a:t>Xin chân thành cảm ơn vì đã lắng nghe!</a:t>
            </a:r>
            <a:endParaRPr lang="en-US" altLang="en-US"/>
          </a:p>
        </p:txBody>
      </p:sp>
      <p:sp>
        <p:nvSpPr>
          <p:cNvPr id="2" name="Slide Number Placeholder 1"/>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Mục tiêu đề tài</a:t>
            </a:r>
            <a:endParaRPr lang="en-US"/>
          </a:p>
        </p:txBody>
      </p:sp>
      <p:sp>
        <p:nvSpPr>
          <p:cNvPr id="3" name="Content Placeholder 2"/>
          <p:cNvSpPr>
            <a:spLocks noGrp="1"/>
          </p:cNvSpPr>
          <p:nvPr>
            <p:ph idx="1"/>
          </p:nvPr>
        </p:nvSpPr>
        <p:spPr/>
        <p:txBody>
          <a:bodyPr/>
          <a:p>
            <a:pPr algn="just"/>
            <a:r>
              <a:rPr lang="en-US" sz="2400"/>
              <a:t>Xây dựng website quản lý cựu sinh viên Khoa CNTT&amp;TT cựu sinh viên Khoa CNTT&amp;TT.</a:t>
            </a:r>
            <a:endParaRPr lang="en-US" sz="2400"/>
          </a:p>
          <a:p>
            <a:pPr algn="just"/>
            <a:r>
              <a:rPr lang="en-US" sz="2400"/>
              <a:t>Thiết kế cơ sở dữ liệu để có thể lưu trữ thông tin liên quan đến đề tài.</a:t>
            </a:r>
            <a:endParaRPr lang="en-US" sz="2400"/>
          </a:p>
          <a:p>
            <a:pPr algn="just"/>
            <a:r>
              <a:rPr lang="en-US" sz="2400"/>
              <a:t>Xây dựng được các chức năng thu thập, lưu trữ và xử lý thông tin cựu sinh viên.</a:t>
            </a:r>
            <a:endParaRPr lang="en-US" sz="2400"/>
          </a:p>
          <a:p>
            <a:pPr algn="just"/>
            <a:r>
              <a:rPr lang="en-US" sz="2400"/>
              <a:t>Nắm vững quy trình thiết kế một website quản lý.</a:t>
            </a:r>
            <a:endParaRPr lang="en-US" sz="2400"/>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Hướng giải quyết</a:t>
            </a:r>
            <a:endParaRPr lang="en-US"/>
          </a:p>
        </p:txBody>
      </p:sp>
      <p:sp>
        <p:nvSpPr>
          <p:cNvPr id="3" name="Content Placeholder 2"/>
          <p:cNvSpPr>
            <a:spLocks noGrp="1"/>
          </p:cNvSpPr>
          <p:nvPr>
            <p:ph idx="1"/>
          </p:nvPr>
        </p:nvSpPr>
        <p:spPr/>
        <p:txBody>
          <a:bodyPr/>
          <a:p>
            <a:pPr algn="just"/>
            <a:r>
              <a:rPr lang="en-US" sz="2400"/>
              <a:t>Thiết kế mô hình kiến trúc hệ thống.</a:t>
            </a:r>
            <a:endParaRPr lang="en-US" sz="2400"/>
          </a:p>
          <a:p>
            <a:pPr algn="just"/>
            <a:r>
              <a:rPr lang="en-US" sz="2400"/>
              <a:t>Tìm kiếm công nghệ liên quan đế ngôn ngữ PHP để thuận tiện xây dựng, bảo trì và phát triển về sau.</a:t>
            </a:r>
            <a:endParaRPr lang="en-US" sz="2400"/>
          </a:p>
          <a:p>
            <a:pPr algn="just"/>
            <a:r>
              <a:rPr lang="en-US" sz="2400"/>
              <a:t>Xây dựng cơ sở dữ liệu dựa trên một số dữ liệu và các tập tin thống kê sẵn có.</a:t>
            </a:r>
            <a:endParaRPr lang="en-US" sz="2400"/>
          </a:p>
          <a:p>
            <a:pPr algn="just"/>
            <a:r>
              <a:rPr lang="en-US" sz="2400"/>
              <a:t>Xây dựng ứng dụng web bằng công nghệ được lựa chọn ở trên.</a:t>
            </a:r>
            <a:endParaRPr lang="en-US" sz="2400"/>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Phân công công việc</a:t>
            </a:r>
            <a:endParaRPr lang="en-US"/>
          </a:p>
        </p:txBody>
      </p:sp>
      <p:graphicFrame>
        <p:nvGraphicFramePr>
          <p:cNvPr id="5" name="Content Placeholder 4"/>
          <p:cNvGraphicFramePr/>
          <p:nvPr>
            <p:ph idx="1"/>
          </p:nvPr>
        </p:nvGraphicFramePr>
        <p:xfrm>
          <a:off x="12065" y="1478915"/>
          <a:ext cx="9077325" cy="5301615"/>
        </p:xfrm>
        <a:graphic>
          <a:graphicData uri="http://schemas.openxmlformats.org/drawingml/2006/table">
            <a:tbl>
              <a:tblPr firstRow="1" bandRow="1">
                <a:tableStyleId>{5C22544A-7EE6-4342-B048-85BDC9FD1C3A}</a:tableStyleId>
              </a:tblPr>
              <a:tblGrid>
                <a:gridCol w="1028700"/>
                <a:gridCol w="5033010"/>
                <a:gridCol w="3015615"/>
              </a:tblGrid>
              <a:tr h="455295">
                <a:tc>
                  <a:txBody>
                    <a:bodyPr/>
                    <a:p>
                      <a:pPr indent="0" algn="just">
                        <a:buNone/>
                      </a:pPr>
                      <a:r>
                        <a:rPr lang="en-US" sz="2200" b="1">
                          <a:solidFill>
                            <a:schemeClr val="tx1"/>
                          </a:solidFill>
                          <a:latin typeface="Times New Roman" panose="02020603050405020304" pitchFamily="18" charset="0"/>
                          <a:cs typeface="Times New Roman" panose="02020603050405020304" pitchFamily="18" charset="0"/>
                        </a:rPr>
                        <a:t>STT</a:t>
                      </a:r>
                      <a:endParaRPr lang="en-US" sz="22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c>
                  <a:txBody>
                    <a:bodyPr/>
                    <a:p>
                      <a:pPr indent="0" algn="just">
                        <a:buNone/>
                      </a:pPr>
                      <a:r>
                        <a:rPr lang="en-US" sz="2200" b="1">
                          <a:solidFill>
                            <a:schemeClr val="tx1"/>
                          </a:solidFill>
                          <a:latin typeface="Times New Roman" panose="02020603050405020304" pitchFamily="18" charset="0"/>
                          <a:cs typeface="Times New Roman" panose="02020603050405020304" pitchFamily="18" charset="0"/>
                        </a:rPr>
                        <a:t>Nội dung công việc</a:t>
                      </a:r>
                      <a:endParaRPr lang="en-US" sz="22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c>
                  <a:txBody>
                    <a:bodyPr/>
                    <a:p>
                      <a:pPr indent="0" algn="just">
                        <a:buNone/>
                      </a:pPr>
                      <a:r>
                        <a:rPr lang="en-US" sz="2200" b="1">
                          <a:solidFill>
                            <a:schemeClr val="tx1"/>
                          </a:solidFill>
                          <a:latin typeface="Times New Roman" panose="02020603050405020304" pitchFamily="18" charset="0"/>
                          <a:cs typeface="Times New Roman" panose="02020603050405020304" pitchFamily="18" charset="0"/>
                        </a:rPr>
                        <a:t>Người thực hiện</a:t>
                      </a:r>
                      <a:endParaRPr lang="en-US" sz="22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r>
              <a:tr h="457200">
                <a:tc>
                  <a:txBody>
                    <a:bodyPr/>
                    <a:p>
                      <a:pPr indent="0" algn="ctr">
                        <a:buNone/>
                      </a:pPr>
                      <a:r>
                        <a:rPr lang="en-US" sz="2200" b="0">
                          <a:latin typeface="Times New Roman" panose="02020603050405020304" pitchFamily="18" charset="0"/>
                          <a:cs typeface="Times New Roman" panose="02020603050405020304" pitchFamily="18" charset="0"/>
                        </a:rPr>
                        <a:t>1</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c>
                  <a:txBody>
                    <a:bodyPr/>
                    <a:p>
                      <a:pPr indent="0" algn="just">
                        <a:buNone/>
                      </a:pPr>
                      <a:r>
                        <a:rPr lang="en-US" sz="2200" b="0">
                          <a:latin typeface="Times New Roman" panose="02020603050405020304" pitchFamily="18" charset="0"/>
                          <a:cs typeface="Times New Roman" panose="02020603050405020304" pitchFamily="18" charset="0"/>
                        </a:rPr>
                        <a:t>Nghiên cứu về Laravel</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c>
                  <a:txBody>
                    <a:bodyPr/>
                    <a:p>
                      <a:pPr indent="0" algn="just">
                        <a:buNone/>
                      </a:pPr>
                      <a:r>
                        <a:rPr lang="en-US" sz="2200" b="0">
                          <a:latin typeface="Times New Roman" panose="02020603050405020304" pitchFamily="18" charset="0"/>
                          <a:cs typeface="Times New Roman" panose="02020603050405020304" pitchFamily="18" charset="0"/>
                        </a:rPr>
                        <a:t>N.V.Lộc - T.Đ.Huy</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r>
              <a:tr h="1097280">
                <a:tc>
                  <a:txBody>
                    <a:bodyPr/>
                    <a:p>
                      <a:pPr indent="0" algn="ctr">
                        <a:buNone/>
                      </a:pPr>
                      <a:r>
                        <a:rPr lang="en-US" sz="2200" b="0">
                          <a:latin typeface="Times New Roman" panose="02020603050405020304" pitchFamily="18" charset="0"/>
                          <a:cs typeface="Times New Roman" panose="02020603050405020304" pitchFamily="18" charset="0"/>
                        </a:rPr>
                        <a:t>2</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c>
                  <a:txBody>
                    <a:bodyPr/>
                    <a:p>
                      <a:pPr indent="0" algn="just">
                        <a:buNone/>
                      </a:pPr>
                      <a:r>
                        <a:rPr lang="en-US" sz="2200" b="0">
                          <a:latin typeface="Times New Roman" panose="02020603050405020304" pitchFamily="18" charset="0"/>
                          <a:cs typeface="Times New Roman" panose="02020603050405020304" pitchFamily="18" charset="0"/>
                        </a:rPr>
                        <a:t>Nghiên cứu và vẽ sơ đồ CDM, PDM bằng công cụ hỗ trợ PowerDesigner và Draw.io</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c>
                  <a:txBody>
                    <a:bodyPr/>
                    <a:p>
                      <a:pPr indent="0" algn="just">
                        <a:buNone/>
                      </a:pPr>
                      <a:r>
                        <a:rPr lang="en-US" sz="2200" b="0">
                          <a:latin typeface="Times New Roman" panose="02020603050405020304" pitchFamily="18" charset="0"/>
                          <a:cs typeface="Times New Roman" panose="02020603050405020304" pitchFamily="18" charset="0"/>
                        </a:rPr>
                        <a:t>N.V.Lộc - T.Đ.Huy</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r>
              <a:tr h="1097280">
                <a:tc>
                  <a:txBody>
                    <a:bodyPr/>
                    <a:p>
                      <a:pPr indent="0" algn="ctr">
                        <a:buNone/>
                      </a:pPr>
                      <a:r>
                        <a:rPr lang="en-US" sz="2200" b="0">
                          <a:latin typeface="Times New Roman" panose="02020603050405020304" pitchFamily="18" charset="0"/>
                          <a:cs typeface="Times New Roman" panose="02020603050405020304" pitchFamily="18" charset="0"/>
                        </a:rPr>
                        <a:t>3</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c>
                  <a:txBody>
                    <a:bodyPr/>
                    <a:p>
                      <a:pPr indent="0" algn="just">
                        <a:buNone/>
                      </a:pPr>
                      <a:r>
                        <a:rPr lang="en-US" sz="2200" b="0">
                          <a:latin typeface="Times New Roman" panose="02020603050405020304" pitchFamily="18" charset="0"/>
                          <a:cs typeface="Times New Roman" panose="02020603050405020304" pitchFamily="18" charset="0"/>
                        </a:rPr>
                        <a:t>Nghiên cứu và xây dựng cơ sở dữ liệu bằng MySQL trên công cụ PHPMyAdmin</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c>
                  <a:txBody>
                    <a:bodyPr/>
                    <a:p>
                      <a:pPr indent="0" algn="just">
                        <a:buNone/>
                      </a:pPr>
                      <a:r>
                        <a:rPr lang="en-US" sz="2200" b="0">
                          <a:latin typeface="Times New Roman" panose="02020603050405020304" pitchFamily="18" charset="0"/>
                          <a:cs typeface="Times New Roman" panose="02020603050405020304" pitchFamily="18" charset="0"/>
                        </a:rPr>
                        <a:t>N.V.Lộc - T.Đ.Huy</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r>
              <a:tr h="731520">
                <a:tc>
                  <a:txBody>
                    <a:bodyPr/>
                    <a:p>
                      <a:pPr indent="0" algn="ctr">
                        <a:buNone/>
                      </a:pPr>
                      <a:r>
                        <a:rPr lang="en-US" sz="2200" b="0">
                          <a:latin typeface="Times New Roman" panose="02020603050405020304" pitchFamily="18" charset="0"/>
                          <a:cs typeface="Times New Roman" panose="02020603050405020304" pitchFamily="18" charset="0"/>
                        </a:rPr>
                        <a:t>4</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c>
                  <a:txBody>
                    <a:bodyPr/>
                    <a:p>
                      <a:pPr indent="0" algn="just">
                        <a:buNone/>
                      </a:pPr>
                      <a:r>
                        <a:rPr lang="en-US" sz="2200" b="0">
                          <a:latin typeface="Times New Roman" panose="02020603050405020304" pitchFamily="18" charset="0"/>
                          <a:cs typeface="Times New Roman" panose="02020603050405020304" pitchFamily="18" charset="0"/>
                        </a:rPr>
                        <a:t>Nghiên cứu và xây dựng hệ thống cựu sinh viên phân hệ quản trị viên.</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c>
                  <a:txBody>
                    <a:bodyPr/>
                    <a:p>
                      <a:pPr indent="0" algn="just">
                        <a:buNone/>
                      </a:pPr>
                      <a:r>
                        <a:rPr lang="en-US" sz="2200" b="0">
                          <a:latin typeface="Times New Roman" panose="02020603050405020304" pitchFamily="18" charset="0"/>
                          <a:cs typeface="Times New Roman" panose="02020603050405020304" pitchFamily="18" charset="0"/>
                        </a:rPr>
                        <a:t>N.V.Lộc</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r>
              <a:tr h="731520">
                <a:tc>
                  <a:txBody>
                    <a:bodyPr/>
                    <a:p>
                      <a:pPr indent="0" algn="ctr">
                        <a:buNone/>
                      </a:pPr>
                      <a:r>
                        <a:rPr lang="en-US" sz="2200" b="0">
                          <a:latin typeface="Times New Roman" panose="02020603050405020304" pitchFamily="18" charset="0"/>
                          <a:cs typeface="Times New Roman" panose="02020603050405020304" pitchFamily="18" charset="0"/>
                        </a:rPr>
                        <a:t>5</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c>
                  <a:txBody>
                    <a:bodyPr/>
                    <a:p>
                      <a:pPr indent="0" algn="just">
                        <a:buNone/>
                      </a:pPr>
                      <a:r>
                        <a:rPr lang="en-US" sz="2200" b="0">
                          <a:latin typeface="Times New Roman" panose="02020603050405020304" pitchFamily="18" charset="0"/>
                          <a:cs typeface="Times New Roman" panose="02020603050405020304" pitchFamily="18" charset="0"/>
                        </a:rPr>
                        <a:t>Nghiên cứu và xây dựng hệ thống cựu sinh viên phân hệ cựu sinh viên.</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c>
                  <a:txBody>
                    <a:bodyPr/>
                    <a:p>
                      <a:pPr indent="0" algn="just">
                        <a:buNone/>
                      </a:pPr>
                      <a:r>
                        <a:rPr lang="en-US" sz="2200" b="0">
                          <a:latin typeface="Times New Roman" panose="02020603050405020304" pitchFamily="18" charset="0"/>
                          <a:cs typeface="Times New Roman" panose="02020603050405020304" pitchFamily="18" charset="0"/>
                        </a:rPr>
                        <a:t>T.Đ.Huy</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r>
              <a:tr h="731520">
                <a:tc>
                  <a:txBody>
                    <a:bodyPr/>
                    <a:p>
                      <a:pPr indent="0" algn="ctr">
                        <a:buNone/>
                      </a:pPr>
                      <a:r>
                        <a:rPr lang="en-US" sz="2200" b="0">
                          <a:latin typeface="Times New Roman" panose="02020603050405020304" pitchFamily="18" charset="0"/>
                          <a:cs typeface="Times New Roman" panose="02020603050405020304" pitchFamily="18" charset="0"/>
                        </a:rPr>
                        <a:t>6</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c>
                  <a:txBody>
                    <a:bodyPr/>
                    <a:p>
                      <a:pPr indent="0" algn="just">
                        <a:buNone/>
                      </a:pPr>
                      <a:r>
                        <a:rPr lang="en-US" sz="2200" b="0">
                          <a:latin typeface="Times New Roman" panose="02020603050405020304" pitchFamily="18" charset="0"/>
                          <a:cs typeface="Times New Roman" panose="02020603050405020304" pitchFamily="18" charset="0"/>
                        </a:rPr>
                        <a:t>Nghiên cứu, thu thập yêu cầu, phát thảo chức năng</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c>
                  <a:txBody>
                    <a:bodyPr/>
                    <a:p>
                      <a:pPr indent="0" algn="just">
                        <a:buNone/>
                      </a:pPr>
                      <a:r>
                        <a:rPr lang="en-US" sz="2200" b="0">
                          <a:latin typeface="Times New Roman" panose="02020603050405020304" pitchFamily="18" charset="0"/>
                          <a:cs typeface="Times New Roman" panose="02020603050405020304" pitchFamily="18" charset="0"/>
                        </a:rPr>
                        <a:t>N.V.Lộc - T.Đ.Huy</a:t>
                      </a:r>
                      <a:endParaRPr 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tc>
              </a:tr>
            </a:tbl>
          </a:graphicData>
        </a:graphic>
      </p:graphicFrame>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Nội dung - Giới thiệu sơ về ứng dụng</a:t>
            </a:r>
            <a:endParaRPr lang="en-US"/>
          </a:p>
        </p:txBody>
      </p:sp>
      <p:sp>
        <p:nvSpPr>
          <p:cNvPr id="3" name="Content Placeholder 2"/>
          <p:cNvSpPr>
            <a:spLocks noGrp="1"/>
          </p:cNvSpPr>
          <p:nvPr>
            <p:ph idx="1"/>
          </p:nvPr>
        </p:nvSpPr>
        <p:spPr/>
        <p:txBody>
          <a:bodyPr/>
          <a:p>
            <a:r>
              <a:rPr lang="en-US"/>
              <a:t>Có hai phân hệ chính</a:t>
            </a:r>
            <a:endParaRPr lang="en-US"/>
          </a:p>
          <a:p>
            <a:pPr lvl="1"/>
            <a:r>
              <a:rPr lang="en-US"/>
              <a:t>Phân hệ quản trị</a:t>
            </a:r>
            <a:endParaRPr lang="en-US"/>
          </a:p>
          <a:p>
            <a:pPr lvl="1"/>
            <a:r>
              <a:rPr lang="en-US"/>
              <a:t>Phân hệ sinh viên/cựu sinh viên.</a:t>
            </a:r>
            <a:endParaRPr lang="en-US"/>
          </a:p>
          <a:p>
            <a:pPr lvl="0"/>
            <a:r>
              <a:rPr lang="en-US"/>
              <a:t>Được viết trên nền website</a:t>
            </a:r>
            <a:endParaRPr lang="en-US"/>
          </a:p>
          <a:p>
            <a:pPr lvl="0"/>
            <a:r>
              <a:rPr lang="en-US"/>
              <a:t>Sử dụng template có sẵn</a:t>
            </a:r>
            <a:endParaRPr lang="en-US"/>
          </a:p>
          <a:p>
            <a:pPr lvl="0"/>
            <a:r>
              <a:rPr lang="en-US"/>
              <a:t>Sử dụng framework Laravel</a:t>
            </a:r>
            <a:endParaRPr lang="en-US"/>
          </a:p>
          <a:p>
            <a:pPr lvl="0"/>
            <a:r>
              <a:rPr lang="en-US"/>
              <a:t>Sử dụng MySQL là hệ quản trị cơ sở dữ liệu</a:t>
            </a:r>
            <a:endParaRPr lang="en-US"/>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Nội dung - </a:t>
            </a:r>
            <a:r>
              <a:rPr lang="en-US"/>
              <a:t>Mô hình kiến trúc</a:t>
            </a:r>
            <a:endParaRPr lang="en-US"/>
          </a:p>
        </p:txBody>
      </p:sp>
      <p:pic>
        <p:nvPicPr>
          <p:cNvPr id="5" name="Picture 3" descr="Untitled Diagram-Page-2 (2)"/>
          <p:cNvPicPr>
            <a:picLocks noChangeAspect="1"/>
          </p:cNvPicPr>
          <p:nvPr>
            <p:ph idx="1"/>
          </p:nvPr>
        </p:nvPicPr>
        <p:blipFill>
          <a:blip r:embed="rId1"/>
          <a:stretch>
            <a:fillRect/>
          </a:stretch>
        </p:blipFill>
        <p:spPr>
          <a:xfrm>
            <a:off x="981710" y="1306830"/>
            <a:ext cx="7180580" cy="5189220"/>
          </a:xfrm>
          <a:prstGeom prst="rect">
            <a:avLst/>
          </a:prstGeom>
        </p:spPr>
      </p:pic>
      <p:sp>
        <p:nvSpPr>
          <p:cNvPr id="6" name="Slide Number Placeholder 5"/>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Nội dung - </a:t>
            </a:r>
            <a:r>
              <a:rPr lang="en-US"/>
              <a:t>Ứng dụng phân hệ quản trị</a:t>
            </a:r>
            <a:endParaRPr lang="en-US"/>
          </a:p>
        </p:txBody>
      </p:sp>
      <p:sp>
        <p:nvSpPr>
          <p:cNvPr id="3" name="Content Placeholder 2"/>
          <p:cNvSpPr>
            <a:spLocks noGrp="1"/>
          </p:cNvSpPr>
          <p:nvPr>
            <p:ph idx="1"/>
          </p:nvPr>
        </p:nvSpPr>
        <p:spPr/>
        <p:txBody>
          <a:bodyPr/>
          <a:p>
            <a:r>
              <a:rPr lang="en-US" sz="2400"/>
              <a:t>Dữ liệu sử dụng</a:t>
            </a:r>
            <a:endParaRPr lang="en-US" sz="2400"/>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4782</Words>
  <Application>WPS Presentation</Application>
  <PresentationFormat>On-screen Show (4:3)</PresentationFormat>
  <Paragraphs>343</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SimSun</vt:lpstr>
      <vt:lpstr>Wingdings</vt:lpstr>
      <vt:lpstr>Times New Roman</vt:lpstr>
      <vt:lpstr>Wingdings</vt:lpstr>
      <vt:lpstr>Wingdings 2</vt:lpstr>
      <vt:lpstr>Microsoft YaHei</vt:lpstr>
      <vt:lpstr>Arial Unicode MS</vt:lpstr>
      <vt:lpstr>Calibri</vt:lpstr>
      <vt:lpstr>Default Design</vt:lpstr>
      <vt:lpstr>ĐỀ TÀI XÂY DỰNG WEBSITE QUẢN LÝ THÔNG TIN  CỰU SINH VIÊN</vt:lpstr>
      <vt:lpstr>Tổng quan</vt:lpstr>
      <vt:lpstr>Đặt vấn đề </vt:lpstr>
      <vt:lpstr>Mục tiêu đề tài</vt:lpstr>
      <vt:lpstr>Hướng giải quyết</vt:lpstr>
      <vt:lpstr>Phân công công việc</vt:lpstr>
      <vt:lpstr>Nội dung - Giới thiệu sơ về ứng dụng</vt:lpstr>
      <vt:lpstr>Nội dung - Mô hình kiến trúc</vt:lpstr>
      <vt:lpstr>Nội dung - Ứng dụng phân hệ quản trị</vt:lpstr>
      <vt:lpstr>PowerPoint 演示文稿</vt:lpstr>
      <vt:lpstr>PowerPoint 演示文稿</vt:lpstr>
      <vt:lpstr>PowerPoint 演示文稿</vt:lpstr>
      <vt:lpstr>PowerPoint 演示文稿</vt:lpstr>
      <vt:lpstr>PowerPoint 演示文稿</vt:lpstr>
      <vt:lpstr>Kiểm thử </vt:lpstr>
      <vt:lpstr>Nội dung - Ứng dụng phân hệ sinh viên/cựu sinh viên</vt:lpstr>
      <vt:lpstr>Nội dung - Dữ liệu sử dụng</vt:lpstr>
      <vt:lpstr>PowerPoint 演示文稿</vt:lpstr>
      <vt:lpstr>PowerPoint 演示文稿</vt:lpstr>
      <vt:lpstr>PowerPoint 演示文稿</vt:lpstr>
      <vt:lpstr>PowerPoint 演示文稿</vt:lpstr>
      <vt:lpstr>PowerPoint 演示文稿</vt:lpstr>
      <vt:lpstr>PowerPoint 演示文稿</vt:lpstr>
      <vt:lpstr>Kiểm thử </vt:lpstr>
      <vt:lpstr>Kết luận</vt:lpstr>
      <vt:lpstr>Kết luận</vt:lpstr>
      <vt:lpstr>Kết luận</vt:lpstr>
      <vt:lpstr>Tài liệu tham khảo</vt:lpstr>
      <vt:lpstr>Tài liệu tham khảo (tt)</vt:lpstr>
      <vt:lpstr>Demo</vt:lpstr>
      <vt:lpstr>PowerPoint 演示文稿</vt:lpstr>
    </vt:vector>
  </TitlesOfParts>
  <Company>CANTHO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Huy-PC</cp:lastModifiedBy>
  <cp:revision>211</cp:revision>
  <dcterms:created xsi:type="dcterms:W3CDTF">2008-08-06T06:37:00Z</dcterms:created>
  <dcterms:modified xsi:type="dcterms:W3CDTF">2018-12-12T07:30:29Z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